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1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760712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343021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158810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543580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270384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1775853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D788F2-24E3-452E-9538-623E5CFC7D22}" type="datetimeFigureOut">
              <a:rPr lang="en-US" smtClean="0"/>
              <a:t>14-Jul-20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644991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D788F2-24E3-452E-9538-623E5CFC7D22}" type="datetimeFigureOut">
              <a:rPr lang="en-US" smtClean="0"/>
              <a:t>14-Jul-20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420508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D788F2-24E3-452E-9538-623E5CFC7D22}" type="datetimeFigureOut">
              <a:rPr lang="en-US" smtClean="0"/>
              <a:t>14-Jul-20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022559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136844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907291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D788F2-24E3-452E-9538-623E5CFC7D22}" type="datetimeFigureOut">
              <a:rPr lang="en-US" smtClean="0"/>
              <a:t>14-Jul-20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E889E-819B-41FB-9C5C-2B5CF091FA84}" type="slidenum">
              <a:rPr lang="en-US" smtClean="0"/>
              <a:t>‹#›</a:t>
            </a:fld>
            <a:endParaRPr lang="en-US"/>
          </a:p>
        </p:txBody>
      </p:sp>
    </p:spTree>
    <p:extLst>
      <p:ext uri="{BB962C8B-B14F-4D97-AF65-F5344CB8AC3E}">
        <p14:creationId xmlns:p14="http://schemas.microsoft.com/office/powerpoint/2010/main" val="1441318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nalyticsindiamag.com/author/ambika-choudhury/"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eth-sri/silq" TargetMode="External"/><Relationship Id="rId2" Type="http://schemas.openxmlformats.org/officeDocument/2006/relationships/hyperlink" Target="https://analyticsindiamag.com/will-quantum-computing-really-change-the-world-facts-and-myths/" TargetMode="External"/><Relationship Id="rId1" Type="http://schemas.openxmlformats.org/officeDocument/2006/relationships/slideLayout" Target="../slideLayouts/slideLayout2.xml"/><Relationship Id="rId4" Type="http://schemas.openxmlformats.org/officeDocument/2006/relationships/hyperlink" Target="https://analyticsindiamag.com/googles-head-of-quantum-computing-hardware-resigns-report/"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analyticsindiamag.com/top-applications-of-quantum-computing-everyone-should-know-about/" TargetMode="External"/><Relationship Id="rId2" Type="http://schemas.openxmlformats.org/officeDocument/2006/relationships/hyperlink" Target="https://silq.ethz.ch/" TargetMode="External"/><Relationship Id="rId1" Type="http://schemas.openxmlformats.org/officeDocument/2006/relationships/slideLayout" Target="../slideLayouts/slideLayout2.xml"/><Relationship Id="rId5" Type="http://schemas.openxmlformats.org/officeDocument/2006/relationships/hyperlink" Target="https://analyticsindiamag.com/aws-launches-braket-a-quantum-computing-as-a-service/" TargetMode="External"/><Relationship Id="rId4" Type="http://schemas.openxmlformats.org/officeDocument/2006/relationships/hyperlink" Target="https://analyticsindiamag.com/will-quantum-computing-define-the-future-of-ai/"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analyticsindiamag.com/how-quantum-computing-is-becoming-a-reality/" TargetMode="External"/><Relationship Id="rId2" Type="http://schemas.openxmlformats.org/officeDocument/2006/relationships/hyperlink" Target="https://analyticsindiamag.com/how-this-breakthrough-makes-silicon-based-qubit-chips-future-quantum-computing/" TargetMode="External"/><Relationship Id="rId1" Type="http://schemas.openxmlformats.org/officeDocument/2006/relationships/slideLayout" Target="../slideLayouts/slideLayout2.xml"/><Relationship Id="rId4" Type="http://schemas.openxmlformats.org/officeDocument/2006/relationships/hyperlink" Target="https://analyticsindiamag.com/printfhello-quantum-world-learn-the-essentials-of-quantum-comput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ilq.ethz.ch/comparison" TargetMode="External"/><Relationship Id="rId2" Type="http://schemas.openxmlformats.org/officeDocument/2006/relationships/hyperlink" Target="https://silq.ethz.ch/instal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i.org/10.1145/3385412.3386007" TargetMode="External"/><Relationship Id="rId2" Type="http://schemas.openxmlformats.org/officeDocument/2006/relationships/hyperlink" Target="https://dl.acm.org/doi/pdf/10.1145/3385412.3386007"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1828800"/>
          </a:xfrm>
        </p:spPr>
        <p:txBody>
          <a:bodyPr>
            <a:normAutofit fontScale="90000"/>
          </a:bodyPr>
          <a:lstStyle/>
          <a:p>
            <a:r>
              <a:rPr lang="en-US" sz="3200" b="1" dirty="0">
                <a:solidFill>
                  <a:srgbClr val="C00000"/>
                </a:solidFill>
              </a:rPr>
              <a:t>Meet </a:t>
            </a:r>
            <a:r>
              <a:rPr lang="en-US" sz="3200" b="1" dirty="0" err="1">
                <a:solidFill>
                  <a:srgbClr val="C00000"/>
                </a:solidFill>
              </a:rPr>
              <a:t>Silq</a:t>
            </a:r>
            <a:r>
              <a:rPr lang="en-US" sz="3200" b="1" dirty="0">
                <a:solidFill>
                  <a:srgbClr val="C00000"/>
                </a:solidFill>
              </a:rPr>
              <a:t> – The New High-level Programming Language For Quantum Computers</a:t>
            </a:r>
            <a:br>
              <a:rPr lang="en-US" sz="3200" b="1" dirty="0">
                <a:solidFill>
                  <a:srgbClr val="C00000"/>
                </a:solidFill>
              </a:rPr>
            </a:br>
            <a:r>
              <a:rPr lang="en-US" sz="3200" cap="all" dirty="0">
                <a:solidFill>
                  <a:srgbClr val="C00000"/>
                </a:solidFill>
              </a:rPr>
              <a:t>22/06/2020</a:t>
            </a:r>
          </a:p>
        </p:txBody>
      </p:sp>
      <p:sp>
        <p:nvSpPr>
          <p:cNvPr id="3" name="Subtitle 2"/>
          <p:cNvSpPr>
            <a:spLocks noGrp="1"/>
          </p:cNvSpPr>
          <p:nvPr>
            <p:ph type="subTitle" idx="1"/>
          </p:nvPr>
        </p:nvSpPr>
        <p:spPr>
          <a:xfrm>
            <a:off x="1371600" y="3886200"/>
            <a:ext cx="6400800" cy="1066800"/>
          </a:xfrm>
        </p:spPr>
        <p:txBody>
          <a:bodyPr>
            <a:normAutofit/>
          </a:bodyPr>
          <a:lstStyle/>
          <a:p>
            <a:r>
              <a:rPr lang="en-US" sz="1800" cap="all" dirty="0">
                <a:hlinkClick r:id="rId2"/>
              </a:rPr>
              <a:t>AMBIKA </a:t>
            </a:r>
            <a:r>
              <a:rPr lang="en-US" sz="1800" cap="all" dirty="0" smtClean="0">
                <a:hlinkClick r:id="rId2"/>
              </a:rPr>
              <a:t>CHOUDHURY</a:t>
            </a:r>
            <a:endParaRPr lang="en-US" sz="1800" cap="all" dirty="0" smtClean="0"/>
          </a:p>
          <a:p>
            <a:r>
              <a:rPr lang="en-US" sz="1800" dirty="0" smtClean="0"/>
              <a:t>A </a:t>
            </a:r>
            <a:r>
              <a:rPr lang="en-US" sz="1800" dirty="0"/>
              <a:t>Technical Journalist who loves writing about Machine Learning and…</a:t>
            </a:r>
          </a:p>
        </p:txBody>
      </p:sp>
    </p:spTree>
    <p:extLst>
      <p:ext uri="{BB962C8B-B14F-4D97-AF65-F5344CB8AC3E}">
        <p14:creationId xmlns:p14="http://schemas.microsoft.com/office/powerpoint/2010/main" val="3441354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334962"/>
          </a:xfrm>
        </p:spPr>
        <p:txBody>
          <a:bodyPr>
            <a:noAutofit/>
          </a:bodyPr>
          <a:lstStyle/>
          <a:p>
            <a:r>
              <a:rPr lang="en-US" sz="2400" b="1" dirty="0" smtClean="0">
                <a:solidFill>
                  <a:srgbClr val="C00000"/>
                </a:solidFill>
              </a:rPr>
              <a:t>Intro</a:t>
            </a:r>
            <a:endParaRPr lang="en-US" sz="2400" b="1" dirty="0">
              <a:solidFill>
                <a:srgbClr val="C00000"/>
              </a:solidFill>
            </a:endParaRPr>
          </a:p>
        </p:txBody>
      </p:sp>
      <p:sp>
        <p:nvSpPr>
          <p:cNvPr id="3" name="Content Placeholder 2"/>
          <p:cNvSpPr>
            <a:spLocks noGrp="1"/>
          </p:cNvSpPr>
          <p:nvPr>
            <p:ph idx="1"/>
          </p:nvPr>
        </p:nvSpPr>
        <p:spPr>
          <a:xfrm>
            <a:off x="457200" y="533400"/>
            <a:ext cx="8229600" cy="5592763"/>
          </a:xfrm>
        </p:spPr>
        <p:txBody>
          <a:bodyPr>
            <a:normAutofit/>
          </a:bodyPr>
          <a:lstStyle/>
          <a:p>
            <a:r>
              <a:rPr lang="en-US" sz="2000" dirty="0" smtClean="0"/>
              <a:t>Recently</a:t>
            </a:r>
            <a:r>
              <a:rPr lang="en-US" sz="2000" dirty="0"/>
              <a:t>, developers from ETH Zurich, Switzerland introduced the first-ever high-level programming language for </a:t>
            </a:r>
            <a:r>
              <a:rPr lang="en-US" sz="2000" u="sng" dirty="0">
                <a:hlinkClick r:id="rId2"/>
              </a:rPr>
              <a:t>quantum computers</a:t>
            </a:r>
            <a:r>
              <a:rPr lang="en-US" sz="2000" dirty="0"/>
              <a:t>, known as </a:t>
            </a:r>
            <a:r>
              <a:rPr lang="en-US" sz="2000" u="sng" dirty="0" err="1">
                <a:hlinkClick r:id="rId3"/>
              </a:rPr>
              <a:t>Silq</a:t>
            </a:r>
            <a:r>
              <a:rPr lang="en-US" sz="2000" dirty="0"/>
              <a:t>. The language addresses various challenges of </a:t>
            </a:r>
            <a:r>
              <a:rPr lang="en-US" sz="2000" u="sng" dirty="0">
                <a:hlinkClick r:id="rId4"/>
              </a:rPr>
              <a:t>quantum languages</a:t>
            </a:r>
            <a:r>
              <a:rPr lang="en-US" sz="2000" dirty="0"/>
              <a:t>, such as unintuitive and cluttered code by supporting safe and automatic </a:t>
            </a:r>
            <a:r>
              <a:rPr lang="en-US" sz="2000" dirty="0" err="1"/>
              <a:t>uncomputation</a:t>
            </a:r>
            <a:r>
              <a:rPr lang="en-US" sz="2000" dirty="0"/>
              <a:t>. </a:t>
            </a:r>
          </a:p>
          <a:p>
            <a:r>
              <a:rPr lang="en-US" sz="2000" dirty="0"/>
              <a:t>In order to gain an advantage over traditional algorithms, researchers have been working on quantum computers and algorithms for a few decades now. </a:t>
            </a:r>
          </a:p>
        </p:txBody>
      </p:sp>
    </p:spTree>
    <p:extLst>
      <p:ext uri="{BB962C8B-B14F-4D97-AF65-F5344CB8AC3E}">
        <p14:creationId xmlns:p14="http://schemas.microsoft.com/office/powerpoint/2010/main" val="2627238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334962"/>
          </a:xfrm>
        </p:spPr>
        <p:txBody>
          <a:bodyPr>
            <a:noAutofit/>
          </a:bodyPr>
          <a:lstStyle/>
          <a:p>
            <a:r>
              <a:rPr lang="en-US" sz="2400" b="1" dirty="0">
                <a:solidFill>
                  <a:srgbClr val="C00000"/>
                </a:solidFill>
              </a:rPr>
              <a:t>Behind the Language</a:t>
            </a:r>
          </a:p>
        </p:txBody>
      </p:sp>
      <p:sp>
        <p:nvSpPr>
          <p:cNvPr id="3" name="Content Placeholder 2"/>
          <p:cNvSpPr>
            <a:spLocks noGrp="1"/>
          </p:cNvSpPr>
          <p:nvPr>
            <p:ph idx="1"/>
          </p:nvPr>
        </p:nvSpPr>
        <p:spPr>
          <a:xfrm>
            <a:off x="457200" y="533400"/>
            <a:ext cx="8229600" cy="5592763"/>
          </a:xfrm>
          <a:noFill/>
        </p:spPr>
        <p:txBody>
          <a:bodyPr>
            <a:normAutofit/>
          </a:bodyPr>
          <a:lstStyle/>
          <a:p>
            <a:r>
              <a:rPr lang="en-US" sz="2000" u="sng" dirty="0" err="1">
                <a:hlinkClick r:id="rId2"/>
              </a:rPr>
              <a:t>Silq</a:t>
            </a:r>
            <a:r>
              <a:rPr lang="en-US" sz="2000" dirty="0"/>
              <a:t> is a high-level programming language for </a:t>
            </a:r>
            <a:r>
              <a:rPr lang="en-US" sz="2000" u="sng" dirty="0">
                <a:hlinkClick r:id="rId3"/>
              </a:rPr>
              <a:t>quantum computing</a:t>
            </a:r>
            <a:r>
              <a:rPr lang="en-US" sz="2000" dirty="0"/>
              <a:t> that is designed to extract from low-level implementation details of quantum algorithms</a:t>
            </a:r>
            <a:r>
              <a:rPr lang="en-US" sz="2000" dirty="0" smtClean="0"/>
              <a:t>.</a:t>
            </a:r>
          </a:p>
          <a:p>
            <a:r>
              <a:rPr lang="en-US" sz="2000" dirty="0"/>
              <a:t>The technical novelty of this language is a quantum type system that captures important aspects of </a:t>
            </a:r>
            <a:r>
              <a:rPr lang="en-US" sz="2000" u="sng" dirty="0">
                <a:hlinkClick r:id="rId4"/>
              </a:rPr>
              <a:t>quantum computations</a:t>
            </a:r>
            <a:r>
              <a:rPr lang="en-US" sz="2000" dirty="0"/>
              <a:t> and enables safe and automatic computation, which is, a fundamental challenge in existing quantum languages. </a:t>
            </a:r>
          </a:p>
          <a:p>
            <a:r>
              <a:rPr lang="en-US" sz="2000" dirty="0"/>
              <a:t>According to the developers, </a:t>
            </a:r>
            <a:r>
              <a:rPr lang="en-US" sz="2000" dirty="0" err="1"/>
              <a:t>Silq</a:t>
            </a:r>
            <a:r>
              <a:rPr lang="en-US" sz="2000" dirty="0"/>
              <a:t> is the first quantum language with a strong static type system to provide intuitive semantics, i.e. if a program type-checks, its semantics follows an intuitive recipe that simply drops temporary values. This language allows expressing </a:t>
            </a:r>
            <a:r>
              <a:rPr lang="en-US" sz="2000" u="sng" dirty="0">
                <a:hlinkClick r:id="rId5"/>
              </a:rPr>
              <a:t>quantum algorithms</a:t>
            </a:r>
            <a:r>
              <a:rPr lang="en-US" sz="2000" dirty="0"/>
              <a:t> more safely and concisely than existing quantum programming languages.</a:t>
            </a:r>
          </a:p>
          <a:p>
            <a:endParaRPr lang="en-US" sz="2000" dirty="0"/>
          </a:p>
        </p:txBody>
      </p:sp>
    </p:spTree>
    <p:extLst>
      <p:ext uri="{BB962C8B-B14F-4D97-AF65-F5344CB8AC3E}">
        <p14:creationId xmlns:p14="http://schemas.microsoft.com/office/powerpoint/2010/main" val="2935454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11162"/>
          </a:xfrm>
        </p:spPr>
        <p:txBody>
          <a:bodyPr>
            <a:noAutofit/>
          </a:bodyPr>
          <a:lstStyle/>
          <a:p>
            <a:r>
              <a:rPr lang="en-US" sz="2400" b="1" dirty="0">
                <a:solidFill>
                  <a:srgbClr val="C00000"/>
                </a:solidFill>
              </a:rPr>
              <a:t>Why Use </a:t>
            </a:r>
            <a:r>
              <a:rPr lang="en-US" sz="2400" b="1" dirty="0" err="1">
                <a:solidFill>
                  <a:srgbClr val="C00000"/>
                </a:solidFill>
              </a:rPr>
              <a:t>Silq</a:t>
            </a:r>
            <a:endParaRPr lang="en-US" sz="2400" b="1" dirty="0">
              <a:solidFill>
                <a:srgbClr val="C00000"/>
              </a:solidFill>
            </a:endParaRPr>
          </a:p>
        </p:txBody>
      </p:sp>
      <p:sp>
        <p:nvSpPr>
          <p:cNvPr id="3" name="Content Placeholder 2"/>
          <p:cNvSpPr>
            <a:spLocks noGrp="1"/>
          </p:cNvSpPr>
          <p:nvPr>
            <p:ph idx="1"/>
          </p:nvPr>
        </p:nvSpPr>
        <p:spPr>
          <a:xfrm>
            <a:off x="457200" y="609600"/>
            <a:ext cx="8229600" cy="5516563"/>
          </a:xfrm>
        </p:spPr>
        <p:txBody>
          <a:bodyPr>
            <a:normAutofit lnSpcReduction="10000"/>
          </a:bodyPr>
          <a:lstStyle/>
          <a:p>
            <a:r>
              <a:rPr lang="en-US" sz="2000" u="sng" dirty="0">
                <a:hlinkClick r:id="rId2"/>
              </a:rPr>
              <a:t>Quantum computations</a:t>
            </a:r>
            <a:r>
              <a:rPr lang="en-US" sz="2000" dirty="0"/>
              <a:t> often produce temporary values, and removing such values from consideration induces an implicit measurement collapsing the state of quantum computing. To remove the temporary values from consideration without inducing an implicit measurement, algorithms in existing languages must explicitly </a:t>
            </a:r>
            <a:r>
              <a:rPr lang="en-US" sz="2000" dirty="0" err="1"/>
              <a:t>uncompute</a:t>
            </a:r>
            <a:r>
              <a:rPr lang="en-US" sz="2000" dirty="0"/>
              <a:t> all the temporary values.</a:t>
            </a:r>
          </a:p>
          <a:p>
            <a:r>
              <a:rPr lang="en-US" sz="2000" dirty="0"/>
              <a:t>This results in a significant gap from quantum to classical languages and is a major roadblock preventing the adoption of </a:t>
            </a:r>
            <a:r>
              <a:rPr lang="en-US" sz="2000" u="sng" dirty="0">
                <a:hlinkClick r:id="rId3"/>
              </a:rPr>
              <a:t>quantum languages</a:t>
            </a:r>
            <a:r>
              <a:rPr lang="en-US" sz="2000" dirty="0"/>
              <a:t>, as the implicit side-effects resulting from </a:t>
            </a:r>
            <a:r>
              <a:rPr lang="en-US" sz="2000" dirty="0" err="1"/>
              <a:t>uncomputation</a:t>
            </a:r>
            <a:r>
              <a:rPr lang="en-US" sz="2000" dirty="0"/>
              <a:t> mistakes such as silently dropping temporary values are highly unintuitive.</a:t>
            </a:r>
          </a:p>
          <a:p>
            <a:r>
              <a:rPr lang="en-US" sz="2000" dirty="0"/>
              <a:t>This is where </a:t>
            </a:r>
            <a:r>
              <a:rPr lang="en-US" sz="2000" dirty="0" err="1"/>
              <a:t>Silq</a:t>
            </a:r>
            <a:r>
              <a:rPr lang="en-US" sz="2000" dirty="0"/>
              <a:t> language comes into play. This language bridges this gap by automatically </a:t>
            </a:r>
            <a:r>
              <a:rPr lang="en-US" sz="2000" dirty="0" err="1"/>
              <a:t>uncomputing</a:t>
            </a:r>
            <a:r>
              <a:rPr lang="en-US" sz="2000" dirty="0"/>
              <a:t> temporary values. The type system of </a:t>
            </a:r>
            <a:r>
              <a:rPr lang="en-US" sz="2000" dirty="0" err="1"/>
              <a:t>Silq</a:t>
            </a:r>
            <a:r>
              <a:rPr lang="en-US" sz="2000" dirty="0"/>
              <a:t> exploits a fundamental pattern in </a:t>
            </a:r>
            <a:r>
              <a:rPr lang="en-US" sz="2000" u="sng" dirty="0">
                <a:hlinkClick r:id="rId4"/>
              </a:rPr>
              <a:t>quantum algorithms</a:t>
            </a:r>
            <a:r>
              <a:rPr lang="en-US" sz="2000" dirty="0"/>
              <a:t>, stating that </a:t>
            </a:r>
            <a:r>
              <a:rPr lang="en-US" sz="2000" dirty="0" err="1"/>
              <a:t>uncomputation</a:t>
            </a:r>
            <a:r>
              <a:rPr lang="en-US" sz="2000" dirty="0"/>
              <a:t> can be done safely if: –</a:t>
            </a:r>
          </a:p>
          <a:p>
            <a:r>
              <a:rPr lang="en-US" sz="2000" dirty="0"/>
              <a:t>The original evaluation of the </a:t>
            </a:r>
            <a:r>
              <a:rPr lang="en-US" sz="2000" dirty="0" err="1"/>
              <a:t>uncomputed</a:t>
            </a:r>
            <a:r>
              <a:rPr lang="en-US" sz="2000" dirty="0"/>
              <a:t> value can be described classically and </a:t>
            </a:r>
          </a:p>
          <a:p>
            <a:r>
              <a:rPr lang="en-US" sz="2000" dirty="0"/>
              <a:t>The variables used to evaluate it are preserved and can thus be leveraged for </a:t>
            </a:r>
            <a:r>
              <a:rPr lang="en-US" sz="2000" dirty="0" err="1" smtClean="0"/>
              <a:t>uncomputation</a:t>
            </a:r>
            <a:r>
              <a:rPr lang="en-US" sz="2000" dirty="0" smtClean="0"/>
              <a:t>.</a:t>
            </a:r>
            <a:endParaRPr lang="en-US" sz="2000" dirty="0"/>
          </a:p>
        </p:txBody>
      </p:sp>
    </p:spTree>
    <p:extLst>
      <p:ext uri="{BB962C8B-B14F-4D97-AF65-F5344CB8AC3E}">
        <p14:creationId xmlns:p14="http://schemas.microsoft.com/office/powerpoint/2010/main" val="435275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87362"/>
          </a:xfrm>
        </p:spPr>
        <p:txBody>
          <a:bodyPr>
            <a:noAutofit/>
          </a:bodyPr>
          <a:lstStyle/>
          <a:p>
            <a:r>
              <a:rPr lang="en-US" sz="2400" b="1" dirty="0">
                <a:solidFill>
                  <a:srgbClr val="C00000"/>
                </a:solidFill>
              </a:rPr>
              <a:t>Benefits of </a:t>
            </a:r>
            <a:r>
              <a:rPr lang="en-US" sz="2400" b="1" dirty="0" err="1">
                <a:solidFill>
                  <a:srgbClr val="C00000"/>
                </a:solidFill>
              </a:rPr>
              <a:t>Silq</a:t>
            </a:r>
            <a:endParaRPr lang="en-US" sz="2400" b="1" dirty="0">
              <a:solidFill>
                <a:srgbClr val="C00000"/>
              </a:solidFill>
            </a:endParaRPr>
          </a:p>
        </p:txBody>
      </p:sp>
      <p:sp>
        <p:nvSpPr>
          <p:cNvPr id="3" name="Content Placeholder 2"/>
          <p:cNvSpPr>
            <a:spLocks noGrp="1"/>
          </p:cNvSpPr>
          <p:nvPr>
            <p:ph idx="1"/>
          </p:nvPr>
        </p:nvSpPr>
        <p:spPr>
          <a:xfrm>
            <a:off x="457200" y="609600"/>
            <a:ext cx="8229600" cy="5516563"/>
          </a:xfrm>
        </p:spPr>
        <p:txBody>
          <a:bodyPr>
            <a:normAutofit/>
          </a:bodyPr>
          <a:lstStyle/>
          <a:p>
            <a:r>
              <a:rPr lang="en-US" sz="2000" dirty="0" err="1"/>
              <a:t>Silq’s</a:t>
            </a:r>
            <a:r>
              <a:rPr lang="en-US" sz="2000" dirty="0"/>
              <a:t> main advantage over existing quantum languages is its safe and automatic </a:t>
            </a:r>
            <a:r>
              <a:rPr lang="en-US" sz="2000" dirty="0" err="1"/>
              <a:t>uncomputation</a:t>
            </a:r>
            <a:r>
              <a:rPr lang="en-US" sz="2000" dirty="0"/>
              <a:t>, enabled by its novel annotations </a:t>
            </a:r>
            <a:r>
              <a:rPr lang="en-US" sz="2000" dirty="0" err="1"/>
              <a:t>const</a:t>
            </a:r>
            <a:r>
              <a:rPr lang="en-US" sz="2000" dirty="0"/>
              <a:t> and </a:t>
            </a:r>
            <a:r>
              <a:rPr lang="en-US" sz="2000" dirty="0" err="1"/>
              <a:t>qfree</a:t>
            </a:r>
            <a:r>
              <a:rPr lang="en-US" sz="2000" dirty="0"/>
              <a:t>.</a:t>
            </a:r>
          </a:p>
          <a:p>
            <a:r>
              <a:rPr lang="en-US" sz="2000" dirty="0" err="1"/>
              <a:t>Silq</a:t>
            </a:r>
            <a:r>
              <a:rPr lang="en-US" sz="2000" dirty="0"/>
              <a:t> algorithms are shorter and simpler in nature.</a:t>
            </a:r>
          </a:p>
          <a:p>
            <a:r>
              <a:rPr lang="en-US" sz="2000" dirty="0"/>
              <a:t>The language enables intuitive yet physical semantics and statically prevents errors that are not detected in existing quantum languages.</a:t>
            </a:r>
          </a:p>
          <a:p>
            <a:r>
              <a:rPr lang="en-US" sz="2000" dirty="0"/>
              <a:t>It modifies the program’s quantum state according to an intuitive semantics that follows the laws of quantum physics.</a:t>
            </a:r>
          </a:p>
          <a:p>
            <a:r>
              <a:rPr lang="en-US" sz="2000" dirty="0" err="1"/>
              <a:t>Silq</a:t>
            </a:r>
            <a:r>
              <a:rPr lang="en-US" sz="2000" dirty="0"/>
              <a:t> avoids the notational overhead associated with languages that achieve lesser static safety in programs.</a:t>
            </a:r>
          </a:p>
        </p:txBody>
      </p:sp>
    </p:spTree>
    <p:extLst>
      <p:ext uri="{BB962C8B-B14F-4D97-AF65-F5344CB8AC3E}">
        <p14:creationId xmlns:p14="http://schemas.microsoft.com/office/powerpoint/2010/main" val="1281089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87362"/>
          </a:xfrm>
        </p:spPr>
        <p:txBody>
          <a:bodyPr>
            <a:normAutofit/>
          </a:bodyPr>
          <a:lstStyle/>
          <a:p>
            <a:r>
              <a:rPr lang="en-US" sz="2400" b="1" dirty="0">
                <a:solidFill>
                  <a:srgbClr val="C00000"/>
                </a:solidFill>
              </a:rPr>
              <a:t>Installation </a:t>
            </a:r>
          </a:p>
        </p:txBody>
      </p:sp>
      <p:sp>
        <p:nvSpPr>
          <p:cNvPr id="3" name="Content Placeholder 2"/>
          <p:cNvSpPr>
            <a:spLocks noGrp="1"/>
          </p:cNvSpPr>
          <p:nvPr>
            <p:ph idx="1"/>
          </p:nvPr>
        </p:nvSpPr>
        <p:spPr>
          <a:xfrm>
            <a:off x="457200" y="609600"/>
            <a:ext cx="8229600" cy="6019800"/>
          </a:xfrm>
        </p:spPr>
        <p:txBody>
          <a:bodyPr>
            <a:noAutofit/>
          </a:bodyPr>
          <a:lstStyle/>
          <a:p>
            <a:r>
              <a:rPr lang="en-US" sz="2000" dirty="0"/>
              <a:t>The recommended way to install </a:t>
            </a:r>
            <a:r>
              <a:rPr lang="en-US" sz="2000" dirty="0" err="1"/>
              <a:t>Silq</a:t>
            </a:r>
            <a:r>
              <a:rPr lang="en-US" sz="2000" dirty="0"/>
              <a:t> is by using its Visual Studio Code Plugin (</a:t>
            </a:r>
            <a:r>
              <a:rPr lang="en-US" sz="2000" dirty="0" err="1"/>
              <a:t>vscode</a:t>
            </a:r>
            <a:r>
              <a:rPr lang="en-US" sz="2000" dirty="0"/>
              <a:t> plugin). This approach works for Linux, Mac, and Windows.</a:t>
            </a:r>
          </a:p>
          <a:p>
            <a:r>
              <a:rPr lang="en-US" sz="2000" dirty="0"/>
              <a:t>To install </a:t>
            </a:r>
            <a:r>
              <a:rPr lang="en-US" sz="2000" dirty="0" err="1"/>
              <a:t>Silq’s</a:t>
            </a:r>
            <a:r>
              <a:rPr lang="en-US" sz="2000" dirty="0"/>
              <a:t> </a:t>
            </a:r>
            <a:r>
              <a:rPr lang="en-US" sz="2000" dirty="0" err="1"/>
              <a:t>vscode</a:t>
            </a:r>
            <a:r>
              <a:rPr lang="en-US" sz="2000" dirty="0"/>
              <a:t> </a:t>
            </a:r>
            <a:r>
              <a:rPr lang="en-US" sz="2000" dirty="0" smtClean="0"/>
              <a:t>plugin</a:t>
            </a:r>
          </a:p>
          <a:p>
            <a:pPr lvl="1"/>
            <a:r>
              <a:rPr lang="en-US" sz="1600" dirty="0"/>
              <a:t>Open </a:t>
            </a:r>
            <a:r>
              <a:rPr lang="en-US" sz="1600" i="1" dirty="0" err="1"/>
              <a:t>vscode</a:t>
            </a:r>
            <a:endParaRPr lang="en-US" sz="1600" dirty="0"/>
          </a:p>
          <a:p>
            <a:pPr lvl="1"/>
            <a:r>
              <a:rPr lang="en-US" sz="1600" dirty="0"/>
              <a:t>Open tab extensions </a:t>
            </a:r>
            <a:r>
              <a:rPr lang="en-US" sz="1600" i="1" dirty="0"/>
              <a:t>(</a:t>
            </a:r>
            <a:r>
              <a:rPr lang="en-US" sz="1600" i="1" dirty="0" err="1"/>
              <a:t>Ctrl+Shift+X</a:t>
            </a:r>
            <a:r>
              <a:rPr lang="en-US" sz="1600" i="1" dirty="0"/>
              <a:t>)</a:t>
            </a:r>
            <a:endParaRPr lang="en-US" sz="1600" dirty="0"/>
          </a:p>
          <a:p>
            <a:pPr lvl="1"/>
            <a:r>
              <a:rPr lang="en-US" sz="1600" dirty="0"/>
              <a:t>Install </a:t>
            </a:r>
            <a:r>
              <a:rPr lang="en-US" sz="1600" i="1" dirty="0" err="1"/>
              <a:t>vscode-silq</a:t>
            </a:r>
            <a:endParaRPr lang="en-US" sz="1600" dirty="0"/>
          </a:p>
          <a:p>
            <a:r>
              <a:rPr lang="en-US" sz="2000" dirty="0"/>
              <a:t>Click </a:t>
            </a:r>
            <a:r>
              <a:rPr lang="en-US" sz="2000" u="sng" dirty="0">
                <a:hlinkClick r:id="rId2"/>
              </a:rPr>
              <a:t>here</a:t>
            </a:r>
            <a:r>
              <a:rPr lang="en-US" sz="2000" dirty="0"/>
              <a:t> to know. </a:t>
            </a:r>
          </a:p>
          <a:p>
            <a:endParaRPr lang="en-US" sz="2000" dirty="0" smtClean="0"/>
          </a:p>
          <a:p>
            <a:r>
              <a:rPr lang="en-US" sz="2000" dirty="0" smtClean="0"/>
              <a:t>Documentation and comparison to Q# which makes less code than Q#</a:t>
            </a:r>
            <a:endParaRPr lang="en-US" sz="2000" dirty="0"/>
          </a:p>
          <a:p>
            <a:r>
              <a:rPr lang="en-US" sz="2000" dirty="0">
                <a:hlinkClick r:id="rId3"/>
              </a:rPr>
              <a:t>https://silq.ethz.ch/comparison</a:t>
            </a:r>
            <a:endParaRPr lang="en-US" sz="2000" dirty="0"/>
          </a:p>
        </p:txBody>
      </p:sp>
    </p:spTree>
    <p:extLst>
      <p:ext uri="{BB962C8B-B14F-4D97-AF65-F5344CB8AC3E}">
        <p14:creationId xmlns:p14="http://schemas.microsoft.com/office/powerpoint/2010/main" val="500398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87362"/>
          </a:xfrm>
        </p:spPr>
        <p:txBody>
          <a:bodyPr>
            <a:normAutofit/>
          </a:bodyPr>
          <a:lstStyle/>
          <a:p>
            <a:r>
              <a:rPr lang="en-US" sz="2400" b="1" dirty="0">
                <a:solidFill>
                  <a:srgbClr val="C00000"/>
                </a:solidFill>
              </a:rPr>
              <a:t>Wrapping Up</a:t>
            </a:r>
          </a:p>
        </p:txBody>
      </p:sp>
      <p:sp>
        <p:nvSpPr>
          <p:cNvPr id="3" name="Content Placeholder 2"/>
          <p:cNvSpPr>
            <a:spLocks noGrp="1"/>
          </p:cNvSpPr>
          <p:nvPr>
            <p:ph idx="1"/>
          </p:nvPr>
        </p:nvSpPr>
        <p:spPr>
          <a:xfrm>
            <a:off x="381000" y="609600"/>
            <a:ext cx="8229600" cy="4525963"/>
          </a:xfrm>
        </p:spPr>
        <p:txBody>
          <a:bodyPr>
            <a:normAutofit lnSpcReduction="10000"/>
          </a:bodyPr>
          <a:lstStyle/>
          <a:p>
            <a:r>
              <a:rPr lang="en-US" sz="2000" dirty="0"/>
              <a:t>According to the developers, in contrast to the existing quantum languages such as Q#, </a:t>
            </a:r>
            <a:r>
              <a:rPr lang="en-US" sz="2000" dirty="0" err="1"/>
              <a:t>Quipper</a:t>
            </a:r>
            <a:r>
              <a:rPr lang="en-US" sz="2000" dirty="0"/>
              <a:t>, </a:t>
            </a:r>
            <a:r>
              <a:rPr lang="en-US" sz="2000" dirty="0" err="1"/>
              <a:t>ProjectQ</a:t>
            </a:r>
            <a:r>
              <a:rPr lang="en-US" sz="2000" dirty="0"/>
              <a:t>, </a:t>
            </a:r>
            <a:r>
              <a:rPr lang="en-US" sz="2000" dirty="0" err="1"/>
              <a:t>QWire</a:t>
            </a:r>
            <a:r>
              <a:rPr lang="en-US" sz="2000" dirty="0"/>
              <a:t>, among others, this language supports a descriptive view of the quantum algorithms that expresses the high-level intent of the programmer. The key language features of this language can also be incorporated into existing languages such as </a:t>
            </a:r>
            <a:r>
              <a:rPr lang="en-US" sz="2000" dirty="0" err="1"/>
              <a:t>QWire</a:t>
            </a:r>
            <a:r>
              <a:rPr lang="en-US" sz="2000" dirty="0"/>
              <a:t> or Q#. </a:t>
            </a:r>
          </a:p>
          <a:p>
            <a:r>
              <a:rPr lang="en-US" sz="2000" dirty="0"/>
              <a:t>The experimental evaluation of </a:t>
            </a:r>
            <a:r>
              <a:rPr lang="en-US" sz="2000" dirty="0" err="1"/>
              <a:t>Silq</a:t>
            </a:r>
            <a:r>
              <a:rPr lang="en-US" sz="2000" dirty="0"/>
              <a:t> demonstrated that the programs of this language are not only easier to read and write but also significantly shorter than equivalent programs in other quantum languages such as Q#, </a:t>
            </a:r>
            <a:r>
              <a:rPr lang="en-US" sz="2000" dirty="0" err="1"/>
              <a:t>Quipper</a:t>
            </a:r>
            <a:r>
              <a:rPr lang="en-US" sz="2000" dirty="0"/>
              <a:t>, etc. while using only half the number of quantum primitives. On average, </a:t>
            </a:r>
            <a:r>
              <a:rPr lang="en-US" sz="2000" dirty="0" err="1"/>
              <a:t>Silq</a:t>
            </a:r>
            <a:r>
              <a:rPr lang="en-US" sz="2000" dirty="0"/>
              <a:t> programs require 46% less code than Q#. In future work, the developers expect </a:t>
            </a:r>
            <a:r>
              <a:rPr lang="en-US" sz="2000" dirty="0" err="1"/>
              <a:t>Silq</a:t>
            </a:r>
            <a:r>
              <a:rPr lang="en-US" sz="2000" dirty="0"/>
              <a:t> to advance various tools central to programming quantum computers. </a:t>
            </a:r>
          </a:p>
          <a:p>
            <a:r>
              <a:rPr lang="en-US" sz="2000" dirty="0"/>
              <a:t>Read the paper </a:t>
            </a:r>
            <a:r>
              <a:rPr lang="en-US" sz="2000" u="sng" dirty="0">
                <a:hlinkClick r:id="rId2"/>
              </a:rPr>
              <a:t>here</a:t>
            </a:r>
            <a:r>
              <a:rPr lang="en-US" sz="2000" dirty="0"/>
              <a:t>. </a:t>
            </a:r>
            <a:r>
              <a:rPr lang="en-US" sz="2000" dirty="0" smtClean="0"/>
              <a:t> </a:t>
            </a:r>
            <a:r>
              <a:rPr lang="en-US" sz="2000" dirty="0">
                <a:hlinkClick r:id="rId3"/>
              </a:rPr>
              <a:t>https://doi.org/10.1145/3385412.3386007</a:t>
            </a:r>
            <a:endParaRPr lang="en-US" sz="2000" dirty="0"/>
          </a:p>
          <a:p>
            <a:r>
              <a:rPr lang="en-US" sz="2000" dirty="0"/>
              <a:t>Watch the video below-</a:t>
            </a:r>
          </a:p>
        </p:txBody>
      </p:sp>
    </p:spTree>
    <p:extLst>
      <p:ext uri="{BB962C8B-B14F-4D97-AF65-F5344CB8AC3E}">
        <p14:creationId xmlns:p14="http://schemas.microsoft.com/office/powerpoint/2010/main" val="2948231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362200"/>
            <a:ext cx="8229600" cy="1143000"/>
          </a:xfrm>
        </p:spPr>
        <p:txBody>
          <a:bodyPr/>
          <a:lstStyle/>
          <a:p>
            <a:r>
              <a:rPr lang="en-US" dirty="0" smtClean="0"/>
              <a:t>END</a:t>
            </a:r>
            <a:endParaRPr lang="en-US" dirty="0"/>
          </a:p>
        </p:txBody>
      </p:sp>
    </p:spTree>
    <p:extLst>
      <p:ext uri="{BB962C8B-B14F-4D97-AF65-F5344CB8AC3E}">
        <p14:creationId xmlns:p14="http://schemas.microsoft.com/office/powerpoint/2010/main" val="3272269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242</Words>
  <Application>Microsoft Office PowerPoint</Application>
  <PresentationFormat>On-screen Show (4:3)</PresentationFormat>
  <Paragraphs>38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Meet Silq – The New High-level Programming Language For Quantum Computers 22/06/2020</vt:lpstr>
      <vt:lpstr>Intro</vt:lpstr>
      <vt:lpstr>Behind the Language</vt:lpstr>
      <vt:lpstr>Why Use Silq</vt:lpstr>
      <vt:lpstr>Benefits of Silq</vt:lpstr>
      <vt:lpstr>Installation </vt:lpstr>
      <vt:lpstr>Wrapping Up</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Startup Is Exploiting The ‘New Normal’ In Indian Quantum Computing Scenario</dc:title>
  <dc:creator>NAVS</dc:creator>
  <cp:lastModifiedBy>NAVS</cp:lastModifiedBy>
  <cp:revision>6</cp:revision>
  <dcterms:created xsi:type="dcterms:W3CDTF">2020-07-13T21:40:14Z</dcterms:created>
  <dcterms:modified xsi:type="dcterms:W3CDTF">2020-07-13T23:41:19Z</dcterms:modified>
</cp:coreProperties>
</file>