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1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76071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343021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158810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54358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D788F2-24E3-452E-9538-623E5CFC7D22}" type="datetimeFigureOut">
              <a:rPr lang="en-US" smtClean="0"/>
              <a:t>14-Jul-20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270384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77585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D788F2-24E3-452E-9538-623E5CFC7D22}" type="datetimeFigureOut">
              <a:rPr lang="en-US" smtClean="0"/>
              <a:t>14-Jul-20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64499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D788F2-24E3-452E-9538-623E5CFC7D22}" type="datetimeFigureOut">
              <a:rPr lang="en-US" smtClean="0"/>
              <a:t>14-Jul-20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342050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788F2-24E3-452E-9538-623E5CFC7D22}" type="datetimeFigureOut">
              <a:rPr lang="en-US" smtClean="0"/>
              <a:t>14-Jul-20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02255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13684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D788F2-24E3-452E-9538-623E5CFC7D22}" type="datetimeFigureOut">
              <a:rPr lang="en-US" smtClean="0"/>
              <a:t>14-Jul-20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AE889E-819B-41FB-9C5C-2B5CF091FA84}" type="slidenum">
              <a:rPr lang="en-US" smtClean="0"/>
              <a:t>‹#›</a:t>
            </a:fld>
            <a:endParaRPr lang="en-US"/>
          </a:p>
        </p:txBody>
      </p:sp>
    </p:spTree>
    <p:extLst>
      <p:ext uri="{BB962C8B-B14F-4D97-AF65-F5344CB8AC3E}">
        <p14:creationId xmlns:p14="http://schemas.microsoft.com/office/powerpoint/2010/main" val="290729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D788F2-24E3-452E-9538-623E5CFC7D22}" type="datetimeFigureOut">
              <a:rPr lang="en-US" smtClean="0"/>
              <a:t>14-Jul-20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E889E-819B-41FB-9C5C-2B5CF091FA84}" type="slidenum">
              <a:rPr lang="en-US" smtClean="0"/>
              <a:t>‹#›</a:t>
            </a:fld>
            <a:endParaRPr lang="en-US"/>
          </a:p>
        </p:txBody>
      </p:sp>
    </p:spTree>
    <p:extLst>
      <p:ext uri="{BB962C8B-B14F-4D97-AF65-F5344CB8AC3E}">
        <p14:creationId xmlns:p14="http://schemas.microsoft.com/office/powerpoint/2010/main" val="1441318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nalyticsindiamag.com/author/disha-misalanalyticsindiamag-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analyticsindiamag.com/quantum-computing-researchers-next-breed-of-tech-experts-india-is-going-to-fall-short-o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pdf/quant-ph/0006073.pdf" TargetMode="External"/><Relationship Id="rId2" Type="http://schemas.openxmlformats.org/officeDocument/2006/relationships/hyperlink" Target="https://www.analyticsindiamag.com/can-india-make-quantum-computing-reality-near-future/" TargetMode="External"/><Relationship Id="rId1" Type="http://schemas.openxmlformats.org/officeDocument/2006/relationships/slideLayout" Target="../slideLayouts/slideLayout2.xml"/><Relationship Id="rId4" Type="http://schemas.openxmlformats.org/officeDocument/2006/relationships/hyperlink" Target="https://www.analyticsindiamag.com/what-happens-once-quantum-computers-replace-traditional-binary-computer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SczraSQE3MY" TargetMode="External"/><Relationship Id="rId2" Type="http://schemas.openxmlformats.org/officeDocument/2006/relationships/hyperlink" Target="https://github.com/dwavesystems/qbsol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3048000"/>
          </a:xfrm>
        </p:spPr>
        <p:txBody>
          <a:bodyPr>
            <a:normAutofit/>
          </a:bodyPr>
          <a:lstStyle/>
          <a:p>
            <a:r>
              <a:rPr lang="en-US" sz="3200" b="1" dirty="0">
                <a:solidFill>
                  <a:srgbClr val="C00000"/>
                </a:solidFill>
              </a:rPr>
              <a:t>7 Ingredients Of Quantum Mechanics You’ll Need To Ace </a:t>
            </a:r>
            <a:r>
              <a:rPr lang="en-US" sz="3200" b="1" dirty="0" smtClean="0">
                <a:solidFill>
                  <a:srgbClr val="C00000"/>
                </a:solidFill>
              </a:rPr>
              <a:t>Quantum Computing</a:t>
            </a:r>
            <a:br>
              <a:rPr lang="en-US" sz="3200" b="1" dirty="0" smtClean="0">
                <a:solidFill>
                  <a:srgbClr val="C00000"/>
                </a:solidFill>
              </a:rPr>
            </a:br>
            <a:r>
              <a:rPr lang="en-US" sz="3200" cap="all" dirty="0"/>
              <a:t>14/11/2018</a:t>
            </a:r>
            <a:endParaRPr lang="en-US" sz="3200" b="1" dirty="0">
              <a:solidFill>
                <a:srgbClr val="C00000"/>
              </a:solidFill>
            </a:endParaRPr>
          </a:p>
        </p:txBody>
      </p:sp>
      <p:sp>
        <p:nvSpPr>
          <p:cNvPr id="3" name="Subtitle 2"/>
          <p:cNvSpPr>
            <a:spLocks noGrp="1"/>
          </p:cNvSpPr>
          <p:nvPr>
            <p:ph type="subTitle" idx="1"/>
          </p:nvPr>
        </p:nvSpPr>
        <p:spPr>
          <a:xfrm>
            <a:off x="381000" y="5410200"/>
            <a:ext cx="8229600" cy="1066800"/>
          </a:xfrm>
        </p:spPr>
        <p:txBody>
          <a:bodyPr>
            <a:normAutofit/>
          </a:bodyPr>
          <a:lstStyle/>
          <a:p>
            <a:r>
              <a:rPr lang="en-US" sz="1800" cap="all" dirty="0">
                <a:hlinkClick r:id="rId2"/>
              </a:rPr>
              <a:t>DISHA </a:t>
            </a:r>
            <a:r>
              <a:rPr lang="en-US" sz="1800" cap="all" dirty="0" err="1">
                <a:hlinkClick r:id="rId2"/>
              </a:rPr>
              <a:t>MISAL</a:t>
            </a:r>
            <a:r>
              <a:rPr lang="en-US" sz="1800" dirty="0" err="1"/>
              <a:t>Found</a:t>
            </a:r>
            <a:r>
              <a:rPr lang="en-US" sz="1800" dirty="0"/>
              <a:t> a way to Data Science and AI though her fascination for Technology. Likes to read, watch football and has an </a:t>
            </a:r>
            <a:r>
              <a:rPr lang="en-US" sz="1800" dirty="0" err="1"/>
              <a:t>enourmous</a:t>
            </a:r>
            <a:r>
              <a:rPr lang="en-US" sz="1800" dirty="0"/>
              <a:t> amount affection for Astrophysics.</a:t>
            </a:r>
          </a:p>
        </p:txBody>
      </p:sp>
    </p:spTree>
    <p:extLst>
      <p:ext uri="{BB962C8B-B14F-4D97-AF65-F5344CB8AC3E}">
        <p14:creationId xmlns:p14="http://schemas.microsoft.com/office/powerpoint/2010/main" val="344135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334962"/>
          </a:xfrm>
        </p:spPr>
        <p:txBody>
          <a:bodyPr>
            <a:noAutofit/>
          </a:bodyPr>
          <a:lstStyle/>
          <a:p>
            <a:r>
              <a:rPr lang="en-US" sz="2400" b="1" dirty="0" smtClean="0">
                <a:solidFill>
                  <a:srgbClr val="C00000"/>
                </a:solidFill>
              </a:rPr>
              <a:t>Intro</a:t>
            </a:r>
            <a:endParaRPr lang="en-US" sz="2400" b="1" dirty="0">
              <a:solidFill>
                <a:srgbClr val="C00000"/>
              </a:solidFill>
            </a:endParaRPr>
          </a:p>
        </p:txBody>
      </p:sp>
      <p:sp>
        <p:nvSpPr>
          <p:cNvPr id="3" name="Content Placeholder 2"/>
          <p:cNvSpPr>
            <a:spLocks noGrp="1"/>
          </p:cNvSpPr>
          <p:nvPr>
            <p:ph idx="1"/>
          </p:nvPr>
        </p:nvSpPr>
        <p:spPr>
          <a:xfrm>
            <a:off x="152400" y="533400"/>
            <a:ext cx="8839200" cy="6172200"/>
          </a:xfrm>
        </p:spPr>
        <p:txBody>
          <a:bodyPr>
            <a:normAutofit/>
          </a:bodyPr>
          <a:lstStyle/>
          <a:p>
            <a:r>
              <a:rPr lang="en-US" sz="2000" dirty="0"/>
              <a:t>Even though the field of Quantum Computing has gained a lot of attention, very few companies have been able to make their own Quantum Computers. We are still very far away from getting a commercial one. Many people from both the Physics as well as Computer Science background have been jumping into this new, challenging field in the market. Although Q</a:t>
            </a:r>
            <a:r>
              <a:rPr lang="en-US" sz="2000" u="sng" dirty="0">
                <a:hlinkClick r:id="rId2"/>
              </a:rPr>
              <a:t>uantum Computing</a:t>
            </a:r>
            <a:r>
              <a:rPr lang="en-US" sz="2000" dirty="0"/>
              <a:t> does require a basic understanding of Quantum Mechanics, it is not a glorified version of the subject.</a:t>
            </a:r>
          </a:p>
          <a:p>
            <a:r>
              <a:rPr lang="en-US" sz="2000" dirty="0"/>
              <a:t>Here are some pre-requisites of Quantum Mechanics that one needs to know and understand make it big in Quantum Computing</a:t>
            </a:r>
            <a:r>
              <a:rPr lang="en-US" sz="2000" dirty="0" smtClean="0"/>
              <a:t>:</a:t>
            </a:r>
          </a:p>
          <a:p>
            <a:endParaRPr lang="en-US" sz="2000" dirty="0"/>
          </a:p>
          <a:p>
            <a:pPr marL="457200" indent="-457200">
              <a:buFont typeface="+mj-lt"/>
              <a:buAutoNum type="arabicPeriod"/>
            </a:pPr>
            <a:r>
              <a:rPr lang="en-US" sz="2000" dirty="0" smtClean="0"/>
              <a:t>Superposition</a:t>
            </a:r>
          </a:p>
          <a:p>
            <a:pPr marL="457200" indent="-457200">
              <a:buFont typeface="+mj-lt"/>
              <a:buAutoNum type="arabicPeriod"/>
            </a:pPr>
            <a:r>
              <a:rPr lang="en-US" sz="2000" dirty="0" err="1" smtClean="0"/>
              <a:t>Decoherence</a:t>
            </a:r>
            <a:endParaRPr lang="en-US" sz="2000" dirty="0" smtClean="0"/>
          </a:p>
          <a:p>
            <a:pPr marL="457200" indent="-457200">
              <a:buFont typeface="+mj-lt"/>
              <a:buAutoNum type="arabicPeriod"/>
            </a:pPr>
            <a:r>
              <a:rPr lang="en-US" sz="2000" dirty="0" smtClean="0"/>
              <a:t>Entanglement</a:t>
            </a:r>
          </a:p>
          <a:p>
            <a:pPr marL="457200" indent="-457200">
              <a:buFont typeface="+mj-lt"/>
              <a:buAutoNum type="arabicPeriod"/>
            </a:pPr>
            <a:r>
              <a:rPr lang="en-US" sz="2000" dirty="0" smtClean="0"/>
              <a:t>Linear </a:t>
            </a:r>
            <a:r>
              <a:rPr lang="en-US" sz="2000" dirty="0" err="1" smtClean="0"/>
              <a:t>Alzebra</a:t>
            </a:r>
            <a:endParaRPr lang="en-US" sz="2000" dirty="0" smtClean="0"/>
          </a:p>
          <a:p>
            <a:pPr marL="457200" indent="-457200">
              <a:buFont typeface="+mj-lt"/>
              <a:buAutoNum type="arabicPeriod"/>
            </a:pPr>
            <a:r>
              <a:rPr lang="en-US" sz="2000" dirty="0" err="1" smtClean="0"/>
              <a:t>ClassicaL</a:t>
            </a:r>
            <a:r>
              <a:rPr lang="en-US" sz="2000" dirty="0" smtClean="0"/>
              <a:t> Mechanics</a:t>
            </a:r>
          </a:p>
          <a:p>
            <a:pPr marL="457200" indent="-457200">
              <a:buFont typeface="+mj-lt"/>
              <a:buAutoNum type="arabicPeriod"/>
            </a:pPr>
            <a:r>
              <a:rPr lang="en-US" sz="2000" dirty="0" smtClean="0"/>
              <a:t>Quantum Fourier Analysis</a:t>
            </a:r>
          </a:p>
          <a:p>
            <a:pPr marL="457200" indent="-457200">
              <a:buFont typeface="+mj-lt"/>
              <a:buAutoNum type="arabicPeriod"/>
            </a:pPr>
            <a:r>
              <a:rPr lang="en-US" sz="2000" dirty="0" smtClean="0"/>
              <a:t>Many Body System</a:t>
            </a:r>
          </a:p>
          <a:p>
            <a:endParaRPr lang="en-US" sz="2000" dirty="0"/>
          </a:p>
        </p:txBody>
      </p:sp>
    </p:spTree>
    <p:extLst>
      <p:ext uri="{BB962C8B-B14F-4D97-AF65-F5344CB8AC3E}">
        <p14:creationId xmlns:p14="http://schemas.microsoft.com/office/powerpoint/2010/main" val="262723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smtClean="0">
                <a:solidFill>
                  <a:srgbClr val="C00000"/>
                </a:solidFill>
              </a:rPr>
              <a:t>Basics</a:t>
            </a:r>
            <a:endParaRPr lang="en-US" sz="2400" b="1" dirty="0">
              <a:solidFill>
                <a:srgbClr val="C00000"/>
              </a:solidFill>
            </a:endParaRPr>
          </a:p>
        </p:txBody>
      </p:sp>
      <p:sp>
        <p:nvSpPr>
          <p:cNvPr id="3" name="Content Placeholder 2"/>
          <p:cNvSpPr>
            <a:spLocks noGrp="1"/>
          </p:cNvSpPr>
          <p:nvPr>
            <p:ph idx="1"/>
          </p:nvPr>
        </p:nvSpPr>
        <p:spPr>
          <a:xfrm>
            <a:off x="152400" y="533400"/>
            <a:ext cx="8839200" cy="6172200"/>
          </a:xfrm>
          <a:noFill/>
        </p:spPr>
        <p:txBody>
          <a:bodyPr>
            <a:noAutofit/>
          </a:bodyPr>
          <a:lstStyle/>
          <a:p>
            <a:r>
              <a:rPr lang="en-US" sz="2000" b="1" dirty="0"/>
              <a:t>1.Superposition</a:t>
            </a:r>
            <a:r>
              <a:rPr lang="en-US" sz="2000" dirty="0"/>
              <a:t>: Superposition phenomenon forms the very basic idea of quantum computers. It is the ability of subatomic particles to stay in more than one state at any time. This is the main principle of working of a quantum computer. Allowing more than one bit to take a single state makes the functioning of these computers faster since there will be two states at a single instant and hence much more information can be stored at the same time, as opposed to classical computers where one can only store a 0 or a 1.</a:t>
            </a:r>
          </a:p>
          <a:p>
            <a:r>
              <a:rPr lang="en-US" sz="2000" b="1" dirty="0"/>
              <a:t>2.Decoherence</a:t>
            </a:r>
            <a:r>
              <a:rPr lang="en-US" sz="2000" dirty="0"/>
              <a:t>: This is the major problem why we do not have commercial quantum computers yet. It is basically the unwanted interaction between a quantum computer and its external environment. Scaling Quantum Computers to a useful size is difficult because of quantum </a:t>
            </a:r>
            <a:r>
              <a:rPr lang="en-US" sz="2000" dirty="0" err="1"/>
              <a:t>decoherence</a:t>
            </a:r>
            <a:r>
              <a:rPr lang="en-US" sz="2000" dirty="0"/>
              <a:t>. </a:t>
            </a:r>
            <a:r>
              <a:rPr lang="en-US" sz="2000" dirty="0" err="1"/>
              <a:t>Decoherence</a:t>
            </a:r>
            <a:r>
              <a:rPr lang="en-US" sz="2000" dirty="0"/>
              <a:t> would mean the quantum system getting back to being a classical one, due to its interactions with the environment</a:t>
            </a:r>
            <a:r>
              <a:rPr lang="en-US" sz="2000" dirty="0" smtClean="0"/>
              <a:t>.</a:t>
            </a:r>
          </a:p>
          <a:p>
            <a:r>
              <a:rPr lang="en-US" sz="2000" b="1" dirty="0"/>
              <a:t>3.Entanglement</a:t>
            </a:r>
            <a:r>
              <a:rPr lang="en-US" sz="2000" dirty="0"/>
              <a:t>: Quantum entanglement is the correlations between parts of the system. They are the induced qubit-qubit interactions. The crucial problem is protecting the quantum computer from the various kinds of noise that could destroy these qubit interactions called quantum entanglement. It is difficult to maintain the entanglement because entanglement between pairs of particles is very delicate and can be broken easily. This is another one big difficulty in making a Quantum Computer.</a:t>
            </a:r>
          </a:p>
        </p:txBody>
      </p:sp>
    </p:spTree>
    <p:extLst>
      <p:ext uri="{BB962C8B-B14F-4D97-AF65-F5344CB8AC3E}">
        <p14:creationId xmlns:p14="http://schemas.microsoft.com/office/powerpoint/2010/main" val="2935454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smtClean="0">
                <a:solidFill>
                  <a:srgbClr val="C00000"/>
                </a:solidFill>
              </a:rPr>
              <a:t>Basics</a:t>
            </a:r>
            <a:endParaRPr lang="en-US" sz="2400" b="1" dirty="0">
              <a:solidFill>
                <a:srgbClr val="C00000"/>
              </a:solidFill>
            </a:endParaRPr>
          </a:p>
        </p:txBody>
      </p:sp>
      <p:sp>
        <p:nvSpPr>
          <p:cNvPr id="3" name="Content Placeholder 2"/>
          <p:cNvSpPr>
            <a:spLocks noGrp="1"/>
          </p:cNvSpPr>
          <p:nvPr>
            <p:ph idx="1"/>
          </p:nvPr>
        </p:nvSpPr>
        <p:spPr>
          <a:xfrm>
            <a:off x="152400" y="533400"/>
            <a:ext cx="8839200" cy="6172200"/>
          </a:xfrm>
          <a:noFill/>
        </p:spPr>
        <p:txBody>
          <a:bodyPr>
            <a:noAutofit/>
          </a:bodyPr>
          <a:lstStyle/>
          <a:p>
            <a:r>
              <a:rPr lang="en-US" sz="1800" b="1" dirty="0"/>
              <a:t>4.Linear algebra</a:t>
            </a:r>
            <a:r>
              <a:rPr lang="en-US" sz="1800" dirty="0"/>
              <a:t>: Contrary to using binary logic for either of bits 0 or 1 in classical computers, quantum computers use linear algebra at large. A lot of Quantum Computing is linear algebra and one needs to be very thorough with it to understand Quantum Computers. The whole of Quantum Mechanics works on Hilbert Space and the math of QM is just linear operations on Hilbert space. matrix, transpose, conjugate transpose, linear combination, basis, eigenvalue, eigenvector, inner product, matrix power series, matrix exponential are all essentials of Quantum Computing.</a:t>
            </a:r>
          </a:p>
          <a:p>
            <a:r>
              <a:rPr lang="en-US" sz="1800" b="1" dirty="0"/>
              <a:t>5.Classical Mechanics</a:t>
            </a:r>
            <a:r>
              <a:rPr lang="en-US" sz="1800" dirty="0"/>
              <a:t>: Before even setting out to learn Quantum Mechanics for Quantum Computers, it is essential that the fundamentals are clear. Those fundamentals lie in classical mechanics. You must know what basic terms like energy, momentum, energy, acceleration mean because they are going to interfere a lot with your Quantum Mechanics study. It would also help if you are good with probabilities at a good level as QM is the generalization of probability theory. Instead of using probabilities it uses numbers called amplitudes</a:t>
            </a:r>
            <a:r>
              <a:rPr lang="en-US" sz="1800" dirty="0" smtClean="0"/>
              <a:t>.</a:t>
            </a:r>
          </a:p>
          <a:p>
            <a:r>
              <a:rPr lang="en-US" sz="1800" b="1" dirty="0"/>
              <a:t>6.Quantum Fourier Analysis</a:t>
            </a:r>
            <a:r>
              <a:rPr lang="en-US" sz="1800" dirty="0"/>
              <a:t>: Quantum Fourier Transform differs from the classical one is that it operates on a superposition state. It operated </a:t>
            </a:r>
            <a:r>
              <a:rPr lang="en-US" sz="1800" dirty="0" err="1"/>
              <a:t>fourier</a:t>
            </a:r>
            <a:r>
              <a:rPr lang="en-US" sz="1800" dirty="0"/>
              <a:t> transform on the amplitudes of the </a:t>
            </a:r>
            <a:r>
              <a:rPr lang="en-US" sz="1800" dirty="0" err="1"/>
              <a:t>fourier</a:t>
            </a:r>
            <a:r>
              <a:rPr lang="en-US" sz="1800" dirty="0"/>
              <a:t> states. It is an important transformation in </a:t>
            </a:r>
            <a:r>
              <a:rPr lang="en-US" sz="1800" u="sng" dirty="0">
                <a:hlinkClick r:id="rId2"/>
              </a:rPr>
              <a:t>Quantum Computing</a:t>
            </a:r>
            <a:r>
              <a:rPr lang="en-US" sz="1800" dirty="0"/>
              <a:t>. It is a linear transform on qubits.</a:t>
            </a:r>
          </a:p>
          <a:p>
            <a:r>
              <a:rPr lang="en-US" sz="1800" b="1" dirty="0"/>
              <a:t>7.Many-body systems</a:t>
            </a:r>
            <a:r>
              <a:rPr lang="en-US" sz="1800" dirty="0"/>
              <a:t>: A study of many-body systems is important because entanglement depends on it. A </a:t>
            </a:r>
            <a:r>
              <a:rPr lang="en-US" sz="1800" u="sng" dirty="0">
                <a:hlinkClick r:id="rId3"/>
              </a:rPr>
              <a:t>study</a:t>
            </a:r>
            <a:r>
              <a:rPr lang="en-US" sz="1800" dirty="0"/>
              <a:t> had shown that a deep understanding of quantum chaos in many body systems will allow a better functioning on </a:t>
            </a:r>
            <a:r>
              <a:rPr lang="en-US" sz="1800" u="sng" dirty="0">
                <a:hlinkClick r:id="rId4"/>
              </a:rPr>
              <a:t>Quantum Computers</a:t>
            </a:r>
            <a:r>
              <a:rPr lang="en-US" sz="1800" dirty="0"/>
              <a:t>. It is also necessary to understand the limitations in quantum computing.  </a:t>
            </a:r>
          </a:p>
          <a:p>
            <a:endParaRPr lang="en-US" sz="1800" dirty="0"/>
          </a:p>
        </p:txBody>
      </p:sp>
    </p:spTree>
    <p:extLst>
      <p:ext uri="{BB962C8B-B14F-4D97-AF65-F5344CB8AC3E}">
        <p14:creationId xmlns:p14="http://schemas.microsoft.com/office/powerpoint/2010/main" val="75637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411162"/>
          </a:xfrm>
        </p:spPr>
        <p:txBody>
          <a:bodyPr>
            <a:noAutofit/>
          </a:bodyPr>
          <a:lstStyle/>
          <a:p>
            <a:r>
              <a:rPr lang="en-US" sz="2400" b="1" dirty="0" smtClean="0">
                <a:solidFill>
                  <a:srgbClr val="C00000"/>
                </a:solidFill>
              </a:rPr>
              <a:t>Outlook</a:t>
            </a:r>
            <a:endParaRPr lang="en-US" sz="2400" b="1" dirty="0">
              <a:solidFill>
                <a:srgbClr val="C00000"/>
              </a:solidFill>
            </a:endParaRPr>
          </a:p>
        </p:txBody>
      </p:sp>
      <p:sp>
        <p:nvSpPr>
          <p:cNvPr id="3" name="Content Placeholder 2"/>
          <p:cNvSpPr>
            <a:spLocks noGrp="1"/>
          </p:cNvSpPr>
          <p:nvPr>
            <p:ph idx="1"/>
          </p:nvPr>
        </p:nvSpPr>
        <p:spPr>
          <a:xfrm>
            <a:off x="152400" y="533400"/>
            <a:ext cx="8839200" cy="6172200"/>
          </a:xfrm>
          <a:noFill/>
        </p:spPr>
        <p:txBody>
          <a:bodyPr>
            <a:noAutofit/>
          </a:bodyPr>
          <a:lstStyle/>
          <a:p>
            <a:r>
              <a:rPr lang="en-US" sz="1800" dirty="0"/>
              <a:t>Quantum Computing is essentially is a merging of Quantum Mechanics and Computer Science. But more high-level concepts like Quantum Field Theory and Group Theory will enhance the understanding of the subject. This field in the near future will have more software experts in demand compared to hardware. D-Wave’s software tool </a:t>
            </a:r>
            <a:r>
              <a:rPr lang="en-US" sz="1800" dirty="0" err="1"/>
              <a:t>opensource</a:t>
            </a:r>
            <a:r>
              <a:rPr lang="en-US" sz="1800" dirty="0"/>
              <a:t> called </a:t>
            </a:r>
            <a:r>
              <a:rPr lang="en-US" sz="1800" u="sng" dirty="0" err="1">
                <a:hlinkClick r:id="rId2"/>
              </a:rPr>
              <a:t>qbsolv</a:t>
            </a:r>
            <a:r>
              <a:rPr lang="en-US" sz="1800" u="sng" dirty="0">
                <a:hlinkClick r:id="rId2"/>
              </a:rPr>
              <a:t> </a:t>
            </a:r>
            <a:r>
              <a:rPr lang="en-US" sz="1800" dirty="0"/>
              <a:t>is helping programmers with zero a background in quantum computers to develop quantum applications for D-Wave systems. Theoretical Computer scientist of MIT, Scott Aaronson </a:t>
            </a:r>
            <a:r>
              <a:rPr lang="en-US" sz="1800" dirty="0" err="1"/>
              <a:t>summarises</a:t>
            </a:r>
            <a:r>
              <a:rPr lang="en-US" sz="1800" dirty="0"/>
              <a:t> it the best. He said in one of his </a:t>
            </a:r>
            <a:r>
              <a:rPr lang="en-US" sz="1800" u="sng" dirty="0">
                <a:hlinkClick r:id="rId3"/>
              </a:rPr>
              <a:t>TED talks</a:t>
            </a:r>
            <a:r>
              <a:rPr lang="en-US" sz="1800" dirty="0"/>
              <a:t>, “Quantum Mechanics, contrary to its reputation, is actually really simple, once you take all the Physics out.”  </a:t>
            </a:r>
          </a:p>
        </p:txBody>
      </p:sp>
    </p:spTree>
    <p:extLst>
      <p:ext uri="{BB962C8B-B14F-4D97-AF65-F5344CB8AC3E}">
        <p14:creationId xmlns:p14="http://schemas.microsoft.com/office/powerpoint/2010/main" val="1314937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62200"/>
            <a:ext cx="8229600" cy="1143000"/>
          </a:xfrm>
        </p:spPr>
        <p:txBody>
          <a:bodyPr/>
          <a:lstStyle/>
          <a:p>
            <a:r>
              <a:rPr lang="en-US" dirty="0" smtClean="0"/>
              <a:t>END</a:t>
            </a:r>
            <a:endParaRPr lang="en-US" dirty="0"/>
          </a:p>
        </p:txBody>
      </p:sp>
    </p:spTree>
    <p:extLst>
      <p:ext uri="{BB962C8B-B14F-4D97-AF65-F5344CB8AC3E}">
        <p14:creationId xmlns:p14="http://schemas.microsoft.com/office/powerpoint/2010/main" val="3272269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648</Words>
  <Application>Microsoft Office PowerPoint</Application>
  <PresentationFormat>On-screen Show (4:3)</PresentationFormat>
  <Paragraphs>25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7 Ingredients Of Quantum Mechanics You’ll Need To Ace Quantum Computing 14/11/2018</vt:lpstr>
      <vt:lpstr>Intro</vt:lpstr>
      <vt:lpstr>Basics</vt:lpstr>
      <vt:lpstr>Basics</vt:lpstr>
      <vt:lpstr>Outlook</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Startup Is Exploiting The ‘New Normal’ In Indian Quantum Computing Scenario</dc:title>
  <dc:creator>NAVS</dc:creator>
  <cp:lastModifiedBy>NAVS</cp:lastModifiedBy>
  <cp:revision>18</cp:revision>
  <dcterms:created xsi:type="dcterms:W3CDTF">2020-07-13T21:40:14Z</dcterms:created>
  <dcterms:modified xsi:type="dcterms:W3CDTF">2020-07-14T01:56:47Z</dcterms:modified>
</cp:coreProperties>
</file>