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6" r:id="rId7"/>
    <p:sldId id="267" r:id="rId8"/>
    <p:sldId id="268"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7607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3430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1588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5435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2703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77585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788F2-24E3-452E-9538-623E5CFC7D22}" type="datetimeFigureOut">
              <a:rPr lang="en-US" smtClean="0"/>
              <a:t>14-Jul-20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6449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788F2-24E3-452E-9538-623E5CFC7D22}" type="datetimeFigureOut">
              <a:rPr lang="en-US" smtClean="0"/>
              <a:t>14-Jul-20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4205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788F2-24E3-452E-9538-623E5CFC7D22}" type="datetimeFigureOut">
              <a:rPr lang="en-US" smtClean="0"/>
              <a:t>14-Jul-20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0225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36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907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88F2-24E3-452E-9538-623E5CFC7D22}" type="datetimeFigureOut">
              <a:rPr lang="en-US" smtClean="0"/>
              <a:t>14-Jul-20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889E-819B-41FB-9C5C-2B5CF091FA84}" type="slidenum">
              <a:rPr lang="en-US" smtClean="0"/>
              <a:t>‹#›</a:t>
            </a:fld>
            <a:endParaRPr lang="en-US"/>
          </a:p>
        </p:txBody>
      </p:sp>
    </p:spTree>
    <p:extLst>
      <p:ext uri="{BB962C8B-B14F-4D97-AF65-F5344CB8AC3E}">
        <p14:creationId xmlns:p14="http://schemas.microsoft.com/office/powerpoint/2010/main" val="1441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alyticsindiamag.com/author/anirudh-v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lyticsindiamag.com/how-can-a-data-analytics-certification-boost-your-career/" TargetMode="External"/><Relationship Id="rId2" Type="http://schemas.openxmlformats.org/officeDocument/2006/relationships/hyperlink" Target="http://www.quantumfou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nalyticsindiamag.com/niti-aayogs-next-mission-is-use-data-to-transform-nutrition-in-india-avik-sarkar-analytics-head/" TargetMode="External"/><Relationship Id="rId2" Type="http://schemas.openxmlformats.org/officeDocument/2006/relationships/hyperlink" Target="https://www.analyticsindiamag.com/machine-learning-links-well-being-to-the-personality-of-users-by-assessing-their-social-media-behaviou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3048000"/>
          </a:xfrm>
        </p:spPr>
        <p:txBody>
          <a:bodyPr>
            <a:normAutofit/>
          </a:bodyPr>
          <a:lstStyle/>
          <a:p>
            <a:r>
              <a:rPr lang="en-US" sz="3200" b="1" dirty="0">
                <a:solidFill>
                  <a:srgbClr val="C00000"/>
                </a:solidFill>
              </a:rPr>
              <a:t>One AI Algorithm By </a:t>
            </a:r>
            <a:r>
              <a:rPr lang="en-US" sz="3200" b="1" dirty="0" smtClean="0">
                <a:solidFill>
                  <a:srgbClr val="C00000"/>
                </a:solidFill>
              </a:rPr>
              <a:t/>
            </a:r>
            <a:br>
              <a:rPr lang="en-US" sz="3200" b="1" dirty="0" smtClean="0">
                <a:solidFill>
                  <a:srgbClr val="C00000"/>
                </a:solidFill>
              </a:rPr>
            </a:br>
            <a:r>
              <a:rPr lang="en-US" sz="3200" b="1" dirty="0" smtClean="0">
                <a:solidFill>
                  <a:srgbClr val="C00000"/>
                </a:solidFill>
              </a:rPr>
              <a:t>Mumbai-Based </a:t>
            </a:r>
            <a:r>
              <a:rPr lang="en-US" sz="3200" b="1" dirty="0">
                <a:solidFill>
                  <a:srgbClr val="C00000"/>
                </a:solidFill>
              </a:rPr>
              <a:t>Startup Quantum Four Helped Make Lending Decisions Worth ₹1,500 Crore </a:t>
            </a:r>
            <a:r>
              <a:rPr lang="en-US" sz="3200" b="1" dirty="0" smtClean="0">
                <a:solidFill>
                  <a:srgbClr val="C00000"/>
                </a:solidFill>
              </a:rPr>
              <a:t/>
            </a:r>
            <a:br>
              <a:rPr lang="en-US" sz="3200" b="1" dirty="0" smtClean="0">
                <a:solidFill>
                  <a:srgbClr val="C00000"/>
                </a:solidFill>
              </a:rPr>
            </a:br>
            <a:r>
              <a:rPr lang="en-US" sz="3200" b="1" dirty="0" smtClean="0">
                <a:solidFill>
                  <a:srgbClr val="C00000"/>
                </a:solidFill>
              </a:rPr>
              <a:t>In </a:t>
            </a:r>
            <a:r>
              <a:rPr lang="en-US" sz="3200" b="1" dirty="0">
                <a:solidFill>
                  <a:srgbClr val="C00000"/>
                </a:solidFill>
              </a:rPr>
              <a:t>2 </a:t>
            </a:r>
            <a:r>
              <a:rPr lang="en-US" sz="3200" b="1" dirty="0" smtClean="0">
                <a:solidFill>
                  <a:srgbClr val="C00000"/>
                </a:solidFill>
              </a:rPr>
              <a:t>Years</a:t>
            </a:r>
            <a:br>
              <a:rPr lang="en-US" sz="3200" b="1" dirty="0" smtClean="0">
                <a:solidFill>
                  <a:srgbClr val="C00000"/>
                </a:solidFill>
              </a:rPr>
            </a:br>
            <a:r>
              <a:rPr lang="en-US" sz="2000" cap="all" dirty="0">
                <a:solidFill>
                  <a:srgbClr val="C00000"/>
                </a:solidFill>
              </a:rPr>
              <a:t>11/02/2019</a:t>
            </a:r>
            <a:endParaRPr lang="en-US" sz="2000" b="1" dirty="0">
              <a:solidFill>
                <a:srgbClr val="C00000"/>
              </a:solidFill>
            </a:endParaRPr>
          </a:p>
        </p:txBody>
      </p:sp>
      <p:sp>
        <p:nvSpPr>
          <p:cNvPr id="3" name="Subtitle 2"/>
          <p:cNvSpPr>
            <a:spLocks noGrp="1"/>
          </p:cNvSpPr>
          <p:nvPr>
            <p:ph type="subTitle" idx="1"/>
          </p:nvPr>
        </p:nvSpPr>
        <p:spPr>
          <a:xfrm>
            <a:off x="381000" y="5410200"/>
            <a:ext cx="8229600" cy="1066800"/>
          </a:xfrm>
        </p:spPr>
        <p:txBody>
          <a:bodyPr>
            <a:normAutofit/>
          </a:bodyPr>
          <a:lstStyle/>
          <a:p>
            <a:r>
              <a:rPr lang="en-US" sz="1800" cap="all" dirty="0">
                <a:hlinkClick r:id="rId2"/>
              </a:rPr>
              <a:t>ANIRUDH </a:t>
            </a:r>
            <a:r>
              <a:rPr lang="en-US" sz="1800" cap="all" dirty="0" smtClean="0">
                <a:hlinkClick r:id="rId2"/>
              </a:rPr>
              <a:t>VK</a:t>
            </a:r>
            <a:endParaRPr lang="en-US" sz="1800" cap="all" dirty="0" smtClean="0"/>
          </a:p>
          <a:p>
            <a:r>
              <a:rPr lang="en-US" sz="1800" dirty="0" smtClean="0"/>
              <a:t>I </a:t>
            </a:r>
            <a:r>
              <a:rPr lang="en-US" sz="1800" dirty="0"/>
              <a:t>am an AI enthusiast and love keeping up with the latest events in the space. I love video games and pizza.</a:t>
            </a:r>
          </a:p>
        </p:txBody>
      </p:sp>
    </p:spTree>
    <p:extLst>
      <p:ext uri="{BB962C8B-B14F-4D97-AF65-F5344CB8AC3E}">
        <p14:creationId xmlns:p14="http://schemas.microsoft.com/office/powerpoint/2010/main" val="344135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p:spPr>
        <p:txBody>
          <a:bodyPr>
            <a:normAutofit/>
          </a:bodyPr>
          <a:lstStyle/>
          <a:p>
            <a:r>
              <a:rPr lang="en-US" sz="2000" dirty="0" err="1"/>
              <a:t>Institutionalising</a:t>
            </a:r>
            <a:r>
              <a:rPr lang="en-US" sz="2000" dirty="0"/>
              <a:t> data-driven decision making is the need of the hour, and while the world is capitalizing on the tech du jour AI, this Mumbai-based company founded in 2016 is going the extra mile by </a:t>
            </a:r>
            <a:r>
              <a:rPr lang="en-US" sz="2000" dirty="0" err="1"/>
              <a:t>specialising</a:t>
            </a:r>
            <a:r>
              <a:rPr lang="en-US" sz="2000" dirty="0"/>
              <a:t> the field of AI, NLP and big data computing, and providing real-world solutions with human-like intelligence.</a:t>
            </a:r>
          </a:p>
        </p:txBody>
      </p:sp>
    </p:spTree>
    <p:extLst>
      <p:ext uri="{BB962C8B-B14F-4D97-AF65-F5344CB8AC3E}">
        <p14:creationId xmlns:p14="http://schemas.microsoft.com/office/powerpoint/2010/main" val="2627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What Is Quantum Four?</a:t>
            </a:r>
          </a:p>
        </p:txBody>
      </p:sp>
      <p:sp>
        <p:nvSpPr>
          <p:cNvPr id="3" name="Content Placeholder 2"/>
          <p:cNvSpPr>
            <a:spLocks noGrp="1"/>
          </p:cNvSpPr>
          <p:nvPr>
            <p:ph idx="1"/>
          </p:nvPr>
        </p:nvSpPr>
        <p:spPr>
          <a:xfrm>
            <a:off x="152400" y="533400"/>
            <a:ext cx="8839200" cy="6172200"/>
          </a:xfrm>
          <a:noFill/>
        </p:spPr>
        <p:txBody>
          <a:bodyPr>
            <a:noAutofit/>
          </a:bodyPr>
          <a:lstStyle/>
          <a:p>
            <a:r>
              <a:rPr lang="en-US" sz="1800" dirty="0"/>
              <a:t>With a huge competitive edge over others, </a:t>
            </a:r>
            <a:r>
              <a:rPr lang="en-US" sz="1800" u="sng" dirty="0">
                <a:hlinkClick r:id="rId2"/>
              </a:rPr>
              <a:t>the startup</a:t>
            </a:r>
            <a:r>
              <a:rPr lang="en-US" sz="1800" dirty="0"/>
              <a:t> founded by </a:t>
            </a:r>
            <a:r>
              <a:rPr lang="en-US" sz="1800" dirty="0" err="1"/>
              <a:t>Parnil</a:t>
            </a:r>
            <a:r>
              <a:rPr lang="en-US" sz="1800" dirty="0"/>
              <a:t> </a:t>
            </a:r>
            <a:r>
              <a:rPr lang="en-US" sz="1800" dirty="0" err="1"/>
              <a:t>Mhatre</a:t>
            </a:r>
            <a:r>
              <a:rPr lang="en-US" sz="1800" dirty="0"/>
              <a:t> concentrates on a broad </a:t>
            </a:r>
            <a:r>
              <a:rPr lang="en-US" sz="1800" u="sng" dirty="0">
                <a:hlinkClick r:id="rId3"/>
              </a:rPr>
              <a:t>range of analytics</a:t>
            </a:r>
            <a:r>
              <a:rPr lang="en-US" sz="1800" dirty="0"/>
              <a:t> solutions — predictive analytics, social </a:t>
            </a:r>
            <a:r>
              <a:rPr lang="en-US" sz="1800" dirty="0" err="1"/>
              <a:t>behaviour</a:t>
            </a:r>
            <a:r>
              <a:rPr lang="en-US" sz="1800" dirty="0"/>
              <a:t> filtering, social media intelligence and big data architecture — with machine learning underpinning the solutions</a:t>
            </a:r>
            <a:r>
              <a:rPr lang="en-US" sz="1800" dirty="0" smtClean="0"/>
              <a:t>.</a:t>
            </a:r>
          </a:p>
          <a:p>
            <a:r>
              <a:rPr lang="en-US" sz="1800" dirty="0"/>
              <a:t>With Artificial Intelligence Lab at its core, </a:t>
            </a:r>
            <a:r>
              <a:rPr lang="en-US" sz="1800" u="sng" dirty="0">
                <a:hlinkClick r:id="rId2"/>
              </a:rPr>
              <a:t>Quantum Four</a:t>
            </a:r>
            <a:r>
              <a:rPr lang="en-US" sz="1800" dirty="0"/>
              <a:t> extensively uses science, mathematics and machine learning. “We believe that solving problems of the future needs AI for the simple reason that in today’s world of hyper-information, human experience may not always be available. A learning system can be the only solution to bridge this gap,” says </a:t>
            </a:r>
            <a:r>
              <a:rPr lang="en-US" sz="1800" dirty="0" err="1"/>
              <a:t>Mhatre</a:t>
            </a:r>
            <a:r>
              <a:rPr lang="en-US" sz="1800" dirty="0"/>
              <a:t>, who has deep expertise in neural computation, genetic algorithm and NLP.</a:t>
            </a:r>
          </a:p>
          <a:p>
            <a:r>
              <a:rPr lang="en-US" sz="1800" dirty="0"/>
              <a:t>With a team of highly trained mathematicians, big data programmers and business analysts, the startup boasts of a big data parallel computing as an infrastructure backbone to all their AI solutions, thereby satisfying the industry’s volume and velocity needs. With this strong backbone, </a:t>
            </a:r>
            <a:r>
              <a:rPr lang="en-US" sz="1800" dirty="0" err="1"/>
              <a:t>Mhatre</a:t>
            </a:r>
            <a:r>
              <a:rPr lang="en-US" sz="1800" dirty="0"/>
              <a:t> aims to nurture Quantum Four into AI labs which does not focus on a particular technology but rather challenges itself to apply a </a:t>
            </a:r>
            <a:r>
              <a:rPr lang="en-US" sz="1800" dirty="0" err="1"/>
              <a:t>customised</a:t>
            </a:r>
            <a:r>
              <a:rPr lang="en-US" sz="1800" dirty="0"/>
              <a:t> array of solutions depending on the business problem at hand.</a:t>
            </a:r>
          </a:p>
          <a:p>
            <a:endParaRPr lang="en-US" sz="1800" dirty="0"/>
          </a:p>
        </p:txBody>
      </p:sp>
    </p:spTree>
    <p:extLst>
      <p:ext uri="{BB962C8B-B14F-4D97-AF65-F5344CB8AC3E}">
        <p14:creationId xmlns:p14="http://schemas.microsoft.com/office/powerpoint/2010/main" val="2935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The Unique AI Algorithm</a:t>
            </a:r>
          </a:p>
        </p:txBody>
      </p:sp>
      <p:sp>
        <p:nvSpPr>
          <p:cNvPr id="3" name="Content Placeholder 2"/>
          <p:cNvSpPr>
            <a:spLocks noGrp="1"/>
          </p:cNvSpPr>
          <p:nvPr>
            <p:ph idx="1"/>
          </p:nvPr>
        </p:nvSpPr>
        <p:spPr>
          <a:xfrm>
            <a:off x="152400" y="533400"/>
            <a:ext cx="8839200" cy="6172200"/>
          </a:xfrm>
          <a:noFill/>
        </p:spPr>
        <p:txBody>
          <a:bodyPr>
            <a:noAutofit/>
          </a:bodyPr>
          <a:lstStyle/>
          <a:p>
            <a:r>
              <a:rPr lang="en-US" sz="1800" dirty="0"/>
              <a:t>With an aim to create solutions that are beyond conventional and truly intelligent, </a:t>
            </a:r>
            <a:r>
              <a:rPr lang="en-US" sz="1800" dirty="0" err="1"/>
              <a:t>Mhatre</a:t>
            </a:r>
            <a:r>
              <a:rPr lang="en-US" sz="1800" dirty="0"/>
              <a:t> built his own AI algorithm to predict human </a:t>
            </a:r>
            <a:r>
              <a:rPr lang="en-US" sz="1800" dirty="0" err="1"/>
              <a:t>behaviour</a:t>
            </a:r>
            <a:r>
              <a:rPr lang="en-US" sz="1800" dirty="0"/>
              <a:t> called Social Behavior Filtering, which has been widely used in the </a:t>
            </a:r>
            <a:r>
              <a:rPr lang="en-US" sz="1800" dirty="0" err="1"/>
              <a:t>fintech</a:t>
            </a:r>
            <a:r>
              <a:rPr lang="en-US" sz="1800" dirty="0"/>
              <a:t> space. The first ever SBF is currently being used in India’s fastest growing short-term lending </a:t>
            </a:r>
            <a:r>
              <a:rPr lang="en-US" sz="1800" dirty="0" err="1"/>
              <a:t>fintech</a:t>
            </a:r>
            <a:r>
              <a:rPr lang="en-US" sz="1800" dirty="0"/>
              <a:t> company called </a:t>
            </a:r>
            <a:r>
              <a:rPr lang="en-US" sz="1800" dirty="0" err="1"/>
              <a:t>CASHe</a:t>
            </a:r>
            <a:r>
              <a:rPr lang="en-US" sz="1800" dirty="0"/>
              <a:t> to make lending decisions worth 300 Cr easier.</a:t>
            </a:r>
          </a:p>
          <a:p>
            <a:r>
              <a:rPr lang="en-US" sz="1800" dirty="0"/>
              <a:t>When asked what inspired him to make this algorithm, </a:t>
            </a:r>
            <a:r>
              <a:rPr lang="en-US" sz="1800" dirty="0" err="1"/>
              <a:t>Mhatre</a:t>
            </a:r>
            <a:r>
              <a:rPr lang="en-US" sz="1800" dirty="0"/>
              <a:t> shares that human </a:t>
            </a:r>
            <a:r>
              <a:rPr lang="en-US" sz="1800" dirty="0" err="1"/>
              <a:t>behaviour</a:t>
            </a:r>
            <a:r>
              <a:rPr lang="en-US" sz="1800" dirty="0"/>
              <a:t> is an extremely difficult problem to solve mainly because it is impossible to classify </a:t>
            </a:r>
            <a:r>
              <a:rPr lang="en-US" sz="1800" dirty="0" err="1"/>
              <a:t>behaviour</a:t>
            </a:r>
            <a:r>
              <a:rPr lang="en-US" sz="1800" dirty="0"/>
              <a:t> into separate categories. “</a:t>
            </a:r>
            <a:r>
              <a:rPr lang="en-US" sz="1800" dirty="0" err="1"/>
              <a:t>Behaviour</a:t>
            </a:r>
            <a:r>
              <a:rPr lang="en-US" sz="1800" dirty="0"/>
              <a:t> is more of a continuous entity. Intuitively we are aware, that even if we know everything about a person it is very difficult to predict his specific </a:t>
            </a:r>
            <a:r>
              <a:rPr lang="en-US" sz="1800" dirty="0" err="1"/>
              <a:t>behavioural</a:t>
            </a:r>
            <a:r>
              <a:rPr lang="en-US" sz="1800" dirty="0"/>
              <a:t> patterns,” he said.</a:t>
            </a:r>
          </a:p>
          <a:p>
            <a:r>
              <a:rPr lang="en-US" sz="1800" dirty="0"/>
              <a:t>Keeping this in mind they built an AI algorithm to track and forecast human </a:t>
            </a:r>
            <a:r>
              <a:rPr lang="en-US" sz="1800" dirty="0" err="1"/>
              <a:t>behaviour</a:t>
            </a:r>
            <a:r>
              <a:rPr lang="en-US" sz="1800" dirty="0"/>
              <a:t> called ‘Social Behavior Filtering’ (SBF) which uses an entirely different set of mathematics called ‘Graphical Modelling’ to solve this in a tangible way. “Google’s page ranking is one of the very few exceptions which is based on similar mathematics. We consider individual to be part of a larger network, a network made up of not just individuals but all the relevant pieces of information. Our algorithm learns from all this and can predict even extremely abstract </a:t>
            </a:r>
            <a:r>
              <a:rPr lang="en-US" sz="1800" dirty="0" err="1"/>
              <a:t>behavioural</a:t>
            </a:r>
            <a:r>
              <a:rPr lang="en-US" sz="1800" dirty="0"/>
              <a:t> patterns,” explains </a:t>
            </a:r>
            <a:r>
              <a:rPr lang="en-US" sz="1800" dirty="0" err="1"/>
              <a:t>Mhatre</a:t>
            </a:r>
            <a:r>
              <a:rPr lang="en-US" sz="1800" dirty="0"/>
              <a:t>.</a:t>
            </a:r>
          </a:p>
          <a:p>
            <a:r>
              <a:rPr lang="en-US" sz="1800" dirty="0"/>
              <a:t>Today, SBF is being successfully used in a leading Fintech company and has aided lending decisions worth ₹1,500 crore within a short span of two years.</a:t>
            </a:r>
          </a:p>
        </p:txBody>
      </p:sp>
    </p:spTree>
    <p:extLst>
      <p:ext uri="{BB962C8B-B14F-4D97-AF65-F5344CB8AC3E}">
        <p14:creationId xmlns:p14="http://schemas.microsoft.com/office/powerpoint/2010/main" val="94706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The Stepping Stone</a:t>
            </a:r>
          </a:p>
        </p:txBody>
      </p:sp>
      <p:sp>
        <p:nvSpPr>
          <p:cNvPr id="3" name="Content Placeholder 2"/>
          <p:cNvSpPr>
            <a:spLocks noGrp="1"/>
          </p:cNvSpPr>
          <p:nvPr>
            <p:ph idx="1"/>
          </p:nvPr>
        </p:nvSpPr>
        <p:spPr>
          <a:xfrm>
            <a:off x="152400" y="533400"/>
            <a:ext cx="8839200" cy="6172200"/>
          </a:xfrm>
          <a:noFill/>
        </p:spPr>
        <p:txBody>
          <a:bodyPr>
            <a:noAutofit/>
          </a:bodyPr>
          <a:lstStyle/>
          <a:p>
            <a:r>
              <a:rPr lang="en-US" sz="2000" dirty="0"/>
              <a:t>On being asked how did he start Quantum Four, </a:t>
            </a:r>
            <a:r>
              <a:rPr lang="en-US" sz="2000" dirty="0" err="1"/>
              <a:t>Mhatre</a:t>
            </a:r>
            <a:r>
              <a:rPr lang="en-US" sz="2000" dirty="0"/>
              <a:t> quickly adds that he has always been a passionate advocate of artificial intelligence and likes to come up with ingenious and innovative applications of AI across various sectors. “I detest plug and play solutions. It was with this background, I started Quantum Four – an A.I. lab where science, mathematics and technology would be the drivers for all solutions,” he shares.</a:t>
            </a:r>
          </a:p>
        </p:txBody>
      </p:sp>
    </p:spTree>
    <p:extLst>
      <p:ext uri="{BB962C8B-B14F-4D97-AF65-F5344CB8AC3E}">
        <p14:creationId xmlns:p14="http://schemas.microsoft.com/office/powerpoint/2010/main" val="94706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Discussing The Commonly Faced Challenges In The AI Industry</a:t>
            </a:r>
          </a:p>
        </p:txBody>
      </p:sp>
      <p:sp>
        <p:nvSpPr>
          <p:cNvPr id="3" name="Content Placeholder 2"/>
          <p:cNvSpPr>
            <a:spLocks noGrp="1"/>
          </p:cNvSpPr>
          <p:nvPr>
            <p:ph idx="1"/>
          </p:nvPr>
        </p:nvSpPr>
        <p:spPr>
          <a:xfrm>
            <a:off x="152400" y="533400"/>
            <a:ext cx="8839200" cy="6172200"/>
          </a:xfrm>
          <a:noFill/>
        </p:spPr>
        <p:txBody>
          <a:bodyPr>
            <a:noAutofit/>
          </a:bodyPr>
          <a:lstStyle/>
          <a:p>
            <a:r>
              <a:rPr lang="en-US" sz="1600" dirty="0" err="1"/>
              <a:t>Mhatre</a:t>
            </a:r>
            <a:r>
              <a:rPr lang="en-US" sz="1600" dirty="0"/>
              <a:t> shares three common challenges he thinks the AI industry faces in India:  </a:t>
            </a:r>
          </a:p>
          <a:p>
            <a:r>
              <a:rPr lang="en-US" sz="1600" b="1" dirty="0"/>
              <a:t>Talent Crunch: </a:t>
            </a:r>
            <a:r>
              <a:rPr lang="en-US" sz="1600" dirty="0" err="1"/>
              <a:t>Mhatre</a:t>
            </a:r>
            <a:r>
              <a:rPr lang="en-US" sz="1600" dirty="0"/>
              <a:t> believes that there is an enormous talent crunch mostly because people who are doing AI do not have a mathematical background. “I have seen a lot of companies run AI-like technology but the reality is AI is still a science and it will remain a science for the foreseeable future,” he said. He </a:t>
            </a:r>
            <a:r>
              <a:rPr lang="en-US" sz="1600" dirty="0" err="1"/>
              <a:t>emphasises</a:t>
            </a:r>
            <a:r>
              <a:rPr lang="en-US" sz="1600" dirty="0"/>
              <a:t> that until there is a right type of mathematician, software engineer and domain experts, AI-based tasks cannot be done effectively.</a:t>
            </a:r>
          </a:p>
          <a:p>
            <a:r>
              <a:rPr lang="en-US" sz="1600" dirty="0"/>
              <a:t>“In order to use AI to its fullest potential, you need a team that can do science (mathematics), understand technology (big data) and most importantly communicate the results in the most effective way to the decision maker,” shares </a:t>
            </a:r>
            <a:r>
              <a:rPr lang="en-US" sz="1600" dirty="0" err="1"/>
              <a:t>Mhatre</a:t>
            </a:r>
            <a:r>
              <a:rPr lang="en-US" sz="1600" dirty="0"/>
              <a:t>. “In an </a:t>
            </a:r>
            <a:r>
              <a:rPr lang="en-US" sz="1600" dirty="0" err="1"/>
              <a:t>organisation</a:t>
            </a:r>
            <a:r>
              <a:rPr lang="en-US" sz="1600" dirty="0"/>
              <a:t> whose obvious focus is not AI, it is extremely rare to find this sort of a team and Quantum Four with its Enterprise Solution – Massive Dynamic Platform sits in the middle of these three worlds,” he adds.</a:t>
            </a:r>
          </a:p>
          <a:p>
            <a:r>
              <a:rPr lang="en-US" sz="1600" b="1" dirty="0"/>
              <a:t>Perfect AI Is Still Far Away: </a:t>
            </a:r>
            <a:r>
              <a:rPr lang="en-US" sz="1600" dirty="0"/>
              <a:t>“We have not reached the age of perfect AI or singularity, and we are far away from it,” says </a:t>
            </a:r>
            <a:r>
              <a:rPr lang="en-US" sz="1600" dirty="0" err="1"/>
              <a:t>Mhatre</a:t>
            </a:r>
            <a:r>
              <a:rPr lang="en-US" sz="1600" dirty="0"/>
              <a:t>. He believes that what we have done today is re-engineer a certain aspect of intelligence.</a:t>
            </a:r>
          </a:p>
          <a:p>
            <a:r>
              <a:rPr lang="en-US" sz="1600" dirty="0"/>
              <a:t>“For e.g. We can differentiate between the shape of a car to the shape of a human being. And we can also differentiate between certain phonetics which lead to speech recognition and so on. With respect to developments of AI. in India, our country is one of the places where it is thriving as a lot of business leaders want to </a:t>
            </a:r>
            <a:r>
              <a:rPr lang="en-US" sz="1600" dirty="0" err="1"/>
              <a:t>internalise</a:t>
            </a:r>
            <a:r>
              <a:rPr lang="en-US" sz="1600" dirty="0"/>
              <a:t> AI. However, there is a gap between doing some sort of AI and the sort of A.I that delivers ROI,” he adds.</a:t>
            </a:r>
          </a:p>
          <a:p>
            <a:r>
              <a:rPr lang="en-US" sz="1600" b="1" dirty="0"/>
              <a:t>Data Compliance: </a:t>
            </a:r>
            <a:r>
              <a:rPr lang="en-US" sz="1600" dirty="0" err="1"/>
              <a:t>Mhatre</a:t>
            </a:r>
            <a:r>
              <a:rPr lang="en-US" sz="1600" dirty="0"/>
              <a:t> shares that one of the main challenges they face is data compliance. “When we meet our clients, in order to research their data, we need to cross a lot of legal hurdles which delays initial involvement. Hence within Massive Dynamic, we have designed AI bots that can reside inside the company infrastructure itself and perform all necessary computation by pulling the algorithms in, rather than pushing the data out of the company security domain,” he said.</a:t>
            </a:r>
          </a:p>
        </p:txBody>
      </p:sp>
    </p:spTree>
    <p:extLst>
      <p:ext uri="{BB962C8B-B14F-4D97-AF65-F5344CB8AC3E}">
        <p14:creationId xmlns:p14="http://schemas.microsoft.com/office/powerpoint/2010/main" val="134288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The Future Road</a:t>
            </a:r>
          </a:p>
        </p:txBody>
      </p:sp>
      <p:sp>
        <p:nvSpPr>
          <p:cNvPr id="3" name="Content Placeholder 2"/>
          <p:cNvSpPr>
            <a:spLocks noGrp="1"/>
          </p:cNvSpPr>
          <p:nvPr>
            <p:ph idx="1"/>
          </p:nvPr>
        </p:nvSpPr>
        <p:spPr>
          <a:xfrm>
            <a:off x="152400" y="457200"/>
            <a:ext cx="8839200" cy="6324600"/>
          </a:xfrm>
          <a:noFill/>
        </p:spPr>
        <p:txBody>
          <a:bodyPr>
            <a:noAutofit/>
          </a:bodyPr>
          <a:lstStyle/>
          <a:p>
            <a:r>
              <a:rPr lang="en-US" sz="1800" dirty="0"/>
              <a:t>The startup is looking forward to launching their Enterprise Solution ‘Massive Dynamic’ this year, that allows them to do science seamlessly on top of cutting-edge technology. “Massive Dynamic is our proprietary Next Gen ‘AI Enterprise Solution’ that has one of its kind interfaces, with an in-built sophisticated toolbox equipped with all the latest </a:t>
            </a:r>
            <a:r>
              <a:rPr lang="en-US" sz="1800" u="sng" dirty="0">
                <a:hlinkClick r:id="rId2"/>
              </a:rPr>
              <a:t>machine learning</a:t>
            </a:r>
            <a:r>
              <a:rPr lang="en-US" sz="1800" dirty="0"/>
              <a:t> algorithms. It is where business leaders/scientists can generate AI-based solutions with the help of their experts, mine insights via dynamic </a:t>
            </a:r>
            <a:r>
              <a:rPr lang="en-US" sz="1800" dirty="0" err="1"/>
              <a:t>visualisations</a:t>
            </a:r>
            <a:r>
              <a:rPr lang="en-US" sz="1800" dirty="0"/>
              <a:t> and come up with tangible decisions for their real-world problems, said </a:t>
            </a:r>
            <a:r>
              <a:rPr lang="en-US" sz="1800" dirty="0" err="1"/>
              <a:t>Mhatre</a:t>
            </a:r>
            <a:r>
              <a:rPr lang="en-US" sz="1800" dirty="0"/>
              <a:t>.</a:t>
            </a:r>
          </a:p>
          <a:p>
            <a:r>
              <a:rPr lang="en-US" sz="1800" dirty="0"/>
              <a:t>The system is based on big data which does all the heavy-lifting to learn from the data itself by handling all the technical and scientific necessities that may arise and thereby implementing AI backbone for any business. The best part about this solution is that the base platform is sector agnostic, where customization is done on business specific requirement for a speedy and cost-effective production system. However, they wish to work on the entertainment sector, human resource, logistics and healthcare especially in the areas of </a:t>
            </a:r>
            <a:r>
              <a:rPr lang="en-US" sz="1800" u="sng" dirty="0">
                <a:hlinkClick r:id="rId3"/>
              </a:rPr>
              <a:t>nutrition</a:t>
            </a:r>
            <a:r>
              <a:rPr lang="en-US" sz="1800" dirty="0"/>
              <a:t> and genetics.</a:t>
            </a:r>
          </a:p>
          <a:p>
            <a:r>
              <a:rPr lang="en-US" sz="1800" dirty="0"/>
              <a:t>“Nutrition is heavily dependent on individual </a:t>
            </a:r>
            <a:r>
              <a:rPr lang="en-US" sz="1800" dirty="0" err="1"/>
              <a:t>behaviour</a:t>
            </a:r>
            <a:r>
              <a:rPr lang="en-US" sz="1800" dirty="0"/>
              <a:t> and a regular track of the individual’s </a:t>
            </a:r>
            <a:r>
              <a:rPr lang="en-US" sz="1800" dirty="0" err="1"/>
              <a:t>behaviour</a:t>
            </a:r>
            <a:r>
              <a:rPr lang="en-US" sz="1800" dirty="0"/>
              <a:t> (how much one travels, eats, stress levels </a:t>
            </a:r>
            <a:r>
              <a:rPr lang="en-US" sz="1800" dirty="0" err="1"/>
              <a:t>etc</a:t>
            </a:r>
            <a:r>
              <a:rPr lang="en-US" sz="1800" dirty="0"/>
              <a:t>) is used in combination with data sources like wearable devices and mobile data, the nutrition recommendation can be highly customized and near accurate,” he said.</a:t>
            </a:r>
          </a:p>
          <a:p>
            <a:r>
              <a:rPr lang="en-US" sz="1800" dirty="0"/>
              <a:t>Another area they want to make an impact is logistics. “Here, what we want to do, is take driver data, vehicle data, type of consignment, road quality and specifically traffic situations into consideration. In addition to it, we not only want to add current weather data but also predict future weather conditions that might exist.,” he said.</a:t>
            </a:r>
          </a:p>
        </p:txBody>
      </p:sp>
    </p:spTree>
    <p:extLst>
      <p:ext uri="{BB962C8B-B14F-4D97-AF65-F5344CB8AC3E}">
        <p14:creationId xmlns:p14="http://schemas.microsoft.com/office/powerpoint/2010/main" val="233523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Use AI Not As A Vitamin, But As A Painkiller</a:t>
            </a:r>
          </a:p>
        </p:txBody>
      </p:sp>
      <p:sp>
        <p:nvSpPr>
          <p:cNvPr id="3" name="Content Placeholder 2"/>
          <p:cNvSpPr>
            <a:spLocks noGrp="1"/>
          </p:cNvSpPr>
          <p:nvPr>
            <p:ph idx="1"/>
          </p:nvPr>
        </p:nvSpPr>
        <p:spPr>
          <a:xfrm>
            <a:off x="152400" y="533400"/>
            <a:ext cx="8839200" cy="6172200"/>
          </a:xfrm>
          <a:noFill/>
        </p:spPr>
        <p:txBody>
          <a:bodyPr>
            <a:noAutofit/>
          </a:bodyPr>
          <a:lstStyle/>
          <a:p>
            <a:r>
              <a:rPr lang="en-US" sz="2000" dirty="0"/>
              <a:t>While </a:t>
            </a:r>
            <a:r>
              <a:rPr lang="en-US" sz="2000" dirty="0" err="1"/>
              <a:t>Mhatre</a:t>
            </a:r>
            <a:r>
              <a:rPr lang="en-US" sz="2000" dirty="0"/>
              <a:t> believes that India is making great progress in the field of AI, he says that to </a:t>
            </a:r>
            <a:r>
              <a:rPr lang="en-US" sz="2000" dirty="0" err="1"/>
              <a:t>capitalise</a:t>
            </a:r>
            <a:r>
              <a:rPr lang="en-US" sz="2000" dirty="0"/>
              <a:t> on AI, three points need to be kept on the mind — use AI not as a vitamin but as a painkiller, asking the right question, and have the ability to connect theoretical AI to domain expertise. He sums it up by saying, “If you want your business decision to follow AI, your AI should follow domain expertise.”</a:t>
            </a:r>
          </a:p>
        </p:txBody>
      </p:sp>
    </p:spTree>
    <p:extLst>
      <p:ext uri="{BB962C8B-B14F-4D97-AF65-F5344CB8AC3E}">
        <p14:creationId xmlns:p14="http://schemas.microsoft.com/office/powerpoint/2010/main" val="233523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2722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646</Words>
  <Application>Microsoft Office PowerPoint</Application>
  <PresentationFormat>On-screen Show (4:3)</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One AI Algorithm By  Mumbai-Based Startup Quantum Four Helped Make Lending Decisions Worth ₹1,500 Crore  In 2 Years 11/02/2019</vt:lpstr>
      <vt:lpstr>Intro</vt:lpstr>
      <vt:lpstr>What Is Quantum Four?</vt:lpstr>
      <vt:lpstr>The Unique AI Algorithm</vt:lpstr>
      <vt:lpstr>The Stepping Stone</vt:lpstr>
      <vt:lpstr>Discussing The Commonly Faced Challenges In The AI Industry</vt:lpstr>
      <vt:lpstr>The Future Road</vt:lpstr>
      <vt:lpstr>Use AI Not As A Vitamin, But As A Painkiller</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Startup Is Exploiting The ‘New Normal’ In Indian Quantum Computing Scenario</dc:title>
  <dc:creator>NAVS</dc:creator>
  <cp:lastModifiedBy>NAVS</cp:lastModifiedBy>
  <cp:revision>11</cp:revision>
  <dcterms:created xsi:type="dcterms:W3CDTF">2020-07-13T21:40:14Z</dcterms:created>
  <dcterms:modified xsi:type="dcterms:W3CDTF">2020-07-14T01:16:36Z</dcterms:modified>
</cp:coreProperties>
</file>