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76071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34302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15881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5435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2703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77585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788F2-24E3-452E-9538-623E5CFC7D22}" type="datetimeFigureOut">
              <a:rPr lang="en-US" smtClean="0"/>
              <a:t>14-Jul-20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64499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788F2-24E3-452E-9538-623E5CFC7D22}" type="datetimeFigureOut">
              <a:rPr lang="en-US" smtClean="0"/>
              <a:t>14-Jul-20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42050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788F2-24E3-452E-9538-623E5CFC7D22}" type="datetimeFigureOut">
              <a:rPr lang="en-US" smtClean="0"/>
              <a:t>14-Jul-20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02255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3684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9072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788F2-24E3-452E-9538-623E5CFC7D22}" type="datetimeFigureOut">
              <a:rPr lang="en-US" smtClean="0"/>
              <a:t>14-Jul-20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889E-819B-41FB-9C5C-2B5CF091FA84}" type="slidenum">
              <a:rPr lang="en-US" smtClean="0"/>
              <a:t>‹#›</a:t>
            </a:fld>
            <a:endParaRPr lang="en-US"/>
          </a:p>
        </p:txBody>
      </p:sp>
    </p:spTree>
    <p:extLst>
      <p:ext uri="{BB962C8B-B14F-4D97-AF65-F5344CB8AC3E}">
        <p14:creationId xmlns:p14="http://schemas.microsoft.com/office/powerpoint/2010/main" val="144131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nalyticsindiamag.com/author/anirudh-v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link.springer.com/article/10.1007/BF0289804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pdf/1301.0313.pdf" TargetMode="External"/><Relationship Id="rId2" Type="http://schemas.openxmlformats.org/officeDocument/2006/relationships/hyperlink" Target="https://arxiv.org/pdf/quant-ph/0503027.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2362200"/>
          </a:xfrm>
        </p:spPr>
        <p:txBody>
          <a:bodyPr>
            <a:normAutofit/>
          </a:bodyPr>
          <a:lstStyle/>
          <a:p>
            <a:r>
              <a:rPr lang="en-US" sz="3200" b="1" dirty="0">
                <a:solidFill>
                  <a:srgbClr val="C00000"/>
                </a:solidFill>
              </a:rPr>
              <a:t>Meet </a:t>
            </a:r>
            <a:r>
              <a:rPr lang="en-US" sz="3200" b="1" dirty="0" err="1">
                <a:solidFill>
                  <a:srgbClr val="C00000"/>
                </a:solidFill>
              </a:rPr>
              <a:t>Subhash</a:t>
            </a:r>
            <a:r>
              <a:rPr lang="en-US" sz="3200" b="1" dirty="0">
                <a:solidFill>
                  <a:srgbClr val="C00000"/>
                </a:solidFill>
              </a:rPr>
              <a:t> </a:t>
            </a:r>
            <a:r>
              <a:rPr lang="en-US" sz="3200" b="1" dirty="0" err="1">
                <a:solidFill>
                  <a:srgbClr val="C00000"/>
                </a:solidFill>
              </a:rPr>
              <a:t>Kak</a:t>
            </a:r>
            <a:r>
              <a:rPr lang="en-US" sz="3200" b="1" dirty="0">
                <a:solidFill>
                  <a:srgbClr val="C00000"/>
                </a:solidFill>
              </a:rPr>
              <a:t>, AI Visionary &amp; Inventor Of Quantum Neural Computing Who Won The Padma Shri</a:t>
            </a:r>
            <a:br>
              <a:rPr lang="en-US" sz="3200" b="1" dirty="0">
                <a:solidFill>
                  <a:srgbClr val="C00000"/>
                </a:solidFill>
              </a:rPr>
            </a:br>
            <a:r>
              <a:rPr lang="en-US" sz="1800" cap="all" dirty="0">
                <a:solidFill>
                  <a:srgbClr val="C00000"/>
                </a:solidFill>
              </a:rPr>
              <a:t>05/06/2019</a:t>
            </a:r>
          </a:p>
        </p:txBody>
      </p:sp>
      <p:sp>
        <p:nvSpPr>
          <p:cNvPr id="3" name="Subtitle 2"/>
          <p:cNvSpPr>
            <a:spLocks noGrp="1"/>
          </p:cNvSpPr>
          <p:nvPr>
            <p:ph type="subTitle" idx="1"/>
          </p:nvPr>
        </p:nvSpPr>
        <p:spPr>
          <a:xfrm>
            <a:off x="381000" y="5410200"/>
            <a:ext cx="8229600" cy="1066800"/>
          </a:xfrm>
        </p:spPr>
        <p:txBody>
          <a:bodyPr>
            <a:normAutofit/>
          </a:bodyPr>
          <a:lstStyle/>
          <a:p>
            <a:r>
              <a:rPr lang="en-US" sz="1800" cap="all" dirty="0">
                <a:hlinkClick r:id="rId2"/>
              </a:rPr>
              <a:t>ANIRUDH </a:t>
            </a:r>
            <a:r>
              <a:rPr lang="en-US" sz="1800" cap="all" dirty="0" smtClean="0">
                <a:hlinkClick r:id="rId2"/>
              </a:rPr>
              <a:t>VK</a:t>
            </a:r>
            <a:endParaRPr lang="en-US" sz="1800" cap="all" dirty="0" smtClean="0"/>
          </a:p>
          <a:p>
            <a:r>
              <a:rPr lang="en-US" sz="1800" dirty="0" smtClean="0"/>
              <a:t>I </a:t>
            </a:r>
            <a:r>
              <a:rPr lang="en-US" sz="1800" dirty="0"/>
              <a:t>am an AI enthusiast and love keeping up with the latest events in the space. I love video games and pizza.</a:t>
            </a:r>
          </a:p>
        </p:txBody>
      </p:sp>
    </p:spTree>
    <p:extLst>
      <p:ext uri="{BB962C8B-B14F-4D97-AF65-F5344CB8AC3E}">
        <p14:creationId xmlns:p14="http://schemas.microsoft.com/office/powerpoint/2010/main" val="344135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334962"/>
          </a:xfrm>
        </p:spPr>
        <p:txBody>
          <a:bodyPr>
            <a:noAutofit/>
          </a:bodyPr>
          <a:lstStyle/>
          <a:p>
            <a:r>
              <a:rPr lang="en-US" sz="2400" b="1" dirty="0" smtClean="0">
                <a:solidFill>
                  <a:srgbClr val="C00000"/>
                </a:solidFill>
              </a:rPr>
              <a:t>Intro</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p:spPr>
        <p:txBody>
          <a:bodyPr>
            <a:normAutofit/>
          </a:bodyPr>
          <a:lstStyle/>
          <a:p>
            <a:r>
              <a:rPr lang="en-US" sz="2000" dirty="0" err="1" smtClean="0"/>
              <a:t>S</a:t>
            </a:r>
            <a:r>
              <a:rPr lang="en-US" sz="2000" dirty="0" err="1"/>
              <a:t>ubhash</a:t>
            </a:r>
            <a:r>
              <a:rPr lang="en-US" sz="2000" dirty="0"/>
              <a:t> </a:t>
            </a:r>
            <a:r>
              <a:rPr lang="en-US" sz="2000" dirty="0" err="1"/>
              <a:t>Kak</a:t>
            </a:r>
            <a:r>
              <a:rPr lang="en-US" sz="2000" dirty="0"/>
              <a:t>, one of the biggest names in cryptography and neural network worldwide, recently accepted the Padma Shri award in the field of science and engineering. He is known for proposing ground-breaking advancements in artificial intelligence, cryptography and quantum computing.</a:t>
            </a:r>
          </a:p>
          <a:p>
            <a:r>
              <a:rPr lang="en-US" sz="2000" dirty="0"/>
              <a:t>The Indian-American scientist was chosen for the award from a list of nearly 50,000 nominations. The Padma Shri is India’s fourth largest civilian award and was given to </a:t>
            </a:r>
            <a:r>
              <a:rPr lang="en-US" sz="2000" dirty="0" err="1"/>
              <a:t>Kak</a:t>
            </a:r>
            <a:r>
              <a:rPr lang="en-US" sz="2000" dirty="0"/>
              <a:t> owing to his research in AI and cryptography.</a:t>
            </a:r>
          </a:p>
          <a:p>
            <a:r>
              <a:rPr lang="en-US" sz="2000" dirty="0" err="1"/>
              <a:t>Kak</a:t>
            </a:r>
            <a:r>
              <a:rPr lang="en-US" sz="2000" dirty="0"/>
              <a:t> is also on the Prime Minister’s Science, Technology and Innovation Advisory Council, where he was appointed late last year. He is originally from Srinagar(Jammu &amp; Kashmir) and has a long list of titles and awards to his name.</a:t>
            </a:r>
          </a:p>
          <a:p>
            <a:r>
              <a:rPr lang="en-US" sz="2000" dirty="0"/>
              <a:t>On the occasion of his appointment as a Padma Shri, Analytics India Magazine delves into his contributions to AI and associated fields.</a:t>
            </a:r>
          </a:p>
        </p:txBody>
      </p:sp>
    </p:spTree>
    <p:extLst>
      <p:ext uri="{BB962C8B-B14F-4D97-AF65-F5344CB8AC3E}">
        <p14:creationId xmlns:p14="http://schemas.microsoft.com/office/powerpoint/2010/main" val="262723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Instantaneously Trained Neural Networks</a:t>
            </a:r>
          </a:p>
        </p:txBody>
      </p:sp>
      <p:sp>
        <p:nvSpPr>
          <p:cNvPr id="3" name="Content Placeholder 2"/>
          <p:cNvSpPr>
            <a:spLocks noGrp="1"/>
          </p:cNvSpPr>
          <p:nvPr>
            <p:ph idx="1"/>
          </p:nvPr>
        </p:nvSpPr>
        <p:spPr>
          <a:xfrm>
            <a:off x="152400" y="533400"/>
            <a:ext cx="8839200" cy="6172200"/>
          </a:xfrm>
          <a:noFill/>
        </p:spPr>
        <p:txBody>
          <a:bodyPr>
            <a:noAutofit/>
          </a:bodyPr>
          <a:lstStyle/>
          <a:p>
            <a:r>
              <a:rPr lang="en-US" sz="1800" dirty="0"/>
              <a:t>This was one of </a:t>
            </a:r>
            <a:r>
              <a:rPr lang="en-US" sz="1800" dirty="0" err="1"/>
              <a:t>Kak’s</a:t>
            </a:r>
            <a:r>
              <a:rPr lang="en-US" sz="1800" dirty="0"/>
              <a:t> first groundbreaking </a:t>
            </a:r>
            <a:r>
              <a:rPr lang="en-US" sz="1800" u="sng" dirty="0">
                <a:hlinkClick r:id="rId2"/>
              </a:rPr>
              <a:t>papers</a:t>
            </a:r>
            <a:r>
              <a:rPr lang="en-US" sz="1800" dirty="0"/>
              <a:t> in the field of artificial intelligence. The idea, first proposed in a paper published in 1993, is one of the more novel methods to implement a neural network</a:t>
            </a:r>
            <a:r>
              <a:rPr lang="en-US" sz="1800" dirty="0" smtClean="0"/>
              <a:t>.</a:t>
            </a:r>
          </a:p>
          <a:p>
            <a:r>
              <a:rPr lang="en-US" sz="1800" dirty="0"/>
              <a:t>Instantaneously trained neural networks stand apart from other Neural Networks owing to their method of reiteration. In the ITNN architecture, a new hidden neuron node is created with every unique training sample. The training weights for this node spread to the other nodes near it, resulting in generalization.</a:t>
            </a:r>
          </a:p>
          <a:p>
            <a:r>
              <a:rPr lang="en-US" sz="1800" dirty="0"/>
              <a:t>The weights for the node were proposed to be generated by a corner classification algorithm, two of which were proposed by </a:t>
            </a:r>
            <a:r>
              <a:rPr lang="en-US" sz="1800" dirty="0" err="1"/>
              <a:t>Kak</a:t>
            </a:r>
            <a:r>
              <a:rPr lang="en-US" sz="1800" dirty="0"/>
              <a:t> in his paper. One of these did not provide any generalization in its basic form but did not require computation to find the weights.</a:t>
            </a:r>
          </a:p>
          <a:p>
            <a:r>
              <a:rPr lang="en-US" sz="1800" dirty="0"/>
              <a:t>In a traditional neural network, generalization is achieved by training the weights for the nodes through backpropagation and other incentive mechanisms. Moreover, the creation of a new node for every sample of data does not occur, with consecutive iterations being the primary method of training the model.</a:t>
            </a:r>
          </a:p>
          <a:p>
            <a:r>
              <a:rPr lang="en-US" sz="1800" dirty="0" err="1"/>
              <a:t>Kak</a:t>
            </a:r>
            <a:r>
              <a:rPr lang="en-US" sz="1800" dirty="0"/>
              <a:t> reported that this system solved a problem that previously required thousands of backpropagation steps in just eight steps. However, this implementation was criticized for not being scalable, as each new node added to the system increases the size of the network</a:t>
            </a:r>
            <a:r>
              <a:rPr lang="en-US" sz="1800" dirty="0" smtClean="0"/>
              <a:t>.</a:t>
            </a:r>
            <a:endParaRPr lang="en-US" sz="1800" dirty="0"/>
          </a:p>
        </p:txBody>
      </p:sp>
    </p:spTree>
    <p:extLst>
      <p:ext uri="{BB962C8B-B14F-4D97-AF65-F5344CB8AC3E}">
        <p14:creationId xmlns:p14="http://schemas.microsoft.com/office/powerpoint/2010/main" val="2935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Three-Stage Quantum Cryptography Protocol And Others</a:t>
            </a:r>
          </a:p>
        </p:txBody>
      </p:sp>
      <p:sp>
        <p:nvSpPr>
          <p:cNvPr id="3" name="Content Placeholder 2"/>
          <p:cNvSpPr>
            <a:spLocks noGrp="1"/>
          </p:cNvSpPr>
          <p:nvPr>
            <p:ph idx="1"/>
          </p:nvPr>
        </p:nvSpPr>
        <p:spPr>
          <a:xfrm>
            <a:off x="152400" y="533400"/>
            <a:ext cx="8839200" cy="6172200"/>
          </a:xfrm>
          <a:noFill/>
        </p:spPr>
        <p:txBody>
          <a:bodyPr>
            <a:noAutofit/>
          </a:bodyPr>
          <a:lstStyle/>
          <a:p>
            <a:r>
              <a:rPr lang="en-US" sz="2000" dirty="0"/>
              <a:t>In 2005, </a:t>
            </a:r>
            <a:r>
              <a:rPr lang="en-US" sz="2000" dirty="0" err="1"/>
              <a:t>Kak</a:t>
            </a:r>
            <a:r>
              <a:rPr lang="en-US" sz="2000" dirty="0"/>
              <a:t> also published a </a:t>
            </a:r>
            <a:r>
              <a:rPr lang="en-US" sz="2000" u="sng" dirty="0">
                <a:hlinkClick r:id="rId2"/>
              </a:rPr>
              <a:t>paper</a:t>
            </a:r>
            <a:r>
              <a:rPr lang="en-US" sz="2000" dirty="0"/>
              <a:t> that explored a quantum protocol based on public key cryptography. This would ensure absolute security with all parties in the system while ensuring that all information exchange within the system took place in a completely quantum stage</a:t>
            </a:r>
            <a:r>
              <a:rPr lang="en-US" sz="2000" dirty="0" smtClean="0"/>
              <a:t>.</a:t>
            </a:r>
          </a:p>
          <a:p>
            <a:r>
              <a:rPr lang="en-US" sz="2000" dirty="0"/>
              <a:t>This was proposed as an improvement over the existing BB84 protocol, as it did not revert to classical information transfer. The BB84 protocol featured qubits being transmitted in one direction in one of four different states, whereas </a:t>
            </a:r>
            <a:r>
              <a:rPr lang="en-US" sz="2000" dirty="0" err="1"/>
              <a:t>Kak’s</a:t>
            </a:r>
            <a:r>
              <a:rPr lang="en-US" sz="2000" dirty="0"/>
              <a:t> model not only transmitted qubit information in both the stages but also allowed for the qubits to be in any arbitrary state.</a:t>
            </a:r>
          </a:p>
          <a:p>
            <a:r>
              <a:rPr lang="en-US" sz="2000" dirty="0"/>
              <a:t>He has also published a </a:t>
            </a:r>
            <a:r>
              <a:rPr lang="en-US" sz="2000" u="sng" dirty="0">
                <a:hlinkClick r:id="rId3"/>
              </a:rPr>
              <a:t>paper</a:t>
            </a:r>
            <a:r>
              <a:rPr lang="en-US" sz="2000" dirty="0"/>
              <a:t> on the trope in cryptography known as the “piggy bank” trope, wherein a secret can be inserted but not withdrawn without breaking the encryption. The system proposed in the paper is aimed at increasing the security of the piggy bank system by use of a coded letter that certifies the contents of the encryption.</a:t>
            </a:r>
          </a:p>
          <a:p>
            <a:r>
              <a:rPr lang="en-US" sz="2000" dirty="0"/>
              <a:t>Moreover, cryptographic security can also be increased using this system, allowing for another component to be verified, thus increasing redundancy.</a:t>
            </a:r>
          </a:p>
          <a:p>
            <a:endParaRPr lang="en-US" sz="2000" dirty="0"/>
          </a:p>
        </p:txBody>
      </p:sp>
    </p:spTree>
    <p:extLst>
      <p:ext uri="{BB962C8B-B14F-4D97-AF65-F5344CB8AC3E}">
        <p14:creationId xmlns:p14="http://schemas.microsoft.com/office/powerpoint/2010/main" val="94706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a:solidFill>
                  <a:srgbClr val="C00000"/>
                </a:solidFill>
              </a:rPr>
              <a:t>Recognition</a:t>
            </a:r>
          </a:p>
        </p:txBody>
      </p:sp>
      <p:sp>
        <p:nvSpPr>
          <p:cNvPr id="3" name="Content Placeholder 2"/>
          <p:cNvSpPr>
            <a:spLocks noGrp="1"/>
          </p:cNvSpPr>
          <p:nvPr>
            <p:ph idx="1"/>
          </p:nvPr>
        </p:nvSpPr>
        <p:spPr>
          <a:xfrm>
            <a:off x="152400" y="533400"/>
            <a:ext cx="8839200" cy="6172200"/>
          </a:xfrm>
          <a:noFill/>
        </p:spPr>
        <p:txBody>
          <a:bodyPr>
            <a:noAutofit/>
          </a:bodyPr>
          <a:lstStyle/>
          <a:p>
            <a:r>
              <a:rPr lang="en-US" sz="2000" dirty="0"/>
              <a:t>Throughout his life, </a:t>
            </a:r>
            <a:r>
              <a:rPr lang="en-US" sz="2000" dirty="0" err="1"/>
              <a:t>Kak</a:t>
            </a:r>
            <a:r>
              <a:rPr lang="en-US" sz="2000" dirty="0"/>
              <a:t> has been </a:t>
            </a:r>
            <a:r>
              <a:rPr lang="en-US" sz="2000" dirty="0" err="1"/>
              <a:t>recognised</a:t>
            </a:r>
            <a:r>
              <a:rPr lang="en-US" sz="2000" dirty="0"/>
              <a:t> as a visionary in the fields of quantum computing, AI and ML. In chronological order, he has been </a:t>
            </a:r>
            <a:r>
              <a:rPr lang="en-US" sz="2000" dirty="0" err="1"/>
              <a:t>recognised</a:t>
            </a:r>
            <a:r>
              <a:rPr lang="en-US" sz="2000" dirty="0"/>
              <a:t> as a visiting faculty at Imperial College in London, a guest researcher at Bell Laboratories, and a visiting researcher at the Tata Institute of Fundamental Research.</a:t>
            </a:r>
          </a:p>
          <a:p>
            <a:r>
              <a:rPr lang="en-US" sz="2000" dirty="0"/>
              <a:t>He was also </a:t>
            </a:r>
            <a:r>
              <a:rPr lang="en-US" sz="2000" dirty="0" err="1"/>
              <a:t>recognised</a:t>
            </a:r>
            <a:r>
              <a:rPr lang="en-US" sz="2000" dirty="0"/>
              <a:t> as one of the pioneers of quantum learning in a prominent journal. he is also a British Council Fellow, National Fellow of the Indian Institute of Advanced Study, Distinguished Alumnus of IIT Delhi and many more.</a:t>
            </a:r>
          </a:p>
        </p:txBody>
      </p:sp>
    </p:spTree>
    <p:extLst>
      <p:ext uri="{BB962C8B-B14F-4D97-AF65-F5344CB8AC3E}">
        <p14:creationId xmlns:p14="http://schemas.microsoft.com/office/powerpoint/2010/main" val="94706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6220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3272269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325</Words>
  <Application>Microsoft Office PowerPoint</Application>
  <PresentationFormat>On-screen Show (4:3)</PresentationFormat>
  <Paragraphs>23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Meet Subhash Kak, AI Visionary &amp; Inventor Of Quantum Neural Computing Who Won The Padma Shri 05/06/2019</vt:lpstr>
      <vt:lpstr>Intro</vt:lpstr>
      <vt:lpstr>Instantaneously Trained Neural Networks</vt:lpstr>
      <vt:lpstr>Three-Stage Quantum Cryptography Protocol And Others</vt:lpstr>
      <vt:lpstr>Recognition</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Startup Is Exploiting The ‘New Normal’ In Indian Quantum Computing Scenario</dc:title>
  <dc:creator>NAVS</dc:creator>
  <cp:lastModifiedBy>NAVS</cp:lastModifiedBy>
  <cp:revision>10</cp:revision>
  <dcterms:created xsi:type="dcterms:W3CDTF">2020-07-13T21:40:14Z</dcterms:created>
  <dcterms:modified xsi:type="dcterms:W3CDTF">2020-07-14T01:10:10Z</dcterms:modified>
</cp:coreProperties>
</file>