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EFFEA7-D98A-4A76-BD76-06CD5EAB510D}">
  <a:tblStyle styleId="{D6EFFEA7-D98A-4A76-BD76-06CD5EAB510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6870F026-E2E4-4803-82CF-F90B58640C76}"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c83a9c3a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ac83a9c3a0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c83a9c3a0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ac83a9c3a0_5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ac83a9c3a0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gac83a9c3a0_5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ac83a9c3a0_3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ac83a9c3a0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ac83a9c3a0_5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ac83a9c3a0_5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5"/>
          <p:cNvSpPr/>
          <p:nvPr/>
        </p:nvSpPr>
        <p:spPr>
          <a:xfrm>
            <a:off x="3048"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5"/>
          <p:cNvSpPr/>
          <p:nvPr/>
        </p:nvSpPr>
        <p:spPr>
          <a:xfrm>
            <a:off x="0" y="0"/>
            <a:ext cx="12188952" cy="6858000"/>
          </a:xfrm>
          <a:prstGeom prst="rect">
            <a:avLst/>
          </a:prstGeom>
          <a:solidFill>
            <a:schemeClr val="dk1">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8" name="Google Shape;98;p15"/>
          <p:cNvGrpSpPr/>
          <p:nvPr/>
        </p:nvGrpSpPr>
        <p:grpSpPr>
          <a:xfrm>
            <a:off x="1" y="2075420"/>
            <a:ext cx="12396066" cy="4440643"/>
            <a:chOff x="1" y="2075420"/>
            <a:chExt cx="12396066" cy="4440643"/>
          </a:xfrm>
        </p:grpSpPr>
        <p:sp>
          <p:nvSpPr>
            <p:cNvPr id="99" name="Google Shape;99;p15"/>
            <p:cNvSpPr/>
            <p:nvPr/>
          </p:nvSpPr>
          <p:spPr>
            <a:xfrm rot="4500000">
              <a:off x="7942191" y="2507571"/>
              <a:ext cx="3563871" cy="3563871"/>
            </a:xfrm>
            <a:prstGeom prst="ellipse">
              <a:avLst/>
            </a:prstGeom>
            <a:noFill/>
            <a:ln w="31750" cap="flat" cmpd="sng">
              <a:solidFill>
                <a:srgbClr val="8296B0">
                  <a:alpha val="9803"/>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5"/>
            <p:cNvSpPr/>
            <p:nvPr/>
          </p:nvSpPr>
          <p:spPr>
            <a:xfrm rot="-5400000">
              <a:off x="10435065" y="4048931"/>
              <a:ext cx="1381607" cy="1381607"/>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5"/>
            <p:cNvSpPr/>
            <p:nvPr/>
          </p:nvSpPr>
          <p:spPr>
            <a:xfrm rot="-5400000">
              <a:off x="1" y="2075420"/>
              <a:ext cx="3144364" cy="3144364"/>
            </a:xfrm>
            <a:prstGeom prst="ellipse">
              <a:avLst/>
            </a:prstGeom>
            <a:gradFill>
              <a:gsLst>
                <a:gs pos="0">
                  <a:srgbClr val="323F4F">
                    <a:alpha val="20000"/>
                  </a:srgbClr>
                </a:gs>
                <a:gs pos="100000">
                  <a:srgbClr val="222A35">
                    <a:alpha val="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5"/>
            <p:cNvSpPr/>
            <p:nvPr/>
          </p:nvSpPr>
          <p:spPr>
            <a:xfrm rot="-9000000">
              <a:off x="10150845" y="4270841"/>
              <a:ext cx="1897885" cy="1897885"/>
            </a:xfrm>
            <a:prstGeom prst="ellipse">
              <a:avLst/>
            </a:prstGeom>
            <a:gradFill>
              <a:gsLst>
                <a:gs pos="0">
                  <a:srgbClr val="323F4F">
                    <a:alpha val="9803"/>
                  </a:srgbClr>
                </a:gs>
                <a:gs pos="100000">
                  <a:srgbClr val="323F4F">
                    <a:alpha val="2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5"/>
            <p:cNvSpPr/>
            <p:nvPr/>
          </p:nvSpPr>
          <p:spPr>
            <a:xfrm rot="4500000">
              <a:off x="2046780" y="3040492"/>
              <a:ext cx="2579322" cy="2579322"/>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15"/>
            <p:cNvSpPr/>
            <p:nvPr/>
          </p:nvSpPr>
          <p:spPr>
            <a:xfrm rot="4500000">
              <a:off x="2224640" y="3193975"/>
              <a:ext cx="2243193" cy="2243193"/>
            </a:xfrm>
            <a:prstGeom prst="ellipse">
              <a:avLst/>
            </a:prstGeom>
            <a:noFill/>
            <a:ln w="31750" cap="flat" cmpd="sng">
              <a:solidFill>
                <a:srgbClr val="8296B0">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05" name="Google Shape;105;p15"/>
          <p:cNvSpPr/>
          <p:nvPr/>
        </p:nvSpPr>
        <p:spPr>
          <a:xfrm rot="-5400000">
            <a:off x="10438146" y="1042605"/>
            <a:ext cx="2796461" cy="711252"/>
          </a:xfrm>
          <a:prstGeom prst="rect">
            <a:avLst/>
          </a:prstGeom>
          <a:gradFill>
            <a:gsLst>
              <a:gs pos="0">
                <a:srgbClr val="ACB8CA">
                  <a:alpha val="0"/>
                </a:srgbClr>
              </a:gs>
              <a:gs pos="100000">
                <a:srgbClr val="323F4F">
                  <a:alpha val="9803"/>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6" name="Google Shape;106;p15"/>
          <p:cNvGrpSpPr/>
          <p:nvPr/>
        </p:nvGrpSpPr>
        <p:grpSpPr>
          <a:xfrm>
            <a:off x="11259539" y="317578"/>
            <a:ext cx="548640" cy="549007"/>
            <a:chOff x="7029447" y="3514725"/>
            <a:chExt cx="1285875" cy="549007"/>
          </a:xfrm>
        </p:grpSpPr>
        <p:cxnSp>
          <p:nvCxnSpPr>
            <p:cNvPr id="107" name="Google Shape;107;p15"/>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8" name="Google Shape;108;p15"/>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9" name="Google Shape;109;p15"/>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0" name="Google Shape;110;p15"/>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pic>
        <p:nvPicPr>
          <p:cNvPr id="111" name="Google Shape;111;p15" descr="Logo&#10;&#10;Description automatically generated"/>
          <p:cNvPicPr preferRelativeResize="0"/>
          <p:nvPr/>
        </p:nvPicPr>
        <p:blipFill rotWithShape="1">
          <a:blip r:embed="rId3">
            <a:alphaModFix/>
          </a:blip>
          <a:srcRect l="5621" r="1592"/>
          <a:stretch/>
        </p:blipFill>
        <p:spPr>
          <a:xfrm>
            <a:off x="411708" y="317578"/>
            <a:ext cx="11368584" cy="3606272"/>
          </a:xfrm>
          <a:prstGeom prst="rect">
            <a:avLst/>
          </a:prstGeom>
          <a:noFill/>
          <a:ln>
            <a:noFill/>
          </a:ln>
        </p:spPr>
      </p:pic>
      <p:grpSp>
        <p:nvGrpSpPr>
          <p:cNvPr id="112" name="Google Shape;112;p15"/>
          <p:cNvGrpSpPr/>
          <p:nvPr/>
        </p:nvGrpSpPr>
        <p:grpSpPr>
          <a:xfrm rot="-5400000">
            <a:off x="474192" y="482489"/>
            <a:ext cx="304800" cy="429768"/>
            <a:chOff x="215328" y="-46937"/>
            <a:chExt cx="304800" cy="2773841"/>
          </a:xfrm>
        </p:grpSpPr>
        <p:cxnSp>
          <p:nvCxnSpPr>
            <p:cNvPr id="113" name="Google Shape;113;p15"/>
            <p:cNvCxnSpPr/>
            <p:nvPr/>
          </p:nvCxnSpPr>
          <p:spPr>
            <a:xfrm>
              <a:off x="215328" y="-46937"/>
              <a:ext cx="0" cy="2773841"/>
            </a:xfrm>
            <a:prstGeom prst="straightConnector1">
              <a:avLst/>
            </a:prstGeom>
            <a:noFill/>
            <a:ln w="25400" cap="flat" cmpd="sng">
              <a:solidFill>
                <a:srgbClr val="EFEFEF">
                  <a:alpha val="49803"/>
                </a:srgbClr>
              </a:solidFill>
              <a:prstDash val="dot"/>
              <a:miter lim="800000"/>
              <a:headEnd type="none" w="sm" len="sm"/>
              <a:tailEnd type="none" w="sm" len="sm"/>
            </a:ln>
          </p:spPr>
        </p:cxnSp>
        <p:cxnSp>
          <p:nvCxnSpPr>
            <p:cNvPr id="114" name="Google Shape;114;p15"/>
            <p:cNvCxnSpPr/>
            <p:nvPr/>
          </p:nvCxnSpPr>
          <p:spPr>
            <a:xfrm>
              <a:off x="316928" y="-46937"/>
              <a:ext cx="0" cy="2773841"/>
            </a:xfrm>
            <a:prstGeom prst="straightConnector1">
              <a:avLst/>
            </a:prstGeom>
            <a:noFill/>
            <a:ln w="25400" cap="flat" cmpd="sng">
              <a:solidFill>
                <a:srgbClr val="EFEFEF">
                  <a:alpha val="49803"/>
                </a:srgbClr>
              </a:solidFill>
              <a:prstDash val="dot"/>
              <a:miter lim="800000"/>
              <a:headEnd type="none" w="sm" len="sm"/>
              <a:tailEnd type="none" w="sm" len="sm"/>
            </a:ln>
          </p:spPr>
        </p:cxnSp>
        <p:cxnSp>
          <p:nvCxnSpPr>
            <p:cNvPr id="115" name="Google Shape;115;p15"/>
            <p:cNvCxnSpPr/>
            <p:nvPr/>
          </p:nvCxnSpPr>
          <p:spPr>
            <a:xfrm>
              <a:off x="418528" y="-46937"/>
              <a:ext cx="0" cy="2773841"/>
            </a:xfrm>
            <a:prstGeom prst="straightConnector1">
              <a:avLst/>
            </a:prstGeom>
            <a:noFill/>
            <a:ln w="25400" cap="flat" cmpd="sng">
              <a:solidFill>
                <a:srgbClr val="EFEFEF">
                  <a:alpha val="49803"/>
                </a:srgbClr>
              </a:solidFill>
              <a:prstDash val="dot"/>
              <a:miter lim="800000"/>
              <a:headEnd type="none" w="sm" len="sm"/>
              <a:tailEnd type="none" w="sm" len="sm"/>
            </a:ln>
          </p:spPr>
        </p:cxnSp>
        <p:cxnSp>
          <p:nvCxnSpPr>
            <p:cNvPr id="116" name="Google Shape;116;p15"/>
            <p:cNvCxnSpPr/>
            <p:nvPr/>
          </p:nvCxnSpPr>
          <p:spPr>
            <a:xfrm>
              <a:off x="520128" y="-46937"/>
              <a:ext cx="0" cy="2773841"/>
            </a:xfrm>
            <a:prstGeom prst="straightConnector1">
              <a:avLst/>
            </a:prstGeom>
            <a:noFill/>
            <a:ln w="25400" cap="flat" cmpd="sng">
              <a:solidFill>
                <a:srgbClr val="EFEFEF">
                  <a:alpha val="49803"/>
                </a:srgbClr>
              </a:solidFill>
              <a:prstDash val="dot"/>
              <a:miter lim="800000"/>
              <a:headEnd type="none" w="sm" len="sm"/>
              <a:tailEnd type="none" w="sm" len="sm"/>
            </a:ln>
          </p:spPr>
        </p:cxnSp>
      </p:grpSp>
      <p:sp>
        <p:nvSpPr>
          <p:cNvPr id="117" name="Google Shape;117;p15"/>
          <p:cNvSpPr/>
          <p:nvPr/>
        </p:nvSpPr>
        <p:spPr>
          <a:xfrm rot="10800000">
            <a:off x="-1" y="6140785"/>
            <a:ext cx="6095997" cy="711252"/>
          </a:xfrm>
          <a:prstGeom prst="rect">
            <a:avLst/>
          </a:prstGeom>
          <a:gradFill>
            <a:gsLst>
              <a:gs pos="0">
                <a:srgbClr val="222A35">
                  <a:alpha val="9803"/>
                </a:srgbClr>
              </a:gs>
              <a:gs pos="10000">
                <a:srgbClr val="222A35">
                  <a:alpha val="9803"/>
                </a:srgbClr>
              </a:gs>
              <a:gs pos="100000">
                <a:srgbClr val="8296B0">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18" name="Google Shape;118;p15"/>
          <p:cNvGrpSpPr/>
          <p:nvPr/>
        </p:nvGrpSpPr>
        <p:grpSpPr>
          <a:xfrm rot="5400000">
            <a:off x="616345" y="5940560"/>
            <a:ext cx="1285875" cy="549007"/>
            <a:chOff x="7029447" y="3514725"/>
            <a:chExt cx="1285875" cy="549007"/>
          </a:xfrm>
        </p:grpSpPr>
        <p:cxnSp>
          <p:nvCxnSpPr>
            <p:cNvPr id="119" name="Google Shape;119;p15"/>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20" name="Google Shape;120;p15"/>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21" name="Google Shape;121;p15"/>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22" name="Google Shape;122;p15"/>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sp>
        <p:nvSpPr>
          <p:cNvPr id="123" name="Google Shape;123;p15"/>
          <p:cNvSpPr txBox="1">
            <a:spLocks noGrp="1"/>
          </p:cNvSpPr>
          <p:nvPr>
            <p:ph type="title"/>
          </p:nvPr>
        </p:nvSpPr>
        <p:spPr>
          <a:xfrm>
            <a:off x="285457" y="4512129"/>
            <a:ext cx="4569060" cy="212958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100"/>
              <a:buFont typeface="Calibri"/>
              <a:buNone/>
            </a:pPr>
            <a:r>
              <a:rPr lang="en-US" sz="4100">
                <a:solidFill>
                  <a:schemeClr val="lt1"/>
                </a:solidFill>
              </a:rPr>
              <a:t>Spotify Data Analysis </a:t>
            </a:r>
            <a:br>
              <a:rPr lang="en-US" sz="4100">
                <a:solidFill>
                  <a:schemeClr val="lt1"/>
                </a:solidFill>
              </a:rPr>
            </a:br>
            <a:r>
              <a:rPr lang="en-US" sz="4100">
                <a:solidFill>
                  <a:schemeClr val="lt1"/>
                </a:solidFill>
              </a:rPr>
              <a:t>IST 718 Big Data Analytics (group16)</a:t>
            </a:r>
            <a:endParaRPr/>
          </a:p>
        </p:txBody>
      </p:sp>
      <p:sp>
        <p:nvSpPr>
          <p:cNvPr id="124" name="Google Shape;124;p15"/>
          <p:cNvSpPr txBox="1">
            <a:spLocks noGrp="1"/>
          </p:cNvSpPr>
          <p:nvPr>
            <p:ph type="body" idx="1"/>
          </p:nvPr>
        </p:nvSpPr>
        <p:spPr>
          <a:xfrm>
            <a:off x="6953883" y="4018143"/>
            <a:ext cx="4952656" cy="2684906"/>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lt1"/>
              </a:buClr>
              <a:buSzPts val="3600"/>
              <a:buNone/>
            </a:pPr>
            <a:r>
              <a:rPr lang="en-US" sz="3600">
                <a:solidFill>
                  <a:schemeClr val="lt1"/>
                </a:solidFill>
              </a:rPr>
              <a:t>Presented by:</a:t>
            </a:r>
            <a:endParaRPr/>
          </a:p>
          <a:p>
            <a:pPr marL="457200" lvl="1" indent="0" algn="l" rtl="0">
              <a:lnSpc>
                <a:spcPct val="80000"/>
              </a:lnSpc>
              <a:spcBef>
                <a:spcPts val="500"/>
              </a:spcBef>
              <a:spcAft>
                <a:spcPts val="0"/>
              </a:spcAft>
              <a:buClr>
                <a:schemeClr val="lt1"/>
              </a:buClr>
              <a:buSzPts val="3600"/>
              <a:buNone/>
            </a:pPr>
            <a:r>
              <a:rPr lang="en-US" sz="3600">
                <a:solidFill>
                  <a:schemeClr val="lt1"/>
                </a:solidFill>
              </a:rPr>
              <a:t>Rahul Dilip Wable </a:t>
            </a:r>
            <a:endParaRPr/>
          </a:p>
          <a:p>
            <a:pPr marL="457200" lvl="1" indent="0" algn="l" rtl="0">
              <a:lnSpc>
                <a:spcPct val="80000"/>
              </a:lnSpc>
              <a:spcBef>
                <a:spcPts val="500"/>
              </a:spcBef>
              <a:spcAft>
                <a:spcPts val="0"/>
              </a:spcAft>
              <a:buClr>
                <a:schemeClr val="lt1"/>
              </a:buClr>
              <a:buSzPts val="3600"/>
              <a:buNone/>
            </a:pPr>
            <a:r>
              <a:rPr lang="en-US" sz="3600">
                <a:solidFill>
                  <a:schemeClr val="lt1"/>
                </a:solidFill>
              </a:rPr>
              <a:t>Sanjana Sanjay Bhot</a:t>
            </a:r>
            <a:endParaRPr/>
          </a:p>
          <a:p>
            <a:pPr marL="457200" lvl="1" indent="0" algn="l" rtl="0">
              <a:lnSpc>
                <a:spcPct val="80000"/>
              </a:lnSpc>
              <a:spcBef>
                <a:spcPts val="500"/>
              </a:spcBef>
              <a:spcAft>
                <a:spcPts val="0"/>
              </a:spcAft>
              <a:buClr>
                <a:schemeClr val="lt1"/>
              </a:buClr>
              <a:buSzPts val="3600"/>
              <a:buNone/>
            </a:pPr>
            <a:r>
              <a:rPr lang="en-US" sz="3600">
                <a:solidFill>
                  <a:schemeClr val="lt1"/>
                </a:solidFill>
              </a:rPr>
              <a:t>Jaishree Palaniswamy</a:t>
            </a:r>
            <a:endParaRPr/>
          </a:p>
          <a:p>
            <a:pPr marL="457200" lvl="1" indent="0" algn="l" rtl="0">
              <a:lnSpc>
                <a:spcPct val="80000"/>
              </a:lnSpc>
              <a:spcBef>
                <a:spcPts val="500"/>
              </a:spcBef>
              <a:spcAft>
                <a:spcPts val="0"/>
              </a:spcAft>
              <a:buClr>
                <a:schemeClr val="lt1"/>
              </a:buClr>
              <a:buSzPts val="3600"/>
              <a:buNone/>
            </a:pPr>
            <a:r>
              <a:rPr lang="en-US" sz="3600">
                <a:solidFill>
                  <a:schemeClr val="lt1"/>
                </a:solidFill>
              </a:rPr>
              <a:t>Aditya Vinod Kini</a:t>
            </a:r>
            <a:endParaRPr sz="3600" b="1">
              <a:solidFill>
                <a:schemeClr val="lt1"/>
              </a:solidFill>
            </a:endParaRPr>
          </a:p>
          <a:p>
            <a:pPr marL="0" lvl="0" indent="0" algn="l" rtl="0">
              <a:lnSpc>
                <a:spcPct val="80000"/>
              </a:lnSpc>
              <a:spcBef>
                <a:spcPts val="1000"/>
              </a:spcBef>
              <a:spcAft>
                <a:spcPts val="0"/>
              </a:spcAft>
              <a:buClr>
                <a:schemeClr val="dk1"/>
              </a:buClr>
              <a:buSzPts val="1800"/>
              <a:buNone/>
            </a:pP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5"/>
        <p:cNvGrpSpPr/>
        <p:nvPr/>
      </p:nvGrpSpPr>
      <p:grpSpPr>
        <a:xfrm>
          <a:off x="0" y="0"/>
          <a:ext cx="0" cy="0"/>
          <a:chOff x="0" y="0"/>
          <a:chExt cx="0" cy="0"/>
        </a:xfrm>
      </p:grpSpPr>
      <p:sp>
        <p:nvSpPr>
          <p:cNvPr id="206" name="Google Shape;206;p24"/>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7" name="Google Shape;207;p24"/>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8" name="Google Shape;208;p24"/>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9" name="Google Shape;209;p24"/>
          <p:cNvSpPr txBox="1">
            <a:spLocks noGrp="1"/>
          </p:cNvSpPr>
          <p:nvPr>
            <p:ph type="title"/>
          </p:nvPr>
        </p:nvSpPr>
        <p:spPr>
          <a:xfrm>
            <a:off x="435429" y="640263"/>
            <a:ext cx="4034971" cy="525451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Inference Goals</a:t>
            </a:r>
            <a:endParaRPr/>
          </a:p>
        </p:txBody>
      </p:sp>
      <p:sp>
        <p:nvSpPr>
          <p:cNvPr id="210" name="Google Shape;210;p24"/>
          <p:cNvSpPr txBox="1">
            <a:spLocks noGrp="1"/>
          </p:cNvSpPr>
          <p:nvPr>
            <p:ph type="body" idx="1"/>
          </p:nvPr>
        </p:nvSpPr>
        <p:spPr>
          <a:xfrm>
            <a:off x="4892149" y="640263"/>
            <a:ext cx="6719280" cy="525451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a:solidFill>
                  <a:schemeClr val="dk1"/>
                </a:solidFill>
              </a:rPr>
              <a:t>Our goal is to use the Linear regression and Random forest regression to identify the relationship within the various attributes for determining the popularity of songs.</a:t>
            </a:r>
            <a:endParaRPr/>
          </a:p>
          <a:p>
            <a:pPr marL="228600" lvl="0" indent="-228600" algn="l" rtl="0">
              <a:lnSpc>
                <a:spcPct val="90000"/>
              </a:lnSpc>
              <a:spcBef>
                <a:spcPts val="1000"/>
              </a:spcBef>
              <a:spcAft>
                <a:spcPts val="0"/>
              </a:spcAft>
              <a:buClr>
                <a:schemeClr val="dk1"/>
              </a:buClr>
              <a:buSzPts val="2800"/>
              <a:buChar char="•"/>
            </a:pPr>
            <a:r>
              <a:rPr lang="en-US">
                <a:solidFill>
                  <a:schemeClr val="dk1"/>
                </a:solidFill>
              </a:rPr>
              <a:t>Our goal is to use the PCA for the purpose of songs and artists recommendations to the application users from the data generated over the time.</a:t>
            </a:r>
            <a:endParaRPr/>
          </a:p>
          <a:p>
            <a:pPr marL="228600" lvl="0" indent="-228600" algn="l" rtl="0">
              <a:lnSpc>
                <a:spcPct val="90000"/>
              </a:lnSpc>
              <a:spcBef>
                <a:spcPts val="1000"/>
              </a:spcBef>
              <a:spcAft>
                <a:spcPts val="0"/>
              </a:spcAft>
              <a:buClr>
                <a:schemeClr val="dk1"/>
              </a:buClr>
              <a:buSzPts val="2800"/>
              <a:buChar char="•"/>
            </a:pPr>
            <a:r>
              <a:rPr lang="en-US">
                <a:solidFill>
                  <a:schemeClr val="dk1"/>
                </a:solidFill>
              </a:rPr>
              <a:t>We aim to use the K means clustering algorithms for finding the correlated songs and artists.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4"/>
        <p:cNvGrpSpPr/>
        <p:nvPr/>
      </p:nvGrpSpPr>
      <p:grpSpPr>
        <a:xfrm>
          <a:off x="0" y="0"/>
          <a:ext cx="0" cy="0"/>
          <a:chOff x="0" y="0"/>
          <a:chExt cx="0" cy="0"/>
        </a:xfrm>
      </p:grpSpPr>
      <p:sp>
        <p:nvSpPr>
          <p:cNvPr id="215" name="Google Shape;215;p25"/>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6" name="Google Shape;216;p25"/>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7" name="Google Shape;217;p25"/>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 name="Google Shape;218;p25"/>
          <p:cNvSpPr txBox="1">
            <a:spLocks noGrp="1"/>
          </p:cNvSpPr>
          <p:nvPr>
            <p:ph type="title"/>
          </p:nvPr>
        </p:nvSpPr>
        <p:spPr>
          <a:xfrm>
            <a:off x="377371" y="640263"/>
            <a:ext cx="4107543" cy="525451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Data Exploration</a:t>
            </a:r>
            <a:endParaRPr/>
          </a:p>
        </p:txBody>
      </p:sp>
      <p:sp>
        <p:nvSpPr>
          <p:cNvPr id="219" name="Google Shape;219;p25"/>
          <p:cNvSpPr txBox="1">
            <a:spLocks noGrp="1"/>
          </p:cNvSpPr>
          <p:nvPr>
            <p:ph type="body" idx="1"/>
          </p:nvPr>
        </p:nvSpPr>
        <p:spPr>
          <a:xfrm>
            <a:off x="4892149" y="640263"/>
            <a:ext cx="7067622" cy="580408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700"/>
              <a:buNone/>
            </a:pPr>
            <a:endParaRPr sz="1700">
              <a:solidFill>
                <a:schemeClr val="dk1"/>
              </a:solidFill>
            </a:endParaRPr>
          </a:p>
          <a:p>
            <a:pPr marL="0" lvl="0" indent="0" algn="l" rtl="0">
              <a:lnSpc>
                <a:spcPct val="90000"/>
              </a:lnSpc>
              <a:spcBef>
                <a:spcPts val="1000"/>
              </a:spcBef>
              <a:spcAft>
                <a:spcPts val="0"/>
              </a:spcAft>
              <a:buClr>
                <a:schemeClr val="dk1"/>
              </a:buClr>
              <a:buSzPts val="2800"/>
              <a:buNone/>
            </a:pPr>
            <a:r>
              <a:rPr lang="en-US">
                <a:solidFill>
                  <a:schemeClr val="dk1"/>
                </a:solidFill>
              </a:rPr>
              <a:t>Information investigation can help cut down our large dataset to a reasonable size where we can reduce our efforts for finding the most applicable information. </a:t>
            </a:r>
            <a:endParaRPr/>
          </a:p>
          <a:p>
            <a:pPr marL="0" lvl="0" indent="0" algn="l" rtl="0">
              <a:lnSpc>
                <a:spcPct val="90000"/>
              </a:lnSpc>
              <a:spcBef>
                <a:spcPts val="1000"/>
              </a:spcBef>
              <a:spcAft>
                <a:spcPts val="0"/>
              </a:spcAft>
              <a:buClr>
                <a:schemeClr val="lt1"/>
              </a:buClr>
              <a:buSzPts val="2800"/>
              <a:buNone/>
            </a:pPr>
            <a:endParaRPr>
              <a:solidFill>
                <a:schemeClr val="dk1"/>
              </a:solidFill>
            </a:endParaRPr>
          </a:p>
          <a:p>
            <a:pPr marL="0" lvl="0" indent="0" algn="l" rtl="0">
              <a:lnSpc>
                <a:spcPct val="90000"/>
              </a:lnSpc>
              <a:spcBef>
                <a:spcPts val="1000"/>
              </a:spcBef>
              <a:spcAft>
                <a:spcPts val="0"/>
              </a:spcAft>
              <a:buClr>
                <a:schemeClr val="dk1"/>
              </a:buClr>
              <a:buSzPts val="2800"/>
              <a:buNone/>
            </a:pPr>
            <a:r>
              <a:rPr lang="en-US">
                <a:solidFill>
                  <a:schemeClr val="dk1"/>
                </a:solidFill>
              </a:rPr>
              <a:t>We decided to find the correlation between the music features and develop various data visualization for finding initial high-level insights.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245008" y="232229"/>
            <a:ext cx="11729278" cy="11756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Data Visualization Correlation Matrix</a:t>
            </a:r>
            <a:endParaRPr/>
          </a:p>
        </p:txBody>
      </p:sp>
      <p:pic>
        <p:nvPicPr>
          <p:cNvPr id="225" name="Google Shape;225;p26"/>
          <p:cNvPicPr preferRelativeResize="0"/>
          <p:nvPr/>
        </p:nvPicPr>
        <p:blipFill rotWithShape="1">
          <a:blip r:embed="rId3">
            <a:alphaModFix/>
          </a:blip>
          <a:srcRect/>
          <a:stretch/>
        </p:blipFill>
        <p:spPr>
          <a:xfrm>
            <a:off x="1163400" y="1265475"/>
            <a:ext cx="9776750" cy="536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186949" y="436079"/>
            <a:ext cx="11308365" cy="7737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Top Artists with Popularity</a:t>
            </a:r>
            <a:endParaRPr/>
          </a:p>
        </p:txBody>
      </p:sp>
      <p:sp>
        <p:nvSpPr>
          <p:cNvPr id="231" name="Google Shape;231;p27"/>
          <p:cNvSpPr txBox="1"/>
          <p:nvPr/>
        </p:nvSpPr>
        <p:spPr>
          <a:xfrm>
            <a:off x="3251201" y="6237255"/>
            <a:ext cx="600891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lt1"/>
                </a:solidFill>
                <a:latin typeface="Calibri"/>
                <a:ea typeface="Calibri"/>
                <a:cs typeface="Calibri"/>
                <a:sym typeface="Calibri"/>
              </a:rPr>
              <a:t>(“The Beatles” &gt; “The Rolling Stones” &gt; “Bob Dylan”) </a:t>
            </a:r>
            <a:endParaRPr/>
          </a:p>
        </p:txBody>
      </p:sp>
      <p:pic>
        <p:nvPicPr>
          <p:cNvPr id="232" name="Google Shape;232;p27"/>
          <p:cNvPicPr preferRelativeResize="0"/>
          <p:nvPr/>
        </p:nvPicPr>
        <p:blipFill>
          <a:blip r:embed="rId3">
            <a:alphaModFix/>
          </a:blip>
          <a:stretch>
            <a:fillRect/>
          </a:stretch>
        </p:blipFill>
        <p:spPr>
          <a:xfrm>
            <a:off x="1375925" y="1362241"/>
            <a:ext cx="9759472" cy="47226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6"/>
        <p:cNvGrpSpPr/>
        <p:nvPr/>
      </p:nvGrpSpPr>
      <p:grpSpPr>
        <a:xfrm>
          <a:off x="0" y="0"/>
          <a:ext cx="0" cy="0"/>
          <a:chOff x="0" y="0"/>
          <a:chExt cx="0" cy="0"/>
        </a:xfrm>
      </p:grpSpPr>
      <p:pic>
        <p:nvPicPr>
          <p:cNvPr id="237" name="Google Shape;237;p28"/>
          <p:cNvPicPr preferRelativeResize="0"/>
          <p:nvPr/>
        </p:nvPicPr>
        <p:blipFill rotWithShape="1">
          <a:blip r:embed="rId3">
            <a:alphaModFix/>
          </a:blip>
          <a:srcRect/>
          <a:stretch/>
        </p:blipFill>
        <p:spPr>
          <a:xfrm>
            <a:off x="1747837" y="1624012"/>
            <a:ext cx="8696325" cy="4219575"/>
          </a:xfrm>
          <a:prstGeom prst="rect">
            <a:avLst/>
          </a:prstGeom>
          <a:noFill/>
          <a:ln>
            <a:noFill/>
          </a:ln>
        </p:spPr>
      </p:pic>
      <p:sp>
        <p:nvSpPr>
          <p:cNvPr id="238" name="Google Shape;238;p28"/>
          <p:cNvSpPr txBox="1">
            <a:spLocks noGrp="1"/>
          </p:cNvSpPr>
          <p:nvPr>
            <p:ph type="title"/>
          </p:nvPr>
        </p:nvSpPr>
        <p:spPr>
          <a:xfrm>
            <a:off x="201464" y="503496"/>
            <a:ext cx="11308365" cy="7737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Calibri"/>
              <a:buNone/>
            </a:pPr>
            <a:r>
              <a:rPr lang="en-US">
                <a:solidFill>
                  <a:schemeClr val="lt1"/>
                </a:solidFill>
              </a:rPr>
              <a:t>Time Series Analysis: Count of Tracks Added</a:t>
            </a:r>
            <a:endParaRPr/>
          </a:p>
        </p:txBody>
      </p:sp>
      <p:sp>
        <p:nvSpPr>
          <p:cNvPr id="239" name="Google Shape;239;p28"/>
          <p:cNvSpPr txBox="1"/>
          <p:nvPr/>
        </p:nvSpPr>
        <p:spPr>
          <a:xfrm>
            <a:off x="2539998" y="6190341"/>
            <a:ext cx="763451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(Since 1960 the number of new tracks are stable as compared to earlier years)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3"/>
        <p:cNvGrpSpPr/>
        <p:nvPr/>
      </p:nvGrpSpPr>
      <p:grpSpPr>
        <a:xfrm>
          <a:off x="0" y="0"/>
          <a:ext cx="0" cy="0"/>
          <a:chOff x="0" y="0"/>
          <a:chExt cx="0" cy="0"/>
        </a:xfrm>
      </p:grpSpPr>
      <p:pic>
        <p:nvPicPr>
          <p:cNvPr id="244" name="Google Shape;244;p29"/>
          <p:cNvPicPr preferRelativeResize="0"/>
          <p:nvPr/>
        </p:nvPicPr>
        <p:blipFill rotWithShape="1">
          <a:blip r:embed="rId3">
            <a:alphaModFix/>
          </a:blip>
          <a:srcRect/>
          <a:stretch/>
        </p:blipFill>
        <p:spPr>
          <a:xfrm>
            <a:off x="1876425" y="1780347"/>
            <a:ext cx="8439150" cy="4171950"/>
          </a:xfrm>
          <a:prstGeom prst="rect">
            <a:avLst/>
          </a:prstGeom>
          <a:noFill/>
          <a:ln>
            <a:noFill/>
          </a:ln>
        </p:spPr>
      </p:pic>
      <p:sp>
        <p:nvSpPr>
          <p:cNvPr id="245" name="Google Shape;245;p29"/>
          <p:cNvSpPr txBox="1">
            <a:spLocks noGrp="1"/>
          </p:cNvSpPr>
          <p:nvPr>
            <p:ph type="title"/>
          </p:nvPr>
        </p:nvSpPr>
        <p:spPr>
          <a:xfrm>
            <a:off x="201464" y="503495"/>
            <a:ext cx="11816365" cy="97696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959"/>
              <a:buFont typeface="Calibri"/>
              <a:buNone/>
            </a:pPr>
            <a:r>
              <a:rPr lang="en-US" sz="3959">
                <a:solidFill>
                  <a:schemeClr val="lt1"/>
                </a:solidFill>
              </a:rPr>
              <a:t>Time Series Analysis: Audio Characteristics Over Year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9"/>
        <p:cNvGrpSpPr/>
        <p:nvPr/>
      </p:nvGrpSpPr>
      <p:grpSpPr>
        <a:xfrm>
          <a:off x="0" y="0"/>
          <a:ext cx="0" cy="0"/>
          <a:chOff x="0" y="0"/>
          <a:chExt cx="0" cy="0"/>
        </a:xfrm>
      </p:grpSpPr>
      <p:sp>
        <p:nvSpPr>
          <p:cNvPr id="250" name="Google Shape;250;p30"/>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1" name="Google Shape;251;p30"/>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2" name="Google Shape;252;p30"/>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3" name="Google Shape;253;p30"/>
          <p:cNvSpPr txBox="1">
            <a:spLocks noGrp="1"/>
          </p:cNvSpPr>
          <p:nvPr>
            <p:ph type="title"/>
          </p:nvPr>
        </p:nvSpPr>
        <p:spPr>
          <a:xfrm>
            <a:off x="595086" y="640263"/>
            <a:ext cx="3831771" cy="525451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Methods Used:</a:t>
            </a:r>
            <a:endParaRPr/>
          </a:p>
        </p:txBody>
      </p:sp>
      <p:sp>
        <p:nvSpPr>
          <p:cNvPr id="254" name="Google Shape;254;p30"/>
          <p:cNvSpPr txBox="1">
            <a:spLocks noGrp="1"/>
          </p:cNvSpPr>
          <p:nvPr>
            <p:ph type="body" idx="1"/>
          </p:nvPr>
        </p:nvSpPr>
        <p:spPr>
          <a:xfrm>
            <a:off x="5050971" y="640263"/>
            <a:ext cx="6792685" cy="5891166"/>
          </a:xfrm>
          <a:prstGeom prst="rect">
            <a:avLst/>
          </a:prstGeom>
          <a:noFill/>
          <a:ln>
            <a:noFill/>
          </a:ln>
        </p:spPr>
        <p:txBody>
          <a:bodyPr spcFirstLastPara="1" wrap="square" lIns="91425" tIns="45700" rIns="91425" bIns="45700" anchor="ctr" anchorCtr="0">
            <a:noAutofit/>
          </a:bodyPr>
          <a:lstStyle/>
          <a:p>
            <a:pPr marL="457200" lvl="0" indent="-508000" algn="l" rtl="0">
              <a:spcBef>
                <a:spcPts val="1000"/>
              </a:spcBef>
              <a:spcAft>
                <a:spcPts val="0"/>
              </a:spcAft>
              <a:buClr>
                <a:schemeClr val="dk1"/>
              </a:buClr>
              <a:buSzPts val="4400"/>
              <a:buChar char="●"/>
            </a:pPr>
            <a:r>
              <a:rPr lang="en-US" sz="4400">
                <a:solidFill>
                  <a:schemeClr val="dk1"/>
                </a:solidFill>
              </a:rPr>
              <a:t>Linear Regression</a:t>
            </a:r>
            <a:endParaRPr sz="4400">
              <a:solidFill>
                <a:schemeClr val="dk1"/>
              </a:solidFill>
            </a:endParaRPr>
          </a:p>
          <a:p>
            <a:pPr marL="457200" lvl="0" indent="-508000" algn="l" rtl="0">
              <a:spcBef>
                <a:spcPts val="0"/>
              </a:spcBef>
              <a:spcAft>
                <a:spcPts val="0"/>
              </a:spcAft>
              <a:buClr>
                <a:schemeClr val="dk1"/>
              </a:buClr>
              <a:buSzPts val="4400"/>
              <a:buChar char="●"/>
            </a:pPr>
            <a:r>
              <a:rPr lang="en-US" sz="4400">
                <a:solidFill>
                  <a:schemeClr val="dk1"/>
                </a:solidFill>
              </a:rPr>
              <a:t>Random Forest Regression</a:t>
            </a:r>
            <a:endParaRPr sz="4400">
              <a:solidFill>
                <a:schemeClr val="dk1"/>
              </a:solidFill>
            </a:endParaRPr>
          </a:p>
          <a:p>
            <a:pPr marL="457200" lvl="0" indent="-508000" algn="l" rtl="0">
              <a:spcBef>
                <a:spcPts val="0"/>
              </a:spcBef>
              <a:spcAft>
                <a:spcPts val="0"/>
              </a:spcAft>
              <a:buClr>
                <a:schemeClr val="dk1"/>
              </a:buClr>
              <a:buSzPts val="4400"/>
              <a:buChar char="●"/>
            </a:pPr>
            <a:r>
              <a:rPr lang="en-US" sz="4400">
                <a:solidFill>
                  <a:schemeClr val="dk1"/>
                </a:solidFill>
              </a:rPr>
              <a:t>Principal Component Analysis</a:t>
            </a:r>
            <a:endParaRPr sz="4400">
              <a:solidFill>
                <a:schemeClr val="dk1"/>
              </a:solidFill>
            </a:endParaRPr>
          </a:p>
          <a:p>
            <a:pPr marL="457200" lvl="0" indent="-508000" algn="l" rtl="0">
              <a:spcBef>
                <a:spcPts val="0"/>
              </a:spcBef>
              <a:spcAft>
                <a:spcPts val="0"/>
              </a:spcAft>
              <a:buClr>
                <a:schemeClr val="dk1"/>
              </a:buClr>
              <a:buSzPts val="4400"/>
              <a:buChar char="●"/>
            </a:pPr>
            <a:r>
              <a:rPr lang="en-US" sz="4400">
                <a:solidFill>
                  <a:schemeClr val="dk1"/>
                </a:solidFill>
              </a:rPr>
              <a:t>K means</a:t>
            </a:r>
            <a:endParaRPr sz="4400">
              <a:solidFill>
                <a:schemeClr val="dk1"/>
              </a:solidFill>
            </a:endParaRPr>
          </a:p>
          <a:p>
            <a:pPr marL="457200" lvl="0" indent="0" algn="l" rtl="0">
              <a:lnSpc>
                <a:spcPct val="90000"/>
              </a:lnSpc>
              <a:spcBef>
                <a:spcPts val="1000"/>
              </a:spcBef>
              <a:spcAft>
                <a:spcPts val="0"/>
              </a:spcAft>
              <a:buNone/>
            </a:pPr>
            <a:endParaRPr sz="4400">
              <a:solidFill>
                <a:schemeClr val="dk1"/>
              </a:solidFill>
            </a:endParaRPr>
          </a:p>
          <a:p>
            <a:pPr marL="0" lvl="0" indent="0" algn="l" rtl="0">
              <a:lnSpc>
                <a:spcPct val="90000"/>
              </a:lnSpc>
              <a:spcBef>
                <a:spcPts val="1000"/>
              </a:spcBef>
              <a:spcAft>
                <a:spcPts val="0"/>
              </a:spcAft>
              <a:buClr>
                <a:schemeClr val="lt1"/>
              </a:buClr>
              <a:buSzPts val="1700"/>
              <a:buNone/>
            </a:pP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8"/>
        <p:cNvGrpSpPr/>
        <p:nvPr/>
      </p:nvGrpSpPr>
      <p:grpSpPr>
        <a:xfrm>
          <a:off x="0" y="0"/>
          <a:ext cx="0" cy="0"/>
          <a:chOff x="0" y="0"/>
          <a:chExt cx="0" cy="0"/>
        </a:xfrm>
      </p:grpSpPr>
      <p:sp>
        <p:nvSpPr>
          <p:cNvPr id="259" name="Google Shape;259;p31"/>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0" name="Google Shape;260;p31"/>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1" name="Google Shape;261;p31"/>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2" name="Google Shape;262;p31"/>
          <p:cNvSpPr txBox="1">
            <a:spLocks noGrp="1"/>
          </p:cNvSpPr>
          <p:nvPr>
            <p:ph type="title"/>
          </p:nvPr>
        </p:nvSpPr>
        <p:spPr>
          <a:xfrm>
            <a:off x="188686" y="640263"/>
            <a:ext cx="4223657" cy="525451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Linear Regression</a:t>
            </a:r>
            <a:endParaRPr/>
          </a:p>
        </p:txBody>
      </p:sp>
      <p:sp>
        <p:nvSpPr>
          <p:cNvPr id="263" name="Google Shape;263;p31"/>
          <p:cNvSpPr txBox="1">
            <a:spLocks noGrp="1"/>
          </p:cNvSpPr>
          <p:nvPr>
            <p:ph type="body" idx="1"/>
          </p:nvPr>
        </p:nvSpPr>
        <p:spPr>
          <a:xfrm>
            <a:off x="4709150" y="881450"/>
            <a:ext cx="7481400" cy="1042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None/>
            </a:pPr>
            <a:r>
              <a:rPr lang="en-US">
                <a:solidFill>
                  <a:schemeClr val="dk1"/>
                </a:solidFill>
              </a:rPr>
              <a:t>Root Mean Square Error (RMSE): 15.87</a:t>
            </a:r>
            <a:endParaRPr/>
          </a:p>
          <a:p>
            <a:pPr marL="0" lvl="0" indent="0" algn="ctr" rtl="0">
              <a:lnSpc>
                <a:spcPct val="90000"/>
              </a:lnSpc>
              <a:spcBef>
                <a:spcPts val="1000"/>
              </a:spcBef>
              <a:spcAft>
                <a:spcPts val="0"/>
              </a:spcAft>
              <a:buClr>
                <a:schemeClr val="lt1"/>
              </a:buClr>
              <a:buSzPts val="2800"/>
              <a:buNone/>
            </a:pPr>
            <a:endParaRPr>
              <a:solidFill>
                <a:schemeClr val="dk1"/>
              </a:solidFill>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lt1"/>
              </a:buClr>
              <a:buSzPts val="1700"/>
              <a:buNone/>
            </a:pPr>
            <a:endParaRPr sz="1700">
              <a:solidFill>
                <a:schemeClr val="dk1"/>
              </a:solidFill>
            </a:endParaRPr>
          </a:p>
        </p:txBody>
      </p:sp>
      <p:pic>
        <p:nvPicPr>
          <p:cNvPr id="264" name="Google Shape;264;p31"/>
          <p:cNvPicPr preferRelativeResize="0"/>
          <p:nvPr/>
        </p:nvPicPr>
        <p:blipFill rotWithShape="1">
          <a:blip r:embed="rId3">
            <a:alphaModFix/>
          </a:blip>
          <a:srcRect t="545" r="-1" b="1966"/>
          <a:stretch/>
        </p:blipFill>
        <p:spPr>
          <a:xfrm>
            <a:off x="6547061" y="1563411"/>
            <a:ext cx="4831104" cy="51583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8"/>
        <p:cNvGrpSpPr/>
        <p:nvPr/>
      </p:nvGrpSpPr>
      <p:grpSpPr>
        <a:xfrm>
          <a:off x="0" y="0"/>
          <a:ext cx="0" cy="0"/>
          <a:chOff x="0" y="0"/>
          <a:chExt cx="0" cy="0"/>
        </a:xfrm>
      </p:grpSpPr>
      <p:sp>
        <p:nvSpPr>
          <p:cNvPr id="269" name="Google Shape;269;p32"/>
          <p:cNvSpPr/>
          <p:nvPr/>
        </p:nvSpPr>
        <p:spPr>
          <a:xfrm>
            <a:off x="1524"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0" name="Google Shape;270;p32"/>
          <p:cNvSpPr/>
          <p:nvPr/>
        </p:nvSpPr>
        <p:spPr>
          <a:xfrm>
            <a:off x="0" y="0"/>
            <a:ext cx="4709100" cy="6858000"/>
          </a:xfrm>
          <a:prstGeom prst="rect">
            <a:avLst/>
          </a:prstGeom>
          <a:solidFill>
            <a:schemeClr val="dk1">
              <a:alpha val="8078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1" name="Google Shape;271;p32"/>
          <p:cNvSpPr/>
          <p:nvPr/>
        </p:nvSpPr>
        <p:spPr>
          <a:xfrm>
            <a:off x="0" y="0"/>
            <a:ext cx="3282472"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2" name="Google Shape;272;p32"/>
          <p:cNvSpPr txBox="1">
            <a:spLocks noGrp="1"/>
          </p:cNvSpPr>
          <p:nvPr>
            <p:ph type="title"/>
          </p:nvPr>
        </p:nvSpPr>
        <p:spPr>
          <a:xfrm>
            <a:off x="188686" y="640263"/>
            <a:ext cx="4223700" cy="5254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Random Forest Regression</a:t>
            </a:r>
            <a:endParaRPr/>
          </a:p>
        </p:txBody>
      </p:sp>
      <p:sp>
        <p:nvSpPr>
          <p:cNvPr id="273" name="Google Shape;273;p32"/>
          <p:cNvSpPr txBox="1">
            <a:spLocks noGrp="1"/>
          </p:cNvSpPr>
          <p:nvPr>
            <p:ph type="body" idx="1"/>
          </p:nvPr>
        </p:nvSpPr>
        <p:spPr>
          <a:xfrm>
            <a:off x="5053475" y="396198"/>
            <a:ext cx="6819300" cy="631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None/>
            </a:pPr>
            <a:r>
              <a:rPr lang="en-US">
                <a:solidFill>
                  <a:schemeClr val="dk1"/>
                </a:solidFill>
              </a:rPr>
              <a:t>Root Mean Square Error (RMSE): 14.8856</a:t>
            </a:r>
            <a:endParaRPr/>
          </a:p>
          <a:p>
            <a:pPr marL="0" lvl="0" indent="0" algn="l" rtl="0">
              <a:lnSpc>
                <a:spcPct val="90000"/>
              </a:lnSpc>
              <a:spcBef>
                <a:spcPts val="1000"/>
              </a:spcBef>
              <a:spcAft>
                <a:spcPts val="0"/>
              </a:spcAft>
              <a:buClr>
                <a:schemeClr val="lt1"/>
              </a:buClr>
              <a:buSzPts val="1700"/>
              <a:buNone/>
            </a:pPr>
            <a:endParaRPr sz="1700">
              <a:solidFill>
                <a:schemeClr val="dk1"/>
              </a:solidFill>
            </a:endParaRPr>
          </a:p>
        </p:txBody>
      </p:sp>
      <p:pic>
        <p:nvPicPr>
          <p:cNvPr id="274" name="Google Shape;274;p32"/>
          <p:cNvPicPr preferRelativeResize="0"/>
          <p:nvPr/>
        </p:nvPicPr>
        <p:blipFill>
          <a:blip r:embed="rId3">
            <a:alphaModFix/>
          </a:blip>
          <a:stretch>
            <a:fillRect/>
          </a:stretch>
        </p:blipFill>
        <p:spPr>
          <a:xfrm>
            <a:off x="6110450" y="1221588"/>
            <a:ext cx="4705350" cy="4905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8"/>
        <p:cNvGrpSpPr/>
        <p:nvPr/>
      </p:nvGrpSpPr>
      <p:grpSpPr>
        <a:xfrm>
          <a:off x="0" y="0"/>
          <a:ext cx="0" cy="0"/>
          <a:chOff x="0" y="0"/>
          <a:chExt cx="0" cy="0"/>
        </a:xfrm>
      </p:grpSpPr>
      <p:sp>
        <p:nvSpPr>
          <p:cNvPr id="279" name="Google Shape;279;p33"/>
          <p:cNvSpPr/>
          <p:nvPr/>
        </p:nvSpPr>
        <p:spPr>
          <a:xfrm>
            <a:off x="97349"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0" name="Google Shape;280;p33"/>
          <p:cNvSpPr/>
          <p:nvPr/>
        </p:nvSpPr>
        <p:spPr>
          <a:xfrm>
            <a:off x="0" y="0"/>
            <a:ext cx="4709100" cy="6858000"/>
          </a:xfrm>
          <a:prstGeom prst="rect">
            <a:avLst/>
          </a:prstGeom>
          <a:solidFill>
            <a:schemeClr val="dk1">
              <a:alpha val="8078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1" name="Google Shape;281;p33"/>
          <p:cNvSpPr/>
          <p:nvPr/>
        </p:nvSpPr>
        <p:spPr>
          <a:xfrm>
            <a:off x="0" y="0"/>
            <a:ext cx="3282472"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2" name="Google Shape;282;p33"/>
          <p:cNvSpPr txBox="1">
            <a:spLocks noGrp="1"/>
          </p:cNvSpPr>
          <p:nvPr>
            <p:ph type="title"/>
          </p:nvPr>
        </p:nvSpPr>
        <p:spPr>
          <a:xfrm>
            <a:off x="188686" y="640263"/>
            <a:ext cx="4223700" cy="5254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Comparison</a:t>
            </a:r>
            <a:endParaRPr/>
          </a:p>
        </p:txBody>
      </p:sp>
      <p:pic>
        <p:nvPicPr>
          <p:cNvPr id="283" name="Google Shape;283;p33"/>
          <p:cNvPicPr preferRelativeResize="0"/>
          <p:nvPr/>
        </p:nvPicPr>
        <p:blipFill>
          <a:blip r:embed="rId3">
            <a:alphaModFix/>
          </a:blip>
          <a:stretch>
            <a:fillRect/>
          </a:stretch>
        </p:blipFill>
        <p:spPr>
          <a:xfrm>
            <a:off x="5314750" y="2254550"/>
            <a:ext cx="6165301" cy="266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1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0" name="Google Shape;130;p16"/>
          <p:cNvPicPr preferRelativeResize="0"/>
          <p:nvPr/>
        </p:nvPicPr>
        <p:blipFill rotWithShape="1">
          <a:blip r:embed="rId3">
            <a:alphaModFix/>
          </a:blip>
          <a:srcRect t="7753" r="23289" b="1336"/>
          <a:stretch/>
        </p:blipFill>
        <p:spPr>
          <a:xfrm>
            <a:off x="3522468" y="10"/>
            <a:ext cx="8669532" cy="6857990"/>
          </a:xfrm>
          <a:prstGeom prst="rect">
            <a:avLst/>
          </a:prstGeom>
          <a:noFill/>
          <a:ln>
            <a:noFill/>
          </a:ln>
        </p:spPr>
      </p:pic>
      <p:sp>
        <p:nvSpPr>
          <p:cNvPr id="131" name="Google Shape;131;p16"/>
          <p:cNvSpPr/>
          <p:nvPr/>
        </p:nvSpPr>
        <p:spPr>
          <a:xfrm>
            <a:off x="2" y="0"/>
            <a:ext cx="9756601" cy="6858000"/>
          </a:xfrm>
          <a:prstGeom prst="rect">
            <a:avLst/>
          </a:prstGeom>
          <a:gradFill>
            <a:gsLst>
              <a:gs pos="0">
                <a:srgbClr val="000000">
                  <a:alpha val="0"/>
                </a:srgbClr>
              </a:gs>
              <a:gs pos="19000">
                <a:srgbClr val="000000">
                  <a:alpha val="37647"/>
                </a:srgbClr>
              </a:gs>
              <a:gs pos="35000">
                <a:srgbClr val="000000">
                  <a:alpha val="77647"/>
                </a:srgbClr>
              </a:gs>
              <a:gs pos="58000">
                <a:schemeClr val="dk1"/>
              </a:gs>
              <a:gs pos="100000">
                <a:schemeClr val="dk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16"/>
          <p:cNvSpPr txBox="1">
            <a:spLocks noGrp="1"/>
          </p:cNvSpPr>
          <p:nvPr>
            <p:ph type="title"/>
          </p:nvPr>
        </p:nvSpPr>
        <p:spPr>
          <a:xfrm>
            <a:off x="371094" y="1161288"/>
            <a:ext cx="3438144" cy="112471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800"/>
              <a:buFont typeface="Calibri"/>
              <a:buNone/>
            </a:pPr>
            <a:r>
              <a:rPr lang="en-US" sz="2800"/>
              <a:t>Agenda </a:t>
            </a:r>
            <a:endParaRPr/>
          </a:p>
        </p:txBody>
      </p:sp>
      <p:sp>
        <p:nvSpPr>
          <p:cNvPr id="133" name="Google Shape;133;p16"/>
          <p:cNvSpPr/>
          <p:nvPr/>
        </p:nvSpPr>
        <p:spPr>
          <a:xfrm rot="5400000">
            <a:off x="662559" y="605790"/>
            <a:ext cx="73152" cy="5486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6"/>
          <p:cNvSpPr/>
          <p:nvPr/>
        </p:nvSpPr>
        <p:spPr>
          <a:xfrm>
            <a:off x="428244" y="2443480"/>
            <a:ext cx="3300984"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5" name="Google Shape;135;p16"/>
          <p:cNvSpPr txBox="1">
            <a:spLocks noGrp="1"/>
          </p:cNvSpPr>
          <p:nvPr>
            <p:ph type="body" idx="1"/>
          </p:nvPr>
        </p:nvSpPr>
        <p:spPr>
          <a:xfrm>
            <a:off x="371093" y="2548889"/>
            <a:ext cx="6174849" cy="4272525"/>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chemeClr val="lt1"/>
              </a:buClr>
              <a:buSzPts val="2805"/>
              <a:buChar char="•"/>
            </a:pPr>
            <a:r>
              <a:rPr lang="en-US" sz="2805"/>
              <a:t>Project Overview</a:t>
            </a:r>
            <a:endParaRPr/>
          </a:p>
          <a:p>
            <a:pPr marL="228600" lvl="0" indent="-228600" algn="l" rtl="0">
              <a:lnSpc>
                <a:spcPct val="70000"/>
              </a:lnSpc>
              <a:spcBef>
                <a:spcPts val="1000"/>
              </a:spcBef>
              <a:spcAft>
                <a:spcPts val="0"/>
              </a:spcAft>
              <a:buClr>
                <a:schemeClr val="lt1"/>
              </a:buClr>
              <a:buSzPts val="2805"/>
              <a:buChar char="•"/>
            </a:pPr>
            <a:r>
              <a:rPr lang="en-US" sz="2805"/>
              <a:t>Project Goal</a:t>
            </a:r>
            <a:endParaRPr/>
          </a:p>
          <a:p>
            <a:pPr marL="228600" lvl="0" indent="-228600" algn="l" rtl="0">
              <a:lnSpc>
                <a:spcPct val="70000"/>
              </a:lnSpc>
              <a:spcBef>
                <a:spcPts val="1000"/>
              </a:spcBef>
              <a:spcAft>
                <a:spcPts val="0"/>
              </a:spcAft>
              <a:buClr>
                <a:schemeClr val="lt1"/>
              </a:buClr>
              <a:buSzPts val="2805"/>
              <a:buChar char="•"/>
            </a:pPr>
            <a:r>
              <a:rPr lang="en-US" sz="2805"/>
              <a:t>Data Description</a:t>
            </a:r>
            <a:endParaRPr/>
          </a:p>
          <a:p>
            <a:pPr marL="228600" lvl="0" indent="-228600" algn="l" rtl="0">
              <a:lnSpc>
                <a:spcPct val="70000"/>
              </a:lnSpc>
              <a:spcBef>
                <a:spcPts val="1000"/>
              </a:spcBef>
              <a:spcAft>
                <a:spcPts val="0"/>
              </a:spcAft>
              <a:buClr>
                <a:schemeClr val="lt1"/>
              </a:buClr>
              <a:buSzPts val="2805"/>
              <a:buChar char="•"/>
            </a:pPr>
            <a:r>
              <a:rPr lang="en-US" sz="2805"/>
              <a:t>Prediction and Inference Goals</a:t>
            </a:r>
            <a:endParaRPr/>
          </a:p>
          <a:p>
            <a:pPr marL="228600" lvl="0" indent="-228600" algn="l" rtl="0">
              <a:lnSpc>
                <a:spcPct val="70000"/>
              </a:lnSpc>
              <a:spcBef>
                <a:spcPts val="1000"/>
              </a:spcBef>
              <a:spcAft>
                <a:spcPts val="0"/>
              </a:spcAft>
              <a:buClr>
                <a:schemeClr val="lt1"/>
              </a:buClr>
              <a:buSzPts val="2805"/>
              <a:buChar char="•"/>
            </a:pPr>
            <a:r>
              <a:rPr lang="en-US" sz="2805"/>
              <a:t>Data Exploration and Visualization</a:t>
            </a:r>
            <a:endParaRPr/>
          </a:p>
          <a:p>
            <a:pPr marL="228600" lvl="0" indent="-228600" algn="l" rtl="0">
              <a:lnSpc>
                <a:spcPct val="70000"/>
              </a:lnSpc>
              <a:spcBef>
                <a:spcPts val="1000"/>
              </a:spcBef>
              <a:spcAft>
                <a:spcPts val="0"/>
              </a:spcAft>
              <a:buClr>
                <a:schemeClr val="lt1"/>
              </a:buClr>
              <a:buSzPts val="2805"/>
              <a:buChar char="•"/>
            </a:pPr>
            <a:r>
              <a:rPr lang="en-US" sz="2805"/>
              <a:t>Methods Used and Results</a:t>
            </a:r>
            <a:endParaRPr/>
          </a:p>
          <a:p>
            <a:pPr marL="228600" lvl="0" indent="-228600" algn="l" rtl="0">
              <a:lnSpc>
                <a:spcPct val="70000"/>
              </a:lnSpc>
              <a:spcBef>
                <a:spcPts val="1000"/>
              </a:spcBef>
              <a:spcAft>
                <a:spcPts val="0"/>
              </a:spcAft>
              <a:buClr>
                <a:schemeClr val="lt1"/>
              </a:buClr>
              <a:buSzPts val="2805"/>
              <a:buChar char="•"/>
            </a:pPr>
            <a:r>
              <a:rPr lang="en-US" sz="2805"/>
              <a:t>Problems Encountered</a:t>
            </a:r>
            <a:endParaRPr/>
          </a:p>
          <a:p>
            <a:pPr marL="228600" lvl="0" indent="-228600" algn="l" rtl="0">
              <a:lnSpc>
                <a:spcPct val="70000"/>
              </a:lnSpc>
              <a:spcBef>
                <a:spcPts val="1000"/>
              </a:spcBef>
              <a:spcAft>
                <a:spcPts val="0"/>
              </a:spcAft>
              <a:buClr>
                <a:schemeClr val="lt1"/>
              </a:buClr>
              <a:buSzPts val="2805"/>
              <a:buChar char="•"/>
            </a:pPr>
            <a:r>
              <a:rPr lang="en-US" sz="2805"/>
              <a:t>Future Goals</a:t>
            </a:r>
            <a:endParaRPr/>
          </a:p>
          <a:p>
            <a:pPr marL="228600" lvl="0" indent="-228600" algn="l" rtl="0">
              <a:lnSpc>
                <a:spcPct val="70000"/>
              </a:lnSpc>
              <a:spcBef>
                <a:spcPts val="1000"/>
              </a:spcBef>
              <a:spcAft>
                <a:spcPts val="0"/>
              </a:spcAft>
              <a:buClr>
                <a:schemeClr val="lt1"/>
              </a:buClr>
              <a:buSzPts val="2805"/>
              <a:buChar char="•"/>
            </a:pPr>
            <a:r>
              <a:rPr lang="en-US" sz="2805"/>
              <a:t>Prediction and Inference Achievement</a:t>
            </a:r>
            <a:endParaRPr/>
          </a:p>
          <a:p>
            <a:pPr marL="228600" lvl="0" indent="-228600" algn="l" rtl="0">
              <a:lnSpc>
                <a:spcPct val="70000"/>
              </a:lnSpc>
              <a:spcBef>
                <a:spcPts val="1000"/>
              </a:spcBef>
              <a:spcAft>
                <a:spcPts val="0"/>
              </a:spcAft>
              <a:buClr>
                <a:schemeClr val="lt1"/>
              </a:buClr>
              <a:buSzPts val="2805"/>
              <a:buChar char="•"/>
            </a:pPr>
            <a:r>
              <a:rPr lang="en-US" sz="2805"/>
              <a:t>Credits</a:t>
            </a:r>
            <a:endParaRPr/>
          </a:p>
          <a:p>
            <a:pPr marL="228600" lvl="0" indent="-179705" algn="l" rtl="0">
              <a:lnSpc>
                <a:spcPct val="70000"/>
              </a:lnSpc>
              <a:spcBef>
                <a:spcPts val="1000"/>
              </a:spcBef>
              <a:spcAft>
                <a:spcPts val="0"/>
              </a:spcAft>
              <a:buClr>
                <a:schemeClr val="lt1"/>
              </a:buClr>
              <a:buSzPts val="770"/>
              <a:buNone/>
            </a:pPr>
            <a:endParaRPr sz="770"/>
          </a:p>
          <a:p>
            <a:pPr marL="228600" lvl="0" indent="-179705" algn="l" rtl="0">
              <a:lnSpc>
                <a:spcPct val="70000"/>
              </a:lnSpc>
              <a:spcBef>
                <a:spcPts val="1000"/>
              </a:spcBef>
              <a:spcAft>
                <a:spcPts val="0"/>
              </a:spcAft>
              <a:buClr>
                <a:schemeClr val="lt1"/>
              </a:buClr>
              <a:buSzPts val="770"/>
              <a:buNone/>
            </a:pPr>
            <a:endParaRPr sz="770"/>
          </a:p>
          <a:p>
            <a:pPr marL="228600" lvl="0" indent="-179705" algn="l" rtl="0">
              <a:lnSpc>
                <a:spcPct val="70000"/>
              </a:lnSpc>
              <a:spcBef>
                <a:spcPts val="1000"/>
              </a:spcBef>
              <a:spcAft>
                <a:spcPts val="0"/>
              </a:spcAft>
              <a:buClr>
                <a:schemeClr val="lt1"/>
              </a:buClr>
              <a:buSzPts val="770"/>
              <a:buNone/>
            </a:pPr>
            <a:endParaRPr sz="770"/>
          </a:p>
          <a:p>
            <a:pPr marL="228600" lvl="0" indent="-179705" algn="l" rtl="0">
              <a:lnSpc>
                <a:spcPct val="70000"/>
              </a:lnSpc>
              <a:spcBef>
                <a:spcPts val="1000"/>
              </a:spcBef>
              <a:spcAft>
                <a:spcPts val="0"/>
              </a:spcAft>
              <a:buClr>
                <a:schemeClr val="lt1"/>
              </a:buClr>
              <a:buSzPts val="770"/>
              <a:buNone/>
            </a:pPr>
            <a:endParaRPr sz="77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7"/>
        <p:cNvGrpSpPr/>
        <p:nvPr/>
      </p:nvGrpSpPr>
      <p:grpSpPr>
        <a:xfrm>
          <a:off x="0" y="0"/>
          <a:ext cx="0" cy="0"/>
          <a:chOff x="0" y="0"/>
          <a:chExt cx="0" cy="0"/>
        </a:xfrm>
      </p:grpSpPr>
      <p:sp>
        <p:nvSpPr>
          <p:cNvPr id="288" name="Google Shape;288;p34"/>
          <p:cNvSpPr/>
          <p:nvPr/>
        </p:nvSpPr>
        <p:spPr>
          <a:xfrm>
            <a:off x="97349"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9" name="Google Shape;289;p34"/>
          <p:cNvSpPr/>
          <p:nvPr/>
        </p:nvSpPr>
        <p:spPr>
          <a:xfrm>
            <a:off x="0" y="0"/>
            <a:ext cx="4709100" cy="6858000"/>
          </a:xfrm>
          <a:prstGeom prst="rect">
            <a:avLst/>
          </a:prstGeom>
          <a:solidFill>
            <a:schemeClr val="dk1">
              <a:alpha val="8078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0" name="Google Shape;290;p34"/>
          <p:cNvSpPr/>
          <p:nvPr/>
        </p:nvSpPr>
        <p:spPr>
          <a:xfrm>
            <a:off x="0" y="0"/>
            <a:ext cx="3282472"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1" name="Google Shape;291;p34"/>
          <p:cNvSpPr txBox="1">
            <a:spLocks noGrp="1"/>
          </p:cNvSpPr>
          <p:nvPr>
            <p:ph type="title"/>
          </p:nvPr>
        </p:nvSpPr>
        <p:spPr>
          <a:xfrm>
            <a:off x="188675" y="640275"/>
            <a:ext cx="4329900" cy="5453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Calibri"/>
              <a:buNone/>
            </a:pPr>
            <a:r>
              <a:rPr lang="en-US"/>
              <a:t>Cross Validation</a:t>
            </a:r>
            <a:endParaRPr/>
          </a:p>
          <a:p>
            <a:pPr marL="0" lvl="0" indent="0" algn="l" rtl="0">
              <a:lnSpc>
                <a:spcPct val="90000"/>
              </a:lnSpc>
              <a:spcBef>
                <a:spcPts val="0"/>
              </a:spcBef>
              <a:spcAft>
                <a:spcPts val="0"/>
              </a:spcAft>
              <a:buClr>
                <a:schemeClr val="dk1"/>
              </a:buClr>
              <a:buSzPts val="1100"/>
              <a:buFont typeface="Arial"/>
              <a:buNone/>
            </a:pPr>
            <a:r>
              <a:rPr lang="en-US" sz="4800">
                <a:solidFill>
                  <a:srgbClr val="FFFFFF"/>
                </a:solidFill>
                <a:latin typeface="Arial"/>
                <a:ea typeface="Arial"/>
                <a:cs typeface="Arial"/>
                <a:sym typeface="Arial"/>
              </a:rPr>
              <a:t>          </a:t>
            </a:r>
            <a:r>
              <a:rPr lang="en-US"/>
              <a:t>&amp;</a:t>
            </a:r>
            <a:endParaRPr/>
          </a:p>
          <a:p>
            <a:pPr marL="0" lvl="0" indent="0" algn="ctr" rtl="0">
              <a:lnSpc>
                <a:spcPct val="90000"/>
              </a:lnSpc>
              <a:spcBef>
                <a:spcPts val="0"/>
              </a:spcBef>
              <a:spcAft>
                <a:spcPts val="0"/>
              </a:spcAft>
              <a:buClr>
                <a:schemeClr val="lt1"/>
              </a:buClr>
              <a:buSzPts val="4400"/>
              <a:buFont typeface="Calibri"/>
              <a:buNone/>
            </a:pPr>
            <a:r>
              <a:rPr lang="en-US"/>
              <a:t>Train and Test	  Results</a:t>
            </a:r>
            <a:endParaRPr/>
          </a:p>
        </p:txBody>
      </p:sp>
      <p:pic>
        <p:nvPicPr>
          <p:cNvPr id="292" name="Google Shape;292;p34"/>
          <p:cNvPicPr preferRelativeResize="0"/>
          <p:nvPr/>
        </p:nvPicPr>
        <p:blipFill>
          <a:blip r:embed="rId3">
            <a:alphaModFix/>
          </a:blip>
          <a:stretch>
            <a:fillRect/>
          </a:stretch>
        </p:blipFill>
        <p:spPr>
          <a:xfrm>
            <a:off x="5254350" y="1203175"/>
            <a:ext cx="6441975" cy="489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6"/>
        <p:cNvGrpSpPr/>
        <p:nvPr/>
      </p:nvGrpSpPr>
      <p:grpSpPr>
        <a:xfrm>
          <a:off x="0" y="0"/>
          <a:ext cx="0" cy="0"/>
          <a:chOff x="0" y="0"/>
          <a:chExt cx="0" cy="0"/>
        </a:xfrm>
      </p:grpSpPr>
      <p:sp>
        <p:nvSpPr>
          <p:cNvPr id="297" name="Google Shape;297;p35"/>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8" name="Google Shape;298;p35"/>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9" name="Google Shape;299;p35"/>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0" name="Google Shape;300;p35"/>
          <p:cNvSpPr txBox="1">
            <a:spLocks noGrp="1"/>
          </p:cNvSpPr>
          <p:nvPr>
            <p:ph type="title"/>
          </p:nvPr>
        </p:nvSpPr>
        <p:spPr>
          <a:xfrm>
            <a:off x="188686" y="640263"/>
            <a:ext cx="4520400" cy="5254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br>
              <a:rPr lang="en-US"/>
            </a:br>
            <a:r>
              <a:rPr lang="en-US"/>
              <a:t>Principal Component Analysis</a:t>
            </a:r>
            <a:endParaRPr/>
          </a:p>
        </p:txBody>
      </p:sp>
      <p:sp>
        <p:nvSpPr>
          <p:cNvPr id="301" name="Google Shape;301;p35"/>
          <p:cNvSpPr/>
          <p:nvPr/>
        </p:nvSpPr>
        <p:spPr>
          <a:xfrm>
            <a:off x="5544020" y="873265"/>
            <a:ext cx="513353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Artist Recommendations</a:t>
            </a:r>
            <a:endParaRPr/>
          </a:p>
        </p:txBody>
      </p:sp>
      <p:pic>
        <p:nvPicPr>
          <p:cNvPr id="302" name="Google Shape;302;p35"/>
          <p:cNvPicPr preferRelativeResize="0"/>
          <p:nvPr/>
        </p:nvPicPr>
        <p:blipFill>
          <a:blip r:embed="rId3">
            <a:alphaModFix/>
          </a:blip>
          <a:stretch>
            <a:fillRect/>
          </a:stretch>
        </p:blipFill>
        <p:spPr>
          <a:xfrm>
            <a:off x="5720000" y="1747884"/>
            <a:ext cx="4781575" cy="389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556591" y="365125"/>
            <a:ext cx="1079720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Model Results: Principal Component Analysis (PCA)</a:t>
            </a:r>
            <a:br>
              <a:rPr lang="en-US" sz="3959"/>
            </a:br>
            <a:endParaRPr sz="3959"/>
          </a:p>
        </p:txBody>
      </p:sp>
      <p:pic>
        <p:nvPicPr>
          <p:cNvPr id="308" name="Google Shape;308;p36"/>
          <p:cNvPicPr preferRelativeResize="0"/>
          <p:nvPr/>
        </p:nvPicPr>
        <p:blipFill rotWithShape="1">
          <a:blip r:embed="rId3">
            <a:alphaModFix/>
          </a:blip>
          <a:srcRect/>
          <a:stretch/>
        </p:blipFill>
        <p:spPr>
          <a:xfrm>
            <a:off x="445049" y="3025064"/>
            <a:ext cx="11020291" cy="2699243"/>
          </a:xfrm>
          <a:prstGeom prst="rect">
            <a:avLst/>
          </a:prstGeom>
          <a:noFill/>
          <a:ln>
            <a:noFill/>
          </a:ln>
        </p:spPr>
      </p:pic>
      <p:sp>
        <p:nvSpPr>
          <p:cNvPr id="309" name="Google Shape;309;p36"/>
          <p:cNvSpPr/>
          <p:nvPr/>
        </p:nvSpPr>
        <p:spPr>
          <a:xfrm>
            <a:off x="1267260" y="1388379"/>
            <a:ext cx="7005883"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a:solidFill>
                  <a:schemeClr val="lt1"/>
                </a:solidFill>
                <a:latin typeface="Calibri"/>
                <a:ea typeface="Calibri"/>
                <a:cs typeface="Calibri"/>
                <a:sym typeface="Calibri"/>
              </a:rPr>
              <a:t>Song Recommendations</a:t>
            </a:r>
            <a:endParaRPr/>
          </a:p>
        </p:txBody>
      </p:sp>
      <p:pic>
        <p:nvPicPr>
          <p:cNvPr id="310" name="Google Shape;310;p36"/>
          <p:cNvPicPr preferRelativeResize="0"/>
          <p:nvPr/>
        </p:nvPicPr>
        <p:blipFill rotWithShape="1">
          <a:blip r:embed="rId4">
            <a:alphaModFix/>
          </a:blip>
          <a:srcRect l="4100" r="-4100"/>
          <a:stretch/>
        </p:blipFill>
        <p:spPr>
          <a:xfrm>
            <a:off x="4736000" y="6037057"/>
            <a:ext cx="2438400" cy="419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4"/>
        <p:cNvGrpSpPr/>
        <p:nvPr/>
      </p:nvGrpSpPr>
      <p:grpSpPr>
        <a:xfrm>
          <a:off x="0" y="0"/>
          <a:ext cx="0" cy="0"/>
          <a:chOff x="0" y="0"/>
          <a:chExt cx="0" cy="0"/>
        </a:xfrm>
      </p:grpSpPr>
      <p:sp>
        <p:nvSpPr>
          <p:cNvPr id="315" name="Google Shape;315;p37"/>
          <p:cNvSpPr/>
          <p:nvPr/>
        </p:nvSpPr>
        <p:spPr>
          <a:xfrm>
            <a:off x="-98476"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6" name="Google Shape;316;p37"/>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7" name="Google Shape;317;p37"/>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8" name="Google Shape;318;p37"/>
          <p:cNvSpPr txBox="1">
            <a:spLocks noGrp="1"/>
          </p:cNvSpPr>
          <p:nvPr>
            <p:ph type="title"/>
          </p:nvPr>
        </p:nvSpPr>
        <p:spPr>
          <a:xfrm>
            <a:off x="188686" y="640263"/>
            <a:ext cx="4520474" cy="525451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br>
              <a:rPr lang="en-US"/>
            </a:br>
            <a:r>
              <a:rPr lang="en-US"/>
              <a:t>K means</a:t>
            </a:r>
            <a:endParaRPr/>
          </a:p>
        </p:txBody>
      </p:sp>
      <p:sp>
        <p:nvSpPr>
          <p:cNvPr id="319" name="Google Shape;319;p37"/>
          <p:cNvSpPr txBox="1"/>
          <p:nvPr/>
        </p:nvSpPr>
        <p:spPr>
          <a:xfrm>
            <a:off x="3041450" y="0"/>
            <a:ext cx="7381200" cy="9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300" b="1">
                <a:latin typeface="Calibri"/>
                <a:ea typeface="Calibri"/>
                <a:cs typeface="Calibri"/>
                <a:sym typeface="Calibri"/>
              </a:rPr>
              <a:t>Model Evaluation Comparison</a:t>
            </a:r>
            <a:endParaRPr sz="2300" b="1">
              <a:latin typeface="Calibri"/>
              <a:ea typeface="Calibri"/>
              <a:cs typeface="Calibri"/>
              <a:sym typeface="Calibri"/>
            </a:endParaRPr>
          </a:p>
        </p:txBody>
      </p:sp>
      <p:pic>
        <p:nvPicPr>
          <p:cNvPr id="320" name="Google Shape;320;p37"/>
          <p:cNvPicPr preferRelativeResize="0"/>
          <p:nvPr/>
        </p:nvPicPr>
        <p:blipFill>
          <a:blip r:embed="rId3">
            <a:alphaModFix/>
          </a:blip>
          <a:stretch>
            <a:fillRect/>
          </a:stretch>
        </p:blipFill>
        <p:spPr>
          <a:xfrm>
            <a:off x="4826525" y="640275"/>
            <a:ext cx="4446075" cy="2900375"/>
          </a:xfrm>
          <a:prstGeom prst="rect">
            <a:avLst/>
          </a:prstGeom>
          <a:noFill/>
          <a:ln>
            <a:noFill/>
          </a:ln>
        </p:spPr>
      </p:pic>
      <p:pic>
        <p:nvPicPr>
          <p:cNvPr id="321" name="Google Shape;321;p37"/>
          <p:cNvPicPr preferRelativeResize="0"/>
          <p:nvPr/>
        </p:nvPicPr>
        <p:blipFill>
          <a:blip r:embed="rId4">
            <a:alphaModFix/>
          </a:blip>
          <a:stretch>
            <a:fillRect/>
          </a:stretch>
        </p:blipFill>
        <p:spPr>
          <a:xfrm>
            <a:off x="6886577" y="3605227"/>
            <a:ext cx="4843475" cy="314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8"/>
          <p:cNvSpPr txBox="1">
            <a:spLocks noGrp="1"/>
          </p:cNvSpPr>
          <p:nvPr>
            <p:ph type="title"/>
          </p:nvPr>
        </p:nvSpPr>
        <p:spPr>
          <a:xfrm>
            <a:off x="638175" y="0"/>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Scatter Plot of K-Means</a:t>
            </a:r>
            <a:endParaRPr/>
          </a:p>
        </p:txBody>
      </p:sp>
      <p:pic>
        <p:nvPicPr>
          <p:cNvPr id="327" name="Google Shape;327;p38"/>
          <p:cNvPicPr preferRelativeResize="0"/>
          <p:nvPr/>
        </p:nvPicPr>
        <p:blipFill>
          <a:blip r:embed="rId3">
            <a:alphaModFix/>
          </a:blip>
          <a:stretch>
            <a:fillRect/>
          </a:stretch>
        </p:blipFill>
        <p:spPr>
          <a:xfrm>
            <a:off x="2400300" y="1435250"/>
            <a:ext cx="7042675" cy="4974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1"/>
        <p:cNvGrpSpPr/>
        <p:nvPr/>
      </p:nvGrpSpPr>
      <p:grpSpPr>
        <a:xfrm>
          <a:off x="0" y="0"/>
          <a:ext cx="0" cy="0"/>
          <a:chOff x="0" y="0"/>
          <a:chExt cx="0" cy="0"/>
        </a:xfrm>
      </p:grpSpPr>
      <p:sp>
        <p:nvSpPr>
          <p:cNvPr id="332" name="Google Shape;332;p39"/>
          <p:cNvSpPr/>
          <p:nvPr/>
        </p:nvSpPr>
        <p:spPr>
          <a:xfrm>
            <a:off x="1524"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3" name="Google Shape;333;p39"/>
          <p:cNvSpPr/>
          <p:nvPr/>
        </p:nvSpPr>
        <p:spPr>
          <a:xfrm>
            <a:off x="0" y="0"/>
            <a:ext cx="4709100" cy="6858000"/>
          </a:xfrm>
          <a:prstGeom prst="rect">
            <a:avLst/>
          </a:prstGeom>
          <a:solidFill>
            <a:schemeClr val="dk1">
              <a:alpha val="8078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4" name="Google Shape;334;p39"/>
          <p:cNvSpPr/>
          <p:nvPr/>
        </p:nvSpPr>
        <p:spPr>
          <a:xfrm>
            <a:off x="0" y="0"/>
            <a:ext cx="3282472"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 name="Google Shape;335;p39"/>
          <p:cNvSpPr txBox="1">
            <a:spLocks noGrp="1"/>
          </p:cNvSpPr>
          <p:nvPr>
            <p:ph type="title"/>
          </p:nvPr>
        </p:nvSpPr>
        <p:spPr>
          <a:xfrm>
            <a:off x="804671" y="640263"/>
            <a:ext cx="3284400" cy="5254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Prediction and Inference Achievement</a:t>
            </a:r>
            <a:endParaRPr/>
          </a:p>
        </p:txBody>
      </p:sp>
      <p:sp>
        <p:nvSpPr>
          <p:cNvPr id="336" name="Google Shape;336;p39"/>
          <p:cNvSpPr txBox="1">
            <a:spLocks noGrp="1"/>
          </p:cNvSpPr>
          <p:nvPr>
            <p:ph type="body" idx="1"/>
          </p:nvPr>
        </p:nvSpPr>
        <p:spPr>
          <a:xfrm>
            <a:off x="4812875" y="650400"/>
            <a:ext cx="7323000" cy="5557200"/>
          </a:xfrm>
          <a:prstGeom prst="rect">
            <a:avLst/>
          </a:prstGeom>
          <a:noFill/>
          <a:ln>
            <a:noFill/>
          </a:ln>
        </p:spPr>
        <p:txBody>
          <a:bodyPr spcFirstLastPara="1" wrap="square" lIns="91425" tIns="45700" rIns="91425" bIns="45700" anchor="ctr" anchorCtr="0">
            <a:noAutofit/>
          </a:bodyPr>
          <a:lstStyle/>
          <a:p>
            <a:pPr marL="228600" lvl="0" indent="-266700" algn="l" rtl="0">
              <a:spcBef>
                <a:spcPts val="1000"/>
              </a:spcBef>
              <a:spcAft>
                <a:spcPts val="0"/>
              </a:spcAft>
              <a:buClr>
                <a:schemeClr val="dk1"/>
              </a:buClr>
              <a:buSzPts val="2400"/>
              <a:buChar char="•"/>
            </a:pPr>
            <a:r>
              <a:rPr lang="en-US" sz="2400">
                <a:solidFill>
                  <a:schemeClr val="dk1"/>
                </a:solidFill>
              </a:rPr>
              <a:t>From the Linear Regression Model we can conclude that for the songs popularity the important features are acousticness, valence and danceability. The least important feature are key and tempo.</a:t>
            </a:r>
            <a:endParaRPr sz="2400">
              <a:solidFill>
                <a:schemeClr val="dk1"/>
              </a:solidFill>
            </a:endParaRPr>
          </a:p>
          <a:p>
            <a:pPr marL="228600" lvl="0" indent="-266700" algn="l" rtl="0">
              <a:spcBef>
                <a:spcPts val="0"/>
              </a:spcBef>
              <a:spcAft>
                <a:spcPts val="0"/>
              </a:spcAft>
              <a:buClr>
                <a:schemeClr val="dk1"/>
              </a:buClr>
              <a:buSzPts val="2400"/>
              <a:buChar char="•"/>
            </a:pPr>
            <a:r>
              <a:rPr lang="en-US" sz="2400">
                <a:solidFill>
                  <a:schemeClr val="dk1"/>
                </a:solidFill>
              </a:rPr>
              <a:t>Similarly for Random Forest Regression Model we can conclude that for the songs popularity the important features are acousticness, danceability, speechiness, valence. The least important features are key and tempo again.  </a:t>
            </a:r>
            <a:endParaRPr sz="2400">
              <a:solidFill>
                <a:schemeClr val="dk1"/>
              </a:solidFill>
            </a:endParaRPr>
          </a:p>
          <a:p>
            <a:pPr marL="228600" lvl="0" indent="-266700" algn="l" rtl="0">
              <a:spcBef>
                <a:spcPts val="0"/>
              </a:spcBef>
              <a:spcAft>
                <a:spcPts val="0"/>
              </a:spcAft>
              <a:buClr>
                <a:schemeClr val="dk1"/>
              </a:buClr>
              <a:buSzPts val="2400"/>
              <a:buChar char="•"/>
            </a:pPr>
            <a:r>
              <a:rPr lang="en-US" sz="2400">
                <a:solidFill>
                  <a:schemeClr val="dk1"/>
                </a:solidFill>
              </a:rPr>
              <a:t>Based on both models, acousticness and danceability tend to be the most important features. Thus we can infer that as acousticness increases, the popularity of a song decreases indicating that people prefer less acoustic songs. Moreover, as danceability increases the popularity of a song also increases indicating that people prefer songs that they could dance to.</a:t>
            </a:r>
            <a:endParaRPr sz="2400">
              <a:solidFill>
                <a:schemeClr val="dk1"/>
              </a:solidFill>
            </a:endParaRPr>
          </a:p>
          <a:p>
            <a:pPr marL="228600" lvl="0" indent="0" algn="l" rtl="0">
              <a:spcBef>
                <a:spcPts val="1000"/>
              </a:spcBef>
              <a:spcAft>
                <a:spcPts val="0"/>
              </a:spcAft>
              <a:buNone/>
            </a:pPr>
            <a:endParaRPr/>
          </a:p>
          <a:p>
            <a:pPr marL="228600" lvl="0" indent="-99377" algn="l" rtl="0">
              <a:lnSpc>
                <a:spcPct val="70000"/>
              </a:lnSpc>
              <a:spcBef>
                <a:spcPts val="1000"/>
              </a:spcBef>
              <a:spcAft>
                <a:spcPts val="0"/>
              </a:spcAft>
              <a:buClr>
                <a:schemeClr val="lt1"/>
              </a:buClr>
              <a:buSzPts val="2035"/>
              <a:buNone/>
            </a:pPr>
            <a:endParaRPr sz="2035">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0"/>
        <p:cNvGrpSpPr/>
        <p:nvPr/>
      </p:nvGrpSpPr>
      <p:grpSpPr>
        <a:xfrm>
          <a:off x="0" y="0"/>
          <a:ext cx="0" cy="0"/>
          <a:chOff x="0" y="0"/>
          <a:chExt cx="0" cy="0"/>
        </a:xfrm>
      </p:grpSpPr>
      <p:sp>
        <p:nvSpPr>
          <p:cNvPr id="341" name="Google Shape;341;p40"/>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 name="Google Shape;342;p40"/>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3" name="Google Shape;343;p40"/>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4" name="Google Shape;344;p40"/>
          <p:cNvSpPr txBox="1">
            <a:spLocks noGrp="1"/>
          </p:cNvSpPr>
          <p:nvPr>
            <p:ph type="title"/>
          </p:nvPr>
        </p:nvSpPr>
        <p:spPr>
          <a:xfrm>
            <a:off x="804671" y="640263"/>
            <a:ext cx="3284331" cy="525451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Problems Encountered</a:t>
            </a:r>
            <a:endParaRPr/>
          </a:p>
        </p:txBody>
      </p:sp>
      <p:sp>
        <p:nvSpPr>
          <p:cNvPr id="345" name="Google Shape;345;p40"/>
          <p:cNvSpPr txBox="1">
            <a:spLocks noGrp="1"/>
          </p:cNvSpPr>
          <p:nvPr>
            <p:ph type="body" idx="1"/>
          </p:nvPr>
        </p:nvSpPr>
        <p:spPr>
          <a:xfrm>
            <a:off x="4892149" y="640263"/>
            <a:ext cx="6980537" cy="5687966"/>
          </a:xfrm>
          <a:prstGeom prst="rect">
            <a:avLst/>
          </a:prstGeom>
          <a:noFill/>
          <a:ln>
            <a:noFill/>
          </a:ln>
        </p:spPr>
        <p:txBody>
          <a:bodyPr spcFirstLastPara="1" wrap="square" lIns="91425" tIns="45700" rIns="91425" bIns="45700" anchor="ctr" anchorCtr="0">
            <a:noAutofit/>
          </a:bodyPr>
          <a:lstStyle/>
          <a:p>
            <a:pPr>
              <a:spcBef>
                <a:spcPts val="0"/>
              </a:spcBef>
              <a:buClr>
                <a:schemeClr val="dk1"/>
              </a:buClr>
            </a:pPr>
            <a:r>
              <a:rPr lang="en-US" dirty="0">
                <a:solidFill>
                  <a:schemeClr val="dk1"/>
                </a:solidFill>
              </a:rPr>
              <a:t>Could not apply other clustering algorithms as it is not supported in PySpark.</a:t>
            </a:r>
            <a:endParaRPr dirty="0">
              <a:solidFill>
                <a:schemeClr val="dk1"/>
              </a:solidFill>
            </a:endParaRPr>
          </a:p>
          <a:p>
            <a:pPr>
              <a:spcBef>
                <a:spcPts val="0"/>
              </a:spcBef>
              <a:buClr>
                <a:schemeClr val="dk1"/>
              </a:buClr>
            </a:pPr>
            <a:r>
              <a:rPr lang="en-US" dirty="0">
                <a:solidFill>
                  <a:schemeClr val="dk1"/>
                </a:solidFill>
              </a:rPr>
              <a:t>Found it difficult to find the results by relating Genres and Popularity</a:t>
            </a:r>
            <a:endParaRPr dirty="0"/>
          </a:p>
          <a:p>
            <a:pPr>
              <a:spcBef>
                <a:spcPts val="0"/>
              </a:spcBef>
              <a:buClr>
                <a:schemeClr val="dk1"/>
              </a:buClr>
            </a:pPr>
            <a:r>
              <a:rPr lang="en-US" dirty="0">
                <a:solidFill>
                  <a:schemeClr val="dk1"/>
                </a:solidFill>
              </a:rPr>
              <a:t>Analyzing K-means clusters</a:t>
            </a:r>
            <a:endParaRPr dirty="0">
              <a:solidFill>
                <a:schemeClr val="dk1"/>
              </a:solidFill>
            </a:endParaRPr>
          </a:p>
          <a:p>
            <a:pPr>
              <a:spcBef>
                <a:spcPts val="0"/>
              </a:spcBef>
              <a:buClr>
                <a:schemeClr val="dk1"/>
              </a:buClr>
            </a:pPr>
            <a:r>
              <a:rPr lang="en-US" dirty="0">
                <a:solidFill>
                  <a:schemeClr val="dk1"/>
                </a:solidFill>
              </a:rPr>
              <a:t>High RMSE value for regression models</a:t>
            </a:r>
            <a:endParaRPr dirty="0">
              <a:solidFill>
                <a:schemeClr val="dk1"/>
              </a:solidFill>
            </a:endParaRPr>
          </a:p>
          <a:p>
            <a:pPr>
              <a:spcBef>
                <a:spcPts val="0"/>
              </a:spcBef>
              <a:buClr>
                <a:schemeClr val="dk1"/>
              </a:buClr>
            </a:pPr>
            <a:r>
              <a:rPr lang="en-US" dirty="0">
                <a:solidFill>
                  <a:schemeClr val="dk1"/>
                </a:solidFill>
              </a:rPr>
              <a:t>Predicting the right insights from the large size of data </a:t>
            </a:r>
            <a:endParaRPr dirty="0"/>
          </a:p>
          <a:p>
            <a:pPr marL="228600" lvl="0" indent="-88900" algn="l" rtl="0">
              <a:lnSpc>
                <a:spcPct val="90000"/>
              </a:lnSpc>
              <a:spcBef>
                <a:spcPts val="1000"/>
              </a:spcBef>
              <a:spcAft>
                <a:spcPts val="0"/>
              </a:spcAft>
              <a:buClr>
                <a:schemeClr val="lt1"/>
              </a:buClr>
              <a:buSzPts val="2200"/>
              <a:buNone/>
            </a:pPr>
            <a:endParaRPr sz="2200" dirty="0">
              <a:solidFill>
                <a:schemeClr val="dk1"/>
              </a:solidFill>
            </a:endParaRPr>
          </a:p>
          <a:p>
            <a:pPr marL="228600" lvl="0" indent="-88900" algn="l" rtl="0">
              <a:lnSpc>
                <a:spcPct val="90000"/>
              </a:lnSpc>
              <a:spcBef>
                <a:spcPts val="1000"/>
              </a:spcBef>
              <a:spcAft>
                <a:spcPts val="0"/>
              </a:spcAft>
              <a:buClr>
                <a:schemeClr val="lt1"/>
              </a:buClr>
              <a:buSzPts val="2200"/>
              <a:buNone/>
            </a:pPr>
            <a:endParaRPr sz="2200" dirty="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9"/>
        <p:cNvGrpSpPr/>
        <p:nvPr/>
      </p:nvGrpSpPr>
      <p:grpSpPr>
        <a:xfrm>
          <a:off x="0" y="0"/>
          <a:ext cx="0" cy="0"/>
          <a:chOff x="0" y="0"/>
          <a:chExt cx="0" cy="0"/>
        </a:xfrm>
      </p:grpSpPr>
      <p:sp>
        <p:nvSpPr>
          <p:cNvPr id="350" name="Google Shape;350;p41"/>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1" name="Google Shape;351;p41"/>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2" name="Google Shape;352;p41"/>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3" name="Google Shape;353;p41"/>
          <p:cNvSpPr txBox="1">
            <a:spLocks noGrp="1"/>
          </p:cNvSpPr>
          <p:nvPr>
            <p:ph type="title"/>
          </p:nvPr>
        </p:nvSpPr>
        <p:spPr>
          <a:xfrm>
            <a:off x="804671" y="640263"/>
            <a:ext cx="3284331" cy="525451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Credits</a:t>
            </a:r>
            <a:endParaRPr/>
          </a:p>
        </p:txBody>
      </p:sp>
      <p:graphicFrame>
        <p:nvGraphicFramePr>
          <p:cNvPr id="354" name="Google Shape;354;p41"/>
          <p:cNvGraphicFramePr/>
          <p:nvPr/>
        </p:nvGraphicFramePr>
        <p:xfrm>
          <a:off x="4799893" y="640263"/>
          <a:ext cx="7299850" cy="6227995"/>
        </p:xfrm>
        <a:graphic>
          <a:graphicData uri="http://schemas.openxmlformats.org/drawingml/2006/table">
            <a:tbl>
              <a:tblPr firstRow="1" bandRow="1">
                <a:noFill/>
                <a:tableStyleId>{6870F026-E2E4-4803-82CF-F90B58640C76}</a:tableStyleId>
              </a:tblPr>
              <a:tblGrid>
                <a:gridCol w="2863675">
                  <a:extLst>
                    <a:ext uri="{9D8B030D-6E8A-4147-A177-3AD203B41FA5}">
                      <a16:colId xmlns:a16="http://schemas.microsoft.com/office/drawing/2014/main" val="20000"/>
                    </a:ext>
                  </a:extLst>
                </a:gridCol>
                <a:gridCol w="4436175">
                  <a:extLst>
                    <a:ext uri="{9D8B030D-6E8A-4147-A177-3AD203B41FA5}">
                      <a16:colId xmlns:a16="http://schemas.microsoft.com/office/drawing/2014/main" val="20001"/>
                    </a:ext>
                  </a:extLst>
                </a:gridCol>
              </a:tblGrid>
              <a:tr h="838125">
                <a:tc>
                  <a:txBody>
                    <a:bodyPr/>
                    <a:lstStyle/>
                    <a:p>
                      <a:pPr marL="0" marR="0" lvl="0" indent="0" algn="ctr" rtl="0">
                        <a:spcBef>
                          <a:spcPts val="0"/>
                        </a:spcBef>
                        <a:spcAft>
                          <a:spcPts val="0"/>
                        </a:spcAft>
                        <a:buNone/>
                      </a:pPr>
                      <a:r>
                        <a:rPr lang="en-US" sz="2400"/>
                        <a:t>Team Member</a:t>
                      </a:r>
                      <a:endParaRPr/>
                    </a:p>
                  </a:txBody>
                  <a:tcPr marL="91450" marR="91450" marT="45725" marB="45725"/>
                </a:tc>
                <a:tc>
                  <a:txBody>
                    <a:bodyPr/>
                    <a:lstStyle/>
                    <a:p>
                      <a:pPr marL="0" marR="0" lvl="0" indent="0" algn="ctr" rtl="0">
                        <a:spcBef>
                          <a:spcPts val="0"/>
                        </a:spcBef>
                        <a:spcAft>
                          <a:spcPts val="0"/>
                        </a:spcAft>
                        <a:buNone/>
                      </a:pPr>
                      <a:r>
                        <a:rPr lang="en-US" sz="2400"/>
                        <a:t>Task Accomplished</a:t>
                      </a:r>
                      <a:endParaRPr/>
                    </a:p>
                  </a:txBody>
                  <a:tcPr marL="91450" marR="91450" marT="45725" marB="45725"/>
                </a:tc>
                <a:extLst>
                  <a:ext uri="{0D108BD9-81ED-4DB2-BD59-A6C34878D82A}">
                    <a16:rowId xmlns:a16="http://schemas.microsoft.com/office/drawing/2014/main" val="10000"/>
                  </a:ext>
                </a:extLst>
              </a:tr>
              <a:tr h="916150">
                <a:tc>
                  <a:txBody>
                    <a:bodyPr/>
                    <a:lstStyle/>
                    <a:p>
                      <a:pPr marL="457200" marR="0" lvl="1" indent="0" algn="ctr" rtl="0">
                        <a:lnSpc>
                          <a:spcPct val="100000"/>
                        </a:lnSpc>
                        <a:spcBef>
                          <a:spcPts val="0"/>
                        </a:spcBef>
                        <a:spcAft>
                          <a:spcPts val="0"/>
                        </a:spcAft>
                        <a:buClr>
                          <a:schemeClr val="dk1"/>
                        </a:buClr>
                        <a:buSzPts val="2400"/>
                        <a:buFont typeface="Calibri"/>
                        <a:buNone/>
                      </a:pPr>
                      <a:r>
                        <a:rPr lang="en-US" sz="2400" u="none" strike="noStrike" cap="none">
                          <a:solidFill>
                            <a:schemeClr val="dk1"/>
                          </a:solidFill>
                          <a:latin typeface="Calibri"/>
                          <a:ea typeface="Calibri"/>
                          <a:cs typeface="Calibri"/>
                          <a:sym typeface="Calibri"/>
                        </a:rPr>
                        <a:t>Rahul Dilip Wable</a:t>
                      </a:r>
                      <a:endParaRPr/>
                    </a:p>
                  </a:txBody>
                  <a:tcPr marL="91450" marR="91450" marT="45725" marB="45725"/>
                </a:tc>
                <a:tc>
                  <a:txBody>
                    <a:bodyPr/>
                    <a:lstStyle/>
                    <a:p>
                      <a:pPr marL="0" marR="0" lvl="0" indent="0" algn="ctr" rtl="0">
                        <a:spcBef>
                          <a:spcPts val="0"/>
                        </a:spcBef>
                        <a:spcAft>
                          <a:spcPts val="0"/>
                        </a:spcAft>
                        <a:buNone/>
                      </a:pPr>
                      <a:r>
                        <a:rPr lang="en-US" sz="2400"/>
                        <a:t> Project Proposal, Presentation, PCA (recommending artists), K means , Cross-Validation</a:t>
                      </a:r>
                      <a:endParaRPr/>
                    </a:p>
                  </a:txBody>
                  <a:tcPr marL="91450" marR="91450" marT="45725" marB="45725"/>
                </a:tc>
                <a:extLst>
                  <a:ext uri="{0D108BD9-81ED-4DB2-BD59-A6C34878D82A}">
                    <a16:rowId xmlns:a16="http://schemas.microsoft.com/office/drawing/2014/main" val="10001"/>
                  </a:ext>
                </a:extLst>
              </a:tr>
              <a:tr h="1323325">
                <a:tc>
                  <a:txBody>
                    <a:bodyPr/>
                    <a:lstStyle/>
                    <a:p>
                      <a:pPr marL="457200" marR="0" lvl="1" indent="0" algn="ctr" rtl="0">
                        <a:spcBef>
                          <a:spcPts val="0"/>
                        </a:spcBef>
                        <a:spcAft>
                          <a:spcPts val="0"/>
                        </a:spcAft>
                        <a:buClr>
                          <a:schemeClr val="lt1"/>
                        </a:buClr>
                        <a:buSzPts val="2400"/>
                        <a:buFont typeface="Calibri"/>
                        <a:buNone/>
                      </a:pPr>
                      <a:r>
                        <a:rPr lang="en-US" sz="2400" u="none" strike="noStrike" cap="none"/>
                        <a:t>Sanjana Sanjay Bhot</a:t>
                      </a:r>
                      <a:endParaRPr/>
                    </a:p>
                  </a:txBody>
                  <a:tcPr marL="91450" marR="91450" marT="45725" marB="45725"/>
                </a:tc>
                <a:tc>
                  <a:txBody>
                    <a:bodyPr/>
                    <a:lstStyle/>
                    <a:p>
                      <a:pPr marL="0" marR="0" lvl="0" indent="0" algn="ctr" rtl="0">
                        <a:spcBef>
                          <a:spcPts val="0"/>
                        </a:spcBef>
                        <a:spcAft>
                          <a:spcPts val="0"/>
                        </a:spcAft>
                        <a:buNone/>
                      </a:pPr>
                      <a:r>
                        <a:rPr lang="en-US" sz="2400"/>
                        <a:t>Project Proposal, Data Pre-Processing, Data Visualization, Linear Regression</a:t>
                      </a:r>
                      <a:endParaRPr/>
                    </a:p>
                  </a:txBody>
                  <a:tcPr marL="91450" marR="91450" marT="45725" marB="45725"/>
                </a:tc>
                <a:extLst>
                  <a:ext uri="{0D108BD9-81ED-4DB2-BD59-A6C34878D82A}">
                    <a16:rowId xmlns:a16="http://schemas.microsoft.com/office/drawing/2014/main" val="10002"/>
                  </a:ext>
                </a:extLst>
              </a:tr>
              <a:tr h="1323325">
                <a:tc>
                  <a:txBody>
                    <a:bodyPr/>
                    <a:lstStyle/>
                    <a:p>
                      <a:pPr marL="457200" marR="0" lvl="1" indent="0" algn="ctr" rtl="0">
                        <a:lnSpc>
                          <a:spcPct val="100000"/>
                        </a:lnSpc>
                        <a:spcBef>
                          <a:spcPts val="0"/>
                        </a:spcBef>
                        <a:spcAft>
                          <a:spcPts val="0"/>
                        </a:spcAft>
                        <a:buClr>
                          <a:schemeClr val="dk1"/>
                        </a:buClr>
                        <a:buSzPts val="2400"/>
                        <a:buFont typeface="Calibri"/>
                        <a:buNone/>
                      </a:pPr>
                      <a:r>
                        <a:rPr lang="en-US" sz="2400" u="none" strike="noStrike" cap="none">
                          <a:solidFill>
                            <a:schemeClr val="dk1"/>
                          </a:solidFill>
                          <a:latin typeface="Calibri"/>
                          <a:ea typeface="Calibri"/>
                          <a:cs typeface="Calibri"/>
                          <a:sym typeface="Calibri"/>
                        </a:rPr>
                        <a:t>Jaishree Palaniswamy</a:t>
                      </a:r>
                      <a:endParaRPr/>
                    </a:p>
                    <a:p>
                      <a:pPr marL="0" marR="0" lvl="0" indent="0" algn="ctr" rtl="0">
                        <a:spcBef>
                          <a:spcPts val="0"/>
                        </a:spcBef>
                        <a:spcAft>
                          <a:spcPts val="0"/>
                        </a:spcAft>
                        <a:buNone/>
                      </a:pPr>
                      <a:endParaRPr sz="2400"/>
                    </a:p>
                  </a:txBody>
                  <a:tcPr marL="91450" marR="91450" marT="45725" marB="45725"/>
                </a:tc>
                <a:tc>
                  <a:txBody>
                    <a:bodyPr/>
                    <a:lstStyle/>
                    <a:p>
                      <a:pPr marL="0" marR="0" lvl="0" indent="0" algn="ctr" rtl="0">
                        <a:spcBef>
                          <a:spcPts val="0"/>
                        </a:spcBef>
                        <a:spcAft>
                          <a:spcPts val="0"/>
                        </a:spcAft>
                        <a:buNone/>
                      </a:pPr>
                      <a:r>
                        <a:rPr lang="en-US" sz="2400"/>
                        <a:t>Project Proposal, Data Pre-Processing, Data Visualization, K Means Clustering</a:t>
                      </a:r>
                      <a:endParaRPr/>
                    </a:p>
                  </a:txBody>
                  <a:tcPr marL="91450" marR="91450" marT="45725" marB="45725"/>
                </a:tc>
                <a:extLst>
                  <a:ext uri="{0D108BD9-81ED-4DB2-BD59-A6C34878D82A}">
                    <a16:rowId xmlns:a16="http://schemas.microsoft.com/office/drawing/2014/main" val="10003"/>
                  </a:ext>
                </a:extLst>
              </a:tr>
              <a:tr h="1323325">
                <a:tc>
                  <a:txBody>
                    <a:bodyPr/>
                    <a:lstStyle/>
                    <a:p>
                      <a:pPr marL="457200" marR="0" lvl="1" indent="0" algn="ctr" rtl="0">
                        <a:lnSpc>
                          <a:spcPct val="100000"/>
                        </a:lnSpc>
                        <a:spcBef>
                          <a:spcPts val="0"/>
                        </a:spcBef>
                        <a:spcAft>
                          <a:spcPts val="0"/>
                        </a:spcAft>
                        <a:buClr>
                          <a:schemeClr val="dk1"/>
                        </a:buClr>
                        <a:buSzPts val="2400"/>
                        <a:buFont typeface="Calibri"/>
                        <a:buNone/>
                      </a:pPr>
                      <a:r>
                        <a:rPr lang="en-US" sz="2400" u="none" strike="noStrike" cap="none">
                          <a:solidFill>
                            <a:schemeClr val="dk1"/>
                          </a:solidFill>
                          <a:latin typeface="Calibri"/>
                          <a:ea typeface="Calibri"/>
                          <a:cs typeface="Calibri"/>
                          <a:sym typeface="Calibri"/>
                        </a:rPr>
                        <a:t>Aditya Vinod Kini</a:t>
                      </a:r>
                      <a:endParaRPr/>
                    </a:p>
                    <a:p>
                      <a:pPr marL="0" marR="0" lvl="0" indent="0" algn="ctr" rtl="0">
                        <a:spcBef>
                          <a:spcPts val="0"/>
                        </a:spcBef>
                        <a:spcAft>
                          <a:spcPts val="0"/>
                        </a:spcAft>
                        <a:buNone/>
                      </a:pPr>
                      <a:endParaRPr sz="2400"/>
                    </a:p>
                  </a:txBody>
                  <a:tcPr marL="91450" marR="91450" marT="45725" marB="45725"/>
                </a:tc>
                <a:tc>
                  <a:txBody>
                    <a:bodyPr/>
                    <a:lstStyle/>
                    <a:p>
                      <a:pPr marL="0" marR="0" lvl="0" indent="0" algn="ctr" rtl="0">
                        <a:spcBef>
                          <a:spcPts val="0"/>
                        </a:spcBef>
                        <a:spcAft>
                          <a:spcPts val="0"/>
                        </a:spcAft>
                        <a:buNone/>
                      </a:pPr>
                      <a:r>
                        <a:rPr lang="en-US" sz="2400"/>
                        <a:t>Project Proposal, Presentation, Exploratory Data Analysis,PCA (recommending songs), Random Forest Regression</a:t>
                      </a:r>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8"/>
        <p:cNvGrpSpPr/>
        <p:nvPr/>
      </p:nvGrpSpPr>
      <p:grpSpPr>
        <a:xfrm>
          <a:off x="0" y="0"/>
          <a:ext cx="0" cy="0"/>
          <a:chOff x="0" y="0"/>
          <a:chExt cx="0" cy="0"/>
        </a:xfrm>
      </p:grpSpPr>
      <p:sp>
        <p:nvSpPr>
          <p:cNvPr id="359" name="Google Shape;359;p42"/>
          <p:cNvSpPr/>
          <p:nvPr/>
        </p:nvSpPr>
        <p:spPr>
          <a:xfrm>
            <a:off x="3048"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42"/>
          <p:cNvSpPr/>
          <p:nvPr/>
        </p:nvSpPr>
        <p:spPr>
          <a:xfrm>
            <a:off x="0" y="0"/>
            <a:ext cx="12188952" cy="6858000"/>
          </a:xfrm>
          <a:prstGeom prst="rect">
            <a:avLst/>
          </a:prstGeom>
          <a:solidFill>
            <a:schemeClr val="dk1">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61" name="Google Shape;361;p42"/>
          <p:cNvGrpSpPr/>
          <p:nvPr/>
        </p:nvGrpSpPr>
        <p:grpSpPr>
          <a:xfrm>
            <a:off x="1" y="2075420"/>
            <a:ext cx="12396066" cy="4440643"/>
            <a:chOff x="1" y="2075420"/>
            <a:chExt cx="12396066" cy="4440643"/>
          </a:xfrm>
        </p:grpSpPr>
        <p:sp>
          <p:nvSpPr>
            <p:cNvPr id="362" name="Google Shape;362;p42"/>
            <p:cNvSpPr/>
            <p:nvPr/>
          </p:nvSpPr>
          <p:spPr>
            <a:xfrm rot="4500000">
              <a:off x="7942191" y="2507571"/>
              <a:ext cx="3563871" cy="3563871"/>
            </a:xfrm>
            <a:prstGeom prst="ellipse">
              <a:avLst/>
            </a:prstGeom>
            <a:noFill/>
            <a:ln w="31750" cap="flat" cmpd="sng">
              <a:solidFill>
                <a:srgbClr val="8296B0">
                  <a:alpha val="9803"/>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42"/>
            <p:cNvSpPr/>
            <p:nvPr/>
          </p:nvSpPr>
          <p:spPr>
            <a:xfrm rot="-5400000">
              <a:off x="10435065" y="4048931"/>
              <a:ext cx="1381607" cy="1381607"/>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42"/>
            <p:cNvSpPr/>
            <p:nvPr/>
          </p:nvSpPr>
          <p:spPr>
            <a:xfrm rot="-5400000">
              <a:off x="1" y="2075420"/>
              <a:ext cx="3144364" cy="3144364"/>
            </a:xfrm>
            <a:prstGeom prst="ellipse">
              <a:avLst/>
            </a:prstGeom>
            <a:gradFill>
              <a:gsLst>
                <a:gs pos="0">
                  <a:srgbClr val="323F4F">
                    <a:alpha val="20000"/>
                  </a:srgbClr>
                </a:gs>
                <a:gs pos="100000">
                  <a:srgbClr val="222A35">
                    <a:alpha val="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42"/>
            <p:cNvSpPr/>
            <p:nvPr/>
          </p:nvSpPr>
          <p:spPr>
            <a:xfrm rot="-9000000">
              <a:off x="10150845" y="4270841"/>
              <a:ext cx="1897885" cy="1897885"/>
            </a:xfrm>
            <a:prstGeom prst="ellipse">
              <a:avLst/>
            </a:prstGeom>
            <a:gradFill>
              <a:gsLst>
                <a:gs pos="0">
                  <a:srgbClr val="323F4F">
                    <a:alpha val="9803"/>
                  </a:srgbClr>
                </a:gs>
                <a:gs pos="100000">
                  <a:srgbClr val="323F4F">
                    <a:alpha val="2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42"/>
            <p:cNvSpPr/>
            <p:nvPr/>
          </p:nvSpPr>
          <p:spPr>
            <a:xfrm rot="4500000">
              <a:off x="2046780" y="3040492"/>
              <a:ext cx="2579322" cy="2579322"/>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7" name="Google Shape;367;p42"/>
            <p:cNvSpPr/>
            <p:nvPr/>
          </p:nvSpPr>
          <p:spPr>
            <a:xfrm rot="4500000">
              <a:off x="2224640" y="3193975"/>
              <a:ext cx="2243193" cy="2243193"/>
            </a:xfrm>
            <a:prstGeom prst="ellipse">
              <a:avLst/>
            </a:prstGeom>
            <a:noFill/>
            <a:ln w="31750" cap="flat" cmpd="sng">
              <a:solidFill>
                <a:srgbClr val="8296B0">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68" name="Google Shape;368;p42"/>
          <p:cNvSpPr/>
          <p:nvPr/>
        </p:nvSpPr>
        <p:spPr>
          <a:xfrm rot="-5400000">
            <a:off x="10438146" y="1042605"/>
            <a:ext cx="2796461" cy="711252"/>
          </a:xfrm>
          <a:prstGeom prst="rect">
            <a:avLst/>
          </a:prstGeom>
          <a:gradFill>
            <a:gsLst>
              <a:gs pos="0">
                <a:srgbClr val="ACB8CA">
                  <a:alpha val="0"/>
                </a:srgbClr>
              </a:gs>
              <a:gs pos="100000">
                <a:srgbClr val="323F4F">
                  <a:alpha val="9803"/>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69" name="Google Shape;369;p42"/>
          <p:cNvGrpSpPr/>
          <p:nvPr/>
        </p:nvGrpSpPr>
        <p:grpSpPr>
          <a:xfrm>
            <a:off x="11259539" y="317578"/>
            <a:ext cx="548640" cy="549007"/>
            <a:chOff x="7029447" y="3514725"/>
            <a:chExt cx="1285875" cy="549007"/>
          </a:xfrm>
        </p:grpSpPr>
        <p:cxnSp>
          <p:nvCxnSpPr>
            <p:cNvPr id="370" name="Google Shape;370;p42"/>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371" name="Google Shape;371;p42"/>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372" name="Google Shape;372;p42"/>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373" name="Google Shape;373;p42"/>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pic>
        <p:nvPicPr>
          <p:cNvPr id="374" name="Google Shape;374;p42" descr="Logo&#10;&#10;Description automatically generated"/>
          <p:cNvPicPr preferRelativeResize="0"/>
          <p:nvPr/>
        </p:nvPicPr>
        <p:blipFill rotWithShape="1">
          <a:blip r:embed="rId3">
            <a:alphaModFix/>
          </a:blip>
          <a:srcRect l="5621" r="1592"/>
          <a:stretch/>
        </p:blipFill>
        <p:spPr>
          <a:xfrm>
            <a:off x="411708" y="317578"/>
            <a:ext cx="11368584" cy="3606272"/>
          </a:xfrm>
          <a:prstGeom prst="rect">
            <a:avLst/>
          </a:prstGeom>
          <a:noFill/>
          <a:ln>
            <a:noFill/>
          </a:ln>
        </p:spPr>
      </p:pic>
      <p:grpSp>
        <p:nvGrpSpPr>
          <p:cNvPr id="375" name="Google Shape;375;p42"/>
          <p:cNvGrpSpPr/>
          <p:nvPr/>
        </p:nvGrpSpPr>
        <p:grpSpPr>
          <a:xfrm rot="-5400000">
            <a:off x="474192" y="482489"/>
            <a:ext cx="304800" cy="429768"/>
            <a:chOff x="215328" y="-46937"/>
            <a:chExt cx="304800" cy="2773841"/>
          </a:xfrm>
        </p:grpSpPr>
        <p:cxnSp>
          <p:nvCxnSpPr>
            <p:cNvPr id="376" name="Google Shape;376;p42"/>
            <p:cNvCxnSpPr/>
            <p:nvPr/>
          </p:nvCxnSpPr>
          <p:spPr>
            <a:xfrm>
              <a:off x="215328" y="-46937"/>
              <a:ext cx="0" cy="2773841"/>
            </a:xfrm>
            <a:prstGeom prst="straightConnector1">
              <a:avLst/>
            </a:prstGeom>
            <a:noFill/>
            <a:ln w="25400" cap="flat" cmpd="sng">
              <a:solidFill>
                <a:srgbClr val="EFEFEF">
                  <a:alpha val="49803"/>
                </a:srgbClr>
              </a:solidFill>
              <a:prstDash val="dot"/>
              <a:miter lim="800000"/>
              <a:headEnd type="none" w="sm" len="sm"/>
              <a:tailEnd type="none" w="sm" len="sm"/>
            </a:ln>
          </p:spPr>
        </p:cxnSp>
        <p:cxnSp>
          <p:nvCxnSpPr>
            <p:cNvPr id="377" name="Google Shape;377;p42"/>
            <p:cNvCxnSpPr/>
            <p:nvPr/>
          </p:nvCxnSpPr>
          <p:spPr>
            <a:xfrm>
              <a:off x="316928" y="-46937"/>
              <a:ext cx="0" cy="2773841"/>
            </a:xfrm>
            <a:prstGeom prst="straightConnector1">
              <a:avLst/>
            </a:prstGeom>
            <a:noFill/>
            <a:ln w="25400" cap="flat" cmpd="sng">
              <a:solidFill>
                <a:srgbClr val="EFEFEF">
                  <a:alpha val="49803"/>
                </a:srgbClr>
              </a:solidFill>
              <a:prstDash val="dot"/>
              <a:miter lim="800000"/>
              <a:headEnd type="none" w="sm" len="sm"/>
              <a:tailEnd type="none" w="sm" len="sm"/>
            </a:ln>
          </p:spPr>
        </p:cxnSp>
        <p:cxnSp>
          <p:nvCxnSpPr>
            <p:cNvPr id="378" name="Google Shape;378;p42"/>
            <p:cNvCxnSpPr/>
            <p:nvPr/>
          </p:nvCxnSpPr>
          <p:spPr>
            <a:xfrm>
              <a:off x="418528" y="-46937"/>
              <a:ext cx="0" cy="2773841"/>
            </a:xfrm>
            <a:prstGeom prst="straightConnector1">
              <a:avLst/>
            </a:prstGeom>
            <a:noFill/>
            <a:ln w="25400" cap="flat" cmpd="sng">
              <a:solidFill>
                <a:srgbClr val="EFEFEF">
                  <a:alpha val="49803"/>
                </a:srgbClr>
              </a:solidFill>
              <a:prstDash val="dot"/>
              <a:miter lim="800000"/>
              <a:headEnd type="none" w="sm" len="sm"/>
              <a:tailEnd type="none" w="sm" len="sm"/>
            </a:ln>
          </p:spPr>
        </p:cxnSp>
        <p:cxnSp>
          <p:nvCxnSpPr>
            <p:cNvPr id="379" name="Google Shape;379;p42"/>
            <p:cNvCxnSpPr/>
            <p:nvPr/>
          </p:nvCxnSpPr>
          <p:spPr>
            <a:xfrm>
              <a:off x="520128" y="-46937"/>
              <a:ext cx="0" cy="2773841"/>
            </a:xfrm>
            <a:prstGeom prst="straightConnector1">
              <a:avLst/>
            </a:prstGeom>
            <a:noFill/>
            <a:ln w="25400" cap="flat" cmpd="sng">
              <a:solidFill>
                <a:srgbClr val="EFEFEF">
                  <a:alpha val="49803"/>
                </a:srgbClr>
              </a:solidFill>
              <a:prstDash val="dot"/>
              <a:miter lim="800000"/>
              <a:headEnd type="none" w="sm" len="sm"/>
              <a:tailEnd type="none" w="sm" len="sm"/>
            </a:ln>
          </p:spPr>
        </p:cxnSp>
      </p:grpSp>
      <p:sp>
        <p:nvSpPr>
          <p:cNvPr id="380" name="Google Shape;380;p42"/>
          <p:cNvSpPr/>
          <p:nvPr/>
        </p:nvSpPr>
        <p:spPr>
          <a:xfrm rot="10800000">
            <a:off x="-1" y="6140785"/>
            <a:ext cx="6095997" cy="711252"/>
          </a:xfrm>
          <a:prstGeom prst="rect">
            <a:avLst/>
          </a:prstGeom>
          <a:gradFill>
            <a:gsLst>
              <a:gs pos="0">
                <a:srgbClr val="222A35">
                  <a:alpha val="9803"/>
                </a:srgbClr>
              </a:gs>
              <a:gs pos="10000">
                <a:srgbClr val="222A35">
                  <a:alpha val="9803"/>
                </a:srgbClr>
              </a:gs>
              <a:gs pos="100000">
                <a:srgbClr val="8296B0">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81" name="Google Shape;381;p42"/>
          <p:cNvGrpSpPr/>
          <p:nvPr/>
        </p:nvGrpSpPr>
        <p:grpSpPr>
          <a:xfrm rot="5400000">
            <a:off x="616345" y="5940560"/>
            <a:ext cx="1285875" cy="549007"/>
            <a:chOff x="7029447" y="3514725"/>
            <a:chExt cx="1285875" cy="549007"/>
          </a:xfrm>
        </p:grpSpPr>
        <p:cxnSp>
          <p:nvCxnSpPr>
            <p:cNvPr id="382" name="Google Shape;382;p42"/>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383" name="Google Shape;383;p42"/>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384" name="Google Shape;384;p42"/>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385" name="Google Shape;385;p42"/>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sp>
        <p:nvSpPr>
          <p:cNvPr id="386" name="Google Shape;386;p42"/>
          <p:cNvSpPr txBox="1"/>
          <p:nvPr/>
        </p:nvSpPr>
        <p:spPr>
          <a:xfrm>
            <a:off x="2458947" y="4080830"/>
            <a:ext cx="8666921" cy="239748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FFFF"/>
              </a:buClr>
              <a:buSzPts val="5600"/>
              <a:buFont typeface="Calibri"/>
              <a:buNone/>
            </a:pPr>
            <a:r>
              <a:rPr lang="en-US" sz="5600" b="1">
                <a:solidFill>
                  <a:srgbClr val="FFFFFF"/>
                </a:solidFill>
                <a:latin typeface="Calibri"/>
                <a:ea typeface="Calibri"/>
                <a:cs typeface="Calibri"/>
                <a:sym typeface="Calibri"/>
              </a:rPr>
              <a:t>Questions?</a:t>
            </a:r>
            <a:br>
              <a:rPr lang="en-US" sz="5600" b="1">
                <a:solidFill>
                  <a:srgbClr val="FFFFFF"/>
                </a:solidFill>
                <a:latin typeface="Calibri"/>
                <a:ea typeface="Calibri"/>
                <a:cs typeface="Calibri"/>
                <a:sym typeface="Calibri"/>
              </a:rPr>
            </a:br>
            <a:br>
              <a:rPr lang="en-US" sz="5600" b="1">
                <a:solidFill>
                  <a:srgbClr val="FFFFFF"/>
                </a:solidFill>
                <a:latin typeface="Calibri"/>
                <a:ea typeface="Calibri"/>
                <a:cs typeface="Calibri"/>
                <a:sym typeface="Calibri"/>
              </a:rPr>
            </a:br>
            <a:r>
              <a:rPr lang="en-US" sz="5600" b="1">
                <a:solidFill>
                  <a:srgbClr val="FFFFFF"/>
                </a:solidFill>
                <a:latin typeface="Calibri"/>
                <a:ea typeface="Calibri"/>
                <a:cs typeface="Calibri"/>
                <a:sym typeface="Calibri"/>
              </a:rPr>
              <a:t>THANK YOU!!</a:t>
            </a:r>
            <a:endParaRPr sz="56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
        <p:cNvGrpSpPr/>
        <p:nvPr/>
      </p:nvGrpSpPr>
      <p:grpSpPr>
        <a:xfrm>
          <a:off x="0" y="0"/>
          <a:ext cx="0" cy="0"/>
          <a:chOff x="0" y="0"/>
          <a:chExt cx="0" cy="0"/>
        </a:xfrm>
      </p:grpSpPr>
      <p:sp>
        <p:nvSpPr>
          <p:cNvPr id="140" name="Google Shape;140;p17"/>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1" name="Google Shape;141;p17"/>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2" name="Google Shape;142;p17"/>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3" name="Google Shape;143;p17"/>
          <p:cNvSpPr txBox="1">
            <a:spLocks noGrp="1"/>
          </p:cNvSpPr>
          <p:nvPr>
            <p:ph type="title"/>
          </p:nvPr>
        </p:nvSpPr>
        <p:spPr>
          <a:xfrm>
            <a:off x="268514" y="715646"/>
            <a:ext cx="4172131" cy="542670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Project Overview</a:t>
            </a:r>
            <a:endParaRPr/>
          </a:p>
        </p:txBody>
      </p:sp>
      <p:sp>
        <p:nvSpPr>
          <p:cNvPr id="144" name="Google Shape;144;p17"/>
          <p:cNvSpPr txBox="1">
            <a:spLocks noGrp="1"/>
          </p:cNvSpPr>
          <p:nvPr>
            <p:ph type="body" idx="1"/>
          </p:nvPr>
        </p:nvSpPr>
        <p:spPr>
          <a:xfrm>
            <a:off x="4892149" y="640262"/>
            <a:ext cx="7169222" cy="5862137"/>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dk1"/>
              </a:buClr>
              <a:buSzPts val="3200"/>
              <a:buNone/>
            </a:pPr>
            <a:r>
              <a:rPr lang="en-US" sz="3200">
                <a:solidFill>
                  <a:schemeClr val="dk1"/>
                </a:solidFill>
              </a:rPr>
              <a:t>Streaming music platforms are using data collected by consumer interaction to enhance their algorithms, improve user experiences, target audiences with ads, and make overall better-informed business decisions. </a:t>
            </a:r>
            <a:endParaRPr/>
          </a:p>
          <a:p>
            <a:pPr marL="0" lvl="0" indent="0" algn="l" rtl="0">
              <a:lnSpc>
                <a:spcPct val="80000"/>
              </a:lnSpc>
              <a:spcBef>
                <a:spcPts val="1000"/>
              </a:spcBef>
              <a:spcAft>
                <a:spcPts val="0"/>
              </a:spcAft>
              <a:buClr>
                <a:schemeClr val="lt1"/>
              </a:buClr>
              <a:buSzPts val="3200"/>
              <a:buNone/>
            </a:pPr>
            <a:endParaRPr sz="3200">
              <a:solidFill>
                <a:schemeClr val="dk1"/>
              </a:solidFill>
            </a:endParaRPr>
          </a:p>
          <a:p>
            <a:pPr marL="0" lvl="0" indent="0" algn="l" rtl="0">
              <a:lnSpc>
                <a:spcPct val="80000"/>
              </a:lnSpc>
              <a:spcBef>
                <a:spcPts val="1000"/>
              </a:spcBef>
              <a:spcAft>
                <a:spcPts val="0"/>
              </a:spcAft>
              <a:buClr>
                <a:schemeClr val="dk1"/>
              </a:buClr>
              <a:buSzPts val="3200"/>
              <a:buNone/>
            </a:pPr>
            <a:r>
              <a:rPr lang="en-US" sz="3200">
                <a:solidFill>
                  <a:schemeClr val="dk1"/>
                </a:solidFill>
              </a:rPr>
              <a:t>Spotify currently has over 108 million paying subscribers—and another 124 million free users—meaning there are billions of streams contributing daily to these processes, whether listeners are directly aware of it or not.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8"/>
        <p:cNvGrpSpPr/>
        <p:nvPr/>
      </p:nvGrpSpPr>
      <p:grpSpPr>
        <a:xfrm>
          <a:off x="0" y="0"/>
          <a:ext cx="0" cy="0"/>
          <a:chOff x="0" y="0"/>
          <a:chExt cx="0" cy="0"/>
        </a:xfrm>
      </p:grpSpPr>
      <p:sp>
        <p:nvSpPr>
          <p:cNvPr id="149" name="Google Shape;149;p18"/>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0" name="Google Shape;150;p18"/>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1" name="Google Shape;151;p18"/>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2" name="Google Shape;152;p18"/>
          <p:cNvSpPr txBox="1">
            <a:spLocks noGrp="1"/>
          </p:cNvSpPr>
          <p:nvPr>
            <p:ph type="title"/>
          </p:nvPr>
        </p:nvSpPr>
        <p:spPr>
          <a:xfrm>
            <a:off x="609600" y="640262"/>
            <a:ext cx="3701143" cy="54412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Problem Goal</a:t>
            </a:r>
            <a:endParaRPr/>
          </a:p>
        </p:txBody>
      </p:sp>
      <p:sp>
        <p:nvSpPr>
          <p:cNvPr id="153" name="Google Shape;153;p18"/>
          <p:cNvSpPr txBox="1">
            <a:spLocks noGrp="1"/>
          </p:cNvSpPr>
          <p:nvPr>
            <p:ph type="body" idx="1"/>
          </p:nvPr>
        </p:nvSpPr>
        <p:spPr>
          <a:xfrm>
            <a:off x="4892148" y="640262"/>
            <a:ext cx="7298327" cy="584762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200"/>
              <a:buNone/>
            </a:pPr>
            <a:endParaRPr sz="2200">
              <a:solidFill>
                <a:schemeClr val="dk1"/>
              </a:solidFill>
            </a:endParaRPr>
          </a:p>
          <a:p>
            <a:pPr marL="0" lvl="0" indent="0" algn="l" rtl="0">
              <a:lnSpc>
                <a:spcPct val="90000"/>
              </a:lnSpc>
              <a:spcBef>
                <a:spcPts val="1000"/>
              </a:spcBef>
              <a:spcAft>
                <a:spcPts val="0"/>
              </a:spcAft>
              <a:buClr>
                <a:schemeClr val="dk1"/>
              </a:buClr>
              <a:buSzPts val="3200"/>
              <a:buNone/>
            </a:pPr>
            <a:r>
              <a:rPr lang="en-US" sz="3200">
                <a:solidFill>
                  <a:schemeClr val="dk1"/>
                </a:solidFill>
              </a:rPr>
              <a:t>Goal of our project is to understand the evolution of music over time and the characteristics of various genres of music popular among the users. </a:t>
            </a:r>
            <a:endParaRPr/>
          </a:p>
          <a:p>
            <a:pPr marL="0" lvl="0" indent="0" algn="l" rtl="0">
              <a:lnSpc>
                <a:spcPct val="90000"/>
              </a:lnSpc>
              <a:spcBef>
                <a:spcPts val="1000"/>
              </a:spcBef>
              <a:spcAft>
                <a:spcPts val="0"/>
              </a:spcAft>
              <a:buClr>
                <a:schemeClr val="dk1"/>
              </a:buClr>
              <a:buSzPts val="3200"/>
              <a:buNone/>
            </a:pPr>
            <a:r>
              <a:rPr lang="en-US" sz="3200">
                <a:solidFill>
                  <a:schemeClr val="dk1"/>
                </a:solidFill>
              </a:rPr>
              <a:t>Ultimately, we aim to provide recommendations of songs and artists to users based on different features of the user’s playlist.</a:t>
            </a:r>
            <a:endParaRPr/>
          </a:p>
          <a:p>
            <a:pPr marL="0" lvl="0" indent="0" algn="l" rtl="0">
              <a:lnSpc>
                <a:spcPct val="90000"/>
              </a:lnSpc>
              <a:spcBef>
                <a:spcPts val="1000"/>
              </a:spcBef>
              <a:spcAft>
                <a:spcPts val="0"/>
              </a:spcAft>
              <a:buClr>
                <a:schemeClr val="lt1"/>
              </a:buClr>
              <a:buSzPts val="2200"/>
              <a:buNone/>
            </a:pPr>
            <a:endParaRPr sz="2200">
              <a:solidFill>
                <a:schemeClr val="dk1"/>
              </a:solidFill>
            </a:endParaRPr>
          </a:p>
          <a:p>
            <a:pPr marL="0" lvl="0" indent="0" algn="l" rtl="0">
              <a:lnSpc>
                <a:spcPct val="90000"/>
              </a:lnSpc>
              <a:spcBef>
                <a:spcPts val="1000"/>
              </a:spcBef>
              <a:spcAft>
                <a:spcPts val="0"/>
              </a:spcAft>
              <a:buClr>
                <a:schemeClr val="lt1"/>
              </a:buClr>
              <a:buSzPts val="2200"/>
              <a:buNone/>
            </a:pP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7"/>
        <p:cNvGrpSpPr/>
        <p:nvPr/>
      </p:nvGrpSpPr>
      <p:grpSpPr>
        <a:xfrm>
          <a:off x="0" y="0"/>
          <a:ext cx="0" cy="0"/>
          <a:chOff x="0" y="0"/>
          <a:chExt cx="0" cy="0"/>
        </a:xfrm>
      </p:grpSpPr>
      <p:sp>
        <p:nvSpPr>
          <p:cNvPr id="158" name="Google Shape;158;p19"/>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9" name="Google Shape;159;p19"/>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0" name="Google Shape;160;p19"/>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1" name="Google Shape;161;p19"/>
          <p:cNvSpPr txBox="1">
            <a:spLocks noGrp="1"/>
          </p:cNvSpPr>
          <p:nvPr>
            <p:ph type="title"/>
          </p:nvPr>
        </p:nvSpPr>
        <p:spPr>
          <a:xfrm>
            <a:off x="275771" y="640263"/>
            <a:ext cx="4194629" cy="531059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Data Description</a:t>
            </a:r>
            <a:endParaRPr/>
          </a:p>
        </p:txBody>
      </p:sp>
      <p:sp>
        <p:nvSpPr>
          <p:cNvPr id="162" name="Google Shape;162;p19"/>
          <p:cNvSpPr txBox="1">
            <a:spLocks noGrp="1"/>
          </p:cNvSpPr>
          <p:nvPr>
            <p:ph type="body" idx="1"/>
          </p:nvPr>
        </p:nvSpPr>
        <p:spPr>
          <a:xfrm>
            <a:off x="4892148" y="0"/>
            <a:ext cx="7298328" cy="6858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035"/>
              <a:buNone/>
            </a:pPr>
            <a:endParaRPr sz="2035">
              <a:solidFill>
                <a:schemeClr val="dk1"/>
              </a:solidFill>
            </a:endParaRPr>
          </a:p>
          <a:p>
            <a:pPr marL="0" lvl="0" indent="0" algn="l" rtl="0">
              <a:lnSpc>
                <a:spcPct val="90000"/>
              </a:lnSpc>
              <a:spcBef>
                <a:spcPts val="1000"/>
              </a:spcBef>
              <a:spcAft>
                <a:spcPts val="0"/>
              </a:spcAft>
              <a:buClr>
                <a:schemeClr val="dk1"/>
              </a:buClr>
              <a:buSzPts val="2775"/>
              <a:buNone/>
            </a:pPr>
            <a:r>
              <a:rPr lang="en-US" sz="2775">
                <a:solidFill>
                  <a:schemeClr val="dk1"/>
                </a:solidFill>
              </a:rPr>
              <a:t>We have explored and analyzed the Spotify dataset available on Kaggle. </a:t>
            </a:r>
            <a:endParaRPr/>
          </a:p>
          <a:p>
            <a:pPr marL="0" lvl="0" indent="0" algn="l" rtl="0">
              <a:lnSpc>
                <a:spcPct val="90000"/>
              </a:lnSpc>
              <a:spcBef>
                <a:spcPts val="1000"/>
              </a:spcBef>
              <a:spcAft>
                <a:spcPts val="0"/>
              </a:spcAft>
              <a:buClr>
                <a:schemeClr val="dk1"/>
              </a:buClr>
              <a:buSzPts val="2775"/>
              <a:buNone/>
            </a:pPr>
            <a:r>
              <a:rPr lang="en-US" sz="2775">
                <a:solidFill>
                  <a:schemeClr val="dk1"/>
                </a:solidFill>
              </a:rPr>
              <a:t>Spotify dataset consists of around 160,000 songs released between 1921-2020, including the details about the artist, the year it was published, duration and many such features. </a:t>
            </a:r>
            <a:endParaRPr/>
          </a:p>
          <a:p>
            <a:pPr marL="0" lvl="0" indent="0" algn="l" rtl="0">
              <a:lnSpc>
                <a:spcPct val="90000"/>
              </a:lnSpc>
              <a:spcBef>
                <a:spcPts val="1000"/>
              </a:spcBef>
              <a:spcAft>
                <a:spcPts val="0"/>
              </a:spcAft>
              <a:buClr>
                <a:schemeClr val="dk1"/>
              </a:buClr>
              <a:buSzPts val="2775"/>
              <a:buNone/>
            </a:pPr>
            <a:r>
              <a:rPr lang="en-US" sz="2775">
                <a:solidFill>
                  <a:schemeClr val="dk1"/>
                </a:solidFill>
              </a:rPr>
              <a:t>The main dataset (data.csv) consists of 19 columns including the target variable and 169910 rows.</a:t>
            </a:r>
            <a:endParaRPr/>
          </a:p>
          <a:p>
            <a:pPr marL="0" lvl="0" indent="0" algn="l" rtl="0">
              <a:lnSpc>
                <a:spcPct val="90000"/>
              </a:lnSpc>
              <a:spcBef>
                <a:spcPts val="1000"/>
              </a:spcBef>
              <a:spcAft>
                <a:spcPts val="0"/>
              </a:spcAft>
              <a:buClr>
                <a:schemeClr val="dk1"/>
              </a:buClr>
              <a:buSzPts val="2775"/>
              <a:buNone/>
            </a:pPr>
            <a:r>
              <a:rPr lang="en-US" sz="2775">
                <a:solidFill>
                  <a:schemeClr val="dk1"/>
                </a:solidFill>
              </a:rPr>
              <a:t>Few available data are grouped by artist, year, or genre as separate CSV files.</a:t>
            </a:r>
            <a:endParaRPr/>
          </a:p>
          <a:p>
            <a:pPr marL="685800" lvl="1" indent="-228600" algn="l" rtl="0">
              <a:lnSpc>
                <a:spcPct val="90000"/>
              </a:lnSpc>
              <a:spcBef>
                <a:spcPts val="500"/>
              </a:spcBef>
              <a:spcAft>
                <a:spcPts val="0"/>
              </a:spcAft>
              <a:buClr>
                <a:schemeClr val="dk1"/>
              </a:buClr>
              <a:buSzPts val="2775"/>
              <a:buChar char="•"/>
            </a:pPr>
            <a:r>
              <a:rPr lang="en-US" sz="2775">
                <a:solidFill>
                  <a:schemeClr val="dk1"/>
                </a:solidFill>
              </a:rPr>
              <a:t>Data by the artist – 15 columns and 27622 rows</a:t>
            </a:r>
            <a:endParaRPr/>
          </a:p>
          <a:p>
            <a:pPr marL="685800" lvl="1" indent="-228600" algn="l" rtl="0">
              <a:lnSpc>
                <a:spcPct val="90000"/>
              </a:lnSpc>
              <a:spcBef>
                <a:spcPts val="500"/>
              </a:spcBef>
              <a:spcAft>
                <a:spcPts val="0"/>
              </a:spcAft>
              <a:buClr>
                <a:schemeClr val="dk1"/>
              </a:buClr>
              <a:buSzPts val="2775"/>
              <a:buChar char="•"/>
            </a:pPr>
            <a:r>
              <a:rPr lang="en-US" sz="2775">
                <a:solidFill>
                  <a:schemeClr val="dk1"/>
                </a:solidFill>
              </a:rPr>
              <a:t>Data by genres – 14 columns and 2665 rows</a:t>
            </a:r>
            <a:endParaRPr/>
          </a:p>
          <a:p>
            <a:pPr marL="685800" lvl="1" indent="-228600" algn="l" rtl="0">
              <a:lnSpc>
                <a:spcPct val="90000"/>
              </a:lnSpc>
              <a:spcBef>
                <a:spcPts val="500"/>
              </a:spcBef>
              <a:spcAft>
                <a:spcPts val="0"/>
              </a:spcAft>
              <a:buClr>
                <a:schemeClr val="dk1"/>
              </a:buClr>
              <a:buSzPts val="2775"/>
              <a:buChar char="•"/>
            </a:pPr>
            <a:r>
              <a:rPr lang="en-US" sz="2775">
                <a:solidFill>
                  <a:schemeClr val="dk1"/>
                </a:solidFill>
              </a:rPr>
              <a:t>Data by year – 14 columns and 101 rows</a:t>
            </a:r>
            <a:endParaRPr/>
          </a:p>
          <a:p>
            <a:pPr marL="0" lvl="0" indent="0" algn="l" rtl="0">
              <a:lnSpc>
                <a:spcPct val="90000"/>
              </a:lnSpc>
              <a:spcBef>
                <a:spcPts val="1000"/>
              </a:spcBef>
              <a:spcAft>
                <a:spcPts val="0"/>
              </a:spcAft>
              <a:buClr>
                <a:schemeClr val="lt1"/>
              </a:buClr>
              <a:buSzPts val="2035"/>
              <a:buNone/>
            </a:pPr>
            <a:endParaRPr sz="2035">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20"/>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20"/>
          <p:cNvSpPr/>
          <p:nvPr/>
        </p:nvSpPr>
        <p:spPr>
          <a:xfrm>
            <a:off x="477012" y="480060"/>
            <a:ext cx="11237976" cy="589788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aphicFrame>
        <p:nvGraphicFramePr>
          <p:cNvPr id="169" name="Google Shape;169;p20"/>
          <p:cNvGraphicFramePr/>
          <p:nvPr/>
        </p:nvGraphicFramePr>
        <p:xfrm>
          <a:off x="643467" y="1134467"/>
          <a:ext cx="10905050" cy="4590750"/>
        </p:xfrm>
        <a:graphic>
          <a:graphicData uri="http://schemas.openxmlformats.org/drawingml/2006/table">
            <a:tbl>
              <a:tblPr firstRow="1" bandRow="1">
                <a:solidFill>
                  <a:schemeClr val="lt1"/>
                </a:solidFill>
                <a:tableStyleId>{D6EFFEA7-D98A-4A76-BD76-06CD5EAB510D}</a:tableStyleId>
              </a:tblPr>
              <a:tblGrid>
                <a:gridCol w="2311300">
                  <a:extLst>
                    <a:ext uri="{9D8B030D-6E8A-4147-A177-3AD203B41FA5}">
                      <a16:colId xmlns:a16="http://schemas.microsoft.com/office/drawing/2014/main" val="20000"/>
                    </a:ext>
                  </a:extLst>
                </a:gridCol>
                <a:gridCol w="8593750">
                  <a:extLst>
                    <a:ext uri="{9D8B030D-6E8A-4147-A177-3AD203B41FA5}">
                      <a16:colId xmlns:a16="http://schemas.microsoft.com/office/drawing/2014/main" val="20001"/>
                    </a:ext>
                  </a:extLst>
                </a:gridCol>
              </a:tblGrid>
              <a:tr h="459075">
                <a:tc>
                  <a:txBody>
                    <a:bodyPr/>
                    <a:lstStyle/>
                    <a:p>
                      <a:pPr marL="0" marR="0" lvl="0" indent="0" algn="l" rtl="0">
                        <a:spcBef>
                          <a:spcPts val="0"/>
                        </a:spcBef>
                        <a:spcAft>
                          <a:spcPts val="0"/>
                        </a:spcAft>
                        <a:buNone/>
                      </a:pPr>
                      <a:r>
                        <a:rPr lang="en-US" sz="1500" b="0" u="none" strike="noStrike" cap="none">
                          <a:solidFill>
                            <a:schemeClr val="lt1"/>
                          </a:solidFill>
                        </a:rPr>
                        <a:t>Column Name</a:t>
                      </a:r>
                      <a:endParaRPr/>
                    </a:p>
                  </a:txBody>
                  <a:tcPr marL="126050" marR="96950" marT="96950" marB="969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l" rtl="0">
                        <a:spcBef>
                          <a:spcPts val="0"/>
                        </a:spcBef>
                        <a:spcAft>
                          <a:spcPts val="0"/>
                        </a:spcAft>
                        <a:buNone/>
                      </a:pPr>
                      <a:r>
                        <a:rPr lang="en-US" sz="1500" b="0" cap="none">
                          <a:solidFill>
                            <a:schemeClr val="lt1"/>
                          </a:solidFill>
                        </a:rPr>
                        <a:t>Description</a:t>
                      </a:r>
                      <a:endParaRPr/>
                    </a:p>
                  </a:txBody>
                  <a:tcPr marL="126050" marR="96950" marT="96950" marB="96950" anchor="ctr">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459075">
                <a:tc>
                  <a:txBody>
                    <a:bodyPr/>
                    <a:lstStyle/>
                    <a:p>
                      <a:pPr marL="0" marR="0" lvl="0" indent="0" algn="l" rtl="0">
                        <a:spcBef>
                          <a:spcPts val="0"/>
                        </a:spcBef>
                        <a:spcAft>
                          <a:spcPts val="0"/>
                        </a:spcAft>
                        <a:buNone/>
                      </a:pPr>
                      <a:r>
                        <a:rPr lang="en-US" sz="1500" cap="none">
                          <a:solidFill>
                            <a:schemeClr val="dk1"/>
                          </a:solidFill>
                        </a:rPr>
                        <a:t>loudness</a:t>
                      </a:r>
                      <a:endParaRPr/>
                    </a:p>
                  </a:txBody>
                  <a:tcPr marL="126050" marR="96950" marT="96950" marB="96950">
                    <a:lnL w="19050" cap="flat" cmpd="sng">
                      <a:solidFill>
                        <a:schemeClr val="dk1"/>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500" cap="none">
                          <a:solidFill>
                            <a:schemeClr val="dk1"/>
                          </a:solidFill>
                        </a:rPr>
                        <a:t>Overall loudness of a track in decibels (dB). </a:t>
                      </a:r>
                      <a:endParaRPr/>
                    </a:p>
                  </a:txBody>
                  <a:tcPr marL="126050" marR="96950" marT="96950" marB="96950">
                    <a:lnL w="9525" cap="flat" cmpd="sng">
                      <a:solidFill>
                        <a:srgbClr val="7F7F7F"/>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9075">
                <a:tc>
                  <a:txBody>
                    <a:bodyPr/>
                    <a:lstStyle/>
                    <a:p>
                      <a:pPr marL="0" marR="0" lvl="0" indent="0" algn="l" rtl="0">
                        <a:spcBef>
                          <a:spcPts val="0"/>
                        </a:spcBef>
                        <a:spcAft>
                          <a:spcPts val="0"/>
                        </a:spcAft>
                        <a:buNone/>
                      </a:pPr>
                      <a:r>
                        <a:rPr lang="en-US" sz="1500" cap="none">
                          <a:solidFill>
                            <a:schemeClr val="dk1"/>
                          </a:solidFill>
                        </a:rPr>
                        <a:t>Mode</a:t>
                      </a:r>
                      <a:endParaRPr/>
                    </a:p>
                  </a:txBody>
                  <a:tcPr marL="126050" marR="96950" marT="96950" marB="969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500" cap="none">
                          <a:solidFill>
                            <a:schemeClr val="dk1"/>
                          </a:solidFill>
                        </a:rPr>
                        <a:t>Mode indicates the modality (major or minor) of a track</a:t>
                      </a:r>
                      <a:endParaRPr/>
                    </a:p>
                  </a:txBody>
                  <a:tcPr marL="126050" marR="96950" marT="96950" marB="96950">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r h="459075">
                <a:tc>
                  <a:txBody>
                    <a:bodyPr/>
                    <a:lstStyle/>
                    <a:p>
                      <a:pPr marL="0" marR="0" lvl="0" indent="0" algn="l" rtl="0">
                        <a:spcBef>
                          <a:spcPts val="0"/>
                        </a:spcBef>
                        <a:spcAft>
                          <a:spcPts val="0"/>
                        </a:spcAft>
                        <a:buNone/>
                      </a:pPr>
                      <a:r>
                        <a:rPr lang="en-US" sz="1500" cap="none">
                          <a:solidFill>
                            <a:schemeClr val="dk1"/>
                          </a:solidFill>
                        </a:rPr>
                        <a:t>name</a:t>
                      </a:r>
                      <a:endParaRPr/>
                    </a:p>
                  </a:txBody>
                  <a:tcPr marL="126050" marR="96950" marT="96950" marB="96950">
                    <a:lnL w="19050" cap="flat" cmpd="sng">
                      <a:solidFill>
                        <a:schemeClr val="dk1"/>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500" cap="none">
                          <a:solidFill>
                            <a:schemeClr val="dk1"/>
                          </a:solidFill>
                        </a:rPr>
                        <a:t>Name of the song</a:t>
                      </a:r>
                      <a:endParaRPr/>
                    </a:p>
                  </a:txBody>
                  <a:tcPr marL="126050" marR="96950" marT="96950" marB="96950">
                    <a:lnL w="9525" cap="flat" cmpd="sng">
                      <a:solidFill>
                        <a:srgbClr val="7F7F7F"/>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9075">
                <a:tc>
                  <a:txBody>
                    <a:bodyPr/>
                    <a:lstStyle/>
                    <a:p>
                      <a:pPr marL="0" marR="0" lvl="0" indent="0" algn="l" rtl="0">
                        <a:spcBef>
                          <a:spcPts val="0"/>
                        </a:spcBef>
                        <a:spcAft>
                          <a:spcPts val="0"/>
                        </a:spcAft>
                        <a:buNone/>
                      </a:pPr>
                      <a:r>
                        <a:rPr lang="en-US" sz="1500" cap="none">
                          <a:solidFill>
                            <a:schemeClr val="dk1"/>
                          </a:solidFill>
                        </a:rPr>
                        <a:t>popularity</a:t>
                      </a:r>
                      <a:endParaRPr/>
                    </a:p>
                  </a:txBody>
                  <a:tcPr marL="126050" marR="96950" marT="96950" marB="969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500" cap="none">
                          <a:solidFill>
                            <a:schemeClr val="dk1"/>
                          </a:solidFill>
                        </a:rPr>
                        <a:t>Popularity of the track</a:t>
                      </a:r>
                      <a:endParaRPr/>
                    </a:p>
                  </a:txBody>
                  <a:tcPr marL="126050" marR="96950" marT="96950" marB="96950">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4"/>
                  </a:ext>
                </a:extLst>
              </a:tr>
              <a:tr h="459075">
                <a:tc>
                  <a:txBody>
                    <a:bodyPr/>
                    <a:lstStyle/>
                    <a:p>
                      <a:pPr marL="0" marR="0" lvl="0" indent="0" algn="l" rtl="0">
                        <a:spcBef>
                          <a:spcPts val="0"/>
                        </a:spcBef>
                        <a:spcAft>
                          <a:spcPts val="0"/>
                        </a:spcAft>
                        <a:buNone/>
                      </a:pPr>
                      <a:r>
                        <a:rPr lang="en-US" sz="1500" cap="none">
                          <a:solidFill>
                            <a:schemeClr val="dk1"/>
                          </a:solidFill>
                        </a:rPr>
                        <a:t>speechiness</a:t>
                      </a:r>
                      <a:endParaRPr sz="1500" cap="none">
                        <a:solidFill>
                          <a:schemeClr val="dk1"/>
                        </a:solidFill>
                      </a:endParaRPr>
                    </a:p>
                  </a:txBody>
                  <a:tcPr marL="126050" marR="96950" marT="96950" marB="96950">
                    <a:lnL w="19050" cap="flat" cmpd="sng">
                      <a:solidFill>
                        <a:schemeClr val="dk1"/>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500" cap="none">
                          <a:solidFill>
                            <a:schemeClr val="dk1"/>
                          </a:solidFill>
                        </a:rPr>
                        <a:t>Speechiness detects the presence of spoken words in a track</a:t>
                      </a:r>
                      <a:endParaRPr/>
                    </a:p>
                  </a:txBody>
                  <a:tcPr marL="126050" marR="96950" marT="96950" marB="96950">
                    <a:lnL w="9525" cap="flat" cmpd="sng">
                      <a:solidFill>
                        <a:srgbClr val="7F7F7F"/>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9075">
                <a:tc>
                  <a:txBody>
                    <a:bodyPr/>
                    <a:lstStyle/>
                    <a:p>
                      <a:pPr marL="0" marR="0" lvl="0" indent="0" algn="l" rtl="0">
                        <a:spcBef>
                          <a:spcPts val="0"/>
                        </a:spcBef>
                        <a:spcAft>
                          <a:spcPts val="0"/>
                        </a:spcAft>
                        <a:buNone/>
                      </a:pPr>
                      <a:r>
                        <a:rPr lang="en-US" sz="1500" cap="none">
                          <a:solidFill>
                            <a:schemeClr val="dk1"/>
                          </a:solidFill>
                        </a:rPr>
                        <a:t>tempo</a:t>
                      </a:r>
                      <a:endParaRPr/>
                    </a:p>
                  </a:txBody>
                  <a:tcPr marL="126050" marR="96950" marT="96950" marB="969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500" cap="none">
                          <a:solidFill>
                            <a:schemeClr val="dk1"/>
                          </a:solidFill>
                        </a:rPr>
                        <a:t>Overall estimated tempo of a track in beats per minute (BPM)</a:t>
                      </a:r>
                      <a:endParaRPr/>
                    </a:p>
                  </a:txBody>
                  <a:tcPr marL="126050" marR="96950" marT="96950" marB="96950">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6"/>
                  </a:ext>
                </a:extLst>
              </a:tr>
              <a:tr h="459075">
                <a:tc>
                  <a:txBody>
                    <a:bodyPr/>
                    <a:lstStyle/>
                    <a:p>
                      <a:pPr marL="0" marR="0" lvl="0" indent="0" algn="l" rtl="0">
                        <a:spcBef>
                          <a:spcPts val="0"/>
                        </a:spcBef>
                        <a:spcAft>
                          <a:spcPts val="0"/>
                        </a:spcAft>
                        <a:buNone/>
                      </a:pPr>
                      <a:r>
                        <a:rPr lang="en-US" sz="1500" cap="none">
                          <a:solidFill>
                            <a:schemeClr val="dk1"/>
                          </a:solidFill>
                        </a:rPr>
                        <a:t>valence</a:t>
                      </a:r>
                      <a:endParaRPr/>
                    </a:p>
                  </a:txBody>
                  <a:tcPr marL="126050" marR="96950" marT="96950" marB="96950">
                    <a:lnL w="19050" cap="flat" cmpd="sng">
                      <a:solidFill>
                        <a:schemeClr val="dk1"/>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500" cap="none">
                          <a:solidFill>
                            <a:schemeClr val="dk1"/>
                          </a:solidFill>
                        </a:rPr>
                        <a:t>A measure from 0.0 to 1.0 describing the musical positiveness conveyed by a track</a:t>
                      </a:r>
                      <a:endParaRPr/>
                    </a:p>
                  </a:txBody>
                  <a:tcPr marL="126050" marR="96950" marT="96950" marB="96950">
                    <a:lnL w="9525" cap="flat" cmpd="sng">
                      <a:solidFill>
                        <a:srgbClr val="7F7F7F"/>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59075">
                <a:tc>
                  <a:txBody>
                    <a:bodyPr/>
                    <a:lstStyle/>
                    <a:p>
                      <a:pPr marL="0" marR="0" lvl="0" indent="0" algn="l" rtl="0">
                        <a:spcBef>
                          <a:spcPts val="0"/>
                        </a:spcBef>
                        <a:spcAft>
                          <a:spcPts val="0"/>
                        </a:spcAft>
                        <a:buNone/>
                      </a:pPr>
                      <a:r>
                        <a:rPr lang="en-US" sz="1500" cap="none">
                          <a:solidFill>
                            <a:schemeClr val="dk1"/>
                          </a:solidFill>
                        </a:rPr>
                        <a:t>year</a:t>
                      </a:r>
                      <a:endParaRPr/>
                    </a:p>
                  </a:txBody>
                  <a:tcPr marL="126050" marR="96950" marT="96950" marB="96950">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500" cap="none">
                          <a:solidFill>
                            <a:schemeClr val="dk1"/>
                          </a:solidFill>
                        </a:rPr>
                        <a:t>The year in which the song was released</a:t>
                      </a:r>
                      <a:endParaRPr/>
                    </a:p>
                  </a:txBody>
                  <a:tcPr marL="126050" marR="96950" marT="96950" marB="96950">
                    <a:lnL w="9525"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8"/>
                  </a:ext>
                </a:extLst>
              </a:tr>
              <a:tr h="459075">
                <a:tc>
                  <a:txBody>
                    <a:bodyPr/>
                    <a:lstStyle/>
                    <a:p>
                      <a:pPr marL="0" marR="0" lvl="0" indent="0" algn="l" rtl="0">
                        <a:spcBef>
                          <a:spcPts val="0"/>
                        </a:spcBef>
                        <a:spcAft>
                          <a:spcPts val="0"/>
                        </a:spcAft>
                        <a:buNone/>
                      </a:pPr>
                      <a:r>
                        <a:rPr lang="en-US" sz="1500" cap="none">
                          <a:solidFill>
                            <a:schemeClr val="dk1"/>
                          </a:solidFill>
                        </a:rPr>
                        <a:t>release_date</a:t>
                      </a:r>
                      <a:endParaRPr sz="1500" cap="none">
                        <a:solidFill>
                          <a:schemeClr val="dk1"/>
                        </a:solidFill>
                      </a:endParaRPr>
                    </a:p>
                  </a:txBody>
                  <a:tcPr marL="126050" marR="96950" marT="96950" marB="96950">
                    <a:lnL w="19050" cap="flat" cmpd="sng">
                      <a:solidFill>
                        <a:schemeClr val="dk1"/>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500" cap="none">
                          <a:solidFill>
                            <a:schemeClr val="dk1"/>
                          </a:solidFill>
                        </a:rPr>
                        <a:t>Song release Date</a:t>
                      </a:r>
                      <a:endParaRPr/>
                    </a:p>
                  </a:txBody>
                  <a:tcPr marL="126050" marR="96950" marT="96950" marB="96950">
                    <a:lnL w="9525" cap="flat" cmpd="sng">
                      <a:solidFill>
                        <a:srgbClr val="7F7F7F"/>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21"/>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p21"/>
          <p:cNvSpPr/>
          <p:nvPr/>
        </p:nvSpPr>
        <p:spPr>
          <a:xfrm>
            <a:off x="477012" y="480060"/>
            <a:ext cx="11237976" cy="589788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aphicFrame>
        <p:nvGraphicFramePr>
          <p:cNvPr id="176" name="Google Shape;176;p21"/>
          <p:cNvGraphicFramePr/>
          <p:nvPr/>
        </p:nvGraphicFramePr>
        <p:xfrm>
          <a:off x="477011" y="480060"/>
          <a:ext cx="11237975" cy="5919570"/>
        </p:xfrm>
        <a:graphic>
          <a:graphicData uri="http://schemas.openxmlformats.org/drawingml/2006/table">
            <a:tbl>
              <a:tblPr firstRow="1" bandRow="1">
                <a:solidFill>
                  <a:schemeClr val="lt1"/>
                </a:solidFill>
                <a:tableStyleId>{D6EFFEA7-D98A-4A76-BD76-06CD5EAB510D}</a:tableStyleId>
              </a:tblPr>
              <a:tblGrid>
                <a:gridCol w="2149275">
                  <a:extLst>
                    <a:ext uri="{9D8B030D-6E8A-4147-A177-3AD203B41FA5}">
                      <a16:colId xmlns:a16="http://schemas.microsoft.com/office/drawing/2014/main" val="20000"/>
                    </a:ext>
                  </a:extLst>
                </a:gridCol>
                <a:gridCol w="9088700">
                  <a:extLst>
                    <a:ext uri="{9D8B030D-6E8A-4147-A177-3AD203B41FA5}">
                      <a16:colId xmlns:a16="http://schemas.microsoft.com/office/drawing/2014/main" val="20001"/>
                    </a:ext>
                  </a:extLst>
                </a:gridCol>
              </a:tblGrid>
              <a:tr h="429700">
                <a:tc>
                  <a:txBody>
                    <a:bodyPr/>
                    <a:lstStyle/>
                    <a:p>
                      <a:pPr marL="0" marR="0" lvl="0" indent="0" algn="l" rtl="0">
                        <a:spcBef>
                          <a:spcPts val="0"/>
                        </a:spcBef>
                        <a:spcAft>
                          <a:spcPts val="0"/>
                        </a:spcAft>
                        <a:buNone/>
                      </a:pPr>
                      <a:r>
                        <a:rPr lang="en-US" sz="1800" b="0" cap="none">
                          <a:solidFill>
                            <a:schemeClr val="lt1"/>
                          </a:solidFill>
                        </a:rPr>
                        <a:t>Column Name</a:t>
                      </a:r>
                      <a:endParaRPr/>
                    </a:p>
                  </a:txBody>
                  <a:tcPr marL="115125" marR="88550" marT="88550" marB="88550" anchor="ctr">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tc>
                  <a:txBody>
                    <a:bodyPr/>
                    <a:lstStyle/>
                    <a:p>
                      <a:pPr marL="0" marR="0" lvl="0" indent="0" algn="l" rtl="0">
                        <a:spcBef>
                          <a:spcPts val="0"/>
                        </a:spcBef>
                        <a:spcAft>
                          <a:spcPts val="0"/>
                        </a:spcAft>
                        <a:buNone/>
                      </a:pPr>
                      <a:r>
                        <a:rPr lang="en-US" sz="1800" b="0" cap="none">
                          <a:solidFill>
                            <a:schemeClr val="lt1"/>
                          </a:solidFill>
                        </a:rPr>
                        <a:t>Description</a:t>
                      </a:r>
                      <a:endParaRPr/>
                    </a:p>
                  </a:txBody>
                  <a:tcPr marL="115125" marR="88550" marT="88550" marB="88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730250">
                <a:tc>
                  <a:txBody>
                    <a:bodyPr/>
                    <a:lstStyle/>
                    <a:p>
                      <a:pPr marL="0" marR="0" lvl="0" indent="0" algn="l" rtl="0">
                        <a:spcBef>
                          <a:spcPts val="0"/>
                        </a:spcBef>
                        <a:spcAft>
                          <a:spcPts val="0"/>
                        </a:spcAft>
                        <a:buNone/>
                      </a:pPr>
                      <a:r>
                        <a:rPr lang="en-US" sz="1800" cap="none">
                          <a:solidFill>
                            <a:schemeClr val="dk1"/>
                          </a:solidFill>
                        </a:rPr>
                        <a:t>acousticness</a:t>
                      </a:r>
                      <a:endParaRPr sz="1800" cap="none">
                        <a:solidFill>
                          <a:schemeClr val="dk1"/>
                        </a:solidFill>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marR="0" lvl="0" indent="0" algn="l" rtl="0">
                        <a:spcBef>
                          <a:spcPts val="0"/>
                        </a:spcBef>
                        <a:spcAft>
                          <a:spcPts val="0"/>
                        </a:spcAft>
                        <a:buNone/>
                      </a:pPr>
                      <a:r>
                        <a:rPr lang="en-US" sz="1800" cap="none">
                          <a:solidFill>
                            <a:schemeClr val="dk1"/>
                          </a:solidFill>
                        </a:rPr>
                        <a:t>A confidence measure from 0.0 to 1.0 of whether the track is acoustic. 1.0 represents high confidence the track is acoustic</a:t>
                      </a:r>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1"/>
                  </a:ext>
                </a:extLst>
              </a:tr>
              <a:tr h="454225">
                <a:tc>
                  <a:txBody>
                    <a:bodyPr/>
                    <a:lstStyle/>
                    <a:p>
                      <a:pPr marL="0" marR="0" lvl="0" indent="0" algn="l" rtl="0">
                        <a:spcBef>
                          <a:spcPts val="0"/>
                        </a:spcBef>
                        <a:spcAft>
                          <a:spcPts val="0"/>
                        </a:spcAft>
                        <a:buNone/>
                      </a:pPr>
                      <a:r>
                        <a:rPr lang="en-US" sz="1800" cap="none">
                          <a:solidFill>
                            <a:schemeClr val="dk1"/>
                          </a:solidFill>
                        </a:rPr>
                        <a:t>artists</a:t>
                      </a:r>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800" cap="none">
                          <a:solidFill>
                            <a:schemeClr val="dk1"/>
                          </a:solidFill>
                        </a:rPr>
                        <a:t>Name of the artist</a:t>
                      </a:r>
                      <a:endParaRPr/>
                    </a:p>
                  </a:txBody>
                  <a:tcPr marL="115125" marR="88550" marT="88550" marB="88550">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r h="1006275">
                <a:tc>
                  <a:txBody>
                    <a:bodyPr/>
                    <a:lstStyle/>
                    <a:p>
                      <a:pPr marL="0" marR="0" lvl="0" indent="0" algn="l" rtl="0">
                        <a:spcBef>
                          <a:spcPts val="0"/>
                        </a:spcBef>
                        <a:spcAft>
                          <a:spcPts val="0"/>
                        </a:spcAft>
                        <a:buNone/>
                      </a:pPr>
                      <a:r>
                        <a:rPr lang="en-US" sz="1800" cap="none">
                          <a:solidFill>
                            <a:schemeClr val="dk1"/>
                          </a:solidFill>
                        </a:rPr>
                        <a:t>danceability</a:t>
                      </a:r>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marR="0" lvl="0" indent="0" algn="l" rtl="0">
                        <a:spcBef>
                          <a:spcPts val="0"/>
                        </a:spcBef>
                        <a:spcAft>
                          <a:spcPts val="0"/>
                        </a:spcAft>
                        <a:buNone/>
                      </a:pPr>
                      <a:r>
                        <a:rPr lang="en-US" sz="1800" cap="none">
                          <a:solidFill>
                            <a:schemeClr val="dk1"/>
                          </a:solidFill>
                        </a:rPr>
                        <a:t>Danceability describes how suitable a track is for dancing based on a combination of musical elements including tempo, rhythm stability, beat strength, and overall regularity. A value of 0.0 is least danceable and 1.0 is most danceable. </a:t>
                      </a:r>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3"/>
                  </a:ext>
                </a:extLst>
              </a:tr>
              <a:tr h="454225">
                <a:tc>
                  <a:txBody>
                    <a:bodyPr/>
                    <a:lstStyle/>
                    <a:p>
                      <a:pPr marL="0" marR="0" lvl="0" indent="0" algn="l" rtl="0">
                        <a:spcBef>
                          <a:spcPts val="0"/>
                        </a:spcBef>
                        <a:spcAft>
                          <a:spcPts val="0"/>
                        </a:spcAft>
                        <a:buNone/>
                      </a:pPr>
                      <a:r>
                        <a:rPr lang="en-US" sz="1800" cap="none">
                          <a:solidFill>
                            <a:schemeClr val="dk1"/>
                          </a:solidFill>
                        </a:rPr>
                        <a:t>duration_ms</a:t>
                      </a:r>
                      <a:endParaRPr sz="1800" cap="none">
                        <a:solidFill>
                          <a:schemeClr val="dk1"/>
                        </a:solidFill>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800" cap="none">
                          <a:solidFill>
                            <a:schemeClr val="dk1"/>
                          </a:solidFill>
                        </a:rPr>
                        <a:t>Duration of the track in milliseconds</a:t>
                      </a:r>
                      <a:endParaRPr/>
                    </a:p>
                  </a:txBody>
                  <a:tcPr marL="115125" marR="88550" marT="88550" marB="88550">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4"/>
                  </a:ext>
                </a:extLst>
              </a:tr>
              <a:tr h="730250">
                <a:tc>
                  <a:txBody>
                    <a:bodyPr/>
                    <a:lstStyle/>
                    <a:p>
                      <a:pPr marL="0" marR="0" lvl="0" indent="0" algn="l" rtl="0">
                        <a:spcBef>
                          <a:spcPts val="0"/>
                        </a:spcBef>
                        <a:spcAft>
                          <a:spcPts val="0"/>
                        </a:spcAft>
                        <a:buNone/>
                      </a:pPr>
                      <a:r>
                        <a:rPr lang="en-US" sz="1800" cap="none">
                          <a:solidFill>
                            <a:schemeClr val="dk1"/>
                          </a:solidFill>
                        </a:rPr>
                        <a:t>energy</a:t>
                      </a:r>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marR="0" lvl="0" indent="0" algn="l" rtl="0">
                        <a:spcBef>
                          <a:spcPts val="0"/>
                        </a:spcBef>
                        <a:spcAft>
                          <a:spcPts val="0"/>
                        </a:spcAft>
                        <a:buNone/>
                      </a:pPr>
                      <a:r>
                        <a:rPr lang="en-US" sz="1800" cap="none">
                          <a:solidFill>
                            <a:schemeClr val="dk1"/>
                          </a:solidFill>
                        </a:rPr>
                        <a:t>Energy is a measure from 0.0 to 1.0 and represents a perceptual measure of intensity and activity</a:t>
                      </a:r>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5"/>
                  </a:ext>
                </a:extLst>
              </a:tr>
              <a:tr h="454225">
                <a:tc>
                  <a:txBody>
                    <a:bodyPr/>
                    <a:lstStyle/>
                    <a:p>
                      <a:pPr marL="0" marR="0" lvl="0" indent="0" algn="l" rtl="0">
                        <a:spcBef>
                          <a:spcPts val="0"/>
                        </a:spcBef>
                        <a:spcAft>
                          <a:spcPts val="0"/>
                        </a:spcAft>
                        <a:buNone/>
                      </a:pPr>
                      <a:r>
                        <a:rPr lang="en-US" sz="1800" cap="none">
                          <a:solidFill>
                            <a:schemeClr val="dk1"/>
                          </a:solidFill>
                        </a:rPr>
                        <a:t>Id</a:t>
                      </a:r>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800" cap="none">
                          <a:solidFill>
                            <a:schemeClr val="dk1"/>
                          </a:solidFill>
                        </a:rPr>
                        <a:t> Spotify ID for the track</a:t>
                      </a:r>
                      <a:endParaRPr/>
                    </a:p>
                  </a:txBody>
                  <a:tcPr marL="115125" marR="88550" marT="88550" marB="88550">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6"/>
                  </a:ext>
                </a:extLst>
              </a:tr>
              <a:tr h="454225">
                <a:tc>
                  <a:txBody>
                    <a:bodyPr/>
                    <a:lstStyle/>
                    <a:p>
                      <a:pPr marL="0" marR="0" lvl="0" indent="0" algn="l" rtl="0">
                        <a:spcBef>
                          <a:spcPts val="0"/>
                        </a:spcBef>
                        <a:spcAft>
                          <a:spcPts val="0"/>
                        </a:spcAft>
                        <a:buNone/>
                      </a:pPr>
                      <a:r>
                        <a:rPr lang="en-US" sz="1800" cap="none">
                          <a:solidFill>
                            <a:schemeClr val="dk1"/>
                          </a:solidFill>
                        </a:rPr>
                        <a:t>instrumentalness</a:t>
                      </a:r>
                      <a:endParaRPr sz="1800" cap="none">
                        <a:solidFill>
                          <a:schemeClr val="dk1"/>
                        </a:solidFill>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tcPr>
                </a:tc>
                <a:tc>
                  <a:txBody>
                    <a:bodyPr/>
                    <a:lstStyle/>
                    <a:p>
                      <a:pPr marL="0" marR="0" lvl="0" indent="0" algn="l" rtl="0">
                        <a:spcBef>
                          <a:spcPts val="0"/>
                        </a:spcBef>
                        <a:spcAft>
                          <a:spcPts val="0"/>
                        </a:spcAft>
                        <a:buNone/>
                      </a:pPr>
                      <a:r>
                        <a:rPr lang="en-US" sz="1800" cap="none">
                          <a:solidFill>
                            <a:schemeClr val="dk1"/>
                          </a:solidFill>
                        </a:rPr>
                        <a:t>Predicts whether a track contains no vocals</a:t>
                      </a:r>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7F7F7F"/>
                      </a:solidFill>
                      <a:prstDash val="solid"/>
                      <a:round/>
                      <a:headEnd type="none" w="sm" len="sm"/>
                      <a:tailEnd type="none" w="sm" len="sm"/>
                    </a:lnB>
                  </a:tcPr>
                </a:tc>
                <a:extLst>
                  <a:ext uri="{0D108BD9-81ED-4DB2-BD59-A6C34878D82A}">
                    <a16:rowId xmlns:a16="http://schemas.microsoft.com/office/drawing/2014/main" val="10007"/>
                  </a:ext>
                </a:extLst>
              </a:tr>
              <a:tr h="730250">
                <a:tc>
                  <a:txBody>
                    <a:bodyPr/>
                    <a:lstStyle/>
                    <a:p>
                      <a:pPr marL="0" marR="0" lvl="0" indent="0" algn="l" rtl="0">
                        <a:spcBef>
                          <a:spcPts val="0"/>
                        </a:spcBef>
                        <a:spcAft>
                          <a:spcPts val="0"/>
                        </a:spcAft>
                        <a:buNone/>
                      </a:pPr>
                      <a:r>
                        <a:rPr lang="en-US" sz="1800" cap="none">
                          <a:solidFill>
                            <a:schemeClr val="dk1"/>
                          </a:solidFill>
                        </a:rPr>
                        <a:t>key</a:t>
                      </a:r>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en-US" sz="1800" cap="none">
                          <a:solidFill>
                            <a:schemeClr val="dk1"/>
                          </a:solidFill>
                        </a:rPr>
                        <a:t>The estimated overall key of the track. Integers map to pitches using standard Pitch Class notation </a:t>
                      </a:r>
                      <a:endParaRPr/>
                    </a:p>
                  </a:txBody>
                  <a:tcPr marL="115125" marR="88550" marT="88550" marB="88550">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extLst>
                  <a:ext uri="{0D108BD9-81ED-4DB2-BD59-A6C34878D82A}">
                    <a16:rowId xmlns:a16="http://schemas.microsoft.com/office/drawing/2014/main" val="10008"/>
                  </a:ext>
                </a:extLst>
              </a:tr>
              <a:tr h="454225">
                <a:tc>
                  <a:txBody>
                    <a:bodyPr/>
                    <a:lstStyle/>
                    <a:p>
                      <a:pPr marL="0" marR="0" lvl="0" indent="0" algn="l" rtl="0">
                        <a:spcBef>
                          <a:spcPts val="0"/>
                        </a:spcBef>
                        <a:spcAft>
                          <a:spcPts val="0"/>
                        </a:spcAft>
                        <a:buNone/>
                      </a:pPr>
                      <a:r>
                        <a:rPr lang="en-US" sz="1800" cap="none">
                          <a:solidFill>
                            <a:schemeClr val="dk1"/>
                          </a:solidFill>
                        </a:rPr>
                        <a:t>liveness</a:t>
                      </a:r>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cap="none">
                          <a:solidFill>
                            <a:schemeClr val="dk1"/>
                          </a:solidFill>
                        </a:rPr>
                        <a:t>Detects the presence of an audience in the recording</a:t>
                      </a:r>
                      <a:endParaRPr/>
                    </a:p>
                  </a:txBody>
                  <a:tcPr marL="115125" marR="88550" marT="88550" marB="8855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159657" y="856343"/>
            <a:ext cx="3522945" cy="5486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Data </a:t>
            </a:r>
            <a:br>
              <a:rPr lang="en-US"/>
            </a:br>
            <a:r>
              <a:rPr lang="en-US"/>
              <a:t>Pre-Processing</a:t>
            </a:r>
            <a:endParaRPr/>
          </a:p>
        </p:txBody>
      </p:sp>
      <p:grpSp>
        <p:nvGrpSpPr>
          <p:cNvPr id="182" name="Google Shape;182;p22"/>
          <p:cNvGrpSpPr/>
          <p:nvPr/>
        </p:nvGrpSpPr>
        <p:grpSpPr>
          <a:xfrm>
            <a:off x="3996219" y="1415890"/>
            <a:ext cx="7865518" cy="5042966"/>
            <a:chOff x="0" y="1096576"/>
            <a:chExt cx="7865518" cy="5042966"/>
          </a:xfrm>
        </p:grpSpPr>
        <p:sp>
          <p:nvSpPr>
            <p:cNvPr id="183" name="Google Shape;183;p22"/>
            <p:cNvSpPr/>
            <p:nvPr/>
          </p:nvSpPr>
          <p:spPr>
            <a:xfrm>
              <a:off x="119417" y="1096576"/>
              <a:ext cx="1268838" cy="1268838"/>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0285" y="2702480"/>
              <a:ext cx="3625252" cy="5437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txBox="1"/>
            <p:nvPr/>
          </p:nvSpPr>
          <p:spPr>
            <a:xfrm>
              <a:off x="10285" y="2702480"/>
              <a:ext cx="3625252" cy="5437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400"/>
                <a:buFont typeface="Calibri"/>
                <a:buNone/>
              </a:pPr>
              <a:r>
                <a:rPr lang="en-US" sz="3400" b="1" i="0" u="none" strike="noStrike" cap="none">
                  <a:solidFill>
                    <a:schemeClr val="lt1"/>
                  </a:solidFill>
                  <a:latin typeface="Calibri"/>
                  <a:ea typeface="Calibri"/>
                  <a:cs typeface="Calibri"/>
                  <a:sym typeface="Calibri"/>
                </a:rPr>
                <a:t>Data Cleaning</a:t>
              </a:r>
              <a:endParaRPr/>
            </a:p>
          </p:txBody>
        </p:sp>
        <p:sp>
          <p:nvSpPr>
            <p:cNvPr id="186" name="Google Shape;186;p22"/>
            <p:cNvSpPr/>
            <p:nvPr/>
          </p:nvSpPr>
          <p:spPr>
            <a:xfrm>
              <a:off x="0" y="3470504"/>
              <a:ext cx="3625252" cy="22720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txBox="1"/>
            <p:nvPr/>
          </p:nvSpPr>
          <p:spPr>
            <a:xfrm>
              <a:off x="0" y="3470504"/>
              <a:ext cx="3625252" cy="227201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Identified the Null values in the dataset</a:t>
              </a:r>
              <a:endParaRPr/>
            </a:p>
            <a:p>
              <a:pPr marL="0" marR="0" lvl="0" indent="0" algn="l" rtl="0">
                <a:lnSpc>
                  <a:spcPct val="100000"/>
                </a:lnSpc>
                <a:spcBef>
                  <a:spcPts val="700"/>
                </a:spcBef>
                <a:spcAft>
                  <a:spcPts val="0"/>
                </a:spcAft>
                <a:buClr>
                  <a:schemeClr val="lt1"/>
                </a:buClr>
                <a:buSzPts val="2000"/>
                <a:buFont typeface="Calibri"/>
                <a:buNone/>
              </a:pPr>
              <a:endParaRPr sz="2000" b="0" i="0" u="none" strike="noStrike" cap="none">
                <a:solidFill>
                  <a:schemeClr val="lt1"/>
                </a:solidFill>
                <a:latin typeface="Calibri"/>
                <a:ea typeface="Calibri"/>
                <a:cs typeface="Calibri"/>
                <a:sym typeface="Calibri"/>
              </a:endParaRPr>
            </a:p>
            <a:p>
              <a:pPr marL="0" marR="0" lvl="0" indent="0" algn="l" rtl="0">
                <a:lnSpc>
                  <a:spcPct val="100000"/>
                </a:lnSpc>
                <a:spcBef>
                  <a:spcPts val="70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Change all columns type into float and dropped duplicate values </a:t>
              </a:r>
              <a:endParaRPr/>
            </a:p>
            <a:p>
              <a:pPr marL="0" marR="0" lvl="0" indent="0" algn="l" rtl="0">
                <a:lnSpc>
                  <a:spcPct val="100000"/>
                </a:lnSpc>
                <a:spcBef>
                  <a:spcPts val="700"/>
                </a:spcBef>
                <a:spcAft>
                  <a:spcPts val="0"/>
                </a:spcAft>
                <a:buClr>
                  <a:schemeClr val="lt1"/>
                </a:buClr>
                <a:buSzPts val="2000"/>
                <a:buFont typeface="Calibri"/>
                <a:buNone/>
              </a:pPr>
              <a:endParaRPr sz="2000" b="0" i="0" u="none" strike="noStrike" cap="none">
                <a:solidFill>
                  <a:schemeClr val="lt1"/>
                </a:solidFill>
                <a:latin typeface="Calibri"/>
                <a:ea typeface="Calibri"/>
                <a:cs typeface="Calibri"/>
                <a:sym typeface="Calibri"/>
              </a:endParaRPr>
            </a:p>
            <a:p>
              <a:pPr marL="0" marR="0" lvl="0" indent="0" algn="l" rtl="0">
                <a:lnSpc>
                  <a:spcPct val="100000"/>
                </a:lnSpc>
                <a:spcBef>
                  <a:spcPts val="70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Filled null values with 0.00 value</a:t>
              </a:r>
              <a:endParaRPr/>
            </a:p>
          </p:txBody>
        </p:sp>
        <p:sp>
          <p:nvSpPr>
            <p:cNvPr id="188" name="Google Shape;188;p22"/>
            <p:cNvSpPr/>
            <p:nvPr/>
          </p:nvSpPr>
          <p:spPr>
            <a:xfrm>
              <a:off x="4240926" y="1149928"/>
              <a:ext cx="1268838" cy="1268838"/>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197379" y="2736443"/>
              <a:ext cx="3625252" cy="5437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txBox="1"/>
            <p:nvPr/>
          </p:nvSpPr>
          <p:spPr>
            <a:xfrm>
              <a:off x="4197379" y="2736443"/>
              <a:ext cx="3625252" cy="5437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400"/>
                <a:buFont typeface="Calibri"/>
                <a:buNone/>
              </a:pPr>
              <a:r>
                <a:rPr lang="en-US" sz="3400" b="1" i="0" u="none" strike="noStrike" cap="none">
                  <a:solidFill>
                    <a:schemeClr val="lt1"/>
                  </a:solidFill>
                  <a:latin typeface="Calibri"/>
                  <a:ea typeface="Calibri"/>
                  <a:cs typeface="Calibri"/>
                  <a:sym typeface="Calibri"/>
                </a:rPr>
                <a:t>Feature engineering</a:t>
              </a:r>
              <a:endParaRPr/>
            </a:p>
          </p:txBody>
        </p:sp>
        <p:sp>
          <p:nvSpPr>
            <p:cNvPr id="191" name="Google Shape;191;p22"/>
            <p:cNvSpPr/>
            <p:nvPr/>
          </p:nvSpPr>
          <p:spPr>
            <a:xfrm>
              <a:off x="4240266" y="3440123"/>
              <a:ext cx="3625252" cy="269941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txBox="1"/>
            <p:nvPr/>
          </p:nvSpPr>
          <p:spPr>
            <a:xfrm>
              <a:off x="4240266" y="3440123"/>
              <a:ext cx="3625252" cy="2699419"/>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a:solidFill>
                    <a:srgbClr val="FFFFFF"/>
                  </a:solidFill>
                </a:rPr>
                <a:t>Performed:</a:t>
              </a:r>
              <a:endParaRPr sz="20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US" sz="2000">
                  <a:solidFill>
                    <a:srgbClr val="FFFFFF"/>
                  </a:solidFill>
                </a:rPr>
                <a:t>   1. Vector Assembler</a:t>
              </a:r>
              <a:endParaRPr sz="20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US" sz="2000">
                  <a:solidFill>
                    <a:srgbClr val="FFFFFF"/>
                  </a:solidFill>
                </a:rPr>
                <a:t>   2. Standard Scaler</a:t>
              </a:r>
              <a:endParaRPr sz="20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US" sz="2000">
                  <a:solidFill>
                    <a:srgbClr val="FFFFFF"/>
                  </a:solidFill>
                </a:rPr>
                <a:t>   3. Normalizer</a:t>
              </a:r>
              <a:endParaRPr sz="2000">
                <a:solidFill>
                  <a:srgbClr val="FFFFFF"/>
                </a:solidFill>
              </a:endParaRPr>
            </a:p>
            <a:p>
              <a:pPr marL="0" marR="0" lvl="0" indent="0" algn="l" rtl="0">
                <a:lnSpc>
                  <a:spcPct val="100000"/>
                </a:lnSpc>
                <a:spcBef>
                  <a:spcPts val="700"/>
                </a:spcBef>
                <a:spcAft>
                  <a:spcPts val="0"/>
                </a:spcAft>
                <a:buClr>
                  <a:schemeClr val="lt1"/>
                </a:buClr>
                <a:buSzPts val="2000"/>
                <a:buFont typeface="Calibri"/>
                <a:buNone/>
              </a:pPr>
              <a:endParaRPr sz="2000">
                <a:solidFill>
                  <a:schemeClr val="lt1"/>
                </a:solidFill>
                <a:latin typeface="Calibri"/>
                <a:ea typeface="Calibri"/>
                <a:cs typeface="Calibri"/>
                <a:sym typeface="Calibri"/>
              </a:endParaRPr>
            </a:p>
            <a:p>
              <a:pPr marL="0" marR="0" lvl="0" indent="0" algn="l" rtl="0">
                <a:lnSpc>
                  <a:spcPct val="100000"/>
                </a:lnSpc>
                <a:spcBef>
                  <a:spcPts val="700"/>
                </a:spcBef>
                <a:spcAft>
                  <a:spcPts val="0"/>
                </a:spcAft>
                <a:buClr>
                  <a:schemeClr val="lt1"/>
                </a:buClr>
                <a:buSzPts val="2000"/>
                <a:buFont typeface="Calibri"/>
                <a:buNone/>
              </a:pPr>
              <a:endParaRPr sz="2000" b="0" i="0" u="none" strike="noStrike" cap="none">
                <a:solidFill>
                  <a:schemeClr val="lt1"/>
                </a:solidFill>
                <a:latin typeface="Calibri"/>
                <a:ea typeface="Calibri"/>
                <a:cs typeface="Calibri"/>
                <a:sym typeface="Calibri"/>
              </a:endParaRPr>
            </a:p>
            <a:p>
              <a:pPr marL="0" marR="0" lvl="0" indent="0" algn="l" rtl="0">
                <a:lnSpc>
                  <a:spcPct val="100000"/>
                </a:lnSpc>
                <a:spcBef>
                  <a:spcPts val="700"/>
                </a:spcBef>
                <a:spcAft>
                  <a:spcPts val="0"/>
                </a:spcAft>
                <a:buClr>
                  <a:schemeClr val="lt1"/>
                </a:buClr>
                <a:buSzPts val="2000"/>
                <a:buFont typeface="Calibri"/>
                <a:buNone/>
              </a:pPr>
              <a:endParaRPr sz="20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6"/>
        <p:cNvGrpSpPr/>
        <p:nvPr/>
      </p:nvGrpSpPr>
      <p:grpSpPr>
        <a:xfrm>
          <a:off x="0" y="0"/>
          <a:ext cx="0" cy="0"/>
          <a:chOff x="0" y="0"/>
          <a:chExt cx="0" cy="0"/>
        </a:xfrm>
      </p:grpSpPr>
      <p:sp>
        <p:nvSpPr>
          <p:cNvPr id="197" name="Google Shape;197;p23"/>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8" name="Google Shape;198;p23"/>
          <p:cNvSpPr/>
          <p:nvPr/>
        </p:nvSpPr>
        <p:spPr>
          <a:xfrm>
            <a:off x="0" y="0"/>
            <a:ext cx="4709160" cy="6858000"/>
          </a:xfrm>
          <a:prstGeom prst="rect">
            <a:avLst/>
          </a:prstGeom>
          <a:solidFill>
            <a:schemeClr val="dk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9" name="Google Shape;199;p23"/>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0" name="Google Shape;200;p23"/>
          <p:cNvSpPr txBox="1">
            <a:spLocks noGrp="1"/>
          </p:cNvSpPr>
          <p:nvPr>
            <p:ph type="title"/>
          </p:nvPr>
        </p:nvSpPr>
        <p:spPr>
          <a:xfrm>
            <a:off x="537029" y="640263"/>
            <a:ext cx="3962400" cy="552830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Prediction Goals</a:t>
            </a:r>
            <a:endParaRPr/>
          </a:p>
        </p:txBody>
      </p:sp>
      <p:sp>
        <p:nvSpPr>
          <p:cNvPr id="201" name="Google Shape;201;p23"/>
          <p:cNvSpPr txBox="1">
            <a:spLocks noGrp="1"/>
          </p:cNvSpPr>
          <p:nvPr>
            <p:ph type="body" idx="1"/>
          </p:nvPr>
        </p:nvSpPr>
        <p:spPr>
          <a:xfrm>
            <a:off x="4892150" y="246744"/>
            <a:ext cx="7082136" cy="627017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dk1"/>
              </a:buClr>
              <a:buSzPts val="2220"/>
              <a:buNone/>
            </a:pPr>
            <a:r>
              <a:rPr lang="en-US" sz="2220" b="1" u="sng">
                <a:solidFill>
                  <a:schemeClr val="dk1"/>
                </a:solidFill>
              </a:rPr>
              <a:t>Prediction:</a:t>
            </a:r>
            <a:endParaRPr sz="2220" b="0">
              <a:solidFill>
                <a:schemeClr val="dk1"/>
              </a:solidFill>
            </a:endParaRPr>
          </a:p>
          <a:p>
            <a:pPr marL="0" lvl="0" indent="0" algn="l" rtl="0">
              <a:lnSpc>
                <a:spcPct val="80000"/>
              </a:lnSpc>
              <a:spcBef>
                <a:spcPts val="1000"/>
              </a:spcBef>
              <a:spcAft>
                <a:spcPts val="0"/>
              </a:spcAft>
              <a:buClr>
                <a:schemeClr val="dk1"/>
              </a:buClr>
              <a:buSzPts val="2220"/>
              <a:buNone/>
            </a:pPr>
            <a:r>
              <a:rPr lang="en-US" sz="2220">
                <a:solidFill>
                  <a:schemeClr val="dk1"/>
                </a:solidFill>
              </a:rPr>
              <a:t>Business problem- The central issue for our project is to provide recommendations of songs to a user. Our system will help the users to improve their listening experience which is unique and more personalized to them. It will also help them explore similar artists and genres from a wide range of Spotify playlists of songs. </a:t>
            </a:r>
            <a:endParaRPr sz="2220" b="0">
              <a:solidFill>
                <a:schemeClr val="dk1"/>
              </a:solidFill>
            </a:endParaRPr>
          </a:p>
          <a:p>
            <a:pPr marL="0" lvl="0" indent="0" algn="l" rtl="0">
              <a:lnSpc>
                <a:spcPct val="80000"/>
              </a:lnSpc>
              <a:spcBef>
                <a:spcPts val="1000"/>
              </a:spcBef>
              <a:spcAft>
                <a:spcPts val="0"/>
              </a:spcAft>
              <a:buClr>
                <a:schemeClr val="lt1"/>
              </a:buClr>
              <a:buSzPts val="2220"/>
              <a:buNone/>
            </a:pPr>
            <a:endParaRPr sz="2220">
              <a:solidFill>
                <a:schemeClr val="dk1"/>
              </a:solidFill>
            </a:endParaRPr>
          </a:p>
          <a:p>
            <a:pPr marL="0" lvl="0" indent="0" algn="l" rtl="0">
              <a:lnSpc>
                <a:spcPct val="80000"/>
              </a:lnSpc>
              <a:spcBef>
                <a:spcPts val="1000"/>
              </a:spcBef>
              <a:spcAft>
                <a:spcPts val="0"/>
              </a:spcAft>
              <a:buClr>
                <a:schemeClr val="dk1"/>
              </a:buClr>
              <a:buSzPts val="2220"/>
              <a:buNone/>
            </a:pPr>
            <a:r>
              <a:rPr lang="en-US" sz="2220">
                <a:solidFill>
                  <a:schemeClr val="dk1"/>
                </a:solidFill>
              </a:rPr>
              <a:t>We aim to gain the following results:</a:t>
            </a:r>
            <a:endParaRPr sz="2220" b="0">
              <a:solidFill>
                <a:schemeClr val="dk1"/>
              </a:solidFill>
            </a:endParaRPr>
          </a:p>
          <a:p>
            <a:pPr marL="228600" lvl="0" indent="-228600" algn="l" rtl="0">
              <a:lnSpc>
                <a:spcPct val="80000"/>
              </a:lnSpc>
              <a:spcBef>
                <a:spcPts val="1000"/>
              </a:spcBef>
              <a:spcAft>
                <a:spcPts val="0"/>
              </a:spcAft>
              <a:buClr>
                <a:schemeClr val="dk1"/>
              </a:buClr>
              <a:buSzPts val="2220"/>
              <a:buChar char="•"/>
            </a:pPr>
            <a:r>
              <a:rPr lang="en-US" sz="2220" b="1">
                <a:solidFill>
                  <a:schemeClr val="dk1"/>
                </a:solidFill>
              </a:rPr>
              <a:t>Analysis of artists-</a:t>
            </a:r>
            <a:r>
              <a:rPr lang="en-US" sz="2220">
                <a:solidFill>
                  <a:schemeClr val="dk1"/>
                </a:solidFill>
              </a:rPr>
              <a:t> Our aim will be to create an artist-based recommendation system that recommends users with similar artists.</a:t>
            </a:r>
            <a:endParaRPr/>
          </a:p>
          <a:p>
            <a:pPr marL="228600" lvl="0" indent="-228600" algn="l" rtl="0">
              <a:lnSpc>
                <a:spcPct val="80000"/>
              </a:lnSpc>
              <a:spcBef>
                <a:spcPts val="1000"/>
              </a:spcBef>
              <a:spcAft>
                <a:spcPts val="0"/>
              </a:spcAft>
              <a:buClr>
                <a:schemeClr val="dk1"/>
              </a:buClr>
              <a:buSzPts val="2220"/>
              <a:buChar char="•"/>
            </a:pPr>
            <a:r>
              <a:rPr lang="en-US" sz="2220" b="1">
                <a:solidFill>
                  <a:schemeClr val="dk1"/>
                </a:solidFill>
              </a:rPr>
              <a:t>Performing time-series analysis-</a:t>
            </a:r>
            <a:r>
              <a:rPr lang="en-US" sz="2220">
                <a:solidFill>
                  <a:schemeClr val="dk1"/>
                </a:solidFill>
              </a:rPr>
              <a:t> We will also be performing a time series analysis that visualizes the evolution of songs over time to understand the trends in music. </a:t>
            </a:r>
            <a:endParaRPr/>
          </a:p>
          <a:p>
            <a:pPr marL="228600" lvl="0" indent="-228600" algn="l" rtl="0">
              <a:lnSpc>
                <a:spcPct val="80000"/>
              </a:lnSpc>
              <a:spcBef>
                <a:spcPts val="1000"/>
              </a:spcBef>
              <a:spcAft>
                <a:spcPts val="0"/>
              </a:spcAft>
              <a:buClr>
                <a:schemeClr val="dk1"/>
              </a:buClr>
              <a:buSzPts val="2220"/>
              <a:buChar char="•"/>
            </a:pPr>
            <a:r>
              <a:rPr lang="en-US" sz="2220" b="1">
                <a:solidFill>
                  <a:schemeClr val="dk1"/>
                </a:solidFill>
              </a:rPr>
              <a:t>Recommending similar songs-</a:t>
            </a:r>
            <a:r>
              <a:rPr lang="en-US" sz="2220">
                <a:solidFill>
                  <a:schemeClr val="dk1"/>
                </a:solidFill>
              </a:rPr>
              <a:t>  We will be recommending songs by analyzing, differentiating, and clustering the genres.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1210</Words>
  <Application>Microsoft Office PowerPoint</Application>
  <PresentationFormat>Widescreen</PresentationFormat>
  <Paragraphs>155</Paragraphs>
  <Slides>28</Slides>
  <Notes>28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28</vt:i4>
      </vt:variant>
    </vt:vector>
  </HeadingPairs>
  <TitlesOfParts>
    <vt:vector size="32" baseType="lpstr">
      <vt:lpstr>Arial</vt:lpstr>
      <vt:lpstr>Calibri</vt:lpstr>
      <vt:lpstr>Office Theme</vt:lpstr>
      <vt:lpstr>Office Theme</vt:lpstr>
      <vt:lpstr>Spotify Data Analysis  IST 718 Big Data Analytics (group16)</vt:lpstr>
      <vt:lpstr>Agenda </vt:lpstr>
      <vt:lpstr>Project Overview</vt:lpstr>
      <vt:lpstr>Problem Goal</vt:lpstr>
      <vt:lpstr>Data Description</vt:lpstr>
      <vt:lpstr>PowerPoint Presentation</vt:lpstr>
      <vt:lpstr>PowerPoint Presentation</vt:lpstr>
      <vt:lpstr>Data  Pre-Processing</vt:lpstr>
      <vt:lpstr>Prediction Goals</vt:lpstr>
      <vt:lpstr>Inference Goals</vt:lpstr>
      <vt:lpstr>Data Exploration</vt:lpstr>
      <vt:lpstr>Data Visualization Correlation Matrix</vt:lpstr>
      <vt:lpstr>Top Artists with Popularity</vt:lpstr>
      <vt:lpstr>Time Series Analysis: Count of Tracks Added</vt:lpstr>
      <vt:lpstr>Time Series Analysis: Audio Characteristics Over Year</vt:lpstr>
      <vt:lpstr>Methods Used:</vt:lpstr>
      <vt:lpstr>Linear Regression</vt:lpstr>
      <vt:lpstr>Random Forest Regression</vt:lpstr>
      <vt:lpstr>Comparison</vt:lpstr>
      <vt:lpstr>Cross Validation           &amp; Train and Test   Results</vt:lpstr>
      <vt:lpstr> Principal Component Analysis</vt:lpstr>
      <vt:lpstr>Model Results: Principal Component Analysis (PCA) </vt:lpstr>
      <vt:lpstr> K means</vt:lpstr>
      <vt:lpstr>Scatter Plot of K-Means</vt:lpstr>
      <vt:lpstr>Prediction and Inference Achievement</vt:lpstr>
      <vt:lpstr>Problems Encountered</vt:lpstr>
      <vt:lpstr>Credits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Data Analysis  IST 718 Big Data Analytics (group16)</dc:title>
  <cp:lastModifiedBy>Rahul Wable</cp:lastModifiedBy>
  <cp:revision>3</cp:revision>
  <dcterms:modified xsi:type="dcterms:W3CDTF">2020-11-20T02:34:08Z</dcterms:modified>
</cp:coreProperties>
</file>