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Proxima Nova"/>
      <p:regular r:id="rId24"/>
      <p:bold r:id="rId25"/>
      <p:italic r:id="rId26"/>
      <p:boldItalic r:id="rId27"/>
    </p:embeddedFont>
    <p:embeddedFont>
      <p:font typeface="Lato"/>
      <p:regular r:id="rId28"/>
      <p:bold r:id="rId29"/>
      <p:italic r:id="rId30"/>
      <p:boldItalic r:id="rId31"/>
    </p:embeddedFont>
    <p:embeddedFont>
      <p:font typeface="EB Garamond"/>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ProximaNova-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Lat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EBGaramond-bold.fntdata"/><Relationship Id="rId10" Type="http://schemas.openxmlformats.org/officeDocument/2006/relationships/slide" Target="slides/slide5.xml"/><Relationship Id="rId32" Type="http://schemas.openxmlformats.org/officeDocument/2006/relationships/font" Target="fonts/EBGaramond-regular.fntdata"/><Relationship Id="rId13" Type="http://schemas.openxmlformats.org/officeDocument/2006/relationships/slide" Target="slides/slide8.xml"/><Relationship Id="rId35" Type="http://schemas.openxmlformats.org/officeDocument/2006/relationships/font" Target="fonts/EBGaramond-boldItalic.fntdata"/><Relationship Id="rId12" Type="http://schemas.openxmlformats.org/officeDocument/2006/relationships/slide" Target="slides/slide7.xml"/><Relationship Id="rId34" Type="http://schemas.openxmlformats.org/officeDocument/2006/relationships/font" Target="fonts/EBGaramond-italic.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c1221a0b8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c1221a0b8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Ysatis: This is one of our multiple regression models. We decided to run one as the graph before hinted at a relationship, but even so.. Our data did not meet the conditions for a multiple regression model. There are so many outliers and there is not equal </a:t>
            </a:r>
            <a:r>
              <a:rPr lang="en"/>
              <a:t>variance as we saw in the slide before</a:t>
            </a:r>
            <a:r>
              <a:rPr lang="en"/>
              <a:t>. </a:t>
            </a:r>
            <a:r>
              <a:rPr lang="en"/>
              <a:t>All of them were not statistically significant, as our significance level is .05 and our P-value even here is way higher. Even if it was significant, all our models were slightly above 30 cases which is the minimum number of cases we would need for this to be valid. W</a:t>
            </a:r>
            <a:r>
              <a:rPr lang="en"/>
              <a:t>e thus fail to reject the null and can not conclude that Math scores and income are related. This is reflected in our high P-value and low r squared values.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bf0fa520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bf0fa520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major limitation of our data is the number of cases. This limitation is reflected in our results. Our data is also based on 2015, US scores for the NEAP, which with our question, we are assuming these three factors are universal. For future work, it would be better to focus more intently on smaller regions with more cases such as districts, zip codes, or cities.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f0fa520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f0fa520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cannot say that there is or isn’t a relationship between average household income and per pupil spending with this given data. </a:t>
            </a:r>
            <a:endParaRPr/>
          </a:p>
          <a:p>
            <a:pPr indent="0" lvl="0" marL="0" rtl="0" algn="l">
              <a:spcBef>
                <a:spcPts val="0"/>
              </a:spcBef>
              <a:spcAft>
                <a:spcPts val="0"/>
              </a:spcAft>
              <a:buNone/>
            </a:pPr>
            <a:r>
              <a:rPr lang="en"/>
              <a:t>We can tell that there might be a relationship between scores as shown in our regression charts, but our multiple regression results do not confirm whether there is or not. We didn’t have enough data to really draw any personal revelations or conclusions. Our major problems are simply due to the spread of our data, and how few cases we have to really show the relationships. Problems include N/A points, uneven variability, and outliers. Some questions we have is what our data would look like if we focused on districts. That includes missing cases, also test scores over time and change.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bf0fa520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bf0fa520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c1221a0b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c1221a0b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bf0fa52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bf0fa52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a:t>
            </a:r>
            <a:r>
              <a:rPr lang="en"/>
              <a:t>Looking at per pupil funding  hints at the disparity between public schools in the United States and the opportunities that can be available to students. </a:t>
            </a:r>
            <a:r>
              <a:rPr lang="en"/>
              <a:t>One way to look at how funding is distributed is through the average household income of residents in each state. So for the purpose of this project, we wanted to see if state per pupil funding and average household income of students have a relationship with student performance on standardized scores.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c1221a0b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c1221a0b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12121"/>
                </a:solidFill>
                <a:latin typeface="EB Garamond"/>
                <a:ea typeface="EB Garamond"/>
                <a:cs typeface="EB Garamond"/>
                <a:sym typeface="EB Garamond"/>
              </a:rPr>
              <a:t>Funding to low-income Title I schools has decreased since 2010. Since public schools are dependent on local property taxes for a considerable amount of their funding, often more affluent or high-wealth/income districts receive more funding than low-wealth/income districts. </a:t>
            </a:r>
            <a:r>
              <a:rPr lang="en"/>
              <a:t>This difference in funding can impact  factors like class retention rates, the classes that are being taught in schools (having advanced or college-preparedness courses), and schools’ ability to hire and keep good teachers to educate and even mentor students.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c1221a0b8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c1221a0b8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roxima Nova"/>
                <a:ea typeface="Proxima Nova"/>
                <a:cs typeface="Proxima Nova"/>
                <a:sym typeface="Proxima Nova"/>
              </a:rPr>
              <a:t>Since we are looking at the entire US, we decided to use N.A.E.P. which is the  “only assessment that measures what U.S. students know and can do in various subjects across the nation, states, and in some urban districts”. </a:t>
            </a:r>
            <a:r>
              <a:rPr lang="en"/>
              <a:t>Every different state has its own test so this standardized test and this test allows us to get a sense of students progress in standardized tests between states.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c1221a0b8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1221a0b8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We got our data from the National Center for Education Statistics and 2015 Annual Survey of School System Finances, U.S Census Bureau. Our cases are the 50 states + district  Of Columbia .  Our variables are the average test score (math test and reading scores) which are the response variables and ,  median household income, per pupil spending, which are the explanatory variable. Our last variable is the project student enrollment.   None of our variables could  have been controlled.  </a:t>
            </a:r>
            <a:endParaRPr sz="1300">
              <a:solidFill>
                <a:schemeClr val="accent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c1221a0b8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c1221a0b8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Pamela : We decided to use </a:t>
            </a:r>
            <a:r>
              <a:rPr lang="en"/>
              <a:t>the multiple regression</a:t>
            </a:r>
            <a:r>
              <a:rPr lang="en"/>
              <a:t> model, which gave us a </a:t>
            </a:r>
            <a:r>
              <a:rPr lang="en"/>
              <a:t>hypothesis</a:t>
            </a:r>
            <a:r>
              <a:rPr lang="en"/>
              <a:t> test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bf0fa520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bf0fa520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Pamela:Here is our  summary statistics data table. I want to draw attention to our </a:t>
            </a:r>
            <a:r>
              <a:rPr lang="en"/>
              <a:t>interquartile</a:t>
            </a:r>
            <a:r>
              <a:rPr lang="en"/>
              <a:t> range  for the NEA Reading scores, which show a difference  of 9 points. This means that 50 percent of our data is fairly </a:t>
            </a:r>
            <a:r>
              <a:rPr lang="en"/>
              <a:t>homogeneous</a:t>
            </a:r>
            <a:r>
              <a:rPr lang="en"/>
              <a:t> </a:t>
            </a:r>
            <a:r>
              <a:rPr lang="en"/>
              <a:t>compared</a:t>
            </a:r>
            <a:r>
              <a:rPr lang="en"/>
              <a:t> to the </a:t>
            </a:r>
            <a:r>
              <a:rPr lang="en"/>
              <a:t>lower</a:t>
            </a:r>
            <a:r>
              <a:rPr lang="en"/>
              <a:t> twenty-five percent of data has a spread of 30 points. Because the way this data is spread between the quartiles, we experienced a lot of outliers that drastically impacted our results.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f0fa520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f0fa520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Pamela:We created regression graphs. As I just pointed out, you can see that there are a lot of outliers. We  tried to filter some of the outliers, but found ourselves in the same position because there were still outliers present. It made no statistically significance difference in our results and decreased the number of observations, which were already limited.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c1221a0b8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c1221a0b8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would like  to point out the graph on the right. There is a positive weak trend between pupil spending and Reading score which means that as the amount of pupil funding increases so does the reading score, but we can not make a definitive inferences because of other statistical factors, which Ysatis will explain further.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governing.com/gov-data/education-data/state-education-spending-per-pupil-data.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852700" y="1223700"/>
            <a:ext cx="5992500" cy="223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6600">
                <a:solidFill>
                  <a:srgbClr val="000000"/>
                </a:solidFill>
                <a:latin typeface="Oswald"/>
                <a:ea typeface="Oswald"/>
                <a:cs typeface="Oswald"/>
                <a:sym typeface="Oswald"/>
              </a:rPr>
              <a:t>Money In Education</a:t>
            </a:r>
            <a:endParaRPr b="0" sz="6600">
              <a:solidFill>
                <a:srgbClr val="000000"/>
              </a:solidFill>
              <a:latin typeface="Oswald"/>
              <a:ea typeface="Oswald"/>
              <a:cs typeface="Oswald"/>
              <a:sym typeface="Oswald"/>
            </a:endParaRPr>
          </a:p>
          <a:p>
            <a:pPr indent="0" lvl="0" marL="0" rtl="0" algn="l">
              <a:spcBef>
                <a:spcPts val="0"/>
              </a:spcBef>
              <a:spcAft>
                <a:spcPts val="0"/>
              </a:spcAft>
              <a:buNone/>
            </a:pPr>
            <a:r>
              <a:t/>
            </a:r>
            <a:endParaRPr sz="6600">
              <a:latin typeface="Oswald"/>
              <a:ea typeface="Oswald"/>
              <a:cs typeface="Oswald"/>
              <a:sym typeface="Oswald"/>
            </a:endParaRPr>
          </a:p>
        </p:txBody>
      </p:sp>
      <p:sp>
        <p:nvSpPr>
          <p:cNvPr id="87" name="Google Shape;87;p13"/>
          <p:cNvSpPr txBox="1"/>
          <p:nvPr>
            <p:ph idx="1" type="subTitle"/>
          </p:nvPr>
        </p:nvSpPr>
        <p:spPr>
          <a:xfrm>
            <a:off x="4902" y="397597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Pamela Vargas</a:t>
            </a:r>
            <a:endParaRPr/>
          </a:p>
          <a:p>
            <a:pPr indent="0" lvl="0" marL="0" rtl="0" algn="l">
              <a:spcBef>
                <a:spcPts val="0"/>
              </a:spcBef>
              <a:spcAft>
                <a:spcPts val="0"/>
              </a:spcAft>
              <a:buNone/>
            </a:pPr>
            <a:r>
              <a:rPr lang="en"/>
              <a:t>Ysatis Tagle</a:t>
            </a:r>
            <a:endParaRPr/>
          </a:p>
          <a:p>
            <a:pPr indent="0" lvl="0" marL="0" rtl="0" algn="l">
              <a:spcBef>
                <a:spcPts val="0"/>
              </a:spcBef>
              <a:spcAft>
                <a:spcPts val="0"/>
              </a:spcAft>
              <a:buNone/>
            </a:pPr>
            <a:r>
              <a:rPr lang="en"/>
              <a:t>Rekik Worku </a:t>
            </a:r>
            <a:endParaRPr/>
          </a:p>
        </p:txBody>
      </p:sp>
      <p:pic>
        <p:nvPicPr>
          <p:cNvPr descr="Image result for money" id="88" name="Google Shape;88;p13"/>
          <p:cNvPicPr preferRelativeResize="0"/>
          <p:nvPr/>
        </p:nvPicPr>
        <p:blipFill>
          <a:blip r:embed="rId3">
            <a:alphaModFix amt="80000"/>
          </a:blip>
          <a:stretch>
            <a:fillRect/>
          </a:stretch>
        </p:blipFill>
        <p:spPr>
          <a:xfrm>
            <a:off x="5755799" y="2976500"/>
            <a:ext cx="3040075" cy="1994750"/>
          </a:xfrm>
          <a:prstGeom prst="rect">
            <a:avLst/>
          </a:prstGeom>
          <a:noFill/>
          <a:ln>
            <a:noFill/>
          </a:ln>
        </p:spPr>
      </p:pic>
      <p:pic>
        <p:nvPicPr>
          <p:cNvPr descr="Image result for public schools" id="89" name="Google Shape;89;p13"/>
          <p:cNvPicPr preferRelativeResize="0"/>
          <p:nvPr/>
        </p:nvPicPr>
        <p:blipFill>
          <a:blip r:embed="rId4">
            <a:alphaModFix amt="93000"/>
          </a:blip>
          <a:stretch>
            <a:fillRect/>
          </a:stretch>
        </p:blipFill>
        <p:spPr>
          <a:xfrm>
            <a:off x="4572004" y="2571750"/>
            <a:ext cx="3128772" cy="2077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contd.</a:t>
            </a:r>
            <a:endParaRPr/>
          </a:p>
        </p:txBody>
      </p:sp>
      <p:sp>
        <p:nvSpPr>
          <p:cNvPr id="156" name="Google Shape;156;p22"/>
          <p:cNvSpPr txBox="1"/>
          <p:nvPr/>
        </p:nvSpPr>
        <p:spPr>
          <a:xfrm>
            <a:off x="3297850" y="180475"/>
            <a:ext cx="5809800" cy="1898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t/>
            </a:r>
            <a:endParaRPr/>
          </a:p>
        </p:txBody>
      </p:sp>
      <p:pic>
        <p:nvPicPr>
          <p:cNvPr id="157" name="Google Shape;157;p22"/>
          <p:cNvPicPr preferRelativeResize="0"/>
          <p:nvPr/>
        </p:nvPicPr>
        <p:blipFill rotWithShape="1">
          <a:blip r:embed="rId3">
            <a:alphaModFix/>
          </a:blip>
          <a:srcRect b="10894" l="4085" r="58599" t="51473"/>
          <a:stretch/>
        </p:blipFill>
        <p:spPr>
          <a:xfrm>
            <a:off x="4320575" y="1392825"/>
            <a:ext cx="4573027" cy="2594225"/>
          </a:xfrm>
          <a:prstGeom prst="rect">
            <a:avLst/>
          </a:prstGeom>
          <a:noFill/>
          <a:ln>
            <a:noFill/>
          </a:ln>
        </p:spPr>
      </p:pic>
      <p:sp>
        <p:nvSpPr>
          <p:cNvPr id="158" name="Google Shape;158;p22"/>
          <p:cNvSpPr txBox="1"/>
          <p:nvPr/>
        </p:nvSpPr>
        <p:spPr>
          <a:xfrm>
            <a:off x="776600" y="1975675"/>
            <a:ext cx="3051000" cy="3012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Did not meet conditions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Not statistically </a:t>
            </a:r>
            <a:r>
              <a:rPr lang="en" sz="1800">
                <a:latin typeface="Lato"/>
                <a:ea typeface="Lato"/>
                <a:cs typeface="Lato"/>
                <a:sym typeface="Lato"/>
              </a:rPr>
              <a:t>significant</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~30 Cases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Fail to reject the null</a:t>
            </a:r>
            <a:endParaRPr sz="1800">
              <a:latin typeface="Lato"/>
              <a:ea typeface="Lato"/>
              <a:cs typeface="Lato"/>
              <a:sym typeface="Lato"/>
            </a:endParaRPr>
          </a:p>
        </p:txBody>
      </p:sp>
      <p:pic>
        <p:nvPicPr>
          <p:cNvPr id="159" name="Google Shape;159;p22"/>
          <p:cNvPicPr preferRelativeResize="0"/>
          <p:nvPr/>
        </p:nvPicPr>
        <p:blipFill rotWithShape="1">
          <a:blip r:embed="rId3">
            <a:alphaModFix/>
          </a:blip>
          <a:srcRect b="10894" l="4085" r="58599" t="78695"/>
          <a:stretch/>
        </p:blipFill>
        <p:spPr>
          <a:xfrm>
            <a:off x="1693925" y="4109037"/>
            <a:ext cx="5809800" cy="911739"/>
          </a:xfrm>
          <a:prstGeom prst="rect">
            <a:avLst/>
          </a:prstGeom>
          <a:noFill/>
          <a:ln>
            <a:noFill/>
          </a:ln>
        </p:spPr>
      </p:pic>
      <p:sp>
        <p:nvSpPr>
          <p:cNvPr id="160" name="Google Shape;160;p22"/>
          <p:cNvSpPr/>
          <p:nvPr/>
        </p:nvSpPr>
        <p:spPr>
          <a:xfrm>
            <a:off x="1693925" y="4399450"/>
            <a:ext cx="2555100" cy="314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4461650" y="4596900"/>
            <a:ext cx="1569300" cy="239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Limitations/Assumptions</a:t>
            </a:r>
            <a:endParaRPr/>
          </a:p>
        </p:txBody>
      </p:sp>
      <p:sp>
        <p:nvSpPr>
          <p:cNvPr id="167" name="Google Shape;167;p23"/>
          <p:cNvSpPr txBox="1"/>
          <p:nvPr>
            <p:ph idx="1" type="body"/>
          </p:nvPr>
        </p:nvSpPr>
        <p:spPr>
          <a:xfrm>
            <a:off x="805650" y="2078875"/>
            <a:ext cx="7316400" cy="20199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Proxima Nova"/>
                <a:ea typeface="Proxima Nova"/>
                <a:cs typeface="Proxima Nova"/>
                <a:sym typeface="Proxima Nova"/>
              </a:rPr>
              <a:t>Limitation:  Number of cases (N/a)</a:t>
            </a:r>
            <a:endParaRPr sz="18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800">
                <a:solidFill>
                  <a:srgbClr val="000000"/>
                </a:solidFill>
                <a:latin typeface="Proxima Nova"/>
                <a:ea typeface="Proxima Nova"/>
                <a:cs typeface="Proxima Nova"/>
                <a:sym typeface="Proxima Nova"/>
              </a:rPr>
              <a:t>Assumption: 2015 only, US focused, NEAP. </a:t>
            </a:r>
            <a:endParaRPr sz="1800">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rPr lang="en" sz="1800">
                <a:solidFill>
                  <a:srgbClr val="000000"/>
                </a:solidFill>
                <a:latin typeface="Proxima Nova"/>
                <a:ea typeface="Proxima Nova"/>
                <a:cs typeface="Proxima Nova"/>
                <a:sym typeface="Proxima Nova"/>
              </a:rPr>
              <a:t>For future work, it would be better to focus more intently on a smaller region with more cases.</a:t>
            </a:r>
            <a:endParaRPr sz="1800">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t>
            </a:r>
            <a:endParaRPr/>
          </a:p>
        </p:txBody>
      </p:sp>
      <p:sp>
        <p:nvSpPr>
          <p:cNvPr id="173" name="Google Shape;173;p24"/>
          <p:cNvSpPr txBox="1"/>
          <p:nvPr/>
        </p:nvSpPr>
        <p:spPr>
          <a:xfrm>
            <a:off x="865025" y="1984300"/>
            <a:ext cx="7553100" cy="2415600"/>
          </a:xfrm>
          <a:prstGeom prst="rect">
            <a:avLst/>
          </a:prstGeom>
          <a:solidFill>
            <a:srgbClr val="6FA8DC"/>
          </a:solid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Font typeface="Proxima Nova"/>
              <a:buChar char="●"/>
            </a:pPr>
            <a:r>
              <a:rPr lang="en" sz="1800">
                <a:latin typeface="Proxima Nova"/>
                <a:ea typeface="Proxima Nova"/>
                <a:cs typeface="Proxima Nova"/>
                <a:sym typeface="Proxima Nova"/>
              </a:rPr>
              <a:t>Relationship? (Chart vs regression results)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Not enough data for conclusions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Limitations: Spread, few cases. </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Problems: N/a, uneven variability, and outliers. </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Question: Districts focus?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Ideals: Missing cases, and other time of variables. </a:t>
            </a:r>
            <a:endParaRPr sz="18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333450" y="2455000"/>
            <a:ext cx="2477100" cy="8196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CCCCCC"/>
                </a:solidFill>
                <a:latin typeface="Oswald"/>
                <a:ea typeface="Oswald"/>
                <a:cs typeface="Oswald"/>
                <a:sym typeface="Oswald"/>
              </a:rPr>
              <a:t>Questions?</a:t>
            </a:r>
            <a:endParaRPr sz="4000">
              <a:solidFill>
                <a:srgbClr val="CCCCCC"/>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4" name="Google Shape;184;p26"/>
          <p:cNvSpPr txBox="1"/>
          <p:nvPr>
            <p:ph idx="1" type="body"/>
          </p:nvPr>
        </p:nvSpPr>
        <p:spPr>
          <a:xfrm>
            <a:off x="727650" y="17371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latin typeface="Times New Roman"/>
                <a:ea typeface="Times New Roman"/>
                <a:cs typeface="Times New Roman"/>
                <a:sym typeface="Times New Roman"/>
              </a:rPr>
              <a:t>10, et al. “Poverty and School Funding: Why Low-Income Students Often Suffer.” </a:t>
            </a:r>
            <a:r>
              <a:rPr i="1" lang="en" sz="1000">
                <a:solidFill>
                  <a:srgbClr val="333333"/>
                </a:solidFill>
                <a:latin typeface="Times New Roman"/>
                <a:ea typeface="Times New Roman"/>
                <a:cs typeface="Times New Roman"/>
                <a:sym typeface="Times New Roman"/>
              </a:rPr>
              <a:t>The Edvocate</a:t>
            </a:r>
            <a:r>
              <a:rPr lang="en" sz="1000">
                <a:solidFill>
                  <a:srgbClr val="333333"/>
                </a:solidFill>
                <a:latin typeface="Times New Roman"/>
                <a:ea typeface="Times New Roman"/>
                <a:cs typeface="Times New Roman"/>
                <a:sym typeface="Times New Roman"/>
              </a:rPr>
              <a:t>, 15 Jan. 2017, www.theedadvocate.org/poverty-and-school-funding-why-low-income-students-often-suffer/</a:t>
            </a:r>
            <a:r>
              <a:rPr lang="en" sz="1000">
                <a:solidFill>
                  <a:srgbClr val="333333"/>
                </a:solidFill>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p>
            <a:pPr indent="0" lvl="0" marL="0" rtl="0" algn="l">
              <a:spcBef>
                <a:spcPts val="1600"/>
              </a:spcBef>
              <a:spcAft>
                <a:spcPts val="0"/>
              </a:spcAft>
              <a:buNone/>
            </a:pPr>
            <a:r>
              <a:rPr lang="en" sz="1000">
                <a:solidFill>
                  <a:srgbClr val="000000"/>
                </a:solidFill>
                <a:latin typeface="Times New Roman"/>
                <a:ea typeface="Times New Roman"/>
                <a:cs typeface="Times New Roman"/>
                <a:sym typeface="Times New Roman"/>
              </a:rPr>
              <a:t>Governing. (2018, June 1). Education Spending Per Student by State. Retrieved November 3, 2019, from </a:t>
            </a:r>
            <a:r>
              <a:rPr lang="en" sz="1000" u="sng">
                <a:solidFill>
                  <a:schemeClr val="hlink"/>
                </a:solidFill>
                <a:latin typeface="Times New Roman"/>
                <a:ea typeface="Times New Roman"/>
                <a:cs typeface="Times New Roman"/>
                <a:sym typeface="Times New Roman"/>
                <a:hlinkClick r:id="rId3"/>
              </a:rPr>
              <a:t>https://www.governing.com/gov-data/education-data/state-education-spending-per-pupil-data.html</a:t>
            </a: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indent="0" lvl="0" marL="0" rtl="0" algn="l">
              <a:lnSpc>
                <a:spcPct val="142857"/>
              </a:lnSpc>
              <a:spcBef>
                <a:spcPts val="1200"/>
              </a:spcBef>
              <a:spcAft>
                <a:spcPts val="0"/>
              </a:spcAft>
              <a:buNone/>
            </a:pPr>
            <a:r>
              <a:rPr lang="en" sz="1000">
                <a:solidFill>
                  <a:srgbClr val="000000"/>
                </a:solidFill>
                <a:latin typeface="Times New Roman"/>
                <a:ea typeface="Times New Roman"/>
                <a:cs typeface="Times New Roman"/>
                <a:sym typeface="Times New Roman"/>
              </a:rPr>
              <a:t>Camera, Lauren. “In Most States, Poorest School Districts Get Less Funding.” </a:t>
            </a:r>
            <a:r>
              <a:rPr i="1" lang="en" sz="1000">
                <a:solidFill>
                  <a:srgbClr val="000000"/>
                </a:solidFill>
                <a:latin typeface="Times New Roman"/>
                <a:ea typeface="Times New Roman"/>
                <a:cs typeface="Times New Roman"/>
                <a:sym typeface="Times New Roman"/>
              </a:rPr>
              <a:t>U.S. News &amp; World Report</a:t>
            </a:r>
            <a:r>
              <a:rPr lang="en" sz="1000">
                <a:solidFill>
                  <a:srgbClr val="000000"/>
                </a:solidFill>
                <a:latin typeface="Times New Roman"/>
                <a:ea typeface="Times New Roman"/>
                <a:cs typeface="Times New Roman"/>
                <a:sym typeface="Times New Roman"/>
              </a:rPr>
              <a:t>, U.S. News &amp; World Report, 27 Feb. 2018, www.usnews.com/news/best-states/articles/2018-02-27/in-most-states-poorest-school-districts-get-less-funding.</a:t>
            </a:r>
            <a:endParaRPr sz="1000">
              <a:solidFill>
                <a:srgbClr val="000000"/>
              </a:solidFill>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000">
                <a:solidFill>
                  <a:srgbClr val="000000"/>
                </a:solidFill>
                <a:latin typeface="Times New Roman"/>
                <a:ea typeface="Times New Roman"/>
                <a:cs typeface="Times New Roman"/>
                <a:sym typeface="Times New Roman"/>
              </a:rPr>
              <a:t>Chingos, Matthew, and Kristin Blagg. “Making Sense of State School Funding Policy.” </a:t>
            </a:r>
            <a:r>
              <a:rPr i="1" lang="en" sz="1000">
                <a:solidFill>
                  <a:srgbClr val="000000"/>
                </a:solidFill>
                <a:latin typeface="Times New Roman"/>
                <a:ea typeface="Times New Roman"/>
                <a:cs typeface="Times New Roman"/>
                <a:sym typeface="Times New Roman"/>
              </a:rPr>
              <a:t>Making Sense of State School Funding Policy</a:t>
            </a:r>
            <a:r>
              <a:rPr lang="en" sz="1000">
                <a:solidFill>
                  <a:srgbClr val="000000"/>
                </a:solidFill>
                <a:latin typeface="Times New Roman"/>
                <a:ea typeface="Times New Roman"/>
                <a:cs typeface="Times New Roman"/>
                <a:sym typeface="Times New Roman"/>
              </a:rPr>
              <a:t>, 2017.</a:t>
            </a:r>
            <a:endParaRPr sz="1000">
              <a:solidFill>
                <a:srgbClr val="000000"/>
              </a:solidFill>
              <a:latin typeface="Times New Roman"/>
              <a:ea typeface="Times New Roman"/>
              <a:cs typeface="Times New Roman"/>
              <a:sym typeface="Times New Roman"/>
            </a:endParaRPr>
          </a:p>
          <a:p>
            <a:pPr indent="0" lvl="0" marL="0" rtl="0" algn="l">
              <a:lnSpc>
                <a:spcPct val="142857"/>
              </a:lnSpc>
              <a:spcBef>
                <a:spcPts val="800"/>
              </a:spcBef>
              <a:spcAft>
                <a:spcPts val="0"/>
              </a:spcAft>
              <a:buNone/>
            </a:pPr>
            <a:r>
              <a:rPr lang="en" sz="1000">
                <a:solidFill>
                  <a:srgbClr val="000000"/>
                </a:solidFill>
                <a:latin typeface="Times New Roman"/>
                <a:ea typeface="Times New Roman"/>
                <a:cs typeface="Times New Roman"/>
                <a:sym typeface="Times New Roman"/>
              </a:rPr>
              <a:t>“Federal Role in Education” </a:t>
            </a:r>
            <a:r>
              <a:rPr i="1" lang="en" sz="1000">
                <a:solidFill>
                  <a:srgbClr val="000000"/>
                </a:solidFill>
                <a:latin typeface="Times New Roman"/>
                <a:ea typeface="Times New Roman"/>
                <a:cs typeface="Times New Roman"/>
                <a:sym typeface="Times New Roman"/>
              </a:rPr>
              <a:t>Home</a:t>
            </a:r>
            <a:r>
              <a:rPr lang="en" sz="1000">
                <a:solidFill>
                  <a:srgbClr val="000000"/>
                </a:solidFill>
                <a:latin typeface="Times New Roman"/>
                <a:ea typeface="Times New Roman"/>
                <a:cs typeface="Times New Roman"/>
                <a:sym typeface="Times New Roman"/>
              </a:rPr>
              <a:t>, US Department of Education (ED), 25 May 2017, www2.ed.gov/about/overview/fed/role.html.</a:t>
            </a:r>
            <a:endParaRPr sz="1000">
              <a:solidFill>
                <a:srgbClr val="000000"/>
              </a:solidFill>
              <a:latin typeface="Times New Roman"/>
              <a:ea typeface="Times New Roman"/>
              <a:cs typeface="Times New Roman"/>
              <a:sym typeface="Times New Roman"/>
            </a:endParaRPr>
          </a:p>
          <a:p>
            <a:pPr indent="0" lvl="0" marL="0" rtl="0" algn="l">
              <a:spcBef>
                <a:spcPts val="8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000">
              <a:latin typeface="Times New Roman"/>
              <a:ea typeface="Times New Roman"/>
              <a:cs typeface="Times New Roman"/>
              <a:sym typeface="Times New Roman"/>
            </a:endParaRPr>
          </a:p>
        </p:txBody>
      </p:sp>
      <p:sp>
        <p:nvSpPr>
          <p:cNvPr id="185" name="Google Shape;185;p26"/>
          <p:cNvSpPr txBox="1"/>
          <p:nvPr/>
        </p:nvSpPr>
        <p:spPr>
          <a:xfrm>
            <a:off x="760000" y="3955475"/>
            <a:ext cx="7665000" cy="8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aleway"/>
                <a:ea typeface="Raleway"/>
                <a:cs typeface="Raleway"/>
                <a:sym typeface="Raleway"/>
              </a:rPr>
              <a:t>Thank you so much! </a:t>
            </a:r>
            <a:endParaRPr b="1" sz="18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524375" y="1318650"/>
            <a:ext cx="4993500" cy="4779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t>Purpose/Research Question</a:t>
            </a:r>
            <a:endParaRPr/>
          </a:p>
        </p:txBody>
      </p:sp>
      <p:sp>
        <p:nvSpPr>
          <p:cNvPr id="95" name="Google Shape;95;p14"/>
          <p:cNvSpPr txBox="1"/>
          <p:nvPr>
            <p:ph idx="1" type="body"/>
          </p:nvPr>
        </p:nvSpPr>
        <p:spPr>
          <a:xfrm>
            <a:off x="524375" y="1905125"/>
            <a:ext cx="3842700" cy="1506300"/>
          </a:xfrm>
          <a:prstGeom prst="rect">
            <a:avLst/>
          </a:prstGeom>
          <a:solidFill>
            <a:srgbClr val="F9CB9C"/>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Proxima Nova"/>
                <a:ea typeface="Proxima Nova"/>
                <a:cs typeface="Proxima Nova"/>
                <a:sym typeface="Proxima Nova"/>
              </a:rPr>
              <a:t>Does </a:t>
            </a:r>
            <a:r>
              <a:rPr lang="en" sz="1600">
                <a:solidFill>
                  <a:srgbClr val="000000"/>
                </a:solidFill>
                <a:latin typeface="Proxima Nova"/>
                <a:ea typeface="Proxima Nova"/>
                <a:cs typeface="Proxima Nova"/>
                <a:sym typeface="Proxima Nova"/>
              </a:rPr>
              <a:t>state per pupil funding and the average household income of students have a relationship with student performance on standardized tests?</a:t>
            </a:r>
            <a:endParaRPr sz="16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6" name="Google Shape;96;p14"/>
          <p:cNvSpPr txBox="1"/>
          <p:nvPr>
            <p:ph idx="1" type="body"/>
          </p:nvPr>
        </p:nvSpPr>
        <p:spPr>
          <a:xfrm>
            <a:off x="4837700" y="3475850"/>
            <a:ext cx="3842700" cy="1506300"/>
          </a:xfrm>
          <a:prstGeom prst="rect">
            <a:avLst/>
          </a:prstGeom>
          <a:solidFill>
            <a:srgbClr val="F9CB9C"/>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Proxima Nova"/>
                <a:ea typeface="Proxima Nova"/>
                <a:cs typeface="Proxima Nova"/>
                <a:sym typeface="Proxima Nova"/>
              </a:rPr>
              <a:t>This information is important because it could have impact on the academic progress and the resources available for many students</a:t>
            </a:r>
            <a:endParaRPr sz="1600">
              <a:latin typeface="Proxima Nova"/>
              <a:ea typeface="Proxima Nova"/>
              <a:cs typeface="Proxima Nova"/>
              <a:sym typeface="Proxima Nova"/>
            </a:endParaRPr>
          </a:p>
        </p:txBody>
      </p:sp>
      <p:sp>
        <p:nvSpPr>
          <p:cNvPr id="97" name="Google Shape;97;p14"/>
          <p:cNvSpPr txBox="1"/>
          <p:nvPr/>
        </p:nvSpPr>
        <p:spPr>
          <a:xfrm>
            <a:off x="5629125" y="2812625"/>
            <a:ext cx="2144400" cy="533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Motivation</a:t>
            </a:r>
            <a:endParaRPr/>
          </a:p>
        </p:txBody>
      </p:sp>
      <p:sp>
        <p:nvSpPr>
          <p:cNvPr id="98" name="Google Shape;98;p14"/>
          <p:cNvSpPr/>
          <p:nvPr/>
        </p:nvSpPr>
        <p:spPr>
          <a:xfrm rot="5400000">
            <a:off x="3706672" y="3667784"/>
            <a:ext cx="865500" cy="828600"/>
          </a:xfrm>
          <a:prstGeom prst="leftUpArrow">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49100" y="1320050"/>
            <a:ext cx="8240400" cy="3327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2"/>
              </a:buClr>
              <a:buSzPts val="1100"/>
              <a:buFont typeface="Arial"/>
              <a:buNone/>
            </a:pPr>
            <a:r>
              <a:rPr lang="en" sz="2400"/>
              <a:t>Background</a:t>
            </a:r>
            <a:endParaRPr sz="2400"/>
          </a:p>
          <a:p>
            <a:pPr indent="0" lvl="0" marL="0" rtl="0" algn="l">
              <a:spcBef>
                <a:spcPts val="800"/>
              </a:spcBef>
              <a:spcAft>
                <a:spcPts val="0"/>
              </a:spcAft>
              <a:buNone/>
            </a:pPr>
            <a:r>
              <a:t/>
            </a:r>
            <a:endParaRPr sz="2400"/>
          </a:p>
        </p:txBody>
      </p:sp>
      <p:sp>
        <p:nvSpPr>
          <p:cNvPr id="104" name="Google Shape;104;p15"/>
          <p:cNvSpPr txBox="1"/>
          <p:nvPr>
            <p:ph idx="1" type="body"/>
          </p:nvPr>
        </p:nvSpPr>
        <p:spPr>
          <a:xfrm>
            <a:off x="461250" y="2065138"/>
            <a:ext cx="6030600" cy="1751400"/>
          </a:xfrm>
          <a:prstGeom prst="rect">
            <a:avLst/>
          </a:prstGeom>
          <a:solidFill>
            <a:srgbClr val="CFE2F3"/>
          </a:solidFill>
        </p:spPr>
        <p:txBody>
          <a:bodyPr anchorCtr="0" anchor="t" bIns="91425" lIns="91425" spcFirstLastPara="1" rIns="91425" wrap="square" tIns="91425">
            <a:noAutofit/>
          </a:bodyPr>
          <a:lstStyle/>
          <a:p>
            <a:pPr indent="0" lvl="0" marL="0" rtl="0" algn="l">
              <a:lnSpc>
                <a:spcPct val="142857"/>
              </a:lnSpc>
              <a:spcBef>
                <a:spcPts val="0"/>
              </a:spcBef>
              <a:spcAft>
                <a:spcPts val="800"/>
              </a:spcAft>
              <a:buNone/>
            </a:pPr>
            <a:r>
              <a:rPr lang="en" sz="1800">
                <a:latin typeface="Proxima Nova"/>
                <a:ea typeface="Proxima Nova"/>
                <a:cs typeface="Proxima Nova"/>
                <a:sym typeface="Proxima Nova"/>
              </a:rPr>
              <a:t>Since </a:t>
            </a:r>
            <a:r>
              <a:rPr b="1" lang="en" sz="1800">
                <a:latin typeface="Proxima Nova"/>
                <a:ea typeface="Proxima Nova"/>
                <a:cs typeface="Proxima Nova"/>
                <a:sym typeface="Proxima Nova"/>
              </a:rPr>
              <a:t>public schools are dependent on local property taxes</a:t>
            </a:r>
            <a:r>
              <a:rPr lang="en" sz="1800">
                <a:latin typeface="Proxima Nova"/>
                <a:ea typeface="Proxima Nova"/>
                <a:cs typeface="Proxima Nova"/>
                <a:sym typeface="Proxima Nova"/>
              </a:rPr>
              <a:t> for a considerable amount of their funding, </a:t>
            </a:r>
            <a:r>
              <a:rPr b="1" lang="en" sz="1800">
                <a:latin typeface="Proxima Nova"/>
                <a:ea typeface="Proxima Nova"/>
                <a:cs typeface="Proxima Nova"/>
                <a:sym typeface="Proxima Nova"/>
              </a:rPr>
              <a:t>often more affluent or high-wealth/income districts receive more per pupil funding than low-wealth/income districts.</a:t>
            </a:r>
            <a:endParaRPr sz="1800">
              <a:latin typeface="Proxima Nova"/>
              <a:ea typeface="Proxima Nova"/>
              <a:cs typeface="Proxima Nova"/>
              <a:sym typeface="Proxima Nova"/>
            </a:endParaRPr>
          </a:p>
        </p:txBody>
      </p:sp>
      <p:sp>
        <p:nvSpPr>
          <p:cNvPr id="105" name="Google Shape;105;p15"/>
          <p:cNvSpPr/>
          <p:nvPr/>
        </p:nvSpPr>
        <p:spPr>
          <a:xfrm rot="-1495138">
            <a:off x="8320947" y="4391512"/>
            <a:ext cx="392324" cy="297826"/>
          </a:xfrm>
          <a:prstGeom prst="up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nvSpPr>
        <p:spPr>
          <a:xfrm>
            <a:off x="975550" y="3960838"/>
            <a:ext cx="4037700" cy="879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12121"/>
                </a:solidFill>
                <a:latin typeface="Proxima Nova"/>
                <a:ea typeface="Proxima Nova"/>
                <a:cs typeface="Proxima Nova"/>
                <a:sym typeface="Proxima Nova"/>
              </a:rPr>
              <a:t>Federal f</a:t>
            </a:r>
            <a:r>
              <a:rPr lang="en" sz="1800">
                <a:solidFill>
                  <a:srgbClr val="212121"/>
                </a:solidFill>
                <a:latin typeface="Proxima Nova"/>
                <a:ea typeface="Proxima Nova"/>
                <a:cs typeface="Proxima Nova"/>
                <a:sym typeface="Proxima Nova"/>
              </a:rPr>
              <a:t>unding to low-income Title I schools has decreased since 2010</a:t>
            </a:r>
            <a:endParaRPr sz="1800">
              <a:latin typeface="Proxima Nova"/>
              <a:ea typeface="Proxima Nova"/>
              <a:cs typeface="Proxima Nova"/>
              <a:sym typeface="Proxima Nova"/>
            </a:endParaRPr>
          </a:p>
        </p:txBody>
      </p:sp>
      <p:pic>
        <p:nvPicPr>
          <p:cNvPr id="107" name="Google Shape;107;p15"/>
          <p:cNvPicPr preferRelativeResize="0"/>
          <p:nvPr/>
        </p:nvPicPr>
        <p:blipFill>
          <a:blip r:embed="rId3">
            <a:alphaModFix/>
          </a:blip>
          <a:stretch>
            <a:fillRect/>
          </a:stretch>
        </p:blipFill>
        <p:spPr>
          <a:xfrm>
            <a:off x="6798925" y="2791375"/>
            <a:ext cx="2159374" cy="145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test scores are we using?</a:t>
            </a:r>
            <a:endParaRPr/>
          </a:p>
        </p:txBody>
      </p:sp>
      <p:sp>
        <p:nvSpPr>
          <p:cNvPr id="113" name="Google Shape;113;p16"/>
          <p:cNvSpPr txBox="1"/>
          <p:nvPr>
            <p:ph idx="1" type="body"/>
          </p:nvPr>
        </p:nvSpPr>
        <p:spPr>
          <a:xfrm>
            <a:off x="729450" y="1853850"/>
            <a:ext cx="5557500" cy="29046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Proxima Nova"/>
                <a:ea typeface="Proxima Nova"/>
                <a:cs typeface="Proxima Nova"/>
                <a:sym typeface="Proxima Nova"/>
              </a:rPr>
              <a:t>-Only </a:t>
            </a:r>
            <a:r>
              <a:rPr lang="en" sz="1800">
                <a:solidFill>
                  <a:srgbClr val="000000"/>
                </a:solidFill>
                <a:latin typeface="Proxima Nova"/>
                <a:ea typeface="Proxima Nova"/>
                <a:cs typeface="Proxima Nova"/>
                <a:sym typeface="Proxima Nova"/>
              </a:rPr>
              <a:t>standardized</a:t>
            </a:r>
            <a:r>
              <a:rPr lang="en" sz="1800">
                <a:solidFill>
                  <a:srgbClr val="000000"/>
                </a:solidFill>
                <a:latin typeface="Proxima Nova"/>
                <a:ea typeface="Proxima Nova"/>
                <a:cs typeface="Proxima Nova"/>
                <a:sym typeface="Proxima Nova"/>
              </a:rPr>
              <a:t> test that measures student progress </a:t>
            </a:r>
            <a:r>
              <a:rPr lang="en" sz="1800">
                <a:solidFill>
                  <a:srgbClr val="000000"/>
                </a:solidFill>
                <a:latin typeface="Proxima Nova"/>
                <a:ea typeface="Proxima Nova"/>
                <a:cs typeface="Proxima Nova"/>
                <a:sym typeface="Proxima Nova"/>
              </a:rPr>
              <a:t>nationally</a:t>
            </a:r>
            <a:r>
              <a:rPr lang="en" sz="1800">
                <a:solidFill>
                  <a:srgbClr val="000000"/>
                </a:solidFill>
                <a:latin typeface="Proxima Nova"/>
                <a:ea typeface="Proxima Nova"/>
                <a:cs typeface="Proxima Nova"/>
                <a:sym typeface="Proxima Nova"/>
              </a:rPr>
              <a:t> </a:t>
            </a:r>
            <a:endParaRPr sz="18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800">
                <a:solidFill>
                  <a:srgbClr val="000000"/>
                </a:solidFill>
                <a:latin typeface="Proxima Nova"/>
                <a:ea typeface="Proxima Nova"/>
                <a:cs typeface="Proxima Nova"/>
                <a:sym typeface="Proxima Nova"/>
              </a:rPr>
              <a:t>-NAEP/NEA Math and English/Language Arts (ELA) scores</a:t>
            </a:r>
            <a:endParaRPr sz="18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800">
                <a:solidFill>
                  <a:srgbClr val="000000"/>
                </a:solidFill>
                <a:latin typeface="Proxima Nova"/>
                <a:ea typeface="Proxima Nova"/>
                <a:cs typeface="Proxima Nova"/>
                <a:sym typeface="Proxima Nova"/>
              </a:rPr>
              <a:t>-Has information about how students in public schools are performing academically </a:t>
            </a:r>
            <a:endParaRPr sz="1800">
              <a:solidFill>
                <a:srgbClr val="000000"/>
              </a:solidFill>
              <a:latin typeface="Proxima Nova"/>
              <a:ea typeface="Proxima Nova"/>
              <a:cs typeface="Proxima Nova"/>
              <a:sym typeface="Proxima Nova"/>
            </a:endParaRPr>
          </a:p>
          <a:p>
            <a:pPr indent="0" lvl="0" marL="0" rtl="0" algn="l">
              <a:spcBef>
                <a:spcPts val="1600"/>
              </a:spcBef>
              <a:spcAft>
                <a:spcPts val="0"/>
              </a:spcAft>
              <a:buNone/>
            </a:pPr>
            <a:r>
              <a:t/>
            </a:r>
            <a:endParaRPr sz="1800">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t/>
            </a:r>
            <a:endParaRPr sz="1800">
              <a:solidFill>
                <a:srgbClr val="000000"/>
              </a:solidFill>
              <a:latin typeface="Proxima Nova"/>
              <a:ea typeface="Proxima Nova"/>
              <a:cs typeface="Proxima Nova"/>
              <a:sym typeface="Proxima Nova"/>
            </a:endParaRPr>
          </a:p>
        </p:txBody>
      </p:sp>
      <p:pic>
        <p:nvPicPr>
          <p:cNvPr id="114" name="Google Shape;114;p16"/>
          <p:cNvPicPr preferRelativeResize="0"/>
          <p:nvPr/>
        </p:nvPicPr>
        <p:blipFill>
          <a:blip r:embed="rId3">
            <a:alphaModFix/>
          </a:blip>
          <a:stretch>
            <a:fillRect/>
          </a:stretch>
        </p:blipFill>
        <p:spPr>
          <a:xfrm>
            <a:off x="6286950" y="714125"/>
            <a:ext cx="2736950" cy="919390"/>
          </a:xfrm>
          <a:prstGeom prst="rect">
            <a:avLst/>
          </a:prstGeom>
          <a:noFill/>
          <a:ln>
            <a:noFill/>
          </a:ln>
        </p:spPr>
      </p:pic>
      <p:pic>
        <p:nvPicPr>
          <p:cNvPr id="115" name="Google Shape;115;p16"/>
          <p:cNvPicPr preferRelativeResize="0"/>
          <p:nvPr/>
        </p:nvPicPr>
        <p:blipFill>
          <a:blip r:embed="rId4">
            <a:alphaModFix/>
          </a:blip>
          <a:stretch>
            <a:fillRect/>
          </a:stretch>
        </p:blipFill>
        <p:spPr>
          <a:xfrm>
            <a:off x="5904675" y="1452625"/>
            <a:ext cx="267250" cy="26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did our data come from?</a:t>
            </a:r>
            <a:endParaRPr/>
          </a:p>
        </p:txBody>
      </p:sp>
      <p:sp>
        <p:nvSpPr>
          <p:cNvPr id="121" name="Google Shape;121;p17"/>
          <p:cNvSpPr txBox="1"/>
          <p:nvPr>
            <p:ph idx="1" type="body"/>
          </p:nvPr>
        </p:nvSpPr>
        <p:spPr>
          <a:xfrm>
            <a:off x="729450" y="1907675"/>
            <a:ext cx="3720600" cy="19566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Proxima Nova"/>
                <a:ea typeface="Proxima Nova"/>
                <a:cs typeface="Proxima Nova"/>
                <a:sym typeface="Proxima Nova"/>
              </a:rPr>
              <a:t>-National Center for Education Statistics</a:t>
            </a:r>
            <a:endParaRPr sz="1800">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rPr lang="en" sz="1800">
                <a:solidFill>
                  <a:srgbClr val="000000"/>
                </a:solidFill>
                <a:latin typeface="Proxima Nova"/>
                <a:ea typeface="Proxima Nova"/>
                <a:cs typeface="Proxima Nova"/>
                <a:sym typeface="Proxima Nova"/>
              </a:rPr>
              <a:t>-2015 </a:t>
            </a:r>
            <a:r>
              <a:rPr lang="en" sz="1800">
                <a:solidFill>
                  <a:srgbClr val="000000"/>
                </a:solidFill>
                <a:latin typeface="Proxima Nova"/>
                <a:ea typeface="Proxima Nova"/>
                <a:cs typeface="Proxima Nova"/>
                <a:sym typeface="Proxima Nova"/>
              </a:rPr>
              <a:t>Annual Survey of School System Finances, U.S. Census Bureau</a:t>
            </a:r>
            <a:r>
              <a:rPr lang="en" sz="1800">
                <a:solidFill>
                  <a:srgbClr val="000000"/>
                </a:solidFill>
                <a:latin typeface="Proxima Nova"/>
                <a:ea typeface="Proxima Nova"/>
                <a:cs typeface="Proxima Nova"/>
                <a:sym typeface="Proxima Nova"/>
              </a:rPr>
              <a:t> </a:t>
            </a:r>
            <a:endParaRPr sz="1800">
              <a:solidFill>
                <a:srgbClr val="000000"/>
              </a:solidFill>
              <a:latin typeface="Proxima Nova"/>
              <a:ea typeface="Proxima Nova"/>
              <a:cs typeface="Proxima Nova"/>
              <a:sym typeface="Proxima Nova"/>
            </a:endParaRPr>
          </a:p>
        </p:txBody>
      </p:sp>
      <p:sp>
        <p:nvSpPr>
          <p:cNvPr id="122" name="Google Shape;122;p17"/>
          <p:cNvSpPr txBox="1"/>
          <p:nvPr>
            <p:ph idx="1" type="body"/>
          </p:nvPr>
        </p:nvSpPr>
        <p:spPr>
          <a:xfrm>
            <a:off x="4800275" y="1805475"/>
            <a:ext cx="3383400" cy="3237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Proxima Nova"/>
                <a:ea typeface="Proxima Nova"/>
                <a:cs typeface="Proxima Nova"/>
                <a:sym typeface="Proxima Nova"/>
              </a:rPr>
              <a:t>Cases:</a:t>
            </a:r>
            <a:r>
              <a:rPr lang="en" sz="1200">
                <a:solidFill>
                  <a:srgbClr val="000000"/>
                </a:solidFill>
                <a:latin typeface="Proxima Nova"/>
                <a:ea typeface="Proxima Nova"/>
                <a:cs typeface="Proxima Nova"/>
                <a:sym typeface="Proxima Nova"/>
              </a:rPr>
              <a:t> </a:t>
            </a:r>
            <a:endParaRPr sz="1200">
              <a:solidFill>
                <a:srgbClr val="000000"/>
              </a:solidFill>
              <a:latin typeface="Proxima Nova"/>
              <a:ea typeface="Proxima Nova"/>
              <a:cs typeface="Proxima Nova"/>
              <a:sym typeface="Proxima Nova"/>
            </a:endParaRPr>
          </a:p>
          <a:p>
            <a:pPr indent="-304800" lvl="0" marL="457200" rtl="0" algn="l">
              <a:spcBef>
                <a:spcPts val="1600"/>
              </a:spcBef>
              <a:spcAft>
                <a:spcPts val="0"/>
              </a:spcAft>
              <a:buClr>
                <a:srgbClr val="000000"/>
              </a:buClr>
              <a:buSzPts val="1200"/>
              <a:buFont typeface="Proxima Nova"/>
              <a:buChar char="●"/>
            </a:pPr>
            <a:r>
              <a:rPr lang="en" sz="1200">
                <a:solidFill>
                  <a:srgbClr val="000000"/>
                </a:solidFill>
                <a:latin typeface="Proxima Nova"/>
                <a:ea typeface="Proxima Nova"/>
                <a:cs typeface="Proxima Nova"/>
                <a:sym typeface="Proxima Nova"/>
              </a:rPr>
              <a:t>50 States + District of Columbia (51 cases)</a:t>
            </a:r>
            <a:endParaRPr sz="12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b="1" lang="en" sz="1200">
                <a:solidFill>
                  <a:srgbClr val="000000"/>
                </a:solidFill>
                <a:latin typeface="Proxima Nova"/>
                <a:ea typeface="Proxima Nova"/>
                <a:cs typeface="Proxima Nova"/>
                <a:sym typeface="Proxima Nova"/>
              </a:rPr>
              <a:t>Variables:</a:t>
            </a:r>
            <a:endParaRPr b="1" sz="1200">
              <a:solidFill>
                <a:srgbClr val="000000"/>
              </a:solidFill>
              <a:latin typeface="Proxima Nova"/>
              <a:ea typeface="Proxima Nova"/>
              <a:cs typeface="Proxima Nova"/>
              <a:sym typeface="Proxima Nova"/>
            </a:endParaRPr>
          </a:p>
          <a:p>
            <a:pPr indent="-304800" lvl="0" marL="457200" rtl="0" algn="l">
              <a:spcBef>
                <a:spcPts val="1600"/>
              </a:spcBef>
              <a:spcAft>
                <a:spcPts val="0"/>
              </a:spcAft>
              <a:buClr>
                <a:srgbClr val="000000"/>
              </a:buClr>
              <a:buSzPts val="1200"/>
              <a:buFont typeface="Proxima Nova"/>
              <a:buChar char="●"/>
            </a:pPr>
            <a:r>
              <a:rPr lang="en" sz="1200">
                <a:solidFill>
                  <a:srgbClr val="000000"/>
                </a:solidFill>
                <a:latin typeface="Proxima Nova"/>
                <a:ea typeface="Proxima Nova"/>
                <a:cs typeface="Proxima Nova"/>
                <a:sym typeface="Proxima Nova"/>
              </a:rPr>
              <a:t>-</a:t>
            </a:r>
            <a:r>
              <a:rPr lang="en" sz="1200">
                <a:solidFill>
                  <a:srgbClr val="000000"/>
                </a:solidFill>
                <a:latin typeface="Proxima Nova"/>
                <a:ea typeface="Proxima Nova"/>
                <a:cs typeface="Proxima Nova"/>
                <a:sym typeface="Proxima Nova"/>
              </a:rPr>
              <a:t>Average Test score (0-500 pts) Math test (Continuous quantitative)</a:t>
            </a:r>
            <a:endParaRPr sz="1200">
              <a:solidFill>
                <a:srgbClr val="000000"/>
              </a:solidFill>
              <a:latin typeface="Proxima Nova"/>
              <a:ea typeface="Proxima Nova"/>
              <a:cs typeface="Proxima Nova"/>
              <a:sym typeface="Proxima Nova"/>
            </a:endParaRPr>
          </a:p>
          <a:p>
            <a:pPr indent="-304800" lvl="0" marL="457200" rtl="0" algn="l">
              <a:spcBef>
                <a:spcPts val="0"/>
              </a:spcBef>
              <a:spcAft>
                <a:spcPts val="0"/>
              </a:spcAft>
              <a:buClr>
                <a:srgbClr val="000000"/>
              </a:buClr>
              <a:buSzPts val="1200"/>
              <a:buFont typeface="Proxima Nova"/>
              <a:buChar char="●"/>
            </a:pPr>
            <a:r>
              <a:rPr lang="en" sz="1200">
                <a:solidFill>
                  <a:srgbClr val="000000"/>
                </a:solidFill>
                <a:latin typeface="Proxima Nova"/>
                <a:ea typeface="Proxima Nova"/>
                <a:cs typeface="Proxima Nova"/>
                <a:sym typeface="Proxima Nova"/>
              </a:rPr>
              <a:t>-</a:t>
            </a:r>
            <a:r>
              <a:rPr lang="en" sz="1200">
                <a:solidFill>
                  <a:srgbClr val="000000"/>
                </a:solidFill>
                <a:latin typeface="Proxima Nova"/>
                <a:ea typeface="Proxima Nova"/>
                <a:cs typeface="Proxima Nova"/>
                <a:sym typeface="Proxima Nova"/>
              </a:rPr>
              <a:t>Average Test score (0-500 pts) ELA test (Continuous quantitative)</a:t>
            </a:r>
            <a:endParaRPr sz="1200">
              <a:solidFill>
                <a:srgbClr val="000000"/>
              </a:solidFill>
              <a:latin typeface="Proxima Nova"/>
              <a:ea typeface="Proxima Nova"/>
              <a:cs typeface="Proxima Nova"/>
              <a:sym typeface="Proxima Nova"/>
            </a:endParaRPr>
          </a:p>
          <a:p>
            <a:pPr indent="-304800" lvl="0" marL="457200" rtl="0" algn="l">
              <a:spcBef>
                <a:spcPts val="0"/>
              </a:spcBef>
              <a:spcAft>
                <a:spcPts val="0"/>
              </a:spcAft>
              <a:buClr>
                <a:srgbClr val="000000"/>
              </a:buClr>
              <a:buSzPts val="1200"/>
              <a:buFont typeface="Proxima Nova"/>
              <a:buChar char="●"/>
            </a:pPr>
            <a:r>
              <a:rPr lang="en" sz="1200">
                <a:solidFill>
                  <a:srgbClr val="000000"/>
                </a:solidFill>
                <a:latin typeface="Proxima Nova"/>
                <a:ea typeface="Proxima Nova"/>
                <a:cs typeface="Proxima Nova"/>
                <a:sym typeface="Proxima Nova"/>
              </a:rPr>
              <a:t>-Median Household Income </a:t>
            </a:r>
            <a:endParaRPr sz="1200">
              <a:solidFill>
                <a:srgbClr val="000000"/>
              </a:solidFill>
              <a:latin typeface="Proxima Nova"/>
              <a:ea typeface="Proxima Nova"/>
              <a:cs typeface="Proxima Nova"/>
              <a:sym typeface="Proxima Nova"/>
            </a:endParaRPr>
          </a:p>
          <a:p>
            <a:pPr indent="-304800" lvl="0" marL="457200" rtl="0" algn="l">
              <a:spcBef>
                <a:spcPts val="0"/>
              </a:spcBef>
              <a:spcAft>
                <a:spcPts val="0"/>
              </a:spcAft>
              <a:buClr>
                <a:srgbClr val="000000"/>
              </a:buClr>
              <a:buSzPts val="1200"/>
              <a:buFont typeface="Proxima Nova"/>
              <a:buChar char="●"/>
            </a:pPr>
            <a:r>
              <a:rPr lang="en" sz="1200">
                <a:solidFill>
                  <a:srgbClr val="000000"/>
                </a:solidFill>
                <a:latin typeface="Proxima Nova"/>
                <a:ea typeface="Proxima Nova"/>
                <a:cs typeface="Proxima Nova"/>
                <a:sym typeface="Proxima Nova"/>
              </a:rPr>
              <a:t>-Per Pupil Spending</a:t>
            </a:r>
            <a:endParaRPr sz="1200">
              <a:solidFill>
                <a:srgbClr val="000000"/>
              </a:solidFill>
              <a:latin typeface="Proxima Nova"/>
              <a:ea typeface="Proxima Nova"/>
              <a:cs typeface="Proxima Nova"/>
              <a:sym typeface="Proxima Nova"/>
            </a:endParaRPr>
          </a:p>
          <a:p>
            <a:pPr indent="-304800" lvl="0" marL="457200" rtl="0" algn="l">
              <a:spcBef>
                <a:spcPts val="0"/>
              </a:spcBef>
              <a:spcAft>
                <a:spcPts val="0"/>
              </a:spcAft>
              <a:buClr>
                <a:srgbClr val="000000"/>
              </a:buClr>
              <a:buSzPts val="1200"/>
              <a:buFont typeface="Proxima Nova"/>
              <a:buChar char="●"/>
            </a:pPr>
            <a:r>
              <a:rPr lang="en" sz="1200">
                <a:solidFill>
                  <a:srgbClr val="000000"/>
                </a:solidFill>
                <a:latin typeface="Proxima Nova"/>
                <a:ea typeface="Proxima Nova"/>
                <a:cs typeface="Proxima Nova"/>
                <a:sym typeface="Proxima Nova"/>
              </a:rPr>
              <a:t>-Projected Student Enrollment</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28" name="Google Shape;128;p18"/>
          <p:cNvSpPr txBox="1"/>
          <p:nvPr>
            <p:ph idx="1" type="body"/>
          </p:nvPr>
        </p:nvSpPr>
        <p:spPr>
          <a:xfrm>
            <a:off x="1433925" y="1853850"/>
            <a:ext cx="7025400" cy="3016200"/>
          </a:xfrm>
          <a:prstGeom prst="rect">
            <a:avLst/>
          </a:prstGeom>
          <a:solidFill>
            <a:srgbClr val="A4C2F4"/>
          </a:solidFill>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Proxima Nova"/>
                <a:ea typeface="Proxima Nova"/>
                <a:cs typeface="Proxima Nova"/>
                <a:sym typeface="Proxima Nova"/>
              </a:rPr>
              <a:t>Regression Model</a:t>
            </a:r>
            <a:endParaRPr sz="1800">
              <a:solidFill>
                <a:srgbClr val="000000"/>
              </a:solidFill>
              <a:latin typeface="Proxima Nova"/>
              <a:ea typeface="Proxima Nova"/>
              <a:cs typeface="Proxima Nova"/>
              <a:sym typeface="Proxima Nova"/>
            </a:endParaRPr>
          </a:p>
          <a:p>
            <a:pPr indent="-342900" lvl="0" marL="457200" rtl="0" algn="l">
              <a:spcBef>
                <a:spcPts val="1600"/>
              </a:spcBef>
              <a:spcAft>
                <a:spcPts val="0"/>
              </a:spcAft>
              <a:buClr>
                <a:srgbClr val="000000"/>
              </a:buClr>
              <a:buSzPts val="1800"/>
              <a:buFont typeface="Proxima Nova"/>
              <a:buChar char="-"/>
            </a:pPr>
            <a:r>
              <a:rPr lang="en" sz="1800">
                <a:solidFill>
                  <a:srgbClr val="000000"/>
                </a:solidFill>
                <a:latin typeface="Proxima Nova"/>
                <a:ea typeface="Proxima Nova"/>
                <a:cs typeface="Proxima Nova"/>
                <a:sym typeface="Proxima Nova"/>
              </a:rPr>
              <a:t>Multiple Regression of Median Household Income and Average NEA reading/math scores</a:t>
            </a:r>
            <a:endParaRPr sz="1800">
              <a:solidFill>
                <a:srgbClr val="000000"/>
              </a:solidFill>
              <a:latin typeface="Proxima Nova"/>
              <a:ea typeface="Proxima Nova"/>
              <a:cs typeface="Proxima Nova"/>
              <a:sym typeface="Proxima Nova"/>
            </a:endParaRPr>
          </a:p>
          <a:p>
            <a:pPr indent="-342900" lvl="0" marL="457200" rtl="0" algn="l">
              <a:spcBef>
                <a:spcPts val="0"/>
              </a:spcBef>
              <a:spcAft>
                <a:spcPts val="0"/>
              </a:spcAft>
              <a:buClr>
                <a:srgbClr val="000000"/>
              </a:buClr>
              <a:buSzPts val="1800"/>
              <a:buFont typeface="Proxima Nova"/>
              <a:buChar char="-"/>
            </a:pPr>
            <a:r>
              <a:rPr lang="en" sz="1800">
                <a:solidFill>
                  <a:srgbClr val="000000"/>
                </a:solidFill>
                <a:latin typeface="Proxima Nova"/>
                <a:ea typeface="Proxima Nova"/>
                <a:cs typeface="Proxima Nova"/>
                <a:sym typeface="Proxima Nova"/>
              </a:rPr>
              <a:t>Multiple Regression of State Per Pupil Funding and Average NEA reading/math scores</a:t>
            </a:r>
            <a:endParaRPr sz="1800">
              <a:solidFill>
                <a:srgbClr val="000000"/>
              </a:solidFill>
              <a:latin typeface="Proxima Nova"/>
              <a:ea typeface="Proxima Nova"/>
              <a:cs typeface="Proxima Nova"/>
              <a:sym typeface="Proxima Nova"/>
            </a:endParaRPr>
          </a:p>
          <a:p>
            <a:pPr indent="-342900" lvl="0" marL="457200" rtl="0" algn="l">
              <a:spcBef>
                <a:spcPts val="0"/>
              </a:spcBef>
              <a:spcAft>
                <a:spcPts val="0"/>
              </a:spcAft>
              <a:buClr>
                <a:srgbClr val="000000"/>
              </a:buClr>
              <a:buSzPts val="1800"/>
              <a:buFont typeface="Proxima Nova"/>
              <a:buChar char="-"/>
            </a:pPr>
            <a:r>
              <a:rPr lang="en" sz="1800">
                <a:solidFill>
                  <a:srgbClr val="000000"/>
                </a:solidFill>
                <a:latin typeface="Proxima Nova"/>
                <a:ea typeface="Proxima Nova"/>
                <a:cs typeface="Proxima Nova"/>
                <a:sym typeface="Proxima Nova"/>
              </a:rPr>
              <a:t>Hypothesis test analysis </a:t>
            </a:r>
            <a:endParaRPr sz="1800">
              <a:solidFill>
                <a:srgbClr val="000000"/>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a:t>
            </a:r>
            <a:endParaRPr/>
          </a:p>
        </p:txBody>
      </p:sp>
      <p:sp>
        <p:nvSpPr>
          <p:cNvPr id="134" name="Google Shape;134;p19"/>
          <p:cNvSpPr txBox="1"/>
          <p:nvPr>
            <p:ph idx="1" type="body"/>
          </p:nvPr>
        </p:nvSpPr>
        <p:spPr>
          <a:xfrm>
            <a:off x="729450" y="2078875"/>
            <a:ext cx="4575000" cy="27936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19"/>
          <p:cNvPicPr preferRelativeResize="0"/>
          <p:nvPr/>
        </p:nvPicPr>
        <p:blipFill rotWithShape="1">
          <a:blip r:embed="rId3">
            <a:alphaModFix/>
          </a:blip>
          <a:srcRect b="25236" l="47468" r="22194" t="42314"/>
          <a:stretch/>
        </p:blipFill>
        <p:spPr>
          <a:xfrm>
            <a:off x="864351" y="1911552"/>
            <a:ext cx="4515926" cy="271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7650" y="1298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41" name="Google Shape;141;p20"/>
          <p:cNvPicPr preferRelativeResize="0"/>
          <p:nvPr/>
        </p:nvPicPr>
        <p:blipFill>
          <a:blip r:embed="rId3">
            <a:alphaModFix/>
          </a:blip>
          <a:stretch>
            <a:fillRect/>
          </a:stretch>
        </p:blipFill>
        <p:spPr>
          <a:xfrm>
            <a:off x="407700" y="2088675"/>
            <a:ext cx="3931076" cy="2807899"/>
          </a:xfrm>
          <a:prstGeom prst="rect">
            <a:avLst/>
          </a:prstGeom>
          <a:noFill/>
          <a:ln>
            <a:noFill/>
          </a:ln>
        </p:spPr>
      </p:pic>
      <p:pic>
        <p:nvPicPr>
          <p:cNvPr id="142" name="Google Shape;142;p20"/>
          <p:cNvPicPr preferRelativeResize="0"/>
          <p:nvPr/>
        </p:nvPicPr>
        <p:blipFill>
          <a:blip r:embed="rId4">
            <a:alphaModFix/>
          </a:blip>
          <a:stretch>
            <a:fillRect/>
          </a:stretch>
        </p:blipFill>
        <p:spPr>
          <a:xfrm>
            <a:off x="4489450" y="1961655"/>
            <a:ext cx="4223950" cy="301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contd.</a:t>
            </a:r>
            <a:endParaRPr/>
          </a:p>
        </p:txBody>
      </p:sp>
      <p:pic>
        <p:nvPicPr>
          <p:cNvPr id="148" name="Google Shape;148;p21"/>
          <p:cNvPicPr preferRelativeResize="0"/>
          <p:nvPr/>
        </p:nvPicPr>
        <p:blipFill rotWithShape="1">
          <a:blip r:embed="rId3">
            <a:alphaModFix/>
          </a:blip>
          <a:srcRect b="0" l="-1540" r="1540" t="0"/>
          <a:stretch/>
        </p:blipFill>
        <p:spPr>
          <a:xfrm>
            <a:off x="521175" y="2047375"/>
            <a:ext cx="3860425" cy="2757425"/>
          </a:xfrm>
          <a:prstGeom prst="rect">
            <a:avLst/>
          </a:prstGeom>
          <a:noFill/>
          <a:ln>
            <a:noFill/>
          </a:ln>
        </p:spPr>
      </p:pic>
      <p:pic>
        <p:nvPicPr>
          <p:cNvPr id="149" name="Google Shape;149;p21"/>
          <p:cNvPicPr preferRelativeResize="0"/>
          <p:nvPr/>
        </p:nvPicPr>
        <p:blipFill rotWithShape="1">
          <a:blip r:embed="rId4">
            <a:alphaModFix/>
          </a:blip>
          <a:srcRect b="15690" l="0" r="0" t="-15690"/>
          <a:stretch/>
        </p:blipFill>
        <p:spPr>
          <a:xfrm>
            <a:off x="4572000" y="1666775"/>
            <a:ext cx="3962001" cy="2983301"/>
          </a:xfrm>
          <a:prstGeom prst="rect">
            <a:avLst/>
          </a:prstGeom>
          <a:noFill/>
          <a:ln>
            <a:noFill/>
          </a:ln>
        </p:spPr>
      </p:pic>
      <p:sp>
        <p:nvSpPr>
          <p:cNvPr id="150" name="Google Shape;150;p21"/>
          <p:cNvSpPr txBox="1"/>
          <p:nvPr/>
        </p:nvSpPr>
        <p:spPr>
          <a:xfrm>
            <a:off x="6167300" y="4650075"/>
            <a:ext cx="1623300" cy="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Per Pupil Spending</a:t>
            </a:r>
            <a:endParaRPr sz="1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