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73" r:id="rId4"/>
    <p:sldId id="274" r:id="rId5"/>
    <p:sldId id="288" r:id="rId6"/>
    <p:sldId id="291" r:id="rId7"/>
    <p:sldId id="292" r:id="rId8"/>
    <p:sldId id="293" r:id="rId9"/>
    <p:sldId id="289" r:id="rId10"/>
    <p:sldId id="272" r:id="rId11"/>
    <p:sldId id="257" r:id="rId12"/>
    <p:sldId id="258" r:id="rId13"/>
    <p:sldId id="259" r:id="rId14"/>
    <p:sldId id="260" r:id="rId15"/>
    <p:sldId id="26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FF5757"/>
    <a:srgbClr val="B1BE32"/>
    <a:srgbClr val="5899B7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985" autoAdjust="0"/>
  </p:normalViewPr>
  <p:slideViewPr>
    <p:cSldViewPr snapToGrid="0" showGuides="1">
      <p:cViewPr varScale="1">
        <p:scale>
          <a:sx n="77" d="100"/>
          <a:sy n="77" d="100"/>
        </p:scale>
        <p:origin x="72" y="187"/>
      </p:cViewPr>
      <p:guideLst>
        <p:guide orient="horz" pos="2160"/>
        <p:guide pos="3840"/>
        <p:guide pos="384"/>
        <p:guide pos="7320"/>
        <p:guide orient="horz" pos="192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DD-4CE2-8092-E5D18788CB8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DD-4CE2-8092-E5D18788CB85}"/>
              </c:ext>
            </c:extLst>
          </c:dPt>
          <c:dPt>
            <c:idx val="2"/>
            <c:invertIfNegative val="0"/>
            <c:bubble3D val="0"/>
            <c:spPr>
              <a:solidFill>
                <a:srgbClr val="98989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DD-4CE2-8092-E5D18788CB8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DD-4CE2-8092-E5D18788CB8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DD-4CE2-8092-E5D18788CB85}"/>
              </c:ext>
            </c:extLst>
          </c:dPt>
          <c:dPt>
            <c:idx val="5"/>
            <c:invertIfNegative val="0"/>
            <c:bubble3D val="0"/>
            <c:spPr>
              <a:solidFill>
                <a:srgbClr val="FF575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DD-4CE2-8092-E5D18788CB85}"/>
              </c:ext>
            </c:extLst>
          </c:dPt>
          <c:dPt>
            <c:idx val="6"/>
            <c:invertIfNegative val="0"/>
            <c:bubble3D val="0"/>
            <c:spPr>
              <a:solidFill>
                <a:srgbClr val="31313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DD-4CE2-8092-E5D18788CB85}"/>
              </c:ext>
            </c:extLst>
          </c:dPt>
          <c:dPt>
            <c:idx val="7"/>
            <c:invertIfNegative val="0"/>
            <c:bubble3D val="0"/>
            <c:spPr>
              <a:solidFill>
                <a:srgbClr val="B1BE3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EDD-4CE2-8092-E5D18788CB85}"/>
              </c:ext>
            </c:extLst>
          </c:dPt>
          <c:dPt>
            <c:idx val="8"/>
            <c:invertIfNegative val="0"/>
            <c:bubble3D val="0"/>
            <c:spPr>
              <a:solidFill>
                <a:srgbClr val="5899B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EDD-4CE2-8092-E5D18788CB85}"/>
              </c:ext>
            </c:extLst>
          </c:dPt>
          <c:cat>
            <c:numRef>
              <c:f>Sheet1!$A$2:$A$10</c:f>
              <c:numCache>
                <c:formatCode>h:mm\ AM/PM</c:formatCode>
                <c:ptCount val="9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15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45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EDD-4CE2-8092-E5D18788C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3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13131"/>
              </a:solidFill>
              <a:ln w="6350">
                <a:solidFill>
                  <a:srgbClr val="313131"/>
                </a:solidFill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42378</c:v>
                </c:pt>
                <c:pt idx="5">
                  <c:v>42379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C-4714-BE95-A5345E03D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177056"/>
        <c:axId val="704182152"/>
      </c:lineChart>
      <c:dateAx>
        <c:axId val="7041770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182152"/>
        <c:crosses val="autoZero"/>
        <c:auto val="1"/>
        <c:lblOffset val="100"/>
        <c:baseTimeUnit val="days"/>
      </c:dateAx>
      <c:valAx>
        <c:axId val="70418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17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575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CB-4DAA-99B5-4B2EFE2ACD36}"/>
              </c:ext>
            </c:extLst>
          </c:dPt>
          <c:dPt>
            <c:idx val="1"/>
            <c:bubble3D val="0"/>
            <c:spPr>
              <a:solidFill>
                <a:srgbClr val="9898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CB-4DAA-99B5-4B2EFE2ACD3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CB-4DAA-99B5-4B2EFE2A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1BE3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FD-4DF7-B004-C85999895F1D}"/>
              </c:ext>
            </c:extLst>
          </c:dPt>
          <c:dPt>
            <c:idx val="1"/>
            <c:bubble3D val="0"/>
            <c:spPr>
              <a:solidFill>
                <a:srgbClr val="9898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FD-4DF7-B004-C85999895F1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FD-4DF7-B004-C85999895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899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DB-4D00-8FED-59A7459FFE3C}"/>
              </c:ext>
            </c:extLst>
          </c:dPt>
          <c:dPt>
            <c:idx val="1"/>
            <c:bubble3D val="0"/>
            <c:spPr>
              <a:solidFill>
                <a:srgbClr val="9898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DB-4D00-8FED-59A7459FFE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DB-4D00-8FED-59A7459F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313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D2-4794-A54D-88EA25107259}"/>
              </c:ext>
            </c:extLst>
          </c:dPt>
          <c:dPt>
            <c:idx val="1"/>
            <c:bubble3D val="0"/>
            <c:spPr>
              <a:solidFill>
                <a:srgbClr val="9898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D2-4794-A54D-88EA2510725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D2-4794-A54D-88EA25107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899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71-414C-916B-1AC3BA8EE28E}"/>
              </c:ext>
            </c:extLst>
          </c:dPt>
          <c:dPt>
            <c:idx val="1"/>
            <c:bubble3D val="0"/>
            <c:spPr>
              <a:solidFill>
                <a:srgbClr val="B1BE3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71-414C-916B-1AC3BA8EE28E}"/>
              </c:ext>
            </c:extLst>
          </c:dPt>
          <c:dPt>
            <c:idx val="2"/>
            <c:bubble3D val="0"/>
            <c:spPr>
              <a:solidFill>
                <a:srgbClr val="FF575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71-414C-916B-1AC3BA8EE28E}"/>
              </c:ext>
            </c:extLst>
          </c:dPt>
          <c:dPt>
            <c:idx val="3"/>
            <c:bubble3D val="0"/>
            <c:spPr>
              <a:solidFill>
                <a:srgbClr val="31313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371-414C-916B-1AC3BA8EE2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71-414C-916B-1AC3BA8EE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313131"/>
              </a:solidFill>
              <a:ln w="19050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"$"#,##0.00_);[Red]\("$"#,##0.00\)</c:formatCode>
                <c:ptCount val="6"/>
                <c:pt idx="0">
                  <c:v>9.32</c:v>
                </c:pt>
                <c:pt idx="1">
                  <c:v>21.53</c:v>
                </c:pt>
                <c:pt idx="2">
                  <c:v>27.94</c:v>
                </c:pt>
                <c:pt idx="3">
                  <c:v>46.38</c:v>
                </c:pt>
                <c:pt idx="4">
                  <c:v>51.28</c:v>
                </c:pt>
                <c:pt idx="5">
                  <c:v>58.99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571-461F-865B-3E348F6B1C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989898"/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10"/>
              <c:spPr>
                <a:solidFill>
                  <a:srgbClr val="FF575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C77-458F-A21E-04CC91A126B7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B1BE3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C77-458F-A21E-04CC91A126B7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EC77-458F-A21E-04CC91A126B7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5899B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C77-458F-A21E-04CC91A126B7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31313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C77-458F-A21E-04CC91A126B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77-458F-A21E-04CC91A126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77-458F-A21E-04CC91A126B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31313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C77-458F-A21E-04CC91A126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77-458F-A21E-04CC91A126B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31313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77-458F-A21E-04CC91A126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77-458F-A21E-04CC91A126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77-458F-A21E-04CC91A126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77-458F-A21E-04CC91A126B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31313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C77-458F-A21E-04CC91A126B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31313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77-458F-A21E-04CC91A12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31313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8</c:v>
                </c:pt>
                <c:pt idx="7">
                  <c:v>7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EC77-458F-A21E-04CC91A12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8720"/>
        <c:axId val="410185976"/>
      </c:lineChart>
      <c:catAx>
        <c:axId val="4101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85976"/>
        <c:crosses val="autoZero"/>
        <c:auto val="1"/>
        <c:lblAlgn val="ctr"/>
        <c:lblOffset val="100"/>
        <c:noMultiLvlLbl val="0"/>
      </c:catAx>
      <c:valAx>
        <c:axId val="41018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74316-B3AA-41B8-8294-2403BF6CEF5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4731-10BA-455B-A980-1EA5D04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097-BF8E-4EDA-A37E-0CF535FBC04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CD44A-860B-4F32-99AE-9D499720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CD44A-860B-4F32-99AE-9D4997201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EE7-A4BF-4E7C-BC13-086E7F08637B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1">
          <a:blip r:embed="rId2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80BA07-A013-488C-B5F4-59CAC77D2FE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87232"/>
            <a:ext cx="12191999" cy="70768"/>
            <a:chOff x="0" y="6598557"/>
            <a:chExt cx="11538858" cy="259443"/>
          </a:xfrm>
        </p:grpSpPr>
        <p:sp>
          <p:nvSpPr>
            <p:cNvPr id="11" name="Rectangle 10"/>
            <p:cNvSpPr/>
            <p:nvPr/>
          </p:nvSpPr>
          <p:spPr>
            <a:xfrm>
              <a:off x="0" y="6598557"/>
              <a:ext cx="3846286" cy="25944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46286" y="6598557"/>
              <a:ext cx="3846286" cy="259443"/>
            </a:xfrm>
            <a:prstGeom prst="rect">
              <a:avLst/>
            </a:prstGeom>
            <a:solidFill>
              <a:srgbClr val="B1B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2572" y="6598557"/>
              <a:ext cx="3846286" cy="259443"/>
            </a:xfrm>
            <a:prstGeom prst="rect">
              <a:avLst/>
            </a:prstGeom>
            <a:solidFill>
              <a:srgbClr val="58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57375" y="360971"/>
            <a:ext cx="8380505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962259"/>
            <a:ext cx="8380505" cy="424732"/>
          </a:xfrm>
        </p:spPr>
        <p:txBody>
          <a:bodyPr>
            <a:sp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7586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366-174D-45EC-BD88-F980D86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19A8-AEB8-482D-8F13-BD953F27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4B90-F6E9-4D26-BF69-ADB349A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DAD-013C-4027-AC7F-A2AAAA2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A19-F4FC-464C-A55F-C1F1EC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EB07-3FF9-4CB1-A011-6C0CFFE11EC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BA07-A013-488C-B5F4-59CAC77D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.jpe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 flipV="1">
            <a:off x="-1" y="1"/>
            <a:ext cx="12191999" cy="6857999"/>
          </a:xfrm>
          <a:prstGeom prst="rect">
            <a:avLst/>
          </a:prstGeom>
          <a:gradFill>
            <a:gsLst>
              <a:gs pos="0">
                <a:srgbClr val="FF5757">
                  <a:alpha val="80000"/>
                </a:srgbClr>
              </a:gs>
              <a:gs pos="50000">
                <a:srgbClr val="B1BE32">
                  <a:alpha val="60000"/>
                </a:srgbClr>
              </a:gs>
              <a:gs pos="100000">
                <a:srgbClr val="5899B7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019300" y="-647700"/>
            <a:ext cx="8153400" cy="8153400"/>
          </a:xfrm>
          <a:prstGeom prst="diamond">
            <a:avLst/>
          </a:prstGeom>
          <a:solidFill>
            <a:srgbClr val="3131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152650" y="-514350"/>
            <a:ext cx="7886700" cy="7886700"/>
          </a:xfrm>
          <a:prstGeom prst="diamond">
            <a:avLst/>
          </a:prstGeom>
          <a:solidFill>
            <a:srgbClr val="3131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807111" y="3652571"/>
            <a:ext cx="4577779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IST 687 PROJECT  |   GROUP  4 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5F20-140F-47A9-BA01-A4E4F6DEA301}" type="datetime1">
              <a:rPr lang="en-US" smtClean="0"/>
              <a:t>12/5/2019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AE9FD4-5062-3740-B737-802C1D6893FC}"/>
              </a:ext>
            </a:extLst>
          </p:cNvPr>
          <p:cNvSpPr txBox="1">
            <a:spLocks/>
          </p:cNvSpPr>
          <p:nvPr/>
        </p:nvSpPr>
        <p:spPr>
          <a:xfrm>
            <a:off x="3929575" y="1974504"/>
            <a:ext cx="4332845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AIRLINE DATA ANALYSIS USING R </a:t>
            </a:r>
          </a:p>
        </p:txBody>
      </p:sp>
    </p:spTree>
    <p:extLst>
      <p:ext uri="{BB962C8B-B14F-4D97-AF65-F5344CB8AC3E}">
        <p14:creationId xmlns:p14="http://schemas.microsoft.com/office/powerpoint/2010/main" val="40348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1" y="1262987"/>
            <a:ext cx="3058784" cy="2160836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12000"/>
              </a:prst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64" y="3615314"/>
            <a:ext cx="3808453" cy="2142255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65" name="Shape 131"/>
          <p:cNvPicPr preferRelativeResize="0"/>
          <p:nvPr/>
        </p:nvPicPr>
        <p:blipFill rotWithShape="1">
          <a:blip r:embed="rId5">
            <a:alphaModFix/>
          </a:blip>
          <a:srcRect t="18724" b="13617"/>
          <a:stretch/>
        </p:blipFill>
        <p:spPr>
          <a:xfrm>
            <a:off x="4118669" y="1283427"/>
            <a:ext cx="3195798" cy="2162276"/>
          </a:xfrm>
          <a:prstGeom prst="rect">
            <a:avLst/>
          </a:prstGeom>
          <a:noFill/>
          <a:ln>
            <a:noFill/>
          </a:ln>
          <a:effectLst>
            <a:outerShdw blurRad="381000" dist="190500" dir="5400000" algn="tl" rotWithShape="0">
              <a:prstClr val="black">
                <a:alpha val="13000"/>
              </a:prst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3" y="3418413"/>
            <a:ext cx="4559527" cy="291337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CF34645-10AF-4AB4-83EA-BF059F6BEB4D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35" name="Freeform 254">
              <a:extLst>
                <a:ext uri="{FF2B5EF4-FFF2-40B4-BE49-F238E27FC236}">
                  <a16:creationId xmlns:a16="http://schemas.microsoft.com/office/drawing/2014/main" id="{3BD74B41-BA0A-4A11-9DA4-86215036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255">
              <a:extLst>
                <a:ext uri="{FF2B5EF4-FFF2-40B4-BE49-F238E27FC236}">
                  <a16:creationId xmlns:a16="http://schemas.microsoft.com/office/drawing/2014/main" id="{70015F1F-F2D6-4D60-A53E-7C7EDFAFD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C4CE39B4-6254-4FFC-BA20-495537310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39F9AD79-BD1F-4A45-B55C-3517BA91B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5796D783-CBD6-4483-9C65-B66A3B509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342D576C-DA7D-44C2-935C-E04E0014EC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99DF15AA-C9D1-4CA2-9AEA-7581D335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261">
              <a:extLst>
                <a:ext uri="{FF2B5EF4-FFF2-40B4-BE49-F238E27FC236}">
                  <a16:creationId xmlns:a16="http://schemas.microsoft.com/office/drawing/2014/main" id="{0302B77C-CA7F-4E16-8609-8C344314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62">
              <a:extLst>
                <a:ext uri="{FF2B5EF4-FFF2-40B4-BE49-F238E27FC236}">
                  <a16:creationId xmlns:a16="http://schemas.microsoft.com/office/drawing/2014/main" id="{7962BEA8-8CE2-4E19-AC59-9F2811A57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541278" y="602607"/>
            <a:ext cx="8477175" cy="5243517"/>
            <a:chOff x="500751" y="632830"/>
            <a:chExt cx="8477175" cy="52435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LET US DO YOUR</a:t>
              </a:r>
              <a:r>
                <a:rPr kumimoji="0" lang="id-ID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PRESENTATION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508143" y="1305921"/>
              <a:ext cx="8469783" cy="4570426"/>
              <a:chOff x="543826" y="1145140"/>
              <a:chExt cx="8469783" cy="457042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6FE9F3-136B-4F29-A889-4AAB396D1E1F}"/>
                  </a:ext>
                </a:extLst>
              </p:cNvPr>
              <p:cNvGrpSpPr/>
              <p:nvPr/>
            </p:nvGrpSpPr>
            <p:grpSpPr>
              <a:xfrm>
                <a:off x="4113015" y="1145140"/>
                <a:ext cx="4900594" cy="2627866"/>
                <a:chOff x="4113015" y="1061247"/>
                <a:chExt cx="4900594" cy="262786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6648EF4C-43CD-4198-B785-FE90BCC4C014}"/>
                    </a:ext>
                  </a:extLst>
                </p:cNvPr>
                <p:cNvGrpSpPr/>
                <p:nvPr/>
              </p:nvGrpSpPr>
              <p:grpSpPr>
                <a:xfrm>
                  <a:off x="4124564" y="3402852"/>
                  <a:ext cx="805870" cy="286259"/>
                  <a:chOff x="2127063" y="2542759"/>
                  <a:chExt cx="454893" cy="161585"/>
                </a:xfrm>
              </p:grpSpPr>
              <p:sp>
                <p:nvSpPr>
                  <p:cNvPr id="66" name="Rectangle: Top Corners Rounded 65">
                    <a:extLst>
                      <a:ext uri="{FF2B5EF4-FFF2-40B4-BE49-F238E27FC236}">
                        <a16:creationId xmlns:a16="http://schemas.microsoft.com/office/drawing/2014/main" id="{937A599E-1C3F-49D9-8D7B-8EAE63CCB7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273717" y="2396105"/>
                    <a:ext cx="161585" cy="454893"/>
                  </a:xfrm>
                  <a:prstGeom prst="round2SameRect">
                    <a:avLst>
                      <a:gd name="adj1" fmla="val 46104"/>
                      <a:gd name="adj2" fmla="val 0"/>
                    </a:avLst>
                  </a:prstGeom>
                  <a:solidFill>
                    <a:srgbClr val="083D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831C2E5-3D29-449F-BA5C-32EFE486EF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85701" y="2543045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CC0C473-AA14-4231-9540-A8C8ED2E9DBA}"/>
                    </a:ext>
                  </a:extLst>
                </p:cNvPr>
                <p:cNvGrpSpPr/>
                <p:nvPr/>
              </p:nvGrpSpPr>
              <p:grpSpPr>
                <a:xfrm>
                  <a:off x="4113015" y="1061248"/>
                  <a:ext cx="1031810" cy="286259"/>
                  <a:chOff x="4298082" y="1214613"/>
                  <a:chExt cx="454893" cy="161585"/>
                </a:xfrm>
              </p:grpSpPr>
              <p:sp>
                <p:nvSpPr>
                  <p:cNvPr id="72" name="Rectangle: Top Corners Rounded 71">
                    <a:extLst>
                      <a:ext uri="{FF2B5EF4-FFF2-40B4-BE49-F238E27FC236}">
                        <a16:creationId xmlns:a16="http://schemas.microsoft.com/office/drawing/2014/main" id="{F9F599E6-86AE-4B41-BC36-8002888C50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44736" y="1067959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1332D08-1F40-4CC7-8BCA-68D3DC5E6DB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8971" y="1214614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before</a:t>
                    </a: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AFCE1AAA-A2FB-4541-9212-AB9ECB76A884}"/>
                    </a:ext>
                  </a:extLst>
                </p:cNvPr>
                <p:cNvGrpSpPr/>
                <p:nvPr/>
              </p:nvGrpSpPr>
              <p:grpSpPr>
                <a:xfrm>
                  <a:off x="7959816" y="3402854"/>
                  <a:ext cx="805870" cy="286259"/>
                  <a:chOff x="4291964" y="1194029"/>
                  <a:chExt cx="454893" cy="161585"/>
                </a:xfrm>
              </p:grpSpPr>
              <p:sp>
                <p:nvSpPr>
                  <p:cNvPr id="75" name="Rectangle: Top Corners Rounded 74">
                    <a:extLst>
                      <a:ext uri="{FF2B5EF4-FFF2-40B4-BE49-F238E27FC236}">
                        <a16:creationId xmlns:a16="http://schemas.microsoft.com/office/drawing/2014/main" id="{D996E70A-86BD-46A8-899B-A55834A42F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38618" y="1047375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083D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79E702-100F-49F1-9D79-29CAA7D0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574" y="1200327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BDD2E8E-80FE-4EF1-A6EA-68EEB6E069F7}"/>
                    </a:ext>
                  </a:extLst>
                </p:cNvPr>
                <p:cNvGrpSpPr/>
                <p:nvPr/>
              </p:nvGrpSpPr>
              <p:grpSpPr>
                <a:xfrm>
                  <a:off x="7981799" y="1061247"/>
                  <a:ext cx="1031810" cy="286259"/>
                  <a:chOff x="6003709" y="-127741"/>
                  <a:chExt cx="454893" cy="161585"/>
                </a:xfrm>
              </p:grpSpPr>
              <p:sp>
                <p:nvSpPr>
                  <p:cNvPr id="78" name="Rectangle: Top Corners Rounded 77">
                    <a:extLst>
                      <a:ext uri="{FF2B5EF4-FFF2-40B4-BE49-F238E27FC236}">
                        <a16:creationId xmlns:a16="http://schemas.microsoft.com/office/drawing/2014/main" id="{9D683C2B-0854-4DB1-BB80-EFBFAF9843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0363" y="-274395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CDEE80E-DD26-44BB-AFC3-1DB8F5430D7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4598" y="-123378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before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978E2A-B2C5-420B-945F-A53B8B5E9206}"/>
                  </a:ext>
                </a:extLst>
              </p:cNvPr>
              <p:cNvGrpSpPr/>
              <p:nvPr/>
            </p:nvGrpSpPr>
            <p:grpSpPr>
              <a:xfrm>
                <a:off x="543826" y="1742165"/>
                <a:ext cx="1818153" cy="576263"/>
                <a:chOff x="617538" y="1927225"/>
                <a:chExt cx="1818153" cy="57626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1DCE930A-08F2-4BA3-86B8-09331FBF8E51}"/>
                    </a:ext>
                  </a:extLst>
                </p:cNvPr>
                <p:cNvGrpSpPr/>
                <p:nvPr/>
              </p:nvGrpSpPr>
              <p:grpSpPr>
                <a:xfrm>
                  <a:off x="1385353" y="1985477"/>
                  <a:ext cx="1050338" cy="459757"/>
                  <a:chOff x="1302338" y="1896979"/>
                  <a:chExt cx="1050338" cy="459757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BC30E7C-5C96-4416-A4EC-46663B83EDE4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1050338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24 HOUR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FB2F49C-CAAC-49C0-9DAB-BA185649FBDC}"/>
                      </a:ext>
                    </a:extLst>
                  </p:cNvPr>
                  <p:cNvSpPr/>
                  <p:nvPr/>
                </p:nvSpPr>
                <p:spPr>
                  <a:xfrm>
                    <a:off x="1302338" y="2187459"/>
                    <a:ext cx="1050338" cy="1692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TURN AROUND</a:t>
                    </a: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73B93D2-B665-4D4B-BEDB-506562677629}"/>
                    </a:ext>
                  </a:extLst>
                </p:cNvPr>
                <p:cNvGrpSpPr/>
                <p:nvPr/>
              </p:nvGrpSpPr>
              <p:grpSpPr>
                <a:xfrm>
                  <a:off x="617538" y="1927225"/>
                  <a:ext cx="577851" cy="576263"/>
                  <a:chOff x="617538" y="1927225"/>
                  <a:chExt cx="577851" cy="576263"/>
                </a:xfrm>
              </p:grpSpPr>
              <p:sp>
                <p:nvSpPr>
                  <p:cNvPr id="8" name="Oval 20">
                    <a:extLst>
                      <a:ext uri="{FF2B5EF4-FFF2-40B4-BE49-F238E27FC236}">
                        <a16:creationId xmlns:a16="http://schemas.microsoft.com/office/drawing/2014/main" id="{0A4D9DDB-2A97-4029-B998-D7B68279E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Freeform 21">
                    <a:extLst>
                      <a:ext uri="{FF2B5EF4-FFF2-40B4-BE49-F238E27FC236}">
                        <a16:creationId xmlns:a16="http://schemas.microsoft.com/office/drawing/2014/main" id="{E819C346-A84C-409C-8019-90061AFEE0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26" y="1943100"/>
                    <a:ext cx="474663" cy="560388"/>
                  </a:xfrm>
                  <a:custGeom>
                    <a:avLst/>
                    <a:gdLst>
                      <a:gd name="T0" fmla="*/ 469 w 469"/>
                      <a:gd name="T1" fmla="*/ 270 h 555"/>
                      <a:gd name="T2" fmla="*/ 183 w 469"/>
                      <a:gd name="T3" fmla="*/ 555 h 555"/>
                      <a:gd name="T4" fmla="*/ 0 w 469"/>
                      <a:gd name="T5" fmla="*/ 489 h 555"/>
                      <a:gd name="T6" fmla="*/ 93 w 469"/>
                      <a:gd name="T7" fmla="*/ 505 h 555"/>
                      <a:gd name="T8" fmla="*/ 378 w 469"/>
                      <a:gd name="T9" fmla="*/ 219 h 555"/>
                      <a:gd name="T10" fmla="*/ 276 w 469"/>
                      <a:gd name="T11" fmla="*/ 0 h 555"/>
                      <a:gd name="T12" fmla="*/ 469 w 469"/>
                      <a:gd name="T13" fmla="*/ 270 h 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9" h="555">
                        <a:moveTo>
                          <a:pt x="469" y="270"/>
                        </a:moveTo>
                        <a:cubicBezTo>
                          <a:pt x="469" y="428"/>
                          <a:pt x="341" y="555"/>
                          <a:pt x="183" y="555"/>
                        </a:cubicBezTo>
                        <a:cubicBezTo>
                          <a:pt x="114" y="555"/>
                          <a:pt x="50" y="531"/>
                          <a:pt x="0" y="489"/>
                        </a:cubicBezTo>
                        <a:cubicBezTo>
                          <a:pt x="29" y="499"/>
                          <a:pt x="61" y="505"/>
                          <a:pt x="93" y="505"/>
                        </a:cubicBezTo>
                        <a:cubicBezTo>
                          <a:pt x="251" y="505"/>
                          <a:pt x="378" y="377"/>
                          <a:pt x="378" y="219"/>
                        </a:cubicBezTo>
                        <a:cubicBezTo>
                          <a:pt x="378" y="131"/>
                          <a:pt x="339" y="53"/>
                          <a:pt x="276" y="0"/>
                        </a:cubicBezTo>
                        <a:cubicBezTo>
                          <a:pt x="388" y="39"/>
                          <a:pt x="469" y="145"/>
                          <a:pt x="469" y="270"/>
                        </a:cubicBezTo>
                        <a:close/>
                      </a:path>
                    </a:pathLst>
                  </a:custGeom>
                  <a:solidFill>
                    <a:srgbClr val="D1E3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Oval 22">
                    <a:extLst>
                      <a:ext uri="{FF2B5EF4-FFF2-40B4-BE49-F238E27FC236}">
                        <a16:creationId xmlns:a16="http://schemas.microsoft.com/office/drawing/2014/main" id="{191C88F5-CC9B-4459-9A9D-DAA16113D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reeform 23">
                    <a:extLst>
                      <a:ext uri="{FF2B5EF4-FFF2-40B4-BE49-F238E27FC236}">
                        <a16:creationId xmlns:a16="http://schemas.microsoft.com/office/drawing/2014/main" id="{0F8EAC3E-FE6B-4AC8-B472-C5E43CE9F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3113" y="2081213"/>
                    <a:ext cx="261938" cy="268288"/>
                  </a:xfrm>
                  <a:custGeom>
                    <a:avLst/>
                    <a:gdLst>
                      <a:gd name="T0" fmla="*/ 260 w 260"/>
                      <a:gd name="T1" fmla="*/ 168 h 266"/>
                      <a:gd name="T2" fmla="*/ 132 w 260"/>
                      <a:gd name="T3" fmla="*/ 266 h 266"/>
                      <a:gd name="T4" fmla="*/ 0 w 260"/>
                      <a:gd name="T5" fmla="*/ 133 h 266"/>
                      <a:gd name="T6" fmla="*/ 132 w 260"/>
                      <a:gd name="T7" fmla="*/ 0 h 266"/>
                      <a:gd name="T8" fmla="*/ 206 w 260"/>
                      <a:gd name="T9" fmla="*/ 23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66">
                        <a:moveTo>
                          <a:pt x="260" y="168"/>
                        </a:moveTo>
                        <a:cubicBezTo>
                          <a:pt x="245" y="224"/>
                          <a:pt x="193" y="266"/>
                          <a:pt x="132" y="266"/>
                        </a:cubicBezTo>
                        <a:cubicBezTo>
                          <a:pt x="59" y="266"/>
                          <a:pt x="0" y="206"/>
                          <a:pt x="0" y="133"/>
                        </a:cubicBezTo>
                        <a:cubicBezTo>
                          <a:pt x="0" y="60"/>
                          <a:pt x="59" y="0"/>
                          <a:pt x="132" y="0"/>
                        </a:cubicBezTo>
                        <a:cubicBezTo>
                          <a:pt x="160" y="0"/>
                          <a:pt x="185" y="9"/>
                          <a:pt x="206" y="2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id="{CDB9360A-BA30-48B9-B671-2A36CE4D3A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463" y="2124075"/>
                    <a:ext cx="139700" cy="9207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Line 25">
                    <a:extLst>
                      <a:ext uri="{FF2B5EF4-FFF2-40B4-BE49-F238E27FC236}">
                        <a16:creationId xmlns:a16="http://schemas.microsoft.com/office/drawing/2014/main" id="{416E22B5-F4DA-4B32-AF90-F591A9A60A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6463" y="2216150"/>
                    <a:ext cx="166688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Line 26">
                    <a:extLst>
                      <a:ext uri="{FF2B5EF4-FFF2-40B4-BE49-F238E27FC236}">
                        <a16:creationId xmlns:a16="http://schemas.microsoft.com/office/drawing/2014/main" id="{D2C41497-3ADA-4AA9-8324-900E2841F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05025"/>
                    <a:ext cx="55563" cy="1905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Line 27">
                    <a:extLst>
                      <a:ext uri="{FF2B5EF4-FFF2-40B4-BE49-F238E27FC236}">
                        <a16:creationId xmlns:a16="http://schemas.microsoft.com/office/drawing/2014/main" id="{A93E1BB8-C8C5-4EF8-B846-6D5E1A1BC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2026" y="2049463"/>
                    <a:ext cx="19050" cy="55563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89C1108-D823-4A25-B6E8-ADDAAB804C68}"/>
                  </a:ext>
                </a:extLst>
              </p:cNvPr>
              <p:cNvGrpSpPr/>
              <p:nvPr/>
            </p:nvGrpSpPr>
            <p:grpSpPr>
              <a:xfrm>
                <a:off x="543826" y="2482080"/>
                <a:ext cx="1822302" cy="605234"/>
                <a:chOff x="613389" y="2657566"/>
                <a:chExt cx="1822302" cy="60523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7233790-1B6D-4875-B97A-E9994CC2D151}"/>
                    </a:ext>
                  </a:extLst>
                </p:cNvPr>
                <p:cNvGrpSpPr/>
                <p:nvPr/>
              </p:nvGrpSpPr>
              <p:grpSpPr>
                <a:xfrm>
                  <a:off x="1385353" y="2730304"/>
                  <a:ext cx="1050338" cy="459757"/>
                  <a:chOff x="1302338" y="1896979"/>
                  <a:chExt cx="1050338" cy="459757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24A8F3DC-D1FA-49B5-AE50-458D87DB47F2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1050338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From $10 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50E0D5B-32E7-45B7-8417-3D2C7694985A}"/>
                      </a:ext>
                    </a:extLst>
                  </p:cNvPr>
                  <p:cNvSpPr/>
                  <p:nvPr/>
                </p:nvSpPr>
                <p:spPr>
                  <a:xfrm>
                    <a:off x="1302338" y="2187459"/>
                    <a:ext cx="1050338" cy="1692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PER SLIDE</a:t>
                    </a:r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C8DE8F7-2FCB-4D09-91D1-83DA72367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3389" y="2657566"/>
                  <a:ext cx="605940" cy="605234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543826" y="3195474"/>
                <a:ext cx="3425682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GET STARTED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F7EA7-DFFB-40E4-87D8-1C8AF2E5E4B4}"/>
                  </a:ext>
                </a:extLst>
              </p:cNvPr>
              <p:cNvSpPr/>
              <p:nvPr/>
            </p:nvSpPr>
            <p:spPr>
              <a:xfrm>
                <a:off x="594448" y="5161568"/>
                <a:ext cx="3081340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Go to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24Slides.com/</a:t>
                </a:r>
                <a:r>
                  <a:rPr kumimoji="0" lang="id-ID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order </a:t>
                </a:r>
                <a:br>
                  <a:rPr kumimoji="0" lang="id-ID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to find out more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932543" y="4654521"/>
            <a:ext cx="10326914" cy="1470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162935" y="4836507"/>
            <a:ext cx="2396340" cy="1106083"/>
            <a:chOff x="596983" y="1331741"/>
            <a:chExt cx="2396340" cy="1106083"/>
          </a:xfrm>
        </p:grpSpPr>
        <p:sp>
          <p:nvSpPr>
            <p:cNvPr id="57" name="TextBox 56"/>
            <p:cNvSpPr txBox="1"/>
            <p:nvPr/>
          </p:nvSpPr>
          <p:spPr>
            <a:xfrm>
              <a:off x="596983" y="1331741"/>
              <a:ext cx="72650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/>
                <a:t>OVERVIEW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6983" y="1514494"/>
              <a:ext cx="2396340" cy="92333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err="1"/>
                <a:t>Lorem</a:t>
              </a:r>
              <a:r>
                <a:rPr lang="en-US" sz="1000" dirty="0"/>
                <a:t> </a:t>
              </a:r>
              <a:r>
                <a:rPr lang="en-US" sz="1000" dirty="0" err="1"/>
                <a:t>Ipsum</a:t>
              </a:r>
              <a:r>
                <a:rPr lang="en-US" sz="1000" dirty="0"/>
                <a:t> is simply dummy text of the printing and typesetting industry. </a:t>
              </a:r>
              <a:r>
                <a:rPr lang="en-US" sz="1000" dirty="0" err="1"/>
                <a:t>Lorem</a:t>
              </a:r>
              <a:r>
                <a:rPr lang="en-US" sz="1000" dirty="0"/>
                <a:t> </a:t>
              </a:r>
              <a:r>
                <a:rPr lang="en-US" sz="1000" dirty="0" err="1"/>
                <a:t>Ipsum</a:t>
              </a:r>
              <a:r>
                <a:rPr lang="en-US" sz="1000" dirty="0"/>
                <a:t> has been the industry's standard dummy text ever since the 1500s, when an unknown printer took a galley of type and scrambled it to make a type specimen book. </a:t>
              </a: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220021" y="4840084"/>
            <a:ext cx="315337" cy="252000"/>
            <a:chOff x="4386263" y="3282950"/>
            <a:chExt cx="371476" cy="296863"/>
          </a:xfrm>
          <a:solidFill>
            <a:srgbClr val="FF5757"/>
          </a:solidFill>
        </p:grpSpPr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386263" y="3282950"/>
              <a:ext cx="247650" cy="296863"/>
            </a:xfrm>
            <a:custGeom>
              <a:avLst/>
              <a:gdLst>
                <a:gd name="T0" fmla="*/ 62 w 64"/>
                <a:gd name="T1" fmla="*/ 76 h 76"/>
                <a:gd name="T2" fmla="*/ 2 w 64"/>
                <a:gd name="T3" fmla="*/ 76 h 76"/>
                <a:gd name="T4" fmla="*/ 0 w 64"/>
                <a:gd name="T5" fmla="*/ 74 h 76"/>
                <a:gd name="T6" fmla="*/ 0 w 64"/>
                <a:gd name="T7" fmla="*/ 56 h 76"/>
                <a:gd name="T8" fmla="*/ 22 w 64"/>
                <a:gd name="T9" fmla="*/ 43 h 76"/>
                <a:gd name="T10" fmla="*/ 22 w 64"/>
                <a:gd name="T11" fmla="*/ 37 h 76"/>
                <a:gd name="T12" fmla="*/ 18 w 64"/>
                <a:gd name="T13" fmla="*/ 27 h 76"/>
                <a:gd name="T14" fmla="*/ 15 w 64"/>
                <a:gd name="T15" fmla="*/ 21 h 76"/>
                <a:gd name="T16" fmla="*/ 16 w 64"/>
                <a:gd name="T17" fmla="*/ 18 h 76"/>
                <a:gd name="T18" fmla="*/ 17 w 64"/>
                <a:gd name="T19" fmla="*/ 17 h 76"/>
                <a:gd name="T20" fmla="*/ 16 w 64"/>
                <a:gd name="T21" fmla="*/ 8 h 76"/>
                <a:gd name="T22" fmla="*/ 21 w 64"/>
                <a:gd name="T23" fmla="*/ 6 h 76"/>
                <a:gd name="T24" fmla="*/ 34 w 64"/>
                <a:gd name="T25" fmla="*/ 0 h 76"/>
                <a:gd name="T26" fmla="*/ 48 w 64"/>
                <a:gd name="T27" fmla="*/ 8 h 76"/>
                <a:gd name="T28" fmla="*/ 47 w 64"/>
                <a:gd name="T29" fmla="*/ 17 h 76"/>
                <a:gd name="T30" fmla="*/ 48 w 64"/>
                <a:gd name="T31" fmla="*/ 18 h 76"/>
                <a:gd name="T32" fmla="*/ 49 w 64"/>
                <a:gd name="T33" fmla="*/ 21 h 76"/>
                <a:gd name="T34" fmla="*/ 46 w 64"/>
                <a:gd name="T35" fmla="*/ 27 h 76"/>
                <a:gd name="T36" fmla="*/ 42 w 64"/>
                <a:gd name="T37" fmla="*/ 37 h 76"/>
                <a:gd name="T38" fmla="*/ 42 w 64"/>
                <a:gd name="T39" fmla="*/ 43 h 76"/>
                <a:gd name="T40" fmla="*/ 64 w 64"/>
                <a:gd name="T41" fmla="*/ 56 h 76"/>
                <a:gd name="T42" fmla="*/ 64 w 64"/>
                <a:gd name="T43" fmla="*/ 74 h 76"/>
                <a:gd name="T44" fmla="*/ 62 w 64"/>
                <a:gd name="T45" fmla="*/ 76 h 76"/>
                <a:gd name="T46" fmla="*/ 4 w 64"/>
                <a:gd name="T47" fmla="*/ 72 h 76"/>
                <a:gd name="T48" fmla="*/ 60 w 64"/>
                <a:gd name="T49" fmla="*/ 72 h 76"/>
                <a:gd name="T50" fmla="*/ 60 w 64"/>
                <a:gd name="T51" fmla="*/ 56 h 76"/>
                <a:gd name="T52" fmla="*/ 39 w 64"/>
                <a:gd name="T53" fmla="*/ 46 h 76"/>
                <a:gd name="T54" fmla="*/ 38 w 64"/>
                <a:gd name="T55" fmla="*/ 44 h 76"/>
                <a:gd name="T56" fmla="*/ 38 w 64"/>
                <a:gd name="T57" fmla="*/ 36 h 76"/>
                <a:gd name="T58" fmla="*/ 39 w 64"/>
                <a:gd name="T59" fmla="*/ 34 h 76"/>
                <a:gd name="T60" fmla="*/ 39 w 64"/>
                <a:gd name="T61" fmla="*/ 34 h 76"/>
                <a:gd name="T62" fmla="*/ 42 w 64"/>
                <a:gd name="T63" fmla="*/ 26 h 76"/>
                <a:gd name="T64" fmla="*/ 44 w 64"/>
                <a:gd name="T65" fmla="*/ 24 h 76"/>
                <a:gd name="T66" fmla="*/ 45 w 64"/>
                <a:gd name="T67" fmla="*/ 21 h 76"/>
                <a:gd name="T68" fmla="*/ 44 w 64"/>
                <a:gd name="T69" fmla="*/ 20 h 76"/>
                <a:gd name="T70" fmla="*/ 42 w 64"/>
                <a:gd name="T71" fmla="*/ 18 h 76"/>
                <a:gd name="T72" fmla="*/ 43 w 64"/>
                <a:gd name="T73" fmla="*/ 16 h 76"/>
                <a:gd name="T74" fmla="*/ 44 w 64"/>
                <a:gd name="T75" fmla="*/ 8 h 76"/>
                <a:gd name="T76" fmla="*/ 34 w 64"/>
                <a:gd name="T77" fmla="*/ 4 h 76"/>
                <a:gd name="T78" fmla="*/ 24 w 64"/>
                <a:gd name="T79" fmla="*/ 8 h 76"/>
                <a:gd name="T80" fmla="*/ 22 w 64"/>
                <a:gd name="T81" fmla="*/ 10 h 76"/>
                <a:gd name="T82" fmla="*/ 20 w 64"/>
                <a:gd name="T83" fmla="*/ 10 h 76"/>
                <a:gd name="T84" fmla="*/ 21 w 64"/>
                <a:gd name="T85" fmla="*/ 16 h 76"/>
                <a:gd name="T86" fmla="*/ 22 w 64"/>
                <a:gd name="T87" fmla="*/ 18 h 76"/>
                <a:gd name="T88" fmla="*/ 20 w 64"/>
                <a:gd name="T89" fmla="*/ 20 h 76"/>
                <a:gd name="T90" fmla="*/ 20 w 64"/>
                <a:gd name="T91" fmla="*/ 20 h 76"/>
                <a:gd name="T92" fmla="*/ 20 w 64"/>
                <a:gd name="T93" fmla="*/ 24 h 76"/>
                <a:gd name="T94" fmla="*/ 22 w 64"/>
                <a:gd name="T95" fmla="*/ 26 h 76"/>
                <a:gd name="T96" fmla="*/ 25 w 64"/>
                <a:gd name="T97" fmla="*/ 34 h 76"/>
                <a:gd name="T98" fmla="*/ 26 w 64"/>
                <a:gd name="T99" fmla="*/ 36 h 76"/>
                <a:gd name="T100" fmla="*/ 26 w 64"/>
                <a:gd name="T101" fmla="*/ 44 h 76"/>
                <a:gd name="T102" fmla="*/ 25 w 64"/>
                <a:gd name="T103" fmla="*/ 46 h 76"/>
                <a:gd name="T104" fmla="*/ 4 w 64"/>
                <a:gd name="T105" fmla="*/ 56 h 76"/>
                <a:gd name="T106" fmla="*/ 4 w 64"/>
                <a:gd name="T107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76">
                  <a:moveTo>
                    <a:pt x="62" y="76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1" y="76"/>
                    <a:pt x="0" y="75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2"/>
                    <a:pt x="14" y="46"/>
                    <a:pt x="22" y="4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18" y="33"/>
                    <a:pt x="18" y="27"/>
                  </a:cubicBezTo>
                  <a:cubicBezTo>
                    <a:pt x="16" y="26"/>
                    <a:pt x="15" y="24"/>
                    <a:pt x="15" y="21"/>
                  </a:cubicBezTo>
                  <a:cubicBezTo>
                    <a:pt x="15" y="20"/>
                    <a:pt x="16" y="19"/>
                    <a:pt x="16" y="18"/>
                  </a:cubicBezTo>
                  <a:cubicBezTo>
                    <a:pt x="17" y="18"/>
                    <a:pt x="17" y="17"/>
                    <a:pt x="17" y="17"/>
                  </a:cubicBezTo>
                  <a:cubicBezTo>
                    <a:pt x="16" y="14"/>
                    <a:pt x="15" y="10"/>
                    <a:pt x="16" y="8"/>
                  </a:cubicBezTo>
                  <a:cubicBezTo>
                    <a:pt x="17" y="7"/>
                    <a:pt x="18" y="6"/>
                    <a:pt x="21" y="6"/>
                  </a:cubicBezTo>
                  <a:cubicBezTo>
                    <a:pt x="23" y="2"/>
                    <a:pt x="29" y="0"/>
                    <a:pt x="34" y="0"/>
                  </a:cubicBezTo>
                  <a:cubicBezTo>
                    <a:pt x="40" y="0"/>
                    <a:pt x="47" y="2"/>
                    <a:pt x="48" y="8"/>
                  </a:cubicBezTo>
                  <a:cubicBezTo>
                    <a:pt x="49" y="11"/>
                    <a:pt x="48" y="15"/>
                    <a:pt x="47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49" y="24"/>
                    <a:pt x="48" y="26"/>
                    <a:pt x="46" y="27"/>
                  </a:cubicBezTo>
                  <a:cubicBezTo>
                    <a:pt x="46" y="33"/>
                    <a:pt x="43" y="36"/>
                    <a:pt x="42" y="37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50" y="46"/>
                    <a:pt x="64" y="52"/>
                    <a:pt x="64" y="5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5"/>
                    <a:pt x="63" y="76"/>
                    <a:pt x="62" y="76"/>
                  </a:cubicBezTo>
                  <a:close/>
                  <a:moveTo>
                    <a:pt x="4" y="72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5"/>
                    <a:pt x="50" y="50"/>
                    <a:pt x="39" y="46"/>
                  </a:cubicBezTo>
                  <a:cubicBezTo>
                    <a:pt x="38" y="46"/>
                    <a:pt x="38" y="45"/>
                    <a:pt x="38" y="44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42" y="33"/>
                    <a:pt x="42" y="26"/>
                  </a:cubicBezTo>
                  <a:cubicBezTo>
                    <a:pt x="42" y="25"/>
                    <a:pt x="43" y="24"/>
                    <a:pt x="44" y="24"/>
                  </a:cubicBezTo>
                  <a:cubicBezTo>
                    <a:pt x="44" y="24"/>
                    <a:pt x="45" y="23"/>
                    <a:pt x="45" y="21"/>
                  </a:cubicBezTo>
                  <a:cubicBezTo>
                    <a:pt x="45" y="20"/>
                    <a:pt x="44" y="20"/>
                    <a:pt x="44" y="20"/>
                  </a:cubicBezTo>
                  <a:cubicBezTo>
                    <a:pt x="43" y="20"/>
                    <a:pt x="42" y="19"/>
                    <a:pt x="42" y="18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4" y="14"/>
                    <a:pt x="45" y="11"/>
                    <a:pt x="44" y="8"/>
                  </a:cubicBezTo>
                  <a:cubicBezTo>
                    <a:pt x="43" y="6"/>
                    <a:pt x="39" y="4"/>
                    <a:pt x="34" y="4"/>
                  </a:cubicBezTo>
                  <a:cubicBezTo>
                    <a:pt x="29" y="4"/>
                    <a:pt x="25" y="6"/>
                    <a:pt x="24" y="8"/>
                  </a:cubicBezTo>
                  <a:cubicBezTo>
                    <a:pt x="24" y="10"/>
                    <a:pt x="23" y="10"/>
                    <a:pt x="22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20" y="12"/>
                    <a:pt x="21" y="16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2"/>
                    <a:pt x="20" y="24"/>
                    <a:pt x="20" y="24"/>
                  </a:cubicBezTo>
                  <a:cubicBezTo>
                    <a:pt x="21" y="24"/>
                    <a:pt x="22" y="25"/>
                    <a:pt x="22" y="26"/>
                  </a:cubicBezTo>
                  <a:cubicBezTo>
                    <a:pt x="22" y="33"/>
                    <a:pt x="25" y="34"/>
                    <a:pt x="25" y="34"/>
                  </a:cubicBezTo>
                  <a:cubicBezTo>
                    <a:pt x="25" y="34"/>
                    <a:pt x="26" y="35"/>
                    <a:pt x="26" y="3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5" y="46"/>
                  </a:cubicBezTo>
                  <a:cubicBezTo>
                    <a:pt x="14" y="50"/>
                    <a:pt x="6" y="55"/>
                    <a:pt x="4" y="56"/>
                  </a:cubicBezTo>
                  <a:lnTo>
                    <a:pt x="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603751" y="3325813"/>
              <a:ext cx="153988" cy="254000"/>
            </a:xfrm>
            <a:custGeom>
              <a:avLst/>
              <a:gdLst>
                <a:gd name="T0" fmla="*/ 38 w 40"/>
                <a:gd name="T1" fmla="*/ 65 h 65"/>
                <a:gd name="T2" fmla="*/ 16 w 40"/>
                <a:gd name="T3" fmla="*/ 65 h 65"/>
                <a:gd name="T4" fmla="*/ 14 w 40"/>
                <a:gd name="T5" fmla="*/ 63 h 65"/>
                <a:gd name="T6" fmla="*/ 16 w 40"/>
                <a:gd name="T7" fmla="*/ 61 h 65"/>
                <a:gd name="T8" fmla="*/ 36 w 40"/>
                <a:gd name="T9" fmla="*/ 61 h 65"/>
                <a:gd name="T10" fmla="*/ 36 w 40"/>
                <a:gd name="T11" fmla="*/ 46 h 65"/>
                <a:gd name="T12" fmla="*/ 26 w 40"/>
                <a:gd name="T13" fmla="*/ 42 h 65"/>
                <a:gd name="T14" fmla="*/ 19 w 40"/>
                <a:gd name="T15" fmla="*/ 39 h 65"/>
                <a:gd name="T16" fmla="*/ 18 w 40"/>
                <a:gd name="T17" fmla="*/ 37 h 65"/>
                <a:gd name="T18" fmla="*/ 18 w 40"/>
                <a:gd name="T19" fmla="*/ 31 h 65"/>
                <a:gd name="T20" fmla="*/ 19 w 40"/>
                <a:gd name="T21" fmla="*/ 29 h 65"/>
                <a:gd name="T22" fmla="*/ 22 w 40"/>
                <a:gd name="T23" fmla="*/ 23 h 65"/>
                <a:gd name="T24" fmla="*/ 23 w 40"/>
                <a:gd name="T25" fmla="*/ 21 h 65"/>
                <a:gd name="T26" fmla="*/ 24 w 40"/>
                <a:gd name="T27" fmla="*/ 17 h 65"/>
                <a:gd name="T28" fmla="*/ 22 w 40"/>
                <a:gd name="T29" fmla="*/ 15 h 65"/>
                <a:gd name="T30" fmla="*/ 23 w 40"/>
                <a:gd name="T31" fmla="*/ 13 h 65"/>
                <a:gd name="T32" fmla="*/ 24 w 40"/>
                <a:gd name="T33" fmla="*/ 8 h 65"/>
                <a:gd name="T34" fmla="*/ 16 w 40"/>
                <a:gd name="T35" fmla="*/ 4 h 65"/>
                <a:gd name="T36" fmla="*/ 8 w 40"/>
                <a:gd name="T37" fmla="*/ 8 h 65"/>
                <a:gd name="T38" fmla="*/ 6 w 40"/>
                <a:gd name="T39" fmla="*/ 9 h 65"/>
                <a:gd name="T40" fmla="*/ 4 w 40"/>
                <a:gd name="T41" fmla="*/ 9 h 65"/>
                <a:gd name="T42" fmla="*/ 5 w 40"/>
                <a:gd name="T43" fmla="*/ 13 h 65"/>
                <a:gd name="T44" fmla="*/ 6 w 40"/>
                <a:gd name="T45" fmla="*/ 15 h 65"/>
                <a:gd name="T46" fmla="*/ 4 w 40"/>
                <a:gd name="T47" fmla="*/ 17 h 65"/>
                <a:gd name="T48" fmla="*/ 4 w 40"/>
                <a:gd name="T49" fmla="*/ 21 h 65"/>
                <a:gd name="T50" fmla="*/ 6 w 40"/>
                <a:gd name="T51" fmla="*/ 23 h 65"/>
                <a:gd name="T52" fmla="*/ 9 w 40"/>
                <a:gd name="T53" fmla="*/ 29 h 65"/>
                <a:gd name="T54" fmla="*/ 10 w 40"/>
                <a:gd name="T55" fmla="*/ 31 h 65"/>
                <a:gd name="T56" fmla="*/ 10 w 40"/>
                <a:gd name="T57" fmla="*/ 35 h 65"/>
                <a:gd name="T58" fmla="*/ 8 w 40"/>
                <a:gd name="T59" fmla="*/ 37 h 65"/>
                <a:gd name="T60" fmla="*/ 6 w 40"/>
                <a:gd name="T61" fmla="*/ 35 h 65"/>
                <a:gd name="T62" fmla="*/ 6 w 40"/>
                <a:gd name="T63" fmla="*/ 32 h 65"/>
                <a:gd name="T64" fmla="*/ 2 w 40"/>
                <a:gd name="T65" fmla="*/ 24 h 65"/>
                <a:gd name="T66" fmla="*/ 0 w 40"/>
                <a:gd name="T67" fmla="*/ 18 h 65"/>
                <a:gd name="T68" fmla="*/ 1 w 40"/>
                <a:gd name="T69" fmla="*/ 15 h 65"/>
                <a:gd name="T70" fmla="*/ 2 w 40"/>
                <a:gd name="T71" fmla="*/ 14 h 65"/>
                <a:gd name="T72" fmla="*/ 1 w 40"/>
                <a:gd name="T73" fmla="*/ 6 h 65"/>
                <a:gd name="T74" fmla="*/ 5 w 40"/>
                <a:gd name="T75" fmla="*/ 5 h 65"/>
                <a:gd name="T76" fmla="*/ 16 w 40"/>
                <a:gd name="T77" fmla="*/ 0 h 65"/>
                <a:gd name="T78" fmla="*/ 28 w 40"/>
                <a:gd name="T79" fmla="*/ 6 h 65"/>
                <a:gd name="T80" fmla="*/ 27 w 40"/>
                <a:gd name="T81" fmla="*/ 14 h 65"/>
                <a:gd name="T82" fmla="*/ 27 w 40"/>
                <a:gd name="T83" fmla="*/ 15 h 65"/>
                <a:gd name="T84" fmla="*/ 28 w 40"/>
                <a:gd name="T85" fmla="*/ 19 h 65"/>
                <a:gd name="T86" fmla="*/ 26 w 40"/>
                <a:gd name="T87" fmla="*/ 24 h 65"/>
                <a:gd name="T88" fmla="*/ 22 w 40"/>
                <a:gd name="T89" fmla="*/ 32 h 65"/>
                <a:gd name="T90" fmla="*/ 22 w 40"/>
                <a:gd name="T91" fmla="*/ 36 h 65"/>
                <a:gd name="T92" fmla="*/ 28 w 40"/>
                <a:gd name="T93" fmla="*/ 38 h 65"/>
                <a:gd name="T94" fmla="*/ 40 w 40"/>
                <a:gd name="T95" fmla="*/ 45 h 65"/>
                <a:gd name="T96" fmla="*/ 40 w 40"/>
                <a:gd name="T97" fmla="*/ 63 h 65"/>
                <a:gd name="T98" fmla="*/ 38 w 40"/>
                <a:gd name="T9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65">
                  <a:moveTo>
                    <a:pt x="38" y="65"/>
                  </a:moveTo>
                  <a:cubicBezTo>
                    <a:pt x="16" y="65"/>
                    <a:pt x="16" y="65"/>
                    <a:pt x="16" y="65"/>
                  </a:cubicBezTo>
                  <a:cubicBezTo>
                    <a:pt x="15" y="65"/>
                    <a:pt x="14" y="64"/>
                    <a:pt x="14" y="63"/>
                  </a:cubicBezTo>
                  <a:cubicBezTo>
                    <a:pt x="14" y="62"/>
                    <a:pt x="15" y="61"/>
                    <a:pt x="1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5"/>
                    <a:pt x="30" y="43"/>
                    <a:pt x="26" y="42"/>
                  </a:cubicBezTo>
                  <a:cubicBezTo>
                    <a:pt x="24" y="41"/>
                    <a:pt x="22" y="40"/>
                    <a:pt x="19" y="39"/>
                  </a:cubicBezTo>
                  <a:cubicBezTo>
                    <a:pt x="18" y="39"/>
                    <a:pt x="18" y="38"/>
                    <a:pt x="18" y="3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0"/>
                    <a:pt x="19" y="29"/>
                    <a:pt x="19" y="29"/>
                  </a:cubicBezTo>
                  <a:cubicBezTo>
                    <a:pt x="20" y="29"/>
                    <a:pt x="22" y="28"/>
                    <a:pt x="22" y="23"/>
                  </a:cubicBezTo>
                  <a:cubicBezTo>
                    <a:pt x="22" y="22"/>
                    <a:pt x="23" y="21"/>
                    <a:pt x="23" y="21"/>
                  </a:cubicBezTo>
                  <a:cubicBezTo>
                    <a:pt x="24" y="20"/>
                    <a:pt x="24" y="17"/>
                    <a:pt x="24" y="17"/>
                  </a:cubicBezTo>
                  <a:cubicBezTo>
                    <a:pt x="23" y="17"/>
                    <a:pt x="22" y="16"/>
                    <a:pt x="22" y="15"/>
                  </a:cubicBezTo>
                  <a:cubicBezTo>
                    <a:pt x="22" y="14"/>
                    <a:pt x="22" y="14"/>
                    <a:pt x="23" y="13"/>
                  </a:cubicBezTo>
                  <a:cubicBezTo>
                    <a:pt x="24" y="12"/>
                    <a:pt x="25" y="10"/>
                    <a:pt x="24" y="8"/>
                  </a:cubicBezTo>
                  <a:cubicBezTo>
                    <a:pt x="24" y="6"/>
                    <a:pt x="20" y="4"/>
                    <a:pt x="16" y="4"/>
                  </a:cubicBezTo>
                  <a:cubicBezTo>
                    <a:pt x="12" y="4"/>
                    <a:pt x="8" y="6"/>
                    <a:pt x="8" y="8"/>
                  </a:cubicBezTo>
                  <a:cubicBezTo>
                    <a:pt x="8" y="9"/>
                    <a:pt x="7" y="9"/>
                    <a:pt x="6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5" y="11"/>
                    <a:pt x="5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6"/>
                    <a:pt x="5" y="17"/>
                    <a:pt x="4" y="17"/>
                  </a:cubicBezTo>
                  <a:cubicBezTo>
                    <a:pt x="4" y="17"/>
                    <a:pt x="4" y="20"/>
                    <a:pt x="4" y="21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9" y="37"/>
                    <a:pt x="8" y="37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1"/>
                    <a:pt x="2" y="29"/>
                    <a:pt x="2" y="24"/>
                  </a:cubicBezTo>
                  <a:cubicBezTo>
                    <a:pt x="1" y="23"/>
                    <a:pt x="0" y="21"/>
                    <a:pt x="0" y="18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1" y="12"/>
                    <a:pt x="0" y="8"/>
                    <a:pt x="1" y="6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7" y="2"/>
                    <a:pt x="12" y="0"/>
                    <a:pt x="16" y="0"/>
                  </a:cubicBezTo>
                  <a:cubicBezTo>
                    <a:pt x="21" y="0"/>
                    <a:pt x="26" y="2"/>
                    <a:pt x="28" y="6"/>
                  </a:cubicBezTo>
                  <a:cubicBezTo>
                    <a:pt x="29" y="9"/>
                    <a:pt x="28" y="12"/>
                    <a:pt x="27" y="14"/>
                  </a:cubicBezTo>
                  <a:cubicBezTo>
                    <a:pt x="27" y="14"/>
                    <a:pt x="27" y="15"/>
                    <a:pt x="27" y="15"/>
                  </a:cubicBezTo>
                  <a:cubicBezTo>
                    <a:pt x="28" y="16"/>
                    <a:pt x="28" y="18"/>
                    <a:pt x="28" y="19"/>
                  </a:cubicBezTo>
                  <a:cubicBezTo>
                    <a:pt x="28" y="21"/>
                    <a:pt x="27" y="23"/>
                    <a:pt x="26" y="24"/>
                  </a:cubicBezTo>
                  <a:cubicBezTo>
                    <a:pt x="26" y="29"/>
                    <a:pt x="23" y="31"/>
                    <a:pt x="22" y="3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4" y="36"/>
                    <a:pt x="26" y="37"/>
                    <a:pt x="28" y="38"/>
                  </a:cubicBezTo>
                  <a:cubicBezTo>
                    <a:pt x="36" y="41"/>
                    <a:pt x="40" y="42"/>
                    <a:pt x="40" y="45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4"/>
                    <a:pt x="39" y="65"/>
                    <a:pt x="3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842834" y="5130584"/>
            <a:ext cx="106971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F5757"/>
                </a:solidFill>
              </a:rPr>
              <a:t>4,119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49718" y="5659074"/>
            <a:ext cx="655942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Active 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1237" y="5659074"/>
            <a:ext cx="124498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Total in-app actions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9662" y="5130584"/>
            <a:ext cx="1548130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B1BE32"/>
                </a:solidFill>
              </a:rPr>
              <a:t>691,465</a:t>
            </a:r>
          </a:p>
        </p:txBody>
      </p: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7109727" y="4822084"/>
            <a:ext cx="288000" cy="288000"/>
            <a:chOff x="4386263" y="3243263"/>
            <a:chExt cx="371475" cy="371475"/>
          </a:xfrm>
          <a:solidFill>
            <a:srgbClr val="B1BE32"/>
          </a:solidFill>
        </p:grpSpPr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4386263" y="3243263"/>
              <a:ext cx="371475" cy="371475"/>
            </a:xfrm>
            <a:custGeom>
              <a:avLst/>
              <a:gdLst>
                <a:gd name="T0" fmla="*/ 42 w 96"/>
                <a:gd name="T1" fmla="*/ 96 h 96"/>
                <a:gd name="T2" fmla="*/ 40 w 96"/>
                <a:gd name="T3" fmla="*/ 83 h 96"/>
                <a:gd name="T4" fmla="*/ 23 w 96"/>
                <a:gd name="T5" fmla="*/ 88 h 96"/>
                <a:gd name="T6" fmla="*/ 8 w 96"/>
                <a:gd name="T7" fmla="*/ 76 h 96"/>
                <a:gd name="T8" fmla="*/ 8 w 96"/>
                <a:gd name="T9" fmla="*/ 73 h 96"/>
                <a:gd name="T10" fmla="*/ 13 w 96"/>
                <a:gd name="T11" fmla="*/ 56 h 96"/>
                <a:gd name="T12" fmla="*/ 0 w 96"/>
                <a:gd name="T13" fmla="*/ 54 h 96"/>
                <a:gd name="T14" fmla="*/ 2 w 96"/>
                <a:gd name="T15" fmla="*/ 40 h 96"/>
                <a:gd name="T16" fmla="*/ 17 w 96"/>
                <a:gd name="T17" fmla="*/ 31 h 96"/>
                <a:gd name="T18" fmla="*/ 8 w 96"/>
                <a:gd name="T19" fmla="*/ 21 h 96"/>
                <a:gd name="T20" fmla="*/ 20 w 96"/>
                <a:gd name="T21" fmla="*/ 8 h 96"/>
                <a:gd name="T22" fmla="*/ 31 w 96"/>
                <a:gd name="T23" fmla="*/ 17 h 96"/>
                <a:gd name="T24" fmla="*/ 40 w 96"/>
                <a:gd name="T25" fmla="*/ 2 h 96"/>
                <a:gd name="T26" fmla="*/ 54 w 96"/>
                <a:gd name="T27" fmla="*/ 0 h 96"/>
                <a:gd name="T28" fmla="*/ 56 w 96"/>
                <a:gd name="T29" fmla="*/ 13 h 96"/>
                <a:gd name="T30" fmla="*/ 73 w 96"/>
                <a:gd name="T31" fmla="*/ 8 h 96"/>
                <a:gd name="T32" fmla="*/ 88 w 96"/>
                <a:gd name="T33" fmla="*/ 20 h 96"/>
                <a:gd name="T34" fmla="*/ 88 w 96"/>
                <a:gd name="T35" fmla="*/ 23 h 96"/>
                <a:gd name="T36" fmla="*/ 83 w 96"/>
                <a:gd name="T37" fmla="*/ 40 h 96"/>
                <a:gd name="T38" fmla="*/ 96 w 96"/>
                <a:gd name="T39" fmla="*/ 42 h 96"/>
                <a:gd name="T40" fmla="*/ 94 w 96"/>
                <a:gd name="T41" fmla="*/ 56 h 96"/>
                <a:gd name="T42" fmla="*/ 79 w 96"/>
                <a:gd name="T43" fmla="*/ 65 h 96"/>
                <a:gd name="T44" fmla="*/ 88 w 96"/>
                <a:gd name="T45" fmla="*/ 76 h 96"/>
                <a:gd name="T46" fmla="*/ 73 w 96"/>
                <a:gd name="T47" fmla="*/ 88 h 96"/>
                <a:gd name="T48" fmla="*/ 56 w 96"/>
                <a:gd name="T49" fmla="*/ 83 h 96"/>
                <a:gd name="T50" fmla="*/ 54 w 96"/>
                <a:gd name="T51" fmla="*/ 96 h 96"/>
                <a:gd name="T52" fmla="*/ 52 w 96"/>
                <a:gd name="T53" fmla="*/ 92 h 96"/>
                <a:gd name="T54" fmla="*/ 54 w 96"/>
                <a:gd name="T55" fmla="*/ 79 h 96"/>
                <a:gd name="T56" fmla="*/ 67 w 96"/>
                <a:gd name="T57" fmla="*/ 76 h 96"/>
                <a:gd name="T58" fmla="*/ 83 w 96"/>
                <a:gd name="T59" fmla="*/ 75 h 96"/>
                <a:gd name="T60" fmla="*/ 75 w 96"/>
                <a:gd name="T61" fmla="*/ 65 h 96"/>
                <a:gd name="T62" fmla="*/ 81 w 96"/>
                <a:gd name="T63" fmla="*/ 52 h 96"/>
                <a:gd name="T64" fmla="*/ 92 w 96"/>
                <a:gd name="T65" fmla="*/ 44 h 96"/>
                <a:gd name="T66" fmla="*/ 79 w 96"/>
                <a:gd name="T67" fmla="*/ 42 h 96"/>
                <a:gd name="T68" fmla="*/ 76 w 96"/>
                <a:gd name="T69" fmla="*/ 29 h 96"/>
                <a:gd name="T70" fmla="*/ 75 w 96"/>
                <a:gd name="T71" fmla="*/ 13 h 96"/>
                <a:gd name="T72" fmla="*/ 65 w 96"/>
                <a:gd name="T73" fmla="*/ 21 h 96"/>
                <a:gd name="T74" fmla="*/ 52 w 96"/>
                <a:gd name="T75" fmla="*/ 15 h 96"/>
                <a:gd name="T76" fmla="*/ 44 w 96"/>
                <a:gd name="T77" fmla="*/ 4 h 96"/>
                <a:gd name="T78" fmla="*/ 42 w 96"/>
                <a:gd name="T79" fmla="*/ 17 h 96"/>
                <a:gd name="T80" fmla="*/ 29 w 96"/>
                <a:gd name="T81" fmla="*/ 20 h 96"/>
                <a:gd name="T82" fmla="*/ 13 w 96"/>
                <a:gd name="T83" fmla="*/ 21 h 96"/>
                <a:gd name="T84" fmla="*/ 21 w 96"/>
                <a:gd name="T85" fmla="*/ 31 h 96"/>
                <a:gd name="T86" fmla="*/ 15 w 96"/>
                <a:gd name="T87" fmla="*/ 44 h 96"/>
                <a:gd name="T88" fmla="*/ 4 w 96"/>
                <a:gd name="T89" fmla="*/ 52 h 96"/>
                <a:gd name="T90" fmla="*/ 17 w 96"/>
                <a:gd name="T91" fmla="*/ 54 h 96"/>
                <a:gd name="T92" fmla="*/ 20 w 96"/>
                <a:gd name="T93" fmla="*/ 67 h 96"/>
                <a:gd name="T94" fmla="*/ 21 w 96"/>
                <a:gd name="T95" fmla="*/ 83 h 96"/>
                <a:gd name="T96" fmla="*/ 31 w 96"/>
                <a:gd name="T97" fmla="*/ 75 h 96"/>
                <a:gd name="T98" fmla="*/ 44 w 96"/>
                <a:gd name="T99" fmla="*/ 8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1" y="96"/>
                    <a:pt x="40" y="95"/>
                    <a:pt x="40" y="9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2"/>
                    <a:pt x="33" y="81"/>
                    <a:pt x="31" y="79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3" y="81"/>
                    <a:pt x="59" y="82"/>
                    <a:pt x="56" y="8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5"/>
                    <a:pt x="55" y="96"/>
                    <a:pt x="54" y="96"/>
                  </a:cubicBezTo>
                  <a:close/>
                  <a:moveTo>
                    <a:pt x="44" y="92"/>
                  </a:moveTo>
                  <a:cubicBezTo>
                    <a:pt x="52" y="92"/>
                    <a:pt x="52" y="92"/>
                    <a:pt x="52" y="9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3" y="79"/>
                    <a:pt x="54" y="79"/>
                  </a:cubicBezTo>
                  <a:cubicBezTo>
                    <a:pt x="56" y="79"/>
                    <a:pt x="62" y="77"/>
                    <a:pt x="65" y="75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40" y="17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4" y="77"/>
                    <a:pt x="40" y="79"/>
                    <a:pt x="42" y="79"/>
                  </a:cubicBezTo>
                  <a:cubicBezTo>
                    <a:pt x="43" y="79"/>
                    <a:pt x="44" y="80"/>
                    <a:pt x="44" y="81"/>
                  </a:cubicBezTo>
                  <a:lnTo>
                    <a:pt x="4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4494213" y="3351213"/>
              <a:ext cx="155575" cy="155575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4 h 40"/>
                <a:gd name="T12" fmla="*/ 4 w 40"/>
                <a:gd name="T13" fmla="*/ 20 h 40"/>
                <a:gd name="T14" fmla="*/ 20 w 40"/>
                <a:gd name="T15" fmla="*/ 36 h 40"/>
                <a:gd name="T16" fmla="*/ 36 w 40"/>
                <a:gd name="T17" fmla="*/ 20 h 40"/>
                <a:gd name="T18" fmla="*/ 20 w 40"/>
                <a:gd name="T1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594910" y="5659074"/>
            <a:ext cx="1434156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Avg</a:t>
            </a:r>
            <a:r>
              <a:rPr lang="en-US" sz="1000" dirty="0"/>
              <a:t> number of actions</a:t>
            </a:r>
          </a:p>
          <a:p>
            <a:pPr algn="ctr"/>
            <a:r>
              <a:rPr lang="en-US" sz="1000" dirty="0"/>
              <a:t>per user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35713" y="5130584"/>
            <a:ext cx="135255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5899B7"/>
                </a:solidFill>
              </a:rPr>
              <a:t>164.67</a:t>
            </a:r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9215561" y="4813624"/>
            <a:ext cx="192854" cy="304920"/>
            <a:chOff x="4454526" y="3243263"/>
            <a:chExt cx="234950" cy="371476"/>
          </a:xfrm>
          <a:solidFill>
            <a:srgbClr val="5899B7"/>
          </a:solidFill>
        </p:grpSpPr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4454526" y="3243263"/>
              <a:ext cx="222250" cy="201613"/>
            </a:xfrm>
            <a:custGeom>
              <a:avLst/>
              <a:gdLst>
                <a:gd name="T0" fmla="*/ 42 w 56"/>
                <a:gd name="T1" fmla="*/ 52 h 52"/>
                <a:gd name="T2" fmla="*/ 40 w 56"/>
                <a:gd name="T3" fmla="*/ 51 h 52"/>
                <a:gd name="T4" fmla="*/ 41 w 56"/>
                <a:gd name="T5" fmla="*/ 48 h 52"/>
                <a:gd name="T6" fmla="*/ 52 w 56"/>
                <a:gd name="T7" fmla="*/ 28 h 52"/>
                <a:gd name="T8" fmla="*/ 28 w 56"/>
                <a:gd name="T9" fmla="*/ 4 h 52"/>
                <a:gd name="T10" fmla="*/ 4 w 56"/>
                <a:gd name="T11" fmla="*/ 28 h 52"/>
                <a:gd name="T12" fmla="*/ 15 w 56"/>
                <a:gd name="T13" fmla="*/ 48 h 52"/>
                <a:gd name="T14" fmla="*/ 16 w 56"/>
                <a:gd name="T15" fmla="*/ 51 h 52"/>
                <a:gd name="T16" fmla="*/ 13 w 56"/>
                <a:gd name="T17" fmla="*/ 52 h 52"/>
                <a:gd name="T18" fmla="*/ 0 w 56"/>
                <a:gd name="T19" fmla="*/ 28 h 52"/>
                <a:gd name="T20" fmla="*/ 28 w 56"/>
                <a:gd name="T21" fmla="*/ 0 h 52"/>
                <a:gd name="T22" fmla="*/ 56 w 56"/>
                <a:gd name="T23" fmla="*/ 28 h 52"/>
                <a:gd name="T24" fmla="*/ 43 w 56"/>
                <a:gd name="T25" fmla="*/ 52 h 52"/>
                <a:gd name="T26" fmla="*/ 42 w 56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2">
                  <a:moveTo>
                    <a:pt x="42" y="52"/>
                  </a:moveTo>
                  <a:cubicBezTo>
                    <a:pt x="41" y="52"/>
                    <a:pt x="41" y="52"/>
                    <a:pt x="40" y="51"/>
                  </a:cubicBezTo>
                  <a:cubicBezTo>
                    <a:pt x="40" y="50"/>
                    <a:pt x="40" y="49"/>
                    <a:pt x="41" y="48"/>
                  </a:cubicBezTo>
                  <a:cubicBezTo>
                    <a:pt x="48" y="44"/>
                    <a:pt x="52" y="36"/>
                    <a:pt x="52" y="28"/>
                  </a:cubicBezTo>
                  <a:cubicBezTo>
                    <a:pt x="52" y="15"/>
                    <a:pt x="41" y="4"/>
                    <a:pt x="28" y="4"/>
                  </a:cubicBezTo>
                  <a:cubicBezTo>
                    <a:pt x="15" y="4"/>
                    <a:pt x="4" y="15"/>
                    <a:pt x="4" y="28"/>
                  </a:cubicBezTo>
                  <a:cubicBezTo>
                    <a:pt x="4" y="36"/>
                    <a:pt x="8" y="44"/>
                    <a:pt x="15" y="48"/>
                  </a:cubicBezTo>
                  <a:cubicBezTo>
                    <a:pt x="16" y="49"/>
                    <a:pt x="16" y="50"/>
                    <a:pt x="16" y="51"/>
                  </a:cubicBezTo>
                  <a:cubicBezTo>
                    <a:pt x="15" y="52"/>
                    <a:pt x="14" y="52"/>
                    <a:pt x="13" y="52"/>
                  </a:cubicBezTo>
                  <a:cubicBezTo>
                    <a:pt x="5" y="46"/>
                    <a:pt x="0" y="3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8"/>
                    <a:pt x="51" y="46"/>
                    <a:pt x="43" y="52"/>
                  </a:cubicBezTo>
                  <a:cubicBezTo>
                    <a:pt x="43" y="52"/>
                    <a:pt x="42" y="52"/>
                    <a:pt x="4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>
              <a:off x="4454526" y="3336926"/>
              <a:ext cx="234950" cy="277813"/>
            </a:xfrm>
            <a:custGeom>
              <a:avLst/>
              <a:gdLst>
                <a:gd name="T0" fmla="*/ 52 w 59"/>
                <a:gd name="T1" fmla="*/ 72 h 72"/>
                <a:gd name="T2" fmla="*/ 20 w 59"/>
                <a:gd name="T3" fmla="*/ 72 h 72"/>
                <a:gd name="T4" fmla="*/ 18 w 59"/>
                <a:gd name="T5" fmla="*/ 71 h 72"/>
                <a:gd name="T6" fmla="*/ 2 w 59"/>
                <a:gd name="T7" fmla="*/ 47 h 72"/>
                <a:gd name="T8" fmla="*/ 1 w 59"/>
                <a:gd name="T9" fmla="*/ 39 h 72"/>
                <a:gd name="T10" fmla="*/ 6 w 59"/>
                <a:gd name="T11" fmla="*/ 36 h 72"/>
                <a:gd name="T12" fmla="*/ 20 w 59"/>
                <a:gd name="T13" fmla="*/ 46 h 72"/>
                <a:gd name="T14" fmla="*/ 20 w 59"/>
                <a:gd name="T15" fmla="*/ 8 h 72"/>
                <a:gd name="T16" fmla="*/ 28 w 59"/>
                <a:gd name="T17" fmla="*/ 0 h 72"/>
                <a:gd name="T18" fmla="*/ 36 w 59"/>
                <a:gd name="T19" fmla="*/ 8 h 72"/>
                <a:gd name="T20" fmla="*/ 36 w 59"/>
                <a:gd name="T21" fmla="*/ 31 h 72"/>
                <a:gd name="T22" fmla="*/ 52 w 59"/>
                <a:gd name="T23" fmla="*/ 36 h 72"/>
                <a:gd name="T24" fmla="*/ 58 w 59"/>
                <a:gd name="T25" fmla="*/ 48 h 72"/>
                <a:gd name="T26" fmla="*/ 54 w 59"/>
                <a:gd name="T27" fmla="*/ 70 h 72"/>
                <a:gd name="T28" fmla="*/ 52 w 59"/>
                <a:gd name="T29" fmla="*/ 72 h 72"/>
                <a:gd name="T30" fmla="*/ 21 w 59"/>
                <a:gd name="T31" fmla="*/ 68 h 72"/>
                <a:gd name="T32" fmla="*/ 50 w 59"/>
                <a:gd name="T33" fmla="*/ 68 h 72"/>
                <a:gd name="T34" fmla="*/ 54 w 59"/>
                <a:gd name="T35" fmla="*/ 48 h 72"/>
                <a:gd name="T36" fmla="*/ 51 w 59"/>
                <a:gd name="T37" fmla="*/ 40 h 72"/>
                <a:gd name="T38" fmla="*/ 33 w 59"/>
                <a:gd name="T39" fmla="*/ 34 h 72"/>
                <a:gd name="T40" fmla="*/ 32 w 59"/>
                <a:gd name="T41" fmla="*/ 32 h 72"/>
                <a:gd name="T42" fmla="*/ 32 w 59"/>
                <a:gd name="T43" fmla="*/ 8 h 72"/>
                <a:gd name="T44" fmla="*/ 28 w 59"/>
                <a:gd name="T45" fmla="*/ 4 h 72"/>
                <a:gd name="T46" fmla="*/ 24 w 59"/>
                <a:gd name="T47" fmla="*/ 8 h 72"/>
                <a:gd name="T48" fmla="*/ 24 w 59"/>
                <a:gd name="T49" fmla="*/ 52 h 72"/>
                <a:gd name="T50" fmla="*/ 23 w 59"/>
                <a:gd name="T51" fmla="*/ 54 h 72"/>
                <a:gd name="T52" fmla="*/ 20 w 59"/>
                <a:gd name="T53" fmla="*/ 53 h 72"/>
                <a:gd name="T54" fmla="*/ 6 w 59"/>
                <a:gd name="T55" fmla="*/ 40 h 72"/>
                <a:gd name="T56" fmla="*/ 5 w 59"/>
                <a:gd name="T57" fmla="*/ 41 h 72"/>
                <a:gd name="T58" fmla="*/ 5 w 59"/>
                <a:gd name="T59" fmla="*/ 45 h 72"/>
                <a:gd name="T60" fmla="*/ 21 w 59"/>
                <a:gd name="T61" fmla="*/ 6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72">
                  <a:moveTo>
                    <a:pt x="52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9" y="72"/>
                    <a:pt x="18" y="72"/>
                    <a:pt x="18" y="7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1"/>
                    <a:pt x="1" y="39"/>
                  </a:cubicBezTo>
                  <a:cubicBezTo>
                    <a:pt x="2" y="37"/>
                    <a:pt x="4" y="36"/>
                    <a:pt x="6" y="36"/>
                  </a:cubicBezTo>
                  <a:cubicBezTo>
                    <a:pt x="10" y="36"/>
                    <a:pt x="14" y="38"/>
                    <a:pt x="20" y="4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4" y="0"/>
                    <a:pt x="28" y="0"/>
                  </a:cubicBezTo>
                  <a:cubicBezTo>
                    <a:pt x="32" y="0"/>
                    <a:pt x="36" y="4"/>
                    <a:pt x="36" y="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8" y="38"/>
                    <a:pt x="59" y="44"/>
                    <a:pt x="58" y="4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71"/>
                    <a:pt x="53" y="72"/>
                    <a:pt x="52" y="72"/>
                  </a:cubicBezTo>
                  <a:close/>
                  <a:moveTo>
                    <a:pt x="21" y="68"/>
                  </a:moveTo>
                  <a:cubicBezTo>
                    <a:pt x="50" y="68"/>
                    <a:pt x="50" y="68"/>
                    <a:pt x="50" y="6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4"/>
                    <a:pt x="54" y="41"/>
                    <a:pt x="51" y="40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2" y="33"/>
                    <a:pt x="32" y="3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0" y="4"/>
                    <a:pt x="28" y="4"/>
                  </a:cubicBezTo>
                  <a:cubicBezTo>
                    <a:pt x="26" y="4"/>
                    <a:pt x="24" y="6"/>
                    <a:pt x="24" y="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3"/>
                    <a:pt x="23" y="54"/>
                    <a:pt x="23" y="54"/>
                  </a:cubicBezTo>
                  <a:cubicBezTo>
                    <a:pt x="22" y="54"/>
                    <a:pt x="21" y="54"/>
                    <a:pt x="20" y="53"/>
                  </a:cubicBezTo>
                  <a:cubicBezTo>
                    <a:pt x="12" y="41"/>
                    <a:pt x="9" y="40"/>
                    <a:pt x="6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42"/>
                    <a:pt x="4" y="44"/>
                    <a:pt x="5" y="45"/>
                  </a:cubicBezTo>
                  <a:lnTo>
                    <a:pt x="21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196103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1351" y="4812246"/>
            <a:ext cx="0" cy="10312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1097954326"/>
              </p:ext>
            </p:extLst>
          </p:nvPr>
        </p:nvGraphicFramePr>
        <p:xfrm>
          <a:off x="1945765" y="1956993"/>
          <a:ext cx="8300470" cy="238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11</a:t>
            </a:fld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58615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12</a:t>
            </a:fld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26383" y="1632856"/>
            <a:ext cx="3563454" cy="433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82144" y="1914137"/>
            <a:ext cx="3051932" cy="3773580"/>
            <a:chOff x="666061" y="2021015"/>
            <a:chExt cx="2795378" cy="3456362"/>
          </a:xfrm>
        </p:grpSpPr>
        <p:grpSp>
          <p:nvGrpSpPr>
            <p:cNvPr id="34" name="Group 33"/>
            <p:cNvGrpSpPr/>
            <p:nvPr/>
          </p:nvGrpSpPr>
          <p:grpSpPr>
            <a:xfrm>
              <a:off x="1622425" y="2021015"/>
              <a:ext cx="882650" cy="666784"/>
              <a:chOff x="1622425" y="2013834"/>
              <a:chExt cx="882650" cy="66678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810402" y="2013834"/>
                <a:ext cx="506696" cy="169142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/>
                  <a:t>ORDER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22425" y="2116810"/>
                <a:ext cx="882650" cy="56380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000" b="1" dirty="0"/>
                  <a:t>633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66061" y="2839304"/>
              <a:ext cx="2795378" cy="2325778"/>
              <a:chOff x="666061" y="2839304"/>
              <a:chExt cx="2795378" cy="2325778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690141" y="2839304"/>
                <a:ext cx="2747219" cy="1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666061" y="3001919"/>
                <a:ext cx="2795378" cy="1832376"/>
                <a:chOff x="554633" y="2992703"/>
                <a:chExt cx="2795378" cy="1832376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554633" y="2992703"/>
                  <a:ext cx="1762465" cy="1832376"/>
                </a:xfrm>
                <a:prstGeom prst="rect">
                  <a:avLst/>
                </a:prstGeom>
                <a:noFill/>
                <a:ln w="6350">
                  <a:noFill/>
                  <a:prstDash val="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Completed Orders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Completed Orders (Licensed)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Completed Orders (</a:t>
                  </a:r>
                  <a:r>
                    <a:rPr lang="en-US" sz="1000" dirty="0" err="1"/>
                    <a:t>Unlicenced</a:t>
                  </a:r>
                  <a:r>
                    <a:rPr lang="en-US" sz="1000" dirty="0"/>
                    <a:t>)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Abandoned Charts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% of N LA that made purchase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% of N LA that made purchase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New licensed Accounts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107195" y="2992703"/>
                  <a:ext cx="242816" cy="1832376"/>
                </a:xfrm>
                <a:prstGeom prst="rect">
                  <a:avLst/>
                </a:prstGeom>
                <a:noFill/>
                <a:ln w="6350">
                  <a:noFill/>
                  <a:prstDash val="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276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156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38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27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11%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6%</a:t>
                  </a:r>
                </a:p>
                <a:p>
                  <a:pPr>
                    <a:spcAft>
                      <a:spcPts val="1200"/>
                    </a:spcAft>
                  </a:pPr>
                  <a:r>
                    <a:rPr lang="en-US" sz="1000" dirty="0"/>
                    <a:t>12%</a:t>
                  </a:r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690141" y="5165081"/>
                <a:ext cx="2747219" cy="1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919409" y="5268596"/>
              <a:ext cx="2288682" cy="208781"/>
              <a:chOff x="666061" y="5335815"/>
              <a:chExt cx="2288682" cy="20878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66061" y="5335815"/>
                <a:ext cx="681284" cy="20878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Day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469760" y="5335815"/>
                <a:ext cx="681284" cy="208781"/>
              </a:xfrm>
              <a:prstGeom prst="rect">
                <a:avLst/>
              </a:prstGeom>
              <a:solidFill>
                <a:srgbClr val="B1BE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Week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73459" y="5335815"/>
                <a:ext cx="681284" cy="208781"/>
              </a:xfrm>
              <a:prstGeom prst="rect">
                <a:avLst/>
              </a:prstGeom>
              <a:solidFill>
                <a:srgbClr val="589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Month</a:t>
                </a:r>
              </a:p>
            </p:txBody>
          </p:sp>
        </p:grpSp>
      </p:grp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541155853"/>
              </p:ext>
            </p:extLst>
          </p:nvPr>
        </p:nvGraphicFramePr>
        <p:xfrm>
          <a:off x="5045251" y="1632856"/>
          <a:ext cx="5343403" cy="246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127890"/>
              </p:ext>
            </p:extLst>
          </p:nvPr>
        </p:nvGraphicFramePr>
        <p:xfrm>
          <a:off x="4701176" y="4414305"/>
          <a:ext cx="2033509" cy="135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0" name="Oval 109"/>
          <p:cNvSpPr/>
          <p:nvPr/>
        </p:nvSpPr>
        <p:spPr>
          <a:xfrm>
            <a:off x="5297189" y="4671398"/>
            <a:ext cx="841485" cy="841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5608446" y="4856440"/>
            <a:ext cx="218970" cy="218037"/>
            <a:chOff x="1328738" y="1701800"/>
            <a:chExt cx="371475" cy="369888"/>
          </a:xfrm>
          <a:solidFill>
            <a:srgbClr val="FF5757"/>
          </a:solidFill>
        </p:grpSpPr>
        <p:sp>
          <p:nvSpPr>
            <p:cNvPr id="114" name="Freeform 11"/>
            <p:cNvSpPr>
              <a:spLocks/>
            </p:cNvSpPr>
            <p:nvPr/>
          </p:nvSpPr>
          <p:spPr bwMode="auto">
            <a:xfrm>
              <a:off x="1328738" y="2055813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12"/>
            <p:cNvSpPr>
              <a:spLocks noEditPoints="1"/>
            </p:cNvSpPr>
            <p:nvPr/>
          </p:nvSpPr>
          <p:spPr bwMode="auto">
            <a:xfrm>
              <a:off x="1344613" y="1979613"/>
              <a:ext cx="61913" cy="92075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3"/>
            <p:cNvSpPr>
              <a:spLocks noEditPoints="1"/>
            </p:cNvSpPr>
            <p:nvPr/>
          </p:nvSpPr>
          <p:spPr bwMode="auto">
            <a:xfrm>
              <a:off x="1436688" y="1901825"/>
              <a:ext cx="61913" cy="169863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4"/>
            <p:cNvSpPr>
              <a:spLocks noEditPoints="1"/>
            </p:cNvSpPr>
            <p:nvPr/>
          </p:nvSpPr>
          <p:spPr bwMode="auto">
            <a:xfrm>
              <a:off x="1530351" y="1933575"/>
              <a:ext cx="61913" cy="138113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5"/>
            <p:cNvSpPr>
              <a:spLocks noEditPoints="1"/>
            </p:cNvSpPr>
            <p:nvPr/>
          </p:nvSpPr>
          <p:spPr bwMode="auto">
            <a:xfrm>
              <a:off x="1622426" y="1825625"/>
              <a:ext cx="61913" cy="246063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6"/>
            <p:cNvSpPr>
              <a:spLocks noEditPoints="1"/>
            </p:cNvSpPr>
            <p:nvPr/>
          </p:nvSpPr>
          <p:spPr bwMode="auto">
            <a:xfrm>
              <a:off x="1352551" y="1855788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7"/>
            <p:cNvSpPr>
              <a:spLocks noEditPoints="1"/>
            </p:cNvSpPr>
            <p:nvPr/>
          </p:nvSpPr>
          <p:spPr bwMode="auto">
            <a:xfrm>
              <a:off x="1444626" y="1779588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8"/>
            <p:cNvSpPr>
              <a:spLocks noEditPoints="1"/>
            </p:cNvSpPr>
            <p:nvPr/>
          </p:nvSpPr>
          <p:spPr bwMode="auto">
            <a:xfrm>
              <a:off x="1538288" y="1809750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9"/>
            <p:cNvSpPr>
              <a:spLocks noEditPoints="1"/>
            </p:cNvSpPr>
            <p:nvPr/>
          </p:nvSpPr>
          <p:spPr bwMode="auto">
            <a:xfrm>
              <a:off x="1630363" y="1701800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1379538" y="1801813"/>
              <a:ext cx="84138" cy="73025"/>
            </a:xfrm>
            <a:custGeom>
              <a:avLst/>
              <a:gdLst>
                <a:gd name="T0" fmla="*/ 2 w 22"/>
                <a:gd name="T1" fmla="*/ 19 h 19"/>
                <a:gd name="T2" fmla="*/ 1 w 22"/>
                <a:gd name="T3" fmla="*/ 19 h 19"/>
                <a:gd name="T4" fmla="*/ 1 w 22"/>
                <a:gd name="T5" fmla="*/ 16 h 19"/>
                <a:gd name="T6" fmla="*/ 19 w 22"/>
                <a:gd name="T7" fmla="*/ 1 h 19"/>
                <a:gd name="T8" fmla="*/ 21 w 22"/>
                <a:gd name="T9" fmla="*/ 1 h 19"/>
                <a:gd name="T10" fmla="*/ 21 w 22"/>
                <a:gd name="T11" fmla="*/ 4 h 19"/>
                <a:gd name="T12" fmla="*/ 3 w 22"/>
                <a:gd name="T13" fmla="*/ 19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1" y="0"/>
                    <a:pt x="21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>
              <a:off x="1479551" y="1798638"/>
              <a:ext cx="69850" cy="38100"/>
            </a:xfrm>
            <a:custGeom>
              <a:avLst/>
              <a:gdLst>
                <a:gd name="T0" fmla="*/ 42 w 44"/>
                <a:gd name="T1" fmla="*/ 24 h 24"/>
                <a:gd name="T2" fmla="*/ 0 w 44"/>
                <a:gd name="T3" fmla="*/ 9 h 24"/>
                <a:gd name="T4" fmla="*/ 3 w 44"/>
                <a:gd name="T5" fmla="*/ 0 h 24"/>
                <a:gd name="T6" fmla="*/ 44 w 44"/>
                <a:gd name="T7" fmla="*/ 14 h 24"/>
                <a:gd name="T8" fmla="*/ 42 w 4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4">
                  <a:moveTo>
                    <a:pt x="42" y="24"/>
                  </a:moveTo>
                  <a:lnTo>
                    <a:pt x="0" y="9"/>
                  </a:lnTo>
                  <a:lnTo>
                    <a:pt x="3" y="0"/>
                  </a:lnTo>
                  <a:lnTo>
                    <a:pt x="44" y="14"/>
                  </a:lnTo>
                  <a:lnTo>
                    <a:pt x="4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1560513" y="1728788"/>
              <a:ext cx="93663" cy="100013"/>
            </a:xfrm>
            <a:custGeom>
              <a:avLst/>
              <a:gdLst>
                <a:gd name="T0" fmla="*/ 3 w 24"/>
                <a:gd name="T1" fmla="*/ 26 h 26"/>
                <a:gd name="T2" fmla="*/ 1 w 24"/>
                <a:gd name="T3" fmla="*/ 25 h 26"/>
                <a:gd name="T4" fmla="*/ 1 w 24"/>
                <a:gd name="T5" fmla="*/ 23 h 26"/>
                <a:gd name="T6" fmla="*/ 20 w 24"/>
                <a:gd name="T7" fmla="*/ 1 h 26"/>
                <a:gd name="T8" fmla="*/ 23 w 24"/>
                <a:gd name="T9" fmla="*/ 1 h 26"/>
                <a:gd name="T10" fmla="*/ 23 w 24"/>
                <a:gd name="T11" fmla="*/ 3 h 26"/>
                <a:gd name="T12" fmla="*/ 4 w 24"/>
                <a:gd name="T13" fmla="*/ 25 h 26"/>
                <a:gd name="T14" fmla="*/ 3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3" y="26"/>
                  </a:moveTo>
                  <a:cubicBezTo>
                    <a:pt x="2" y="26"/>
                    <a:pt x="2" y="26"/>
                    <a:pt x="1" y="25"/>
                  </a:cubicBezTo>
                  <a:cubicBezTo>
                    <a:pt x="0" y="25"/>
                    <a:pt x="0" y="23"/>
                    <a:pt x="1" y="2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1"/>
                    <a:pt x="24" y="2"/>
                    <a:pt x="23" y="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511146" y="5112194"/>
            <a:ext cx="413570" cy="24438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FF5757"/>
                </a:solidFill>
              </a:rPr>
              <a:t>75%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267215" y="5756127"/>
            <a:ext cx="901431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LOREM IPSUM</a:t>
            </a:r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2443479389"/>
              </p:ext>
            </p:extLst>
          </p:nvPr>
        </p:nvGraphicFramePr>
        <p:xfrm>
          <a:off x="6078154" y="4414305"/>
          <a:ext cx="2033509" cy="135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8" name="Oval 97"/>
          <p:cNvSpPr/>
          <p:nvPr/>
        </p:nvSpPr>
        <p:spPr>
          <a:xfrm>
            <a:off x="6674167" y="4671398"/>
            <a:ext cx="841485" cy="841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888124" y="5099054"/>
            <a:ext cx="4135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B1BE32"/>
                </a:solidFill>
              </a:rPr>
              <a:t>45%</a:t>
            </a: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6969900" y="4842075"/>
            <a:ext cx="250018" cy="220103"/>
            <a:chOff x="5640388" y="5537200"/>
            <a:chExt cx="371475" cy="327026"/>
          </a:xfrm>
          <a:solidFill>
            <a:srgbClr val="B1BE32"/>
          </a:solidFill>
        </p:grpSpPr>
        <p:sp>
          <p:nvSpPr>
            <p:cNvPr id="102" name="Freeform 8"/>
            <p:cNvSpPr>
              <a:spLocks noEditPoints="1"/>
            </p:cNvSpPr>
            <p:nvPr/>
          </p:nvSpPr>
          <p:spPr bwMode="auto">
            <a:xfrm>
              <a:off x="5640388" y="5537200"/>
              <a:ext cx="371475" cy="295275"/>
            </a:xfrm>
            <a:custGeom>
              <a:avLst/>
              <a:gdLst>
                <a:gd name="T0" fmla="*/ 88 w 96"/>
                <a:gd name="T1" fmla="*/ 76 h 76"/>
                <a:gd name="T2" fmla="*/ 8 w 96"/>
                <a:gd name="T3" fmla="*/ 76 h 76"/>
                <a:gd name="T4" fmla="*/ 0 w 96"/>
                <a:gd name="T5" fmla="*/ 68 h 76"/>
                <a:gd name="T6" fmla="*/ 0 w 96"/>
                <a:gd name="T7" fmla="*/ 8 h 76"/>
                <a:gd name="T8" fmla="*/ 8 w 96"/>
                <a:gd name="T9" fmla="*/ 0 h 76"/>
                <a:gd name="T10" fmla="*/ 88 w 96"/>
                <a:gd name="T11" fmla="*/ 0 h 76"/>
                <a:gd name="T12" fmla="*/ 96 w 96"/>
                <a:gd name="T13" fmla="*/ 8 h 76"/>
                <a:gd name="T14" fmla="*/ 96 w 96"/>
                <a:gd name="T15" fmla="*/ 68 h 76"/>
                <a:gd name="T16" fmla="*/ 88 w 96"/>
                <a:gd name="T17" fmla="*/ 76 h 76"/>
                <a:gd name="T18" fmla="*/ 8 w 96"/>
                <a:gd name="T19" fmla="*/ 4 h 76"/>
                <a:gd name="T20" fmla="*/ 4 w 96"/>
                <a:gd name="T21" fmla="*/ 8 h 76"/>
                <a:gd name="T22" fmla="*/ 4 w 96"/>
                <a:gd name="T23" fmla="*/ 68 h 76"/>
                <a:gd name="T24" fmla="*/ 8 w 96"/>
                <a:gd name="T25" fmla="*/ 72 h 76"/>
                <a:gd name="T26" fmla="*/ 88 w 96"/>
                <a:gd name="T27" fmla="*/ 72 h 76"/>
                <a:gd name="T28" fmla="*/ 92 w 96"/>
                <a:gd name="T29" fmla="*/ 68 h 76"/>
                <a:gd name="T30" fmla="*/ 92 w 96"/>
                <a:gd name="T31" fmla="*/ 8 h 76"/>
                <a:gd name="T32" fmla="*/ 88 w 96"/>
                <a:gd name="T33" fmla="*/ 4 h 76"/>
                <a:gd name="T34" fmla="*/ 8 w 96"/>
                <a:gd name="T35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76">
                  <a:moveTo>
                    <a:pt x="88" y="76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2" y="0"/>
                    <a:pt x="96" y="4"/>
                    <a:pt x="96" y="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72"/>
                    <a:pt x="92" y="76"/>
                    <a:pt x="88" y="7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70"/>
                    <a:pt x="6" y="72"/>
                    <a:pt x="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90" y="72"/>
                    <a:pt x="92" y="70"/>
                    <a:pt x="92" y="6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0" y="4"/>
                    <a:pt x="88" y="4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5710238" y="5848350"/>
              <a:ext cx="231775" cy="15875"/>
            </a:xfrm>
            <a:custGeom>
              <a:avLst/>
              <a:gdLst>
                <a:gd name="T0" fmla="*/ 58 w 60"/>
                <a:gd name="T1" fmla="*/ 4 h 4"/>
                <a:gd name="T2" fmla="*/ 2 w 60"/>
                <a:gd name="T3" fmla="*/ 4 h 4"/>
                <a:gd name="T4" fmla="*/ 0 w 60"/>
                <a:gd name="T5" fmla="*/ 2 h 4"/>
                <a:gd name="T6" fmla="*/ 2 w 60"/>
                <a:gd name="T7" fmla="*/ 0 h 4"/>
                <a:gd name="T8" fmla="*/ 58 w 60"/>
                <a:gd name="T9" fmla="*/ 0 h 4"/>
                <a:gd name="T10" fmla="*/ 60 w 60"/>
                <a:gd name="T11" fmla="*/ 2 h 4"/>
                <a:gd name="T12" fmla="*/ 58 w 6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">
                  <a:moveTo>
                    <a:pt x="5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59" y="4"/>
                    <a:pt x="5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5818188" y="5818188"/>
              <a:ext cx="15875" cy="4603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2 h 12"/>
                <a:gd name="T6" fmla="*/ 2 w 4"/>
                <a:gd name="T7" fmla="*/ 0 h 12"/>
                <a:gd name="T8" fmla="*/ 4 w 4"/>
                <a:gd name="T9" fmla="*/ 2 h 12"/>
                <a:gd name="T10" fmla="*/ 4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1"/>
            <p:cNvSpPr>
              <a:spLocks noChangeArrowheads="1"/>
            </p:cNvSpPr>
            <p:nvPr/>
          </p:nvSpPr>
          <p:spPr bwMode="auto">
            <a:xfrm>
              <a:off x="5810251" y="5778500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5648326" y="5754688"/>
              <a:ext cx="355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5780088" y="5614988"/>
              <a:ext cx="107950" cy="77788"/>
            </a:xfrm>
            <a:custGeom>
              <a:avLst/>
              <a:gdLst>
                <a:gd name="T0" fmla="*/ 10 w 28"/>
                <a:gd name="T1" fmla="*/ 20 h 20"/>
                <a:gd name="T2" fmla="*/ 9 w 28"/>
                <a:gd name="T3" fmla="*/ 19 h 20"/>
                <a:gd name="T4" fmla="*/ 1 w 28"/>
                <a:gd name="T5" fmla="*/ 11 h 20"/>
                <a:gd name="T6" fmla="*/ 1 w 28"/>
                <a:gd name="T7" fmla="*/ 9 h 20"/>
                <a:gd name="T8" fmla="*/ 3 w 28"/>
                <a:gd name="T9" fmla="*/ 9 h 20"/>
                <a:gd name="T10" fmla="*/ 10 w 28"/>
                <a:gd name="T11" fmla="*/ 15 h 20"/>
                <a:gd name="T12" fmla="*/ 25 w 28"/>
                <a:gd name="T13" fmla="*/ 1 h 20"/>
                <a:gd name="T14" fmla="*/ 27 w 28"/>
                <a:gd name="T15" fmla="*/ 1 h 20"/>
                <a:gd name="T16" fmla="*/ 27 w 28"/>
                <a:gd name="T17" fmla="*/ 3 h 20"/>
                <a:gd name="T18" fmla="*/ 11 w 28"/>
                <a:gd name="T19" fmla="*/ 19 h 20"/>
                <a:gd name="T20" fmla="*/ 10 w 28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0">
                  <a:moveTo>
                    <a:pt x="10" y="20"/>
                  </a:moveTo>
                  <a:cubicBezTo>
                    <a:pt x="9" y="20"/>
                    <a:pt x="9" y="20"/>
                    <a:pt x="9" y="1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9"/>
                    <a:pt x="1" y="9"/>
                  </a:cubicBezTo>
                  <a:cubicBezTo>
                    <a:pt x="1" y="8"/>
                    <a:pt x="3" y="8"/>
                    <a:pt x="3" y="9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7" y="0"/>
                    <a:pt x="27" y="1"/>
                  </a:cubicBezTo>
                  <a:cubicBezTo>
                    <a:pt x="28" y="1"/>
                    <a:pt x="28" y="3"/>
                    <a:pt x="27" y="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1" y="20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5748338" y="5576888"/>
              <a:ext cx="155575" cy="155575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29 w 40"/>
                <a:gd name="T7" fmla="*/ 2 h 40"/>
                <a:gd name="T8" fmla="*/ 30 w 40"/>
                <a:gd name="T9" fmla="*/ 5 h 40"/>
                <a:gd name="T10" fmla="*/ 27 w 40"/>
                <a:gd name="T11" fmla="*/ 6 h 40"/>
                <a:gd name="T12" fmla="*/ 20 w 40"/>
                <a:gd name="T13" fmla="*/ 4 h 40"/>
                <a:gd name="T14" fmla="*/ 4 w 40"/>
                <a:gd name="T15" fmla="*/ 20 h 40"/>
                <a:gd name="T16" fmla="*/ 20 w 40"/>
                <a:gd name="T17" fmla="*/ 36 h 40"/>
                <a:gd name="T18" fmla="*/ 36 w 40"/>
                <a:gd name="T19" fmla="*/ 20 h 40"/>
                <a:gd name="T20" fmla="*/ 38 w 40"/>
                <a:gd name="T21" fmla="*/ 18 h 40"/>
                <a:gd name="T22" fmla="*/ 40 w 40"/>
                <a:gd name="T23" fmla="*/ 20 h 40"/>
                <a:gd name="T24" fmla="*/ 20 w 40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3"/>
                    <a:pt x="31" y="4"/>
                    <a:pt x="30" y="5"/>
                  </a:cubicBezTo>
                  <a:cubicBezTo>
                    <a:pt x="30" y="6"/>
                    <a:pt x="28" y="6"/>
                    <a:pt x="27" y="6"/>
                  </a:cubicBezTo>
                  <a:cubicBezTo>
                    <a:pt x="25" y="5"/>
                    <a:pt x="23" y="4"/>
                    <a:pt x="20" y="4"/>
                  </a:cubicBez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9"/>
                    <a:pt x="37" y="18"/>
                    <a:pt x="38" y="18"/>
                  </a:cubicBezTo>
                  <a:cubicBezTo>
                    <a:pt x="39" y="18"/>
                    <a:pt x="40" y="1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44193" y="5756127"/>
            <a:ext cx="901431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LOREM IPSUM</a:t>
            </a:r>
          </a:p>
        </p:txBody>
      </p:sp>
      <p:graphicFrame>
        <p:nvGraphicFramePr>
          <p:cNvPr id="81" name="Chart 80"/>
          <p:cNvGraphicFramePr/>
          <p:nvPr>
            <p:extLst>
              <p:ext uri="{D42A27DB-BD31-4B8C-83A1-F6EECF244321}">
                <p14:modId xmlns:p14="http://schemas.microsoft.com/office/powerpoint/2010/main" val="3626427467"/>
              </p:ext>
            </p:extLst>
          </p:nvPr>
        </p:nvGraphicFramePr>
        <p:xfrm>
          <a:off x="7455132" y="4414305"/>
          <a:ext cx="2033509" cy="135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2" name="Oval 81"/>
          <p:cNvSpPr/>
          <p:nvPr/>
        </p:nvSpPr>
        <p:spPr>
          <a:xfrm>
            <a:off x="8051145" y="4671398"/>
            <a:ext cx="841485" cy="841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265102" y="5099054"/>
            <a:ext cx="4135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5899B7"/>
                </a:solidFill>
              </a:rPr>
              <a:t>90%</a:t>
            </a:r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8361836" y="4842075"/>
            <a:ext cx="220103" cy="220103"/>
            <a:chOff x="6716713" y="5526088"/>
            <a:chExt cx="369887" cy="369887"/>
          </a:xfrm>
          <a:solidFill>
            <a:srgbClr val="5899B7"/>
          </a:solidFill>
        </p:grpSpPr>
        <p:sp>
          <p:nvSpPr>
            <p:cNvPr id="87" name="Freeform 18"/>
            <p:cNvSpPr>
              <a:spLocks noEditPoints="1"/>
            </p:cNvSpPr>
            <p:nvPr/>
          </p:nvSpPr>
          <p:spPr bwMode="auto">
            <a:xfrm>
              <a:off x="6746875" y="5610225"/>
              <a:ext cx="255587" cy="255587"/>
            </a:xfrm>
            <a:custGeom>
              <a:avLst/>
              <a:gdLst>
                <a:gd name="T0" fmla="*/ 14 w 66"/>
                <a:gd name="T1" fmla="*/ 66 h 66"/>
                <a:gd name="T2" fmla="*/ 13 w 66"/>
                <a:gd name="T3" fmla="*/ 65 h 66"/>
                <a:gd name="T4" fmla="*/ 1 w 66"/>
                <a:gd name="T5" fmla="*/ 53 h 66"/>
                <a:gd name="T6" fmla="*/ 0 w 66"/>
                <a:gd name="T7" fmla="*/ 52 h 66"/>
                <a:gd name="T8" fmla="*/ 1 w 66"/>
                <a:gd name="T9" fmla="*/ 51 h 66"/>
                <a:gd name="T10" fmla="*/ 51 w 66"/>
                <a:gd name="T11" fmla="*/ 1 h 66"/>
                <a:gd name="T12" fmla="*/ 52 w 66"/>
                <a:gd name="T13" fmla="*/ 0 h 66"/>
                <a:gd name="T14" fmla="*/ 52 w 66"/>
                <a:gd name="T15" fmla="*/ 0 h 66"/>
                <a:gd name="T16" fmla="*/ 53 w 66"/>
                <a:gd name="T17" fmla="*/ 1 h 66"/>
                <a:gd name="T18" fmla="*/ 65 w 66"/>
                <a:gd name="T19" fmla="*/ 13 h 66"/>
                <a:gd name="T20" fmla="*/ 65 w 66"/>
                <a:gd name="T21" fmla="*/ 15 h 66"/>
                <a:gd name="T22" fmla="*/ 15 w 66"/>
                <a:gd name="T23" fmla="*/ 65 h 66"/>
                <a:gd name="T24" fmla="*/ 14 w 66"/>
                <a:gd name="T25" fmla="*/ 66 h 66"/>
                <a:gd name="T26" fmla="*/ 5 w 66"/>
                <a:gd name="T27" fmla="*/ 52 h 66"/>
                <a:gd name="T28" fmla="*/ 14 w 66"/>
                <a:gd name="T29" fmla="*/ 61 h 66"/>
                <a:gd name="T30" fmla="*/ 61 w 66"/>
                <a:gd name="T31" fmla="*/ 14 h 66"/>
                <a:gd name="T32" fmla="*/ 52 w 66"/>
                <a:gd name="T33" fmla="*/ 5 h 66"/>
                <a:gd name="T34" fmla="*/ 5 w 66"/>
                <a:gd name="T3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6">
                  <a:moveTo>
                    <a:pt x="14" y="66"/>
                  </a:moveTo>
                  <a:cubicBezTo>
                    <a:pt x="13" y="66"/>
                    <a:pt x="13" y="66"/>
                    <a:pt x="13" y="6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1"/>
                    <a:pt x="0" y="51"/>
                    <a:pt x="1" y="5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1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6" y="13"/>
                    <a:pt x="66" y="15"/>
                    <a:pt x="65" y="1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lose/>
                  <a:moveTo>
                    <a:pt x="5" y="52"/>
                  </a:moveTo>
                  <a:cubicBezTo>
                    <a:pt x="14" y="61"/>
                    <a:pt x="14" y="61"/>
                    <a:pt x="14" y="6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2" y="5"/>
                    <a:pt x="52" y="5"/>
                    <a:pt x="52" y="5"/>
                  </a:cubicBezTo>
                  <a:lnTo>
                    <a:pt x="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6889750" y="5722938"/>
              <a:ext cx="196850" cy="173037"/>
            </a:xfrm>
            <a:custGeom>
              <a:avLst/>
              <a:gdLst>
                <a:gd name="T0" fmla="*/ 41 w 51"/>
                <a:gd name="T1" fmla="*/ 45 h 45"/>
                <a:gd name="T2" fmla="*/ 40 w 51"/>
                <a:gd name="T3" fmla="*/ 45 h 45"/>
                <a:gd name="T4" fmla="*/ 39 w 51"/>
                <a:gd name="T5" fmla="*/ 45 h 45"/>
                <a:gd name="T6" fmla="*/ 38 w 51"/>
                <a:gd name="T7" fmla="*/ 44 h 45"/>
                <a:gd name="T8" fmla="*/ 1 w 51"/>
                <a:gd name="T9" fmla="*/ 11 h 45"/>
                <a:gd name="T10" fmla="*/ 1 w 51"/>
                <a:gd name="T11" fmla="*/ 8 h 45"/>
                <a:gd name="T12" fmla="*/ 4 w 51"/>
                <a:gd name="T13" fmla="*/ 8 h 45"/>
                <a:gd name="T14" fmla="*/ 40 w 51"/>
                <a:gd name="T15" fmla="*/ 41 h 45"/>
                <a:gd name="T16" fmla="*/ 40 w 51"/>
                <a:gd name="T17" fmla="*/ 41 h 45"/>
                <a:gd name="T18" fmla="*/ 46 w 51"/>
                <a:gd name="T19" fmla="*/ 40 h 45"/>
                <a:gd name="T20" fmla="*/ 47 w 51"/>
                <a:gd name="T21" fmla="*/ 34 h 45"/>
                <a:gd name="T22" fmla="*/ 9 w 51"/>
                <a:gd name="T23" fmla="*/ 4 h 45"/>
                <a:gd name="T24" fmla="*/ 8 w 51"/>
                <a:gd name="T25" fmla="*/ 1 h 45"/>
                <a:gd name="T26" fmla="*/ 11 w 51"/>
                <a:gd name="T27" fmla="*/ 0 h 45"/>
                <a:gd name="T28" fmla="*/ 50 w 51"/>
                <a:gd name="T29" fmla="*/ 31 h 45"/>
                <a:gd name="T30" fmla="*/ 51 w 51"/>
                <a:gd name="T31" fmla="*/ 33 h 45"/>
                <a:gd name="T32" fmla="*/ 48 w 51"/>
                <a:gd name="T33" fmla="*/ 43 h 45"/>
                <a:gd name="T34" fmla="*/ 41 w 51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5">
                  <a:moveTo>
                    <a:pt x="41" y="45"/>
                  </a:moveTo>
                  <a:cubicBezTo>
                    <a:pt x="41" y="45"/>
                    <a:pt x="41" y="45"/>
                    <a:pt x="40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8" y="45"/>
                    <a:pt x="38" y="45"/>
                    <a:pt x="38" y="4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2" y="7"/>
                    <a:pt x="3" y="7"/>
                    <a:pt x="4" y="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3" y="41"/>
                    <a:pt x="45" y="41"/>
                    <a:pt x="46" y="40"/>
                  </a:cubicBezTo>
                  <a:cubicBezTo>
                    <a:pt x="46" y="39"/>
                    <a:pt x="47" y="37"/>
                    <a:pt x="47" y="3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3"/>
                  </a:cubicBezTo>
                  <a:cubicBezTo>
                    <a:pt x="51" y="38"/>
                    <a:pt x="50" y="41"/>
                    <a:pt x="48" y="43"/>
                  </a:cubicBezTo>
                  <a:cubicBezTo>
                    <a:pt x="47" y="45"/>
                    <a:pt x="44" y="45"/>
                    <a:pt x="4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/>
            </p:cNvSpPr>
            <p:nvPr/>
          </p:nvSpPr>
          <p:spPr bwMode="auto">
            <a:xfrm>
              <a:off x="6978650" y="5588000"/>
              <a:ext cx="100012" cy="138112"/>
            </a:xfrm>
            <a:custGeom>
              <a:avLst/>
              <a:gdLst>
                <a:gd name="T0" fmla="*/ 2 w 26"/>
                <a:gd name="T1" fmla="*/ 36 h 36"/>
                <a:gd name="T2" fmla="*/ 1 w 26"/>
                <a:gd name="T3" fmla="*/ 35 h 36"/>
                <a:gd name="T4" fmla="*/ 1 w 26"/>
                <a:gd name="T5" fmla="*/ 33 h 36"/>
                <a:gd name="T6" fmla="*/ 21 w 26"/>
                <a:gd name="T7" fmla="*/ 13 h 36"/>
                <a:gd name="T8" fmla="*/ 22 w 26"/>
                <a:gd name="T9" fmla="*/ 8 h 36"/>
                <a:gd name="T10" fmla="*/ 21 w 26"/>
                <a:gd name="T11" fmla="*/ 3 h 36"/>
                <a:gd name="T12" fmla="*/ 21 w 26"/>
                <a:gd name="T13" fmla="*/ 1 h 36"/>
                <a:gd name="T14" fmla="*/ 23 w 26"/>
                <a:gd name="T15" fmla="*/ 1 h 36"/>
                <a:gd name="T16" fmla="*/ 26 w 26"/>
                <a:gd name="T17" fmla="*/ 8 h 36"/>
                <a:gd name="T18" fmla="*/ 23 w 26"/>
                <a:gd name="T19" fmla="*/ 15 h 36"/>
                <a:gd name="T20" fmla="*/ 3 w 26"/>
                <a:gd name="T21" fmla="*/ 35 h 36"/>
                <a:gd name="T22" fmla="*/ 2 w 26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2" y="36"/>
                  </a:moveTo>
                  <a:cubicBezTo>
                    <a:pt x="1" y="36"/>
                    <a:pt x="1" y="36"/>
                    <a:pt x="1" y="35"/>
                  </a:cubicBezTo>
                  <a:cubicBezTo>
                    <a:pt x="0" y="35"/>
                    <a:pt x="0" y="33"/>
                    <a:pt x="1" y="3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1"/>
                    <a:pt x="22" y="10"/>
                    <a:pt x="22" y="8"/>
                  </a:cubicBezTo>
                  <a:cubicBezTo>
                    <a:pt x="22" y="6"/>
                    <a:pt x="22" y="5"/>
                    <a:pt x="21" y="3"/>
                  </a:cubicBezTo>
                  <a:cubicBezTo>
                    <a:pt x="20" y="3"/>
                    <a:pt x="20" y="1"/>
                    <a:pt x="21" y="1"/>
                  </a:cubicBezTo>
                  <a:cubicBezTo>
                    <a:pt x="21" y="0"/>
                    <a:pt x="23" y="0"/>
                    <a:pt x="23" y="1"/>
                  </a:cubicBezTo>
                  <a:cubicBezTo>
                    <a:pt x="25" y="2"/>
                    <a:pt x="26" y="5"/>
                    <a:pt x="26" y="8"/>
                  </a:cubicBezTo>
                  <a:cubicBezTo>
                    <a:pt x="26" y="11"/>
                    <a:pt x="25" y="14"/>
                    <a:pt x="23" y="1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/>
          </p:nvSpPr>
          <p:spPr bwMode="auto">
            <a:xfrm>
              <a:off x="6716713" y="5853113"/>
              <a:ext cx="42862" cy="42862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8 h 11"/>
                <a:gd name="T6" fmla="*/ 8 w 11"/>
                <a:gd name="T7" fmla="*/ 1 h 11"/>
                <a:gd name="T8" fmla="*/ 10 w 11"/>
                <a:gd name="T9" fmla="*/ 1 h 11"/>
                <a:gd name="T10" fmla="*/ 10 w 11"/>
                <a:gd name="T11" fmla="*/ 3 h 11"/>
                <a:gd name="T12" fmla="*/ 3 w 11"/>
                <a:gd name="T13" fmla="*/ 10 h 11"/>
                <a:gd name="T14" fmla="*/ 2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1" y="11"/>
                    <a:pt x="1" y="11"/>
                    <a:pt x="1" y="10"/>
                  </a:cubicBezTo>
                  <a:cubicBezTo>
                    <a:pt x="0" y="10"/>
                    <a:pt x="0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ubicBezTo>
                    <a:pt x="11" y="1"/>
                    <a:pt x="11" y="3"/>
                    <a:pt x="10" y="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 noEditPoints="1"/>
            </p:cNvSpPr>
            <p:nvPr/>
          </p:nvSpPr>
          <p:spPr bwMode="auto">
            <a:xfrm>
              <a:off x="6940550" y="5526088"/>
              <a:ext cx="146050" cy="146050"/>
            </a:xfrm>
            <a:custGeom>
              <a:avLst/>
              <a:gdLst>
                <a:gd name="T0" fmla="*/ 14 w 38"/>
                <a:gd name="T1" fmla="*/ 38 h 38"/>
                <a:gd name="T2" fmla="*/ 13 w 38"/>
                <a:gd name="T3" fmla="*/ 37 h 38"/>
                <a:gd name="T4" fmla="*/ 1 w 38"/>
                <a:gd name="T5" fmla="*/ 25 h 38"/>
                <a:gd name="T6" fmla="*/ 1 w 38"/>
                <a:gd name="T7" fmla="*/ 23 h 38"/>
                <a:gd name="T8" fmla="*/ 23 w 38"/>
                <a:gd name="T9" fmla="*/ 1 h 38"/>
                <a:gd name="T10" fmla="*/ 25 w 38"/>
                <a:gd name="T11" fmla="*/ 1 h 38"/>
                <a:gd name="T12" fmla="*/ 37 w 38"/>
                <a:gd name="T13" fmla="*/ 13 h 38"/>
                <a:gd name="T14" fmla="*/ 37 w 38"/>
                <a:gd name="T15" fmla="*/ 15 h 38"/>
                <a:gd name="T16" fmla="*/ 15 w 38"/>
                <a:gd name="T17" fmla="*/ 37 h 38"/>
                <a:gd name="T18" fmla="*/ 14 w 38"/>
                <a:gd name="T19" fmla="*/ 38 h 38"/>
                <a:gd name="T20" fmla="*/ 5 w 38"/>
                <a:gd name="T21" fmla="*/ 24 h 38"/>
                <a:gd name="T22" fmla="*/ 14 w 38"/>
                <a:gd name="T23" fmla="*/ 33 h 38"/>
                <a:gd name="T24" fmla="*/ 33 w 38"/>
                <a:gd name="T25" fmla="*/ 14 h 38"/>
                <a:gd name="T26" fmla="*/ 24 w 38"/>
                <a:gd name="T27" fmla="*/ 5 h 38"/>
                <a:gd name="T28" fmla="*/ 5 w 38"/>
                <a:gd name="T2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8">
                  <a:moveTo>
                    <a:pt x="14" y="38"/>
                  </a:moveTo>
                  <a:cubicBezTo>
                    <a:pt x="13" y="38"/>
                    <a:pt x="13" y="38"/>
                    <a:pt x="13" y="3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3"/>
                    <a:pt x="1" y="2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5" y="0"/>
                    <a:pt x="25" y="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3"/>
                    <a:pt x="38" y="15"/>
                    <a:pt x="37" y="15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38"/>
                    <a:pt x="14" y="38"/>
                  </a:cubicBezTo>
                  <a:close/>
                  <a:moveTo>
                    <a:pt x="5" y="24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/>
          </p:nvSpPr>
          <p:spPr bwMode="auto">
            <a:xfrm>
              <a:off x="6732588" y="5815013"/>
              <a:ext cx="65087" cy="65087"/>
            </a:xfrm>
            <a:custGeom>
              <a:avLst/>
              <a:gdLst>
                <a:gd name="T0" fmla="*/ 8 w 17"/>
                <a:gd name="T1" fmla="*/ 17 h 17"/>
                <a:gd name="T2" fmla="*/ 8 w 17"/>
                <a:gd name="T3" fmla="*/ 17 h 17"/>
                <a:gd name="T4" fmla="*/ 7 w 17"/>
                <a:gd name="T5" fmla="*/ 16 h 17"/>
                <a:gd name="T6" fmla="*/ 1 w 17"/>
                <a:gd name="T7" fmla="*/ 10 h 17"/>
                <a:gd name="T8" fmla="*/ 1 w 17"/>
                <a:gd name="T9" fmla="*/ 8 h 17"/>
                <a:gd name="T10" fmla="*/ 8 w 17"/>
                <a:gd name="T11" fmla="*/ 1 h 17"/>
                <a:gd name="T12" fmla="*/ 10 w 17"/>
                <a:gd name="T13" fmla="*/ 1 h 17"/>
                <a:gd name="T14" fmla="*/ 10 w 17"/>
                <a:gd name="T15" fmla="*/ 3 h 17"/>
                <a:gd name="T16" fmla="*/ 5 w 17"/>
                <a:gd name="T17" fmla="*/ 9 h 17"/>
                <a:gd name="T18" fmla="*/ 8 w 17"/>
                <a:gd name="T19" fmla="*/ 12 h 17"/>
                <a:gd name="T20" fmla="*/ 14 w 17"/>
                <a:gd name="T21" fmla="*/ 7 h 17"/>
                <a:gd name="T22" fmla="*/ 16 w 17"/>
                <a:gd name="T23" fmla="*/ 7 h 17"/>
                <a:gd name="T24" fmla="*/ 16 w 17"/>
                <a:gd name="T25" fmla="*/ 9 h 17"/>
                <a:gd name="T26" fmla="*/ 9 w 17"/>
                <a:gd name="T27" fmla="*/ 16 h 17"/>
                <a:gd name="T28" fmla="*/ 8 w 17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ubicBezTo>
                    <a:pt x="11" y="1"/>
                    <a:pt x="11" y="3"/>
                    <a:pt x="10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6" y="6"/>
                    <a:pt x="16" y="7"/>
                  </a:cubicBezTo>
                  <a:cubicBezTo>
                    <a:pt x="17" y="7"/>
                    <a:pt x="17" y="9"/>
                    <a:pt x="16" y="9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9" y="17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716713" y="5526088"/>
              <a:ext cx="150812" cy="180975"/>
            </a:xfrm>
            <a:custGeom>
              <a:avLst/>
              <a:gdLst>
                <a:gd name="T0" fmla="*/ 23 w 39"/>
                <a:gd name="T1" fmla="*/ 47 h 47"/>
                <a:gd name="T2" fmla="*/ 4 w 39"/>
                <a:gd name="T3" fmla="*/ 32 h 47"/>
                <a:gd name="T4" fmla="*/ 11 w 39"/>
                <a:gd name="T5" fmla="*/ 1 h 47"/>
                <a:gd name="T6" fmla="*/ 13 w 39"/>
                <a:gd name="T7" fmla="*/ 0 h 47"/>
                <a:gd name="T8" fmla="*/ 14 w 39"/>
                <a:gd name="T9" fmla="*/ 2 h 47"/>
                <a:gd name="T10" fmla="*/ 25 w 39"/>
                <a:gd name="T11" fmla="*/ 15 h 47"/>
                <a:gd name="T12" fmla="*/ 32 w 39"/>
                <a:gd name="T13" fmla="*/ 18 h 47"/>
                <a:gd name="T14" fmla="*/ 38 w 39"/>
                <a:gd name="T15" fmla="*/ 28 h 47"/>
                <a:gd name="T16" fmla="*/ 35 w 39"/>
                <a:gd name="T17" fmla="*/ 40 h 47"/>
                <a:gd name="T18" fmla="*/ 23 w 39"/>
                <a:gd name="T19" fmla="*/ 47 h 47"/>
                <a:gd name="T20" fmla="*/ 10 w 39"/>
                <a:gd name="T21" fmla="*/ 7 h 47"/>
                <a:gd name="T22" fmla="*/ 8 w 39"/>
                <a:gd name="T23" fmla="*/ 30 h 47"/>
                <a:gd name="T24" fmla="*/ 23 w 39"/>
                <a:gd name="T25" fmla="*/ 43 h 47"/>
                <a:gd name="T26" fmla="*/ 32 w 39"/>
                <a:gd name="T27" fmla="*/ 38 h 47"/>
                <a:gd name="T28" fmla="*/ 34 w 39"/>
                <a:gd name="T29" fmla="*/ 29 h 47"/>
                <a:gd name="T30" fmla="*/ 30 w 39"/>
                <a:gd name="T31" fmla="*/ 21 h 47"/>
                <a:gd name="T32" fmla="*/ 24 w 39"/>
                <a:gd name="T33" fmla="*/ 19 h 47"/>
                <a:gd name="T34" fmla="*/ 10 w 39"/>
                <a:gd name="T35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7">
                  <a:moveTo>
                    <a:pt x="23" y="47"/>
                  </a:moveTo>
                  <a:cubicBezTo>
                    <a:pt x="16" y="47"/>
                    <a:pt x="8" y="41"/>
                    <a:pt x="4" y="32"/>
                  </a:cubicBezTo>
                  <a:cubicBezTo>
                    <a:pt x="0" y="20"/>
                    <a:pt x="2" y="9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11"/>
                    <a:pt x="19" y="13"/>
                    <a:pt x="25" y="15"/>
                  </a:cubicBezTo>
                  <a:cubicBezTo>
                    <a:pt x="27" y="16"/>
                    <a:pt x="30" y="16"/>
                    <a:pt x="32" y="18"/>
                  </a:cubicBezTo>
                  <a:cubicBezTo>
                    <a:pt x="35" y="20"/>
                    <a:pt x="38" y="24"/>
                    <a:pt x="38" y="28"/>
                  </a:cubicBezTo>
                  <a:cubicBezTo>
                    <a:pt x="39" y="33"/>
                    <a:pt x="38" y="37"/>
                    <a:pt x="35" y="40"/>
                  </a:cubicBezTo>
                  <a:cubicBezTo>
                    <a:pt x="31" y="46"/>
                    <a:pt x="26" y="47"/>
                    <a:pt x="23" y="47"/>
                  </a:cubicBezTo>
                  <a:close/>
                  <a:moveTo>
                    <a:pt x="10" y="7"/>
                  </a:moveTo>
                  <a:cubicBezTo>
                    <a:pt x="5" y="14"/>
                    <a:pt x="4" y="22"/>
                    <a:pt x="8" y="30"/>
                  </a:cubicBezTo>
                  <a:cubicBezTo>
                    <a:pt x="11" y="38"/>
                    <a:pt x="17" y="43"/>
                    <a:pt x="23" y="43"/>
                  </a:cubicBezTo>
                  <a:cubicBezTo>
                    <a:pt x="26" y="43"/>
                    <a:pt x="29" y="41"/>
                    <a:pt x="32" y="38"/>
                  </a:cubicBezTo>
                  <a:cubicBezTo>
                    <a:pt x="34" y="36"/>
                    <a:pt x="35" y="32"/>
                    <a:pt x="34" y="29"/>
                  </a:cubicBezTo>
                  <a:cubicBezTo>
                    <a:pt x="34" y="26"/>
                    <a:pt x="32" y="23"/>
                    <a:pt x="30" y="21"/>
                  </a:cubicBezTo>
                  <a:cubicBezTo>
                    <a:pt x="28" y="20"/>
                    <a:pt x="26" y="19"/>
                    <a:pt x="24" y="19"/>
                  </a:cubicBezTo>
                  <a:cubicBezTo>
                    <a:pt x="19" y="17"/>
                    <a:pt x="12" y="1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1488" y="5661025"/>
              <a:ext cx="65087" cy="61912"/>
            </a:xfrm>
            <a:custGeom>
              <a:avLst/>
              <a:gdLst>
                <a:gd name="T0" fmla="*/ 8 w 17"/>
                <a:gd name="T1" fmla="*/ 16 h 16"/>
                <a:gd name="T2" fmla="*/ 7 w 17"/>
                <a:gd name="T3" fmla="*/ 15 h 16"/>
                <a:gd name="T4" fmla="*/ 1 w 17"/>
                <a:gd name="T5" fmla="*/ 10 h 16"/>
                <a:gd name="T6" fmla="*/ 0 w 17"/>
                <a:gd name="T7" fmla="*/ 8 h 16"/>
                <a:gd name="T8" fmla="*/ 1 w 17"/>
                <a:gd name="T9" fmla="*/ 7 h 16"/>
                <a:gd name="T10" fmla="*/ 5 w 17"/>
                <a:gd name="T11" fmla="*/ 3 h 16"/>
                <a:gd name="T12" fmla="*/ 6 w 17"/>
                <a:gd name="T13" fmla="*/ 1 h 16"/>
                <a:gd name="T14" fmla="*/ 6 w 17"/>
                <a:gd name="T15" fmla="*/ 1 h 16"/>
                <a:gd name="T16" fmla="*/ 9 w 17"/>
                <a:gd name="T17" fmla="*/ 1 h 16"/>
                <a:gd name="T18" fmla="*/ 16 w 17"/>
                <a:gd name="T19" fmla="*/ 6 h 16"/>
                <a:gd name="T20" fmla="*/ 16 w 17"/>
                <a:gd name="T21" fmla="*/ 9 h 16"/>
                <a:gd name="T22" fmla="*/ 13 w 17"/>
                <a:gd name="T23" fmla="*/ 9 h 16"/>
                <a:gd name="T24" fmla="*/ 8 w 17"/>
                <a:gd name="T25" fmla="*/ 5 h 16"/>
                <a:gd name="T26" fmla="*/ 8 w 17"/>
                <a:gd name="T27" fmla="*/ 5 h 16"/>
                <a:gd name="T28" fmla="*/ 5 w 17"/>
                <a:gd name="T29" fmla="*/ 8 h 16"/>
                <a:gd name="T30" fmla="*/ 10 w 17"/>
                <a:gd name="T31" fmla="*/ 12 h 16"/>
                <a:gd name="T32" fmla="*/ 10 w 17"/>
                <a:gd name="T33" fmla="*/ 15 h 16"/>
                <a:gd name="T34" fmla="*/ 8 w 17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3" y="6"/>
                    <a:pt x="4" y="5"/>
                    <a:pt x="5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ubicBezTo>
                    <a:pt x="15" y="10"/>
                    <a:pt x="14" y="10"/>
                    <a:pt x="13" y="9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4"/>
                    <a:pt x="10" y="15"/>
                  </a:cubicBezTo>
                  <a:cubicBezTo>
                    <a:pt x="9" y="16"/>
                    <a:pt x="9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021171" y="5756127"/>
            <a:ext cx="901431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LOREM IPSUM</a:t>
            </a:r>
          </a:p>
        </p:txBody>
      </p:sp>
      <p:graphicFrame>
        <p:nvGraphicFramePr>
          <p:cNvPr id="73" name="Chart 72"/>
          <p:cNvGraphicFramePr/>
          <p:nvPr>
            <p:extLst>
              <p:ext uri="{D42A27DB-BD31-4B8C-83A1-F6EECF244321}">
                <p14:modId xmlns:p14="http://schemas.microsoft.com/office/powerpoint/2010/main" val="3492397150"/>
              </p:ext>
            </p:extLst>
          </p:nvPr>
        </p:nvGraphicFramePr>
        <p:xfrm>
          <a:off x="8832108" y="4414305"/>
          <a:ext cx="2033509" cy="135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4" name="Oval 73"/>
          <p:cNvSpPr/>
          <p:nvPr/>
        </p:nvSpPr>
        <p:spPr>
          <a:xfrm>
            <a:off x="9428121" y="4671398"/>
            <a:ext cx="841485" cy="841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2078" y="5099054"/>
            <a:ext cx="413570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313131"/>
                </a:solidFill>
              </a:rPr>
              <a:t>60%</a:t>
            </a:r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9725055" y="4854375"/>
            <a:ext cx="247616" cy="220102"/>
            <a:chOff x="9269413" y="4125913"/>
            <a:chExt cx="371476" cy="330199"/>
          </a:xfrm>
          <a:solidFill>
            <a:srgbClr val="313131"/>
          </a:solidFill>
        </p:grpSpPr>
        <p:sp>
          <p:nvSpPr>
            <p:cNvPr id="78" name="Freeform 29"/>
            <p:cNvSpPr>
              <a:spLocks noEditPoints="1"/>
            </p:cNvSpPr>
            <p:nvPr/>
          </p:nvSpPr>
          <p:spPr bwMode="auto">
            <a:xfrm>
              <a:off x="9347201" y="4125913"/>
              <a:ext cx="293688" cy="314325"/>
            </a:xfrm>
            <a:custGeom>
              <a:avLst/>
              <a:gdLst>
                <a:gd name="T0" fmla="*/ 56 w 76"/>
                <a:gd name="T1" fmla="*/ 81 h 81"/>
                <a:gd name="T2" fmla="*/ 30 w 76"/>
                <a:gd name="T3" fmla="*/ 81 h 81"/>
                <a:gd name="T4" fmla="*/ 14 w 76"/>
                <a:gd name="T5" fmla="*/ 79 h 81"/>
                <a:gd name="T6" fmla="*/ 2 w 76"/>
                <a:gd name="T7" fmla="*/ 77 h 81"/>
                <a:gd name="T8" fmla="*/ 0 w 76"/>
                <a:gd name="T9" fmla="*/ 75 h 81"/>
                <a:gd name="T10" fmla="*/ 0 w 76"/>
                <a:gd name="T11" fmla="*/ 41 h 81"/>
                <a:gd name="T12" fmla="*/ 2 w 76"/>
                <a:gd name="T13" fmla="*/ 39 h 81"/>
                <a:gd name="T14" fmla="*/ 26 w 76"/>
                <a:gd name="T15" fmla="*/ 7 h 81"/>
                <a:gd name="T16" fmla="*/ 33 w 76"/>
                <a:gd name="T17" fmla="*/ 0 h 81"/>
                <a:gd name="T18" fmla="*/ 42 w 76"/>
                <a:gd name="T19" fmla="*/ 9 h 81"/>
                <a:gd name="T20" fmla="*/ 39 w 76"/>
                <a:gd name="T21" fmla="*/ 29 h 81"/>
                <a:gd name="T22" fmla="*/ 68 w 76"/>
                <a:gd name="T23" fmla="*/ 29 h 81"/>
                <a:gd name="T24" fmla="*/ 76 w 76"/>
                <a:gd name="T25" fmla="*/ 37 h 81"/>
                <a:gd name="T26" fmla="*/ 71 w 76"/>
                <a:gd name="T27" fmla="*/ 46 h 81"/>
                <a:gd name="T28" fmla="*/ 72 w 76"/>
                <a:gd name="T29" fmla="*/ 51 h 81"/>
                <a:gd name="T30" fmla="*/ 67 w 76"/>
                <a:gd name="T31" fmla="*/ 59 h 81"/>
                <a:gd name="T32" fmla="*/ 68 w 76"/>
                <a:gd name="T33" fmla="*/ 63 h 81"/>
                <a:gd name="T34" fmla="*/ 63 w 76"/>
                <a:gd name="T35" fmla="*/ 71 h 81"/>
                <a:gd name="T36" fmla="*/ 64 w 76"/>
                <a:gd name="T37" fmla="*/ 75 h 81"/>
                <a:gd name="T38" fmla="*/ 56 w 76"/>
                <a:gd name="T39" fmla="*/ 81 h 81"/>
                <a:gd name="T40" fmla="*/ 4 w 76"/>
                <a:gd name="T41" fmla="*/ 73 h 81"/>
                <a:gd name="T42" fmla="*/ 15 w 76"/>
                <a:gd name="T43" fmla="*/ 75 h 81"/>
                <a:gd name="T44" fmla="*/ 30 w 76"/>
                <a:gd name="T45" fmla="*/ 77 h 81"/>
                <a:gd name="T46" fmla="*/ 56 w 76"/>
                <a:gd name="T47" fmla="*/ 77 h 81"/>
                <a:gd name="T48" fmla="*/ 60 w 76"/>
                <a:gd name="T49" fmla="*/ 75 h 81"/>
                <a:gd name="T50" fmla="*/ 56 w 76"/>
                <a:gd name="T51" fmla="*/ 71 h 81"/>
                <a:gd name="T52" fmla="*/ 54 w 76"/>
                <a:gd name="T53" fmla="*/ 69 h 81"/>
                <a:gd name="T54" fmla="*/ 56 w 76"/>
                <a:gd name="T55" fmla="*/ 67 h 81"/>
                <a:gd name="T56" fmla="*/ 60 w 76"/>
                <a:gd name="T57" fmla="*/ 67 h 81"/>
                <a:gd name="T58" fmla="*/ 64 w 76"/>
                <a:gd name="T59" fmla="*/ 63 h 81"/>
                <a:gd name="T60" fmla="*/ 60 w 76"/>
                <a:gd name="T61" fmla="*/ 59 h 81"/>
                <a:gd name="T62" fmla="*/ 58 w 76"/>
                <a:gd name="T63" fmla="*/ 57 h 81"/>
                <a:gd name="T64" fmla="*/ 60 w 76"/>
                <a:gd name="T65" fmla="*/ 55 h 81"/>
                <a:gd name="T66" fmla="*/ 64 w 76"/>
                <a:gd name="T67" fmla="*/ 55 h 81"/>
                <a:gd name="T68" fmla="*/ 68 w 76"/>
                <a:gd name="T69" fmla="*/ 51 h 81"/>
                <a:gd name="T70" fmla="*/ 64 w 76"/>
                <a:gd name="T71" fmla="*/ 47 h 81"/>
                <a:gd name="T72" fmla="*/ 62 w 76"/>
                <a:gd name="T73" fmla="*/ 45 h 81"/>
                <a:gd name="T74" fmla="*/ 64 w 76"/>
                <a:gd name="T75" fmla="*/ 43 h 81"/>
                <a:gd name="T76" fmla="*/ 68 w 76"/>
                <a:gd name="T77" fmla="*/ 43 h 81"/>
                <a:gd name="T78" fmla="*/ 72 w 76"/>
                <a:gd name="T79" fmla="*/ 37 h 81"/>
                <a:gd name="T80" fmla="*/ 68 w 76"/>
                <a:gd name="T81" fmla="*/ 33 h 81"/>
                <a:gd name="T82" fmla="*/ 36 w 76"/>
                <a:gd name="T83" fmla="*/ 33 h 81"/>
                <a:gd name="T84" fmla="*/ 34 w 76"/>
                <a:gd name="T85" fmla="*/ 32 h 81"/>
                <a:gd name="T86" fmla="*/ 34 w 76"/>
                <a:gd name="T87" fmla="*/ 30 h 81"/>
                <a:gd name="T88" fmla="*/ 38 w 76"/>
                <a:gd name="T89" fmla="*/ 10 h 81"/>
                <a:gd name="T90" fmla="*/ 30 w 76"/>
                <a:gd name="T91" fmla="*/ 7 h 81"/>
                <a:gd name="T92" fmla="*/ 4 w 76"/>
                <a:gd name="T93" fmla="*/ 43 h 81"/>
                <a:gd name="T94" fmla="*/ 4 w 76"/>
                <a:gd name="T9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81">
                  <a:moveTo>
                    <a:pt x="56" y="81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3" y="81"/>
                    <a:pt x="19" y="80"/>
                    <a:pt x="14" y="79"/>
                  </a:cubicBezTo>
                  <a:cubicBezTo>
                    <a:pt x="11" y="78"/>
                    <a:pt x="7" y="78"/>
                    <a:pt x="2" y="77"/>
                  </a:cubicBezTo>
                  <a:cubicBezTo>
                    <a:pt x="1" y="77"/>
                    <a:pt x="0" y="76"/>
                    <a:pt x="0" y="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2" y="39"/>
                  </a:cubicBezTo>
                  <a:cubicBezTo>
                    <a:pt x="10" y="39"/>
                    <a:pt x="26" y="22"/>
                    <a:pt x="26" y="7"/>
                  </a:cubicBezTo>
                  <a:cubicBezTo>
                    <a:pt x="26" y="3"/>
                    <a:pt x="29" y="0"/>
                    <a:pt x="33" y="0"/>
                  </a:cubicBezTo>
                  <a:cubicBezTo>
                    <a:pt x="34" y="0"/>
                    <a:pt x="39" y="0"/>
                    <a:pt x="42" y="9"/>
                  </a:cubicBezTo>
                  <a:cubicBezTo>
                    <a:pt x="44" y="15"/>
                    <a:pt x="41" y="24"/>
                    <a:pt x="3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29"/>
                    <a:pt x="76" y="33"/>
                    <a:pt x="76" y="37"/>
                  </a:cubicBezTo>
                  <a:cubicBezTo>
                    <a:pt x="76" y="40"/>
                    <a:pt x="74" y="45"/>
                    <a:pt x="71" y="46"/>
                  </a:cubicBezTo>
                  <a:cubicBezTo>
                    <a:pt x="71" y="48"/>
                    <a:pt x="72" y="49"/>
                    <a:pt x="72" y="51"/>
                  </a:cubicBezTo>
                  <a:cubicBezTo>
                    <a:pt x="72" y="54"/>
                    <a:pt x="70" y="57"/>
                    <a:pt x="67" y="59"/>
                  </a:cubicBezTo>
                  <a:cubicBezTo>
                    <a:pt x="67" y="60"/>
                    <a:pt x="68" y="61"/>
                    <a:pt x="68" y="63"/>
                  </a:cubicBezTo>
                  <a:cubicBezTo>
                    <a:pt x="68" y="66"/>
                    <a:pt x="66" y="69"/>
                    <a:pt x="63" y="71"/>
                  </a:cubicBezTo>
                  <a:cubicBezTo>
                    <a:pt x="63" y="72"/>
                    <a:pt x="64" y="73"/>
                    <a:pt x="64" y="75"/>
                  </a:cubicBezTo>
                  <a:cubicBezTo>
                    <a:pt x="64" y="79"/>
                    <a:pt x="61" y="81"/>
                    <a:pt x="56" y="81"/>
                  </a:cubicBezTo>
                  <a:close/>
                  <a:moveTo>
                    <a:pt x="4" y="73"/>
                  </a:moveTo>
                  <a:cubicBezTo>
                    <a:pt x="8" y="74"/>
                    <a:pt x="12" y="75"/>
                    <a:pt x="15" y="75"/>
                  </a:cubicBezTo>
                  <a:cubicBezTo>
                    <a:pt x="20" y="76"/>
                    <a:pt x="23" y="77"/>
                    <a:pt x="30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0" y="77"/>
                    <a:pt x="60" y="76"/>
                    <a:pt x="60" y="75"/>
                  </a:cubicBezTo>
                  <a:cubicBezTo>
                    <a:pt x="60" y="73"/>
                    <a:pt x="58" y="71"/>
                    <a:pt x="56" y="71"/>
                  </a:cubicBezTo>
                  <a:cubicBezTo>
                    <a:pt x="55" y="71"/>
                    <a:pt x="54" y="70"/>
                    <a:pt x="54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61"/>
                    <a:pt x="62" y="59"/>
                    <a:pt x="60" y="59"/>
                  </a:cubicBezTo>
                  <a:cubicBezTo>
                    <a:pt x="59" y="59"/>
                    <a:pt x="58" y="58"/>
                    <a:pt x="58" y="57"/>
                  </a:cubicBezTo>
                  <a:cubicBezTo>
                    <a:pt x="58" y="56"/>
                    <a:pt x="59" y="55"/>
                    <a:pt x="60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6" y="55"/>
                    <a:pt x="68" y="53"/>
                    <a:pt x="68" y="51"/>
                  </a:cubicBezTo>
                  <a:cubicBezTo>
                    <a:pt x="68" y="49"/>
                    <a:pt x="66" y="47"/>
                    <a:pt x="64" y="47"/>
                  </a:cubicBezTo>
                  <a:cubicBezTo>
                    <a:pt x="63" y="47"/>
                    <a:pt x="62" y="46"/>
                    <a:pt x="62" y="45"/>
                  </a:cubicBezTo>
                  <a:cubicBezTo>
                    <a:pt x="62" y="44"/>
                    <a:pt x="63" y="43"/>
                    <a:pt x="64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70" y="43"/>
                    <a:pt x="72" y="39"/>
                    <a:pt x="72" y="37"/>
                  </a:cubicBezTo>
                  <a:cubicBezTo>
                    <a:pt x="72" y="35"/>
                    <a:pt x="70" y="33"/>
                    <a:pt x="68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4" y="32"/>
                  </a:cubicBezTo>
                  <a:cubicBezTo>
                    <a:pt x="34" y="32"/>
                    <a:pt x="34" y="31"/>
                    <a:pt x="34" y="30"/>
                  </a:cubicBezTo>
                  <a:cubicBezTo>
                    <a:pt x="36" y="26"/>
                    <a:pt x="40" y="16"/>
                    <a:pt x="38" y="10"/>
                  </a:cubicBezTo>
                  <a:cubicBezTo>
                    <a:pt x="35" y="1"/>
                    <a:pt x="30" y="3"/>
                    <a:pt x="30" y="7"/>
                  </a:cubicBezTo>
                  <a:cubicBezTo>
                    <a:pt x="30" y="23"/>
                    <a:pt x="15" y="41"/>
                    <a:pt x="4" y="43"/>
                  </a:cubicBezTo>
                  <a:lnTo>
                    <a:pt x="4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 noEditPoints="1"/>
            </p:cNvSpPr>
            <p:nvPr/>
          </p:nvSpPr>
          <p:spPr bwMode="auto">
            <a:xfrm>
              <a:off x="9269413" y="4254500"/>
              <a:ext cx="93663" cy="201612"/>
            </a:xfrm>
            <a:custGeom>
              <a:avLst/>
              <a:gdLst>
                <a:gd name="T0" fmla="*/ 22 w 24"/>
                <a:gd name="T1" fmla="*/ 52 h 52"/>
                <a:gd name="T2" fmla="*/ 2 w 24"/>
                <a:gd name="T3" fmla="*/ 52 h 52"/>
                <a:gd name="T4" fmla="*/ 0 w 24"/>
                <a:gd name="T5" fmla="*/ 50 h 52"/>
                <a:gd name="T6" fmla="*/ 0 w 24"/>
                <a:gd name="T7" fmla="*/ 2 h 52"/>
                <a:gd name="T8" fmla="*/ 2 w 24"/>
                <a:gd name="T9" fmla="*/ 0 h 52"/>
                <a:gd name="T10" fmla="*/ 22 w 24"/>
                <a:gd name="T11" fmla="*/ 0 h 52"/>
                <a:gd name="T12" fmla="*/ 24 w 24"/>
                <a:gd name="T13" fmla="*/ 2 h 52"/>
                <a:gd name="T14" fmla="*/ 24 w 24"/>
                <a:gd name="T15" fmla="*/ 50 h 52"/>
                <a:gd name="T16" fmla="*/ 22 w 24"/>
                <a:gd name="T17" fmla="*/ 52 h 52"/>
                <a:gd name="T18" fmla="*/ 4 w 24"/>
                <a:gd name="T19" fmla="*/ 48 h 52"/>
                <a:gd name="T20" fmla="*/ 20 w 24"/>
                <a:gd name="T21" fmla="*/ 48 h 52"/>
                <a:gd name="T22" fmla="*/ 20 w 24"/>
                <a:gd name="T23" fmla="*/ 4 h 52"/>
                <a:gd name="T24" fmla="*/ 4 w 24"/>
                <a:gd name="T25" fmla="*/ 4 h 52"/>
                <a:gd name="T26" fmla="*/ 4 w 24"/>
                <a:gd name="T2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52">
                  <a:moveTo>
                    <a:pt x="22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0" y="51"/>
                    <a:pt x="0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3" y="52"/>
                    <a:pt x="22" y="52"/>
                  </a:cubicBezTo>
                  <a:close/>
                  <a:moveTo>
                    <a:pt x="4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9315451" y="4408488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98147" y="5756127"/>
            <a:ext cx="901431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LOREM IPSUM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131099" y="4255389"/>
            <a:ext cx="52356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1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Chart 185"/>
          <p:cNvGraphicFramePr/>
          <p:nvPr>
            <p:extLst>
              <p:ext uri="{D42A27DB-BD31-4B8C-83A1-F6EECF244321}">
                <p14:modId xmlns:p14="http://schemas.microsoft.com/office/powerpoint/2010/main" val="3816700910"/>
              </p:ext>
            </p:extLst>
          </p:nvPr>
        </p:nvGraphicFramePr>
        <p:xfrm>
          <a:off x="2792022" y="1655621"/>
          <a:ext cx="6607957" cy="443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0" name="Oval 189"/>
          <p:cNvSpPr/>
          <p:nvPr/>
        </p:nvSpPr>
        <p:spPr>
          <a:xfrm>
            <a:off x="4728783" y="2504973"/>
            <a:ext cx="2734434" cy="2751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07"/>
          <p:cNvSpPr txBox="1"/>
          <p:nvPr/>
        </p:nvSpPr>
        <p:spPr>
          <a:xfrm>
            <a:off x="5155286" y="4042294"/>
            <a:ext cx="1881430" cy="5538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313131"/>
                </a:solidFill>
              </a:rPr>
              <a:t>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is simply dummy text of the printing and typesetting industry.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13941" y="3990107"/>
            <a:ext cx="1641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09"/>
          <p:cNvSpPr txBox="1"/>
          <p:nvPr/>
        </p:nvSpPr>
        <p:spPr>
          <a:xfrm>
            <a:off x="5540028" y="3716388"/>
            <a:ext cx="1111946" cy="2215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313131"/>
                </a:solidFill>
              </a:rPr>
              <a:t>LOREM IPSUM</a:t>
            </a:r>
          </a:p>
        </p:txBody>
      </p:sp>
      <p:grpSp>
        <p:nvGrpSpPr>
          <p:cNvPr id="196" name="Group 195"/>
          <p:cNvGrpSpPr>
            <a:grpSpLocks noChangeAspect="1"/>
          </p:cNvGrpSpPr>
          <p:nvPr/>
        </p:nvGrpSpPr>
        <p:grpSpPr>
          <a:xfrm>
            <a:off x="5929422" y="3164889"/>
            <a:ext cx="333232" cy="499682"/>
            <a:chOff x="7610476" y="1928813"/>
            <a:chExt cx="249238" cy="371475"/>
          </a:xfrm>
          <a:solidFill>
            <a:srgbClr val="313131"/>
          </a:solidFill>
        </p:grpSpPr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710488" y="2138363"/>
              <a:ext cx="63500" cy="107950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6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7734301" y="2230438"/>
              <a:ext cx="15875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734301" y="2122488"/>
              <a:ext cx="15875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200" name="Freeform 199"/>
            <p:cNvSpPr>
              <a:spLocks noEditPoints="1"/>
            </p:cNvSpPr>
            <p:nvPr/>
          </p:nvSpPr>
          <p:spPr bwMode="auto">
            <a:xfrm>
              <a:off x="7610476" y="2084388"/>
              <a:ext cx="249238" cy="215900"/>
            </a:xfrm>
            <a:custGeom>
              <a:avLst/>
              <a:gdLst>
                <a:gd name="T0" fmla="*/ 32 w 64"/>
                <a:gd name="T1" fmla="*/ 56 h 56"/>
                <a:gd name="T2" fmla="*/ 0 w 64"/>
                <a:gd name="T3" fmla="*/ 32 h 56"/>
                <a:gd name="T4" fmla="*/ 20 w 64"/>
                <a:gd name="T5" fmla="*/ 0 h 56"/>
                <a:gd name="T6" fmla="*/ 21 w 64"/>
                <a:gd name="T7" fmla="*/ 0 h 56"/>
                <a:gd name="T8" fmla="*/ 43 w 64"/>
                <a:gd name="T9" fmla="*/ 0 h 56"/>
                <a:gd name="T10" fmla="*/ 44 w 64"/>
                <a:gd name="T11" fmla="*/ 0 h 56"/>
                <a:gd name="T12" fmla="*/ 64 w 64"/>
                <a:gd name="T13" fmla="*/ 32 h 56"/>
                <a:gd name="T14" fmla="*/ 32 w 64"/>
                <a:gd name="T15" fmla="*/ 56 h 56"/>
                <a:gd name="T16" fmla="*/ 22 w 64"/>
                <a:gd name="T17" fmla="*/ 4 h 56"/>
                <a:gd name="T18" fmla="*/ 4 w 64"/>
                <a:gd name="T19" fmla="*/ 32 h 56"/>
                <a:gd name="T20" fmla="*/ 32 w 64"/>
                <a:gd name="T21" fmla="*/ 52 h 56"/>
                <a:gd name="T22" fmla="*/ 60 w 64"/>
                <a:gd name="T23" fmla="*/ 32 h 56"/>
                <a:gd name="T24" fmla="*/ 42 w 64"/>
                <a:gd name="T25" fmla="*/ 4 h 56"/>
                <a:gd name="T26" fmla="*/ 22 w 64"/>
                <a:gd name="T2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56">
                  <a:moveTo>
                    <a:pt x="32" y="56"/>
                  </a:moveTo>
                  <a:cubicBezTo>
                    <a:pt x="10" y="56"/>
                    <a:pt x="0" y="48"/>
                    <a:pt x="0" y="32"/>
                  </a:cubicBezTo>
                  <a:cubicBezTo>
                    <a:pt x="0" y="21"/>
                    <a:pt x="10" y="8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8"/>
                    <a:pt x="64" y="21"/>
                    <a:pt x="64" y="32"/>
                  </a:cubicBezTo>
                  <a:cubicBezTo>
                    <a:pt x="64" y="48"/>
                    <a:pt x="54" y="56"/>
                    <a:pt x="32" y="56"/>
                  </a:cubicBezTo>
                  <a:close/>
                  <a:moveTo>
                    <a:pt x="22" y="4"/>
                  </a:moveTo>
                  <a:cubicBezTo>
                    <a:pt x="13" y="11"/>
                    <a:pt x="4" y="23"/>
                    <a:pt x="4" y="32"/>
                  </a:cubicBezTo>
                  <a:cubicBezTo>
                    <a:pt x="4" y="42"/>
                    <a:pt x="7" y="52"/>
                    <a:pt x="32" y="52"/>
                  </a:cubicBezTo>
                  <a:cubicBezTo>
                    <a:pt x="57" y="52"/>
                    <a:pt x="60" y="42"/>
                    <a:pt x="60" y="32"/>
                  </a:cubicBezTo>
                  <a:cubicBezTo>
                    <a:pt x="60" y="23"/>
                    <a:pt x="51" y="11"/>
                    <a:pt x="42" y="4"/>
                  </a:cubicBez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672388" y="2052638"/>
              <a:ext cx="123825" cy="15875"/>
            </a:xfrm>
            <a:custGeom>
              <a:avLst/>
              <a:gdLst>
                <a:gd name="T0" fmla="*/ 30 w 32"/>
                <a:gd name="T1" fmla="*/ 4 h 4"/>
                <a:gd name="T2" fmla="*/ 2 w 32"/>
                <a:gd name="T3" fmla="*/ 4 h 4"/>
                <a:gd name="T4" fmla="*/ 0 w 32"/>
                <a:gd name="T5" fmla="*/ 2 h 4"/>
                <a:gd name="T6" fmla="*/ 2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202" name="Freeform 201"/>
            <p:cNvSpPr>
              <a:spLocks noEditPoints="1"/>
            </p:cNvSpPr>
            <p:nvPr/>
          </p:nvSpPr>
          <p:spPr bwMode="auto">
            <a:xfrm>
              <a:off x="7656513" y="1928813"/>
              <a:ext cx="155575" cy="107950"/>
            </a:xfrm>
            <a:custGeom>
              <a:avLst/>
              <a:gdLst>
                <a:gd name="T0" fmla="*/ 30 w 40"/>
                <a:gd name="T1" fmla="*/ 28 h 28"/>
                <a:gd name="T2" fmla="*/ 10 w 40"/>
                <a:gd name="T3" fmla="*/ 28 h 28"/>
                <a:gd name="T4" fmla="*/ 8 w 40"/>
                <a:gd name="T5" fmla="*/ 26 h 28"/>
                <a:gd name="T6" fmla="*/ 0 w 40"/>
                <a:gd name="T7" fmla="*/ 7 h 28"/>
                <a:gd name="T8" fmla="*/ 0 w 40"/>
                <a:gd name="T9" fmla="*/ 5 h 28"/>
                <a:gd name="T10" fmla="*/ 3 w 40"/>
                <a:gd name="T11" fmla="*/ 4 h 28"/>
                <a:gd name="T12" fmla="*/ 15 w 40"/>
                <a:gd name="T13" fmla="*/ 9 h 28"/>
                <a:gd name="T14" fmla="*/ 18 w 40"/>
                <a:gd name="T15" fmla="*/ 1 h 28"/>
                <a:gd name="T16" fmla="*/ 22 w 40"/>
                <a:gd name="T17" fmla="*/ 1 h 28"/>
                <a:gd name="T18" fmla="*/ 25 w 40"/>
                <a:gd name="T19" fmla="*/ 9 h 28"/>
                <a:gd name="T20" fmla="*/ 37 w 40"/>
                <a:gd name="T21" fmla="*/ 4 h 28"/>
                <a:gd name="T22" fmla="*/ 40 w 40"/>
                <a:gd name="T23" fmla="*/ 5 h 28"/>
                <a:gd name="T24" fmla="*/ 40 w 40"/>
                <a:gd name="T25" fmla="*/ 7 h 28"/>
                <a:gd name="T26" fmla="*/ 32 w 40"/>
                <a:gd name="T27" fmla="*/ 26 h 28"/>
                <a:gd name="T28" fmla="*/ 30 w 40"/>
                <a:gd name="T29" fmla="*/ 28 h 28"/>
                <a:gd name="T30" fmla="*/ 12 w 40"/>
                <a:gd name="T31" fmla="*/ 24 h 28"/>
                <a:gd name="T32" fmla="*/ 28 w 40"/>
                <a:gd name="T33" fmla="*/ 24 h 28"/>
                <a:gd name="T34" fmla="*/ 33 w 40"/>
                <a:gd name="T35" fmla="*/ 10 h 28"/>
                <a:gd name="T36" fmla="*/ 25 w 40"/>
                <a:gd name="T37" fmla="*/ 14 h 28"/>
                <a:gd name="T38" fmla="*/ 23 w 40"/>
                <a:gd name="T39" fmla="*/ 14 h 28"/>
                <a:gd name="T40" fmla="*/ 22 w 40"/>
                <a:gd name="T41" fmla="*/ 13 h 28"/>
                <a:gd name="T42" fmla="*/ 20 w 40"/>
                <a:gd name="T43" fmla="*/ 7 h 28"/>
                <a:gd name="T44" fmla="*/ 18 w 40"/>
                <a:gd name="T45" fmla="*/ 13 h 28"/>
                <a:gd name="T46" fmla="*/ 17 w 40"/>
                <a:gd name="T47" fmla="*/ 14 h 28"/>
                <a:gd name="T48" fmla="*/ 15 w 40"/>
                <a:gd name="T49" fmla="*/ 14 h 28"/>
                <a:gd name="T50" fmla="*/ 7 w 40"/>
                <a:gd name="T51" fmla="*/ 10 h 28"/>
                <a:gd name="T52" fmla="*/ 12 w 40"/>
                <a:gd name="T5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28">
                  <a:moveTo>
                    <a:pt x="3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9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9" y="4"/>
                    <a:pt x="40" y="5"/>
                  </a:cubicBezTo>
                  <a:cubicBezTo>
                    <a:pt x="40" y="5"/>
                    <a:pt x="40" y="6"/>
                    <a:pt x="40" y="7"/>
                  </a:cubicBezTo>
                  <a:cubicBezTo>
                    <a:pt x="40" y="7"/>
                    <a:pt x="32" y="19"/>
                    <a:pt x="32" y="26"/>
                  </a:cubicBezTo>
                  <a:cubicBezTo>
                    <a:pt x="32" y="27"/>
                    <a:pt x="31" y="28"/>
                    <a:pt x="30" y="28"/>
                  </a:cubicBezTo>
                  <a:close/>
                  <a:moveTo>
                    <a:pt x="12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9" y="19"/>
                    <a:pt x="31" y="14"/>
                    <a:pt x="33" y="1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3"/>
                    <a:pt x="22" y="1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4"/>
                    <a:pt x="11" y="19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</p:grpSp>
      <p:sp>
        <p:nvSpPr>
          <p:cNvPr id="189" name="Oval 188"/>
          <p:cNvSpPr/>
          <p:nvPr/>
        </p:nvSpPr>
        <p:spPr>
          <a:xfrm>
            <a:off x="3770147" y="1531670"/>
            <a:ext cx="4651706" cy="468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31313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13</a:t>
            </a:fld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78" name="TextBox 202"/>
          <p:cNvSpPr txBox="1"/>
          <p:nvPr/>
        </p:nvSpPr>
        <p:spPr>
          <a:xfrm flipH="1">
            <a:off x="609943" y="2502699"/>
            <a:ext cx="2596720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313131"/>
                </a:solidFill>
              </a:rPr>
              <a:t>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is simply dummy text of the printing and typesetting industry. 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has been the industry's standard dummy text ever since the 1500s.</a:t>
            </a:r>
          </a:p>
        </p:txBody>
      </p:sp>
      <p:grpSp>
        <p:nvGrpSpPr>
          <p:cNvPr id="182" name="Group 181"/>
          <p:cNvGrpSpPr>
            <a:grpSpLocks noChangeAspect="1"/>
          </p:cNvGrpSpPr>
          <p:nvPr/>
        </p:nvGrpSpPr>
        <p:grpSpPr>
          <a:xfrm>
            <a:off x="2750740" y="1987114"/>
            <a:ext cx="336852" cy="335413"/>
            <a:chOff x="1800225" y="1790700"/>
            <a:chExt cx="371475" cy="369888"/>
          </a:xfrm>
          <a:solidFill>
            <a:srgbClr val="FF5757"/>
          </a:solidFill>
        </p:grpSpPr>
        <p:sp>
          <p:nvSpPr>
            <p:cNvPr id="184" name="Freeform 183"/>
            <p:cNvSpPr>
              <a:spLocks noEditPoints="1"/>
            </p:cNvSpPr>
            <p:nvPr/>
          </p:nvSpPr>
          <p:spPr bwMode="auto">
            <a:xfrm>
              <a:off x="1800225" y="1790700"/>
              <a:ext cx="371475" cy="369888"/>
            </a:xfrm>
            <a:custGeom>
              <a:avLst/>
              <a:gdLst>
                <a:gd name="T0" fmla="*/ 42 w 96"/>
                <a:gd name="T1" fmla="*/ 96 h 96"/>
                <a:gd name="T2" fmla="*/ 40 w 96"/>
                <a:gd name="T3" fmla="*/ 83 h 96"/>
                <a:gd name="T4" fmla="*/ 23 w 96"/>
                <a:gd name="T5" fmla="*/ 88 h 96"/>
                <a:gd name="T6" fmla="*/ 8 w 96"/>
                <a:gd name="T7" fmla="*/ 76 h 96"/>
                <a:gd name="T8" fmla="*/ 8 w 96"/>
                <a:gd name="T9" fmla="*/ 73 h 96"/>
                <a:gd name="T10" fmla="*/ 13 w 96"/>
                <a:gd name="T11" fmla="*/ 56 h 96"/>
                <a:gd name="T12" fmla="*/ 0 w 96"/>
                <a:gd name="T13" fmla="*/ 54 h 96"/>
                <a:gd name="T14" fmla="*/ 2 w 96"/>
                <a:gd name="T15" fmla="*/ 40 h 96"/>
                <a:gd name="T16" fmla="*/ 17 w 96"/>
                <a:gd name="T17" fmla="*/ 31 h 96"/>
                <a:gd name="T18" fmla="*/ 8 w 96"/>
                <a:gd name="T19" fmla="*/ 21 h 96"/>
                <a:gd name="T20" fmla="*/ 20 w 96"/>
                <a:gd name="T21" fmla="*/ 8 h 96"/>
                <a:gd name="T22" fmla="*/ 31 w 96"/>
                <a:gd name="T23" fmla="*/ 17 h 96"/>
                <a:gd name="T24" fmla="*/ 40 w 96"/>
                <a:gd name="T25" fmla="*/ 2 h 96"/>
                <a:gd name="T26" fmla="*/ 54 w 96"/>
                <a:gd name="T27" fmla="*/ 0 h 96"/>
                <a:gd name="T28" fmla="*/ 56 w 96"/>
                <a:gd name="T29" fmla="*/ 13 h 96"/>
                <a:gd name="T30" fmla="*/ 73 w 96"/>
                <a:gd name="T31" fmla="*/ 8 h 96"/>
                <a:gd name="T32" fmla="*/ 88 w 96"/>
                <a:gd name="T33" fmla="*/ 20 h 96"/>
                <a:gd name="T34" fmla="*/ 88 w 96"/>
                <a:gd name="T35" fmla="*/ 23 h 96"/>
                <a:gd name="T36" fmla="*/ 83 w 96"/>
                <a:gd name="T37" fmla="*/ 40 h 96"/>
                <a:gd name="T38" fmla="*/ 96 w 96"/>
                <a:gd name="T39" fmla="*/ 42 h 96"/>
                <a:gd name="T40" fmla="*/ 94 w 96"/>
                <a:gd name="T41" fmla="*/ 56 h 96"/>
                <a:gd name="T42" fmla="*/ 79 w 96"/>
                <a:gd name="T43" fmla="*/ 65 h 96"/>
                <a:gd name="T44" fmla="*/ 88 w 96"/>
                <a:gd name="T45" fmla="*/ 76 h 96"/>
                <a:gd name="T46" fmla="*/ 73 w 96"/>
                <a:gd name="T47" fmla="*/ 88 h 96"/>
                <a:gd name="T48" fmla="*/ 56 w 96"/>
                <a:gd name="T49" fmla="*/ 83 h 96"/>
                <a:gd name="T50" fmla="*/ 54 w 96"/>
                <a:gd name="T51" fmla="*/ 96 h 96"/>
                <a:gd name="T52" fmla="*/ 52 w 96"/>
                <a:gd name="T53" fmla="*/ 92 h 96"/>
                <a:gd name="T54" fmla="*/ 54 w 96"/>
                <a:gd name="T55" fmla="*/ 79 h 96"/>
                <a:gd name="T56" fmla="*/ 67 w 96"/>
                <a:gd name="T57" fmla="*/ 76 h 96"/>
                <a:gd name="T58" fmla="*/ 83 w 96"/>
                <a:gd name="T59" fmla="*/ 75 h 96"/>
                <a:gd name="T60" fmla="*/ 75 w 96"/>
                <a:gd name="T61" fmla="*/ 65 h 96"/>
                <a:gd name="T62" fmla="*/ 81 w 96"/>
                <a:gd name="T63" fmla="*/ 52 h 96"/>
                <a:gd name="T64" fmla="*/ 92 w 96"/>
                <a:gd name="T65" fmla="*/ 44 h 96"/>
                <a:gd name="T66" fmla="*/ 79 w 96"/>
                <a:gd name="T67" fmla="*/ 42 h 96"/>
                <a:gd name="T68" fmla="*/ 76 w 96"/>
                <a:gd name="T69" fmla="*/ 29 h 96"/>
                <a:gd name="T70" fmla="*/ 75 w 96"/>
                <a:gd name="T71" fmla="*/ 13 h 96"/>
                <a:gd name="T72" fmla="*/ 65 w 96"/>
                <a:gd name="T73" fmla="*/ 21 h 96"/>
                <a:gd name="T74" fmla="*/ 52 w 96"/>
                <a:gd name="T75" fmla="*/ 15 h 96"/>
                <a:gd name="T76" fmla="*/ 44 w 96"/>
                <a:gd name="T77" fmla="*/ 4 h 96"/>
                <a:gd name="T78" fmla="*/ 42 w 96"/>
                <a:gd name="T79" fmla="*/ 17 h 96"/>
                <a:gd name="T80" fmla="*/ 29 w 96"/>
                <a:gd name="T81" fmla="*/ 20 h 96"/>
                <a:gd name="T82" fmla="*/ 13 w 96"/>
                <a:gd name="T83" fmla="*/ 21 h 96"/>
                <a:gd name="T84" fmla="*/ 21 w 96"/>
                <a:gd name="T85" fmla="*/ 31 h 96"/>
                <a:gd name="T86" fmla="*/ 15 w 96"/>
                <a:gd name="T87" fmla="*/ 44 h 96"/>
                <a:gd name="T88" fmla="*/ 4 w 96"/>
                <a:gd name="T89" fmla="*/ 52 h 96"/>
                <a:gd name="T90" fmla="*/ 17 w 96"/>
                <a:gd name="T91" fmla="*/ 54 h 96"/>
                <a:gd name="T92" fmla="*/ 20 w 96"/>
                <a:gd name="T93" fmla="*/ 67 h 96"/>
                <a:gd name="T94" fmla="*/ 21 w 96"/>
                <a:gd name="T95" fmla="*/ 83 h 96"/>
                <a:gd name="T96" fmla="*/ 31 w 96"/>
                <a:gd name="T97" fmla="*/ 75 h 96"/>
                <a:gd name="T98" fmla="*/ 44 w 96"/>
                <a:gd name="T99" fmla="*/ 8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1" y="96"/>
                    <a:pt x="40" y="95"/>
                    <a:pt x="40" y="9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2"/>
                    <a:pt x="33" y="81"/>
                    <a:pt x="31" y="79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3" y="81"/>
                    <a:pt x="59" y="82"/>
                    <a:pt x="56" y="8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5"/>
                    <a:pt x="55" y="96"/>
                    <a:pt x="54" y="96"/>
                  </a:cubicBezTo>
                  <a:close/>
                  <a:moveTo>
                    <a:pt x="44" y="92"/>
                  </a:moveTo>
                  <a:cubicBezTo>
                    <a:pt x="52" y="92"/>
                    <a:pt x="52" y="92"/>
                    <a:pt x="52" y="9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3" y="79"/>
                    <a:pt x="54" y="79"/>
                  </a:cubicBezTo>
                  <a:cubicBezTo>
                    <a:pt x="56" y="79"/>
                    <a:pt x="62" y="77"/>
                    <a:pt x="65" y="75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40" y="17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4" y="77"/>
                    <a:pt x="40" y="79"/>
                    <a:pt x="42" y="79"/>
                  </a:cubicBezTo>
                  <a:cubicBezTo>
                    <a:pt x="43" y="79"/>
                    <a:pt x="44" y="80"/>
                    <a:pt x="44" y="81"/>
                  </a:cubicBezTo>
                  <a:lnTo>
                    <a:pt x="4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85" name="Freeform 184"/>
            <p:cNvSpPr>
              <a:spLocks noEditPoints="1"/>
            </p:cNvSpPr>
            <p:nvPr/>
          </p:nvSpPr>
          <p:spPr bwMode="auto">
            <a:xfrm>
              <a:off x="1908175" y="1898650"/>
              <a:ext cx="155575" cy="153988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4 h 40"/>
                <a:gd name="T12" fmla="*/ 4 w 40"/>
                <a:gd name="T13" fmla="*/ 20 h 40"/>
                <a:gd name="T14" fmla="*/ 20 w 40"/>
                <a:gd name="T15" fmla="*/ 36 h 40"/>
                <a:gd name="T16" fmla="*/ 36 w 40"/>
                <a:gd name="T17" fmla="*/ 20 h 40"/>
                <a:gd name="T18" fmla="*/ 20 w 40"/>
                <a:gd name="T1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</p:grpSp>
      <p:sp>
        <p:nvSpPr>
          <p:cNvPr id="183" name="Chevron 387"/>
          <p:cNvSpPr>
            <a:spLocks noChangeAspect="1"/>
          </p:cNvSpPr>
          <p:nvPr/>
        </p:nvSpPr>
        <p:spPr>
          <a:xfrm rot="16200000" flipH="1">
            <a:off x="2635478" y="1867324"/>
            <a:ext cx="567377" cy="574992"/>
          </a:xfrm>
          <a:prstGeom prst="roundRect">
            <a:avLst/>
          </a:prstGeom>
          <a:noFill/>
          <a:ln w="12700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solidFill>
                <a:srgbClr val="313131"/>
              </a:solidFill>
            </a:endParaRPr>
          </a:p>
        </p:txBody>
      </p:sp>
      <p:sp>
        <p:nvSpPr>
          <p:cNvPr id="181" name="TextBox 205"/>
          <p:cNvSpPr txBox="1"/>
          <p:nvPr/>
        </p:nvSpPr>
        <p:spPr>
          <a:xfrm flipH="1">
            <a:off x="1545517" y="2062481"/>
            <a:ext cx="992306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313131"/>
                </a:solidFill>
              </a:rPr>
              <a:t>LOREM IPSUM</a:t>
            </a:r>
          </a:p>
        </p:txBody>
      </p:sp>
      <p:sp>
        <p:nvSpPr>
          <p:cNvPr id="152" name="TextBox 169"/>
          <p:cNvSpPr txBox="1"/>
          <p:nvPr/>
        </p:nvSpPr>
        <p:spPr>
          <a:xfrm>
            <a:off x="8930646" y="2502699"/>
            <a:ext cx="2651411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13131"/>
                </a:solidFill>
              </a:rPr>
              <a:t>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is simply dummy text of the printing and typesetting industry. 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has been the industry's standard dummy text ever since the 1500s.</a:t>
            </a:r>
          </a:p>
        </p:txBody>
      </p:sp>
      <p:sp>
        <p:nvSpPr>
          <p:cNvPr id="154" name="TextBox 170"/>
          <p:cNvSpPr txBox="1"/>
          <p:nvPr/>
        </p:nvSpPr>
        <p:spPr>
          <a:xfrm>
            <a:off x="9610915" y="2062481"/>
            <a:ext cx="992306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13131"/>
                </a:solidFill>
              </a:rPr>
              <a:t>LOREM IPSUM</a:t>
            </a:r>
          </a:p>
        </p:txBody>
      </p:sp>
      <p:sp>
        <p:nvSpPr>
          <p:cNvPr id="156" name="Chevron 387"/>
          <p:cNvSpPr>
            <a:spLocks noChangeAspect="1"/>
          </p:cNvSpPr>
          <p:nvPr/>
        </p:nvSpPr>
        <p:spPr>
          <a:xfrm rot="5400000">
            <a:off x="8934453" y="1867319"/>
            <a:ext cx="567376" cy="574992"/>
          </a:xfrm>
          <a:prstGeom prst="roundRect">
            <a:avLst/>
          </a:prstGeom>
          <a:noFill/>
          <a:ln w="12700">
            <a:solidFill>
              <a:srgbClr val="B1B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313131"/>
              </a:solidFill>
            </a:endParaRPr>
          </a:p>
        </p:txBody>
      </p:sp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9058282" y="1987120"/>
            <a:ext cx="319291" cy="335410"/>
            <a:chOff x="6767513" y="-1633538"/>
            <a:chExt cx="346075" cy="363537"/>
          </a:xfrm>
          <a:solidFill>
            <a:srgbClr val="B1BE32"/>
          </a:solidFill>
        </p:grpSpPr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6797675" y="-1376363"/>
              <a:ext cx="14288" cy="61913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6962775" y="-1466851"/>
              <a:ext cx="150813" cy="60325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6992938" y="-1466851"/>
              <a:ext cx="14288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067550" y="-1466851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/>
          </p:nvSpPr>
          <p:spPr bwMode="auto">
            <a:xfrm>
              <a:off x="6946900" y="-1420813"/>
              <a:ext cx="150813" cy="60325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6977063" y="-1420813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7053263" y="-1420813"/>
              <a:ext cx="14288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/>
          </p:nvSpPr>
          <p:spPr bwMode="auto">
            <a:xfrm>
              <a:off x="6962775" y="-1376363"/>
              <a:ext cx="150813" cy="61913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6992938" y="-1376363"/>
              <a:ext cx="14288" cy="61913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067550" y="-1376363"/>
              <a:ext cx="15875" cy="61913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6946900" y="-1330326"/>
              <a:ext cx="150813" cy="60325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977063" y="-1330326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7053263" y="-1330326"/>
              <a:ext cx="14288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6767513" y="-1376363"/>
              <a:ext cx="149225" cy="61913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6872288" y="-1376363"/>
              <a:ext cx="15875" cy="61913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6781800" y="-1330326"/>
              <a:ext cx="150813" cy="60325"/>
            </a:xfrm>
            <a:custGeom>
              <a:avLst/>
              <a:gdLst>
                <a:gd name="T0" fmla="*/ 38 w 40"/>
                <a:gd name="T1" fmla="*/ 16 h 16"/>
                <a:gd name="T2" fmla="*/ 2 w 40"/>
                <a:gd name="T3" fmla="*/ 16 h 16"/>
                <a:gd name="T4" fmla="*/ 0 w 40"/>
                <a:gd name="T5" fmla="*/ 14 h 16"/>
                <a:gd name="T6" fmla="*/ 0 w 40"/>
                <a:gd name="T7" fmla="*/ 2 h 16"/>
                <a:gd name="T8" fmla="*/ 2 w 40"/>
                <a:gd name="T9" fmla="*/ 0 h 16"/>
                <a:gd name="T10" fmla="*/ 38 w 40"/>
                <a:gd name="T11" fmla="*/ 0 h 16"/>
                <a:gd name="T12" fmla="*/ 40 w 40"/>
                <a:gd name="T13" fmla="*/ 2 h 16"/>
                <a:gd name="T14" fmla="*/ 40 w 40"/>
                <a:gd name="T15" fmla="*/ 14 h 16"/>
                <a:gd name="T16" fmla="*/ 38 w 40"/>
                <a:gd name="T17" fmla="*/ 16 h 16"/>
                <a:gd name="T18" fmla="*/ 4 w 40"/>
                <a:gd name="T19" fmla="*/ 12 h 16"/>
                <a:gd name="T20" fmla="*/ 36 w 40"/>
                <a:gd name="T21" fmla="*/ 12 h 16"/>
                <a:gd name="T22" fmla="*/ 36 w 40"/>
                <a:gd name="T23" fmla="*/ 4 h 16"/>
                <a:gd name="T24" fmla="*/ 4 w 40"/>
                <a:gd name="T25" fmla="*/ 4 h 16"/>
                <a:gd name="T26" fmla="*/ 4 w 40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6">
                  <a:moveTo>
                    <a:pt x="38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39" y="16"/>
                    <a:pt x="38" y="16"/>
                  </a:cubicBezTo>
                  <a:close/>
                  <a:moveTo>
                    <a:pt x="4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6888163" y="-1330326"/>
              <a:ext cx="14288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6811963" y="-1330326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6773863" y="-1633538"/>
              <a:ext cx="339725" cy="212725"/>
            </a:xfrm>
            <a:custGeom>
              <a:avLst/>
              <a:gdLst>
                <a:gd name="T0" fmla="*/ 2 w 90"/>
                <a:gd name="T1" fmla="*/ 56 h 56"/>
                <a:gd name="T2" fmla="*/ 1 w 90"/>
                <a:gd name="T3" fmla="*/ 55 h 56"/>
                <a:gd name="T4" fmla="*/ 1 w 90"/>
                <a:gd name="T5" fmla="*/ 53 h 56"/>
                <a:gd name="T6" fmla="*/ 37 w 90"/>
                <a:gd name="T7" fmla="*/ 17 h 56"/>
                <a:gd name="T8" fmla="*/ 39 w 90"/>
                <a:gd name="T9" fmla="*/ 16 h 56"/>
                <a:gd name="T10" fmla="*/ 58 w 90"/>
                <a:gd name="T11" fmla="*/ 31 h 56"/>
                <a:gd name="T12" fmla="*/ 87 w 90"/>
                <a:gd name="T13" fmla="*/ 1 h 56"/>
                <a:gd name="T14" fmla="*/ 89 w 90"/>
                <a:gd name="T15" fmla="*/ 1 h 56"/>
                <a:gd name="T16" fmla="*/ 89 w 90"/>
                <a:gd name="T17" fmla="*/ 3 h 56"/>
                <a:gd name="T18" fmla="*/ 59 w 90"/>
                <a:gd name="T19" fmla="*/ 35 h 56"/>
                <a:gd name="T20" fmla="*/ 57 w 90"/>
                <a:gd name="T21" fmla="*/ 36 h 56"/>
                <a:gd name="T22" fmla="*/ 38 w 90"/>
                <a:gd name="T23" fmla="*/ 21 h 56"/>
                <a:gd name="T24" fmla="*/ 3 w 90"/>
                <a:gd name="T25" fmla="*/ 55 h 56"/>
                <a:gd name="T26" fmla="*/ 2 w 9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56">
                  <a:moveTo>
                    <a:pt x="2" y="56"/>
                  </a:moveTo>
                  <a:cubicBezTo>
                    <a:pt x="1" y="56"/>
                    <a:pt x="1" y="56"/>
                    <a:pt x="1" y="55"/>
                  </a:cubicBezTo>
                  <a:cubicBezTo>
                    <a:pt x="0" y="55"/>
                    <a:pt x="0" y="53"/>
                    <a:pt x="1" y="53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6"/>
                    <a:pt x="38" y="16"/>
                    <a:pt x="39" y="16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0"/>
                    <a:pt x="89" y="0"/>
                    <a:pt x="89" y="1"/>
                  </a:cubicBezTo>
                  <a:cubicBezTo>
                    <a:pt x="90" y="1"/>
                    <a:pt x="90" y="3"/>
                    <a:pt x="89" y="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8" y="36"/>
                    <a:pt x="57" y="36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6"/>
                    <a:pt x="3" y="56"/>
                    <a:pt x="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6992938" y="-1633538"/>
              <a:ext cx="120650" cy="114300"/>
            </a:xfrm>
            <a:custGeom>
              <a:avLst/>
              <a:gdLst>
                <a:gd name="T0" fmla="*/ 30 w 32"/>
                <a:gd name="T1" fmla="*/ 30 h 30"/>
                <a:gd name="T2" fmla="*/ 28 w 32"/>
                <a:gd name="T3" fmla="*/ 28 h 30"/>
                <a:gd name="T4" fmla="*/ 28 w 32"/>
                <a:gd name="T5" fmla="*/ 4 h 30"/>
                <a:gd name="T6" fmla="*/ 2 w 32"/>
                <a:gd name="T7" fmla="*/ 4 h 30"/>
                <a:gd name="T8" fmla="*/ 0 w 32"/>
                <a:gd name="T9" fmla="*/ 2 h 30"/>
                <a:gd name="T10" fmla="*/ 2 w 32"/>
                <a:gd name="T11" fmla="*/ 0 h 30"/>
                <a:gd name="T12" fmla="*/ 30 w 32"/>
                <a:gd name="T13" fmla="*/ 0 h 30"/>
                <a:gd name="T14" fmla="*/ 32 w 32"/>
                <a:gd name="T15" fmla="*/ 2 h 30"/>
                <a:gd name="T16" fmla="*/ 32 w 32"/>
                <a:gd name="T17" fmla="*/ 28 h 30"/>
                <a:gd name="T18" fmla="*/ 30 w 32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30" y="30"/>
                  </a:moveTo>
                  <a:cubicBezTo>
                    <a:pt x="29" y="30"/>
                    <a:pt x="28" y="29"/>
                    <a:pt x="28" y="2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1" y="30"/>
                    <a:pt x="3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</p:grpSp>
      <p:sp>
        <p:nvSpPr>
          <p:cNvPr id="139" name="TextBox 188"/>
          <p:cNvSpPr txBox="1"/>
          <p:nvPr/>
        </p:nvSpPr>
        <p:spPr>
          <a:xfrm>
            <a:off x="8930646" y="5183697"/>
            <a:ext cx="2651411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13131"/>
                </a:solidFill>
              </a:rPr>
              <a:t>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is simply dummy text of the printing and typesetting industry. 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has been the industry's standard dummy text ever since the 1500s.</a:t>
            </a:r>
          </a:p>
        </p:txBody>
      </p:sp>
      <p:sp>
        <p:nvSpPr>
          <p:cNvPr id="141" name="TextBox 191"/>
          <p:cNvSpPr txBox="1"/>
          <p:nvPr/>
        </p:nvSpPr>
        <p:spPr>
          <a:xfrm>
            <a:off x="9610915" y="4743479"/>
            <a:ext cx="992306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13131"/>
                </a:solidFill>
              </a:rPr>
              <a:t>LOREM IPSUM</a:t>
            </a:r>
          </a:p>
        </p:txBody>
      </p:sp>
      <p:sp>
        <p:nvSpPr>
          <p:cNvPr id="143" name="Chevron 387"/>
          <p:cNvSpPr>
            <a:spLocks noChangeAspect="1"/>
          </p:cNvSpPr>
          <p:nvPr/>
        </p:nvSpPr>
        <p:spPr>
          <a:xfrm rot="5400000">
            <a:off x="8934453" y="4548317"/>
            <a:ext cx="567376" cy="574992"/>
          </a:xfrm>
          <a:prstGeom prst="roundRect">
            <a:avLst/>
          </a:prstGeom>
          <a:noFill/>
          <a:ln w="12700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313131"/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9086329" y="4668092"/>
            <a:ext cx="263643" cy="335419"/>
            <a:chOff x="2466975" y="-904876"/>
            <a:chExt cx="285750" cy="363538"/>
          </a:xfrm>
          <a:solidFill>
            <a:srgbClr val="313131"/>
          </a:solidFill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563813" y="-601663"/>
              <a:ext cx="90488" cy="14288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563813" y="-571501"/>
              <a:ext cx="90488" cy="14288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601913" y="-571501"/>
              <a:ext cx="14288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466975" y="-904876"/>
              <a:ext cx="285750" cy="287338"/>
            </a:xfrm>
            <a:custGeom>
              <a:avLst/>
              <a:gdLst>
                <a:gd name="T0" fmla="*/ 48 w 76"/>
                <a:gd name="T1" fmla="*/ 76 h 76"/>
                <a:gd name="T2" fmla="*/ 28 w 76"/>
                <a:gd name="T3" fmla="*/ 76 h 76"/>
                <a:gd name="T4" fmla="*/ 26 w 76"/>
                <a:gd name="T5" fmla="*/ 74 h 76"/>
                <a:gd name="T6" fmla="*/ 26 w 76"/>
                <a:gd name="T7" fmla="*/ 70 h 76"/>
                <a:gd name="T8" fmla="*/ 0 w 76"/>
                <a:gd name="T9" fmla="*/ 36 h 76"/>
                <a:gd name="T10" fmla="*/ 38 w 76"/>
                <a:gd name="T11" fmla="*/ 0 h 76"/>
                <a:gd name="T12" fmla="*/ 76 w 76"/>
                <a:gd name="T13" fmla="*/ 36 h 76"/>
                <a:gd name="T14" fmla="*/ 50 w 76"/>
                <a:gd name="T15" fmla="*/ 70 h 76"/>
                <a:gd name="T16" fmla="*/ 50 w 76"/>
                <a:gd name="T17" fmla="*/ 74 h 76"/>
                <a:gd name="T18" fmla="*/ 48 w 76"/>
                <a:gd name="T19" fmla="*/ 76 h 76"/>
                <a:gd name="T20" fmla="*/ 30 w 76"/>
                <a:gd name="T21" fmla="*/ 72 h 76"/>
                <a:gd name="T22" fmla="*/ 46 w 76"/>
                <a:gd name="T23" fmla="*/ 72 h 76"/>
                <a:gd name="T24" fmla="*/ 46 w 76"/>
                <a:gd name="T25" fmla="*/ 69 h 76"/>
                <a:gd name="T26" fmla="*/ 47 w 76"/>
                <a:gd name="T27" fmla="*/ 67 h 76"/>
                <a:gd name="T28" fmla="*/ 72 w 76"/>
                <a:gd name="T29" fmla="*/ 36 h 76"/>
                <a:gd name="T30" fmla="*/ 38 w 76"/>
                <a:gd name="T31" fmla="*/ 4 h 76"/>
                <a:gd name="T32" fmla="*/ 4 w 76"/>
                <a:gd name="T33" fmla="*/ 36 h 76"/>
                <a:gd name="T34" fmla="*/ 29 w 76"/>
                <a:gd name="T35" fmla="*/ 67 h 76"/>
                <a:gd name="T36" fmla="*/ 30 w 76"/>
                <a:gd name="T37" fmla="*/ 69 h 76"/>
                <a:gd name="T38" fmla="*/ 30 w 76"/>
                <a:gd name="T39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" h="76">
                  <a:moveTo>
                    <a:pt x="48" y="76"/>
                  </a:moveTo>
                  <a:cubicBezTo>
                    <a:pt x="28" y="76"/>
                    <a:pt x="28" y="76"/>
                    <a:pt x="28" y="76"/>
                  </a:cubicBezTo>
                  <a:cubicBezTo>
                    <a:pt x="27" y="76"/>
                    <a:pt x="26" y="75"/>
                    <a:pt x="26" y="74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1" y="65"/>
                    <a:pt x="0" y="51"/>
                    <a:pt x="0" y="36"/>
                  </a:cubicBezTo>
                  <a:cubicBezTo>
                    <a:pt x="0" y="16"/>
                    <a:pt x="17" y="0"/>
                    <a:pt x="38" y="0"/>
                  </a:cubicBezTo>
                  <a:cubicBezTo>
                    <a:pt x="59" y="0"/>
                    <a:pt x="76" y="16"/>
                    <a:pt x="76" y="36"/>
                  </a:cubicBezTo>
                  <a:cubicBezTo>
                    <a:pt x="76" y="51"/>
                    <a:pt x="65" y="65"/>
                    <a:pt x="50" y="70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5"/>
                    <a:pt x="49" y="76"/>
                    <a:pt x="48" y="76"/>
                  </a:cubicBezTo>
                  <a:close/>
                  <a:moveTo>
                    <a:pt x="30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8"/>
                    <a:pt x="47" y="67"/>
                    <a:pt x="47" y="67"/>
                  </a:cubicBezTo>
                  <a:cubicBezTo>
                    <a:pt x="62" y="63"/>
                    <a:pt x="72" y="50"/>
                    <a:pt x="72" y="36"/>
                  </a:cubicBezTo>
                  <a:cubicBezTo>
                    <a:pt x="72" y="18"/>
                    <a:pt x="57" y="4"/>
                    <a:pt x="38" y="4"/>
                  </a:cubicBezTo>
                  <a:cubicBezTo>
                    <a:pt x="19" y="4"/>
                    <a:pt x="4" y="18"/>
                    <a:pt x="4" y="36"/>
                  </a:cubicBezTo>
                  <a:cubicBezTo>
                    <a:pt x="4" y="50"/>
                    <a:pt x="14" y="63"/>
                    <a:pt x="29" y="67"/>
                  </a:cubicBezTo>
                  <a:cubicBezTo>
                    <a:pt x="29" y="67"/>
                    <a:pt x="30" y="68"/>
                    <a:pt x="30" y="69"/>
                  </a:cubicBezTo>
                  <a:lnTo>
                    <a:pt x="3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571750" y="-836613"/>
              <a:ext cx="74613" cy="136525"/>
            </a:xfrm>
            <a:custGeom>
              <a:avLst/>
              <a:gdLst>
                <a:gd name="T0" fmla="*/ 10 w 20"/>
                <a:gd name="T1" fmla="*/ 36 h 36"/>
                <a:gd name="T2" fmla="*/ 0 w 20"/>
                <a:gd name="T3" fmla="*/ 26 h 36"/>
                <a:gd name="T4" fmla="*/ 2 w 20"/>
                <a:gd name="T5" fmla="*/ 24 h 36"/>
                <a:gd name="T6" fmla="*/ 4 w 20"/>
                <a:gd name="T7" fmla="*/ 26 h 36"/>
                <a:gd name="T8" fmla="*/ 10 w 20"/>
                <a:gd name="T9" fmla="*/ 32 h 36"/>
                <a:gd name="T10" fmla="*/ 16 w 20"/>
                <a:gd name="T11" fmla="*/ 26 h 36"/>
                <a:gd name="T12" fmla="*/ 10 w 20"/>
                <a:gd name="T13" fmla="*/ 20 h 36"/>
                <a:gd name="T14" fmla="*/ 0 w 20"/>
                <a:gd name="T15" fmla="*/ 10 h 36"/>
                <a:gd name="T16" fmla="*/ 10 w 20"/>
                <a:gd name="T17" fmla="*/ 0 h 36"/>
                <a:gd name="T18" fmla="*/ 20 w 20"/>
                <a:gd name="T19" fmla="*/ 10 h 36"/>
                <a:gd name="T20" fmla="*/ 18 w 20"/>
                <a:gd name="T21" fmla="*/ 12 h 36"/>
                <a:gd name="T22" fmla="*/ 16 w 20"/>
                <a:gd name="T23" fmla="*/ 10 h 36"/>
                <a:gd name="T24" fmla="*/ 10 w 20"/>
                <a:gd name="T25" fmla="*/ 4 h 36"/>
                <a:gd name="T26" fmla="*/ 4 w 20"/>
                <a:gd name="T27" fmla="*/ 10 h 36"/>
                <a:gd name="T28" fmla="*/ 10 w 20"/>
                <a:gd name="T29" fmla="*/ 16 h 36"/>
                <a:gd name="T30" fmla="*/ 20 w 20"/>
                <a:gd name="T31" fmla="*/ 26 h 36"/>
                <a:gd name="T32" fmla="*/ 10 w 2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6">
                  <a:moveTo>
                    <a:pt x="10" y="36"/>
                  </a:moveTo>
                  <a:cubicBezTo>
                    <a:pt x="4" y="36"/>
                    <a:pt x="0" y="32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3" y="24"/>
                    <a:pt x="4" y="25"/>
                    <a:pt x="4" y="26"/>
                  </a:cubicBezTo>
                  <a:cubicBezTo>
                    <a:pt x="4" y="30"/>
                    <a:pt x="7" y="32"/>
                    <a:pt x="10" y="32"/>
                  </a:cubicBezTo>
                  <a:cubicBezTo>
                    <a:pt x="13" y="32"/>
                    <a:pt x="16" y="30"/>
                    <a:pt x="16" y="26"/>
                  </a:cubicBezTo>
                  <a:cubicBezTo>
                    <a:pt x="16" y="23"/>
                    <a:pt x="13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6" y="6"/>
                    <a:pt x="13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6" y="16"/>
                    <a:pt x="20" y="21"/>
                    <a:pt x="20" y="26"/>
                  </a:cubicBezTo>
                  <a:cubicBezTo>
                    <a:pt x="20" y="32"/>
                    <a:pt x="16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601913" y="-715963"/>
              <a:ext cx="14288" cy="38100"/>
            </a:xfrm>
            <a:custGeom>
              <a:avLst/>
              <a:gdLst>
                <a:gd name="T0" fmla="*/ 2 w 4"/>
                <a:gd name="T1" fmla="*/ 10 h 10"/>
                <a:gd name="T2" fmla="*/ 0 w 4"/>
                <a:gd name="T3" fmla="*/ 8 h 10"/>
                <a:gd name="T4" fmla="*/ 0 w 4"/>
                <a:gd name="T5" fmla="*/ 2 h 10"/>
                <a:gd name="T6" fmla="*/ 2 w 4"/>
                <a:gd name="T7" fmla="*/ 0 h 10"/>
                <a:gd name="T8" fmla="*/ 4 w 4"/>
                <a:gd name="T9" fmla="*/ 2 h 10"/>
                <a:gd name="T10" fmla="*/ 4 w 4"/>
                <a:gd name="T11" fmla="*/ 8 h 10"/>
                <a:gd name="T12" fmla="*/ 2 w 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3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601913" y="-860426"/>
              <a:ext cx="14288" cy="38100"/>
            </a:xfrm>
            <a:custGeom>
              <a:avLst/>
              <a:gdLst>
                <a:gd name="T0" fmla="*/ 2 w 4"/>
                <a:gd name="T1" fmla="*/ 10 h 10"/>
                <a:gd name="T2" fmla="*/ 0 w 4"/>
                <a:gd name="T3" fmla="*/ 8 h 10"/>
                <a:gd name="T4" fmla="*/ 0 w 4"/>
                <a:gd name="T5" fmla="*/ 2 h 10"/>
                <a:gd name="T6" fmla="*/ 2 w 4"/>
                <a:gd name="T7" fmla="*/ 0 h 10"/>
                <a:gd name="T8" fmla="*/ 4 w 4"/>
                <a:gd name="T9" fmla="*/ 2 h 10"/>
                <a:gd name="T10" fmla="*/ 4 w 4"/>
                <a:gd name="T11" fmla="*/ 8 h 10"/>
                <a:gd name="T12" fmla="*/ 2 w 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3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</p:grpSp>
      <p:sp>
        <p:nvSpPr>
          <p:cNvPr id="130" name="TextBox 215"/>
          <p:cNvSpPr txBox="1"/>
          <p:nvPr/>
        </p:nvSpPr>
        <p:spPr>
          <a:xfrm flipH="1">
            <a:off x="609943" y="5183697"/>
            <a:ext cx="2596720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313131"/>
                </a:solidFill>
              </a:rPr>
              <a:t>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is simply dummy text of the printing and typesetting industry. Lorem </a:t>
            </a:r>
            <a:r>
              <a:rPr lang="en-US" sz="1200" dirty="0" err="1">
                <a:solidFill>
                  <a:srgbClr val="313131"/>
                </a:solidFill>
              </a:rPr>
              <a:t>Ipsum</a:t>
            </a:r>
            <a:r>
              <a:rPr lang="en-US" sz="1200" dirty="0">
                <a:solidFill>
                  <a:srgbClr val="313131"/>
                </a:solidFill>
              </a:rPr>
              <a:t> has been the industry's standard dummy text ever since the 1500s.</a:t>
            </a:r>
          </a:p>
        </p:txBody>
      </p:sp>
      <p:sp>
        <p:nvSpPr>
          <p:cNvPr id="132" name="TextBox 218"/>
          <p:cNvSpPr txBox="1"/>
          <p:nvPr/>
        </p:nvSpPr>
        <p:spPr>
          <a:xfrm flipH="1">
            <a:off x="1556947" y="4743479"/>
            <a:ext cx="992306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313131"/>
                </a:solidFill>
              </a:rPr>
              <a:t>LOREM IPSUM</a:t>
            </a:r>
          </a:p>
        </p:txBody>
      </p:sp>
      <p:sp>
        <p:nvSpPr>
          <p:cNvPr id="134" name="Chevron 387"/>
          <p:cNvSpPr>
            <a:spLocks noChangeAspect="1"/>
          </p:cNvSpPr>
          <p:nvPr/>
        </p:nvSpPr>
        <p:spPr>
          <a:xfrm rot="16200000" flipH="1">
            <a:off x="2635478" y="4548317"/>
            <a:ext cx="567376" cy="574992"/>
          </a:xfrm>
          <a:prstGeom prst="roundRect">
            <a:avLst/>
          </a:prstGeom>
          <a:noFill/>
          <a:ln w="12700">
            <a:solidFill>
              <a:srgbClr val="B1B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solidFill>
                <a:srgbClr val="313131"/>
              </a:solidFill>
            </a:endParaRPr>
          </a:p>
        </p:txBody>
      </p: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2718950" y="4668106"/>
            <a:ext cx="400445" cy="335413"/>
            <a:chOff x="1620838" y="3862388"/>
            <a:chExt cx="371476" cy="311149"/>
          </a:xfrm>
          <a:solidFill>
            <a:srgbClr val="B1BE32"/>
          </a:solidFill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728788" y="3924300"/>
              <a:ext cx="77788" cy="249237"/>
            </a:xfrm>
            <a:custGeom>
              <a:avLst/>
              <a:gdLst>
                <a:gd name="T0" fmla="*/ 18 w 20"/>
                <a:gd name="T1" fmla="*/ 64 h 64"/>
                <a:gd name="T2" fmla="*/ 17 w 20"/>
                <a:gd name="T3" fmla="*/ 64 h 64"/>
                <a:gd name="T4" fmla="*/ 0 w 20"/>
                <a:gd name="T5" fmla="*/ 36 h 64"/>
                <a:gd name="T6" fmla="*/ 0 w 20"/>
                <a:gd name="T7" fmla="*/ 2 h 64"/>
                <a:gd name="T8" fmla="*/ 2 w 20"/>
                <a:gd name="T9" fmla="*/ 0 h 64"/>
                <a:gd name="T10" fmla="*/ 4 w 20"/>
                <a:gd name="T11" fmla="*/ 2 h 64"/>
                <a:gd name="T12" fmla="*/ 4 w 20"/>
                <a:gd name="T13" fmla="*/ 36 h 64"/>
                <a:gd name="T14" fmla="*/ 19 w 20"/>
                <a:gd name="T15" fmla="*/ 60 h 64"/>
                <a:gd name="T16" fmla="*/ 20 w 20"/>
                <a:gd name="T17" fmla="*/ 63 h 64"/>
                <a:gd name="T18" fmla="*/ 18 w 20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64">
                  <a:moveTo>
                    <a:pt x="18" y="64"/>
                  </a:moveTo>
                  <a:cubicBezTo>
                    <a:pt x="18" y="64"/>
                    <a:pt x="17" y="64"/>
                    <a:pt x="17" y="64"/>
                  </a:cubicBezTo>
                  <a:cubicBezTo>
                    <a:pt x="7" y="59"/>
                    <a:pt x="0" y="48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6"/>
                    <a:pt x="10" y="56"/>
                    <a:pt x="19" y="60"/>
                  </a:cubicBezTo>
                  <a:cubicBezTo>
                    <a:pt x="20" y="61"/>
                    <a:pt x="20" y="62"/>
                    <a:pt x="20" y="63"/>
                  </a:cubicBezTo>
                  <a:cubicBezTo>
                    <a:pt x="19" y="64"/>
                    <a:pt x="19" y="64"/>
                    <a:pt x="1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946276" y="3954463"/>
              <a:ext cx="46038" cy="77787"/>
            </a:xfrm>
            <a:custGeom>
              <a:avLst/>
              <a:gdLst>
                <a:gd name="T0" fmla="*/ 4 w 12"/>
                <a:gd name="T1" fmla="*/ 20 h 20"/>
                <a:gd name="T2" fmla="*/ 2 w 12"/>
                <a:gd name="T3" fmla="*/ 20 h 20"/>
                <a:gd name="T4" fmla="*/ 0 w 12"/>
                <a:gd name="T5" fmla="*/ 18 h 20"/>
                <a:gd name="T6" fmla="*/ 0 w 12"/>
                <a:gd name="T7" fmla="*/ 2 h 20"/>
                <a:gd name="T8" fmla="*/ 2 w 12"/>
                <a:gd name="T9" fmla="*/ 0 h 20"/>
                <a:gd name="T10" fmla="*/ 4 w 12"/>
                <a:gd name="T11" fmla="*/ 0 h 20"/>
                <a:gd name="T12" fmla="*/ 12 w 12"/>
                <a:gd name="T13" fmla="*/ 8 h 20"/>
                <a:gd name="T14" fmla="*/ 12 w 12"/>
                <a:gd name="T15" fmla="*/ 12 h 20"/>
                <a:gd name="T16" fmla="*/ 4 w 12"/>
                <a:gd name="T17" fmla="*/ 20 h 20"/>
                <a:gd name="T18" fmla="*/ 4 w 12"/>
                <a:gd name="T19" fmla="*/ 4 h 20"/>
                <a:gd name="T20" fmla="*/ 4 w 12"/>
                <a:gd name="T21" fmla="*/ 16 h 20"/>
                <a:gd name="T22" fmla="*/ 8 w 12"/>
                <a:gd name="T23" fmla="*/ 12 h 20"/>
                <a:gd name="T24" fmla="*/ 8 w 12"/>
                <a:gd name="T25" fmla="*/ 8 h 20"/>
                <a:gd name="T26" fmla="*/ 4 w 12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6"/>
                    <a:pt x="8" y="20"/>
                    <a:pt x="4" y="20"/>
                  </a:cubicBezTo>
                  <a:close/>
                  <a:moveTo>
                    <a:pt x="4" y="4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8" y="14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1620838" y="3862388"/>
              <a:ext cx="341313" cy="263525"/>
            </a:xfrm>
            <a:custGeom>
              <a:avLst/>
              <a:gdLst>
                <a:gd name="T0" fmla="*/ 86 w 88"/>
                <a:gd name="T1" fmla="*/ 68 h 68"/>
                <a:gd name="T2" fmla="*/ 85 w 88"/>
                <a:gd name="T3" fmla="*/ 68 h 68"/>
                <a:gd name="T4" fmla="*/ 81 w 88"/>
                <a:gd name="T5" fmla="*/ 66 h 68"/>
                <a:gd name="T6" fmla="*/ 18 w 88"/>
                <a:gd name="T7" fmla="*/ 52 h 68"/>
                <a:gd name="T8" fmla="*/ 14 w 88"/>
                <a:gd name="T9" fmla="*/ 52 h 68"/>
                <a:gd name="T10" fmla="*/ 0 w 88"/>
                <a:gd name="T11" fmla="*/ 38 h 68"/>
                <a:gd name="T12" fmla="*/ 0 w 88"/>
                <a:gd name="T13" fmla="*/ 30 h 68"/>
                <a:gd name="T14" fmla="*/ 14 w 88"/>
                <a:gd name="T15" fmla="*/ 16 h 68"/>
                <a:gd name="T16" fmla="*/ 18 w 88"/>
                <a:gd name="T17" fmla="*/ 16 h 68"/>
                <a:gd name="T18" fmla="*/ 81 w 88"/>
                <a:gd name="T19" fmla="*/ 2 h 68"/>
                <a:gd name="T20" fmla="*/ 85 w 88"/>
                <a:gd name="T21" fmla="*/ 0 h 68"/>
                <a:gd name="T22" fmla="*/ 87 w 88"/>
                <a:gd name="T23" fmla="*/ 0 h 68"/>
                <a:gd name="T24" fmla="*/ 88 w 88"/>
                <a:gd name="T25" fmla="*/ 2 h 68"/>
                <a:gd name="T26" fmla="*/ 88 w 88"/>
                <a:gd name="T27" fmla="*/ 66 h 68"/>
                <a:gd name="T28" fmla="*/ 87 w 88"/>
                <a:gd name="T29" fmla="*/ 68 h 68"/>
                <a:gd name="T30" fmla="*/ 86 w 88"/>
                <a:gd name="T31" fmla="*/ 68 h 68"/>
                <a:gd name="T32" fmla="*/ 14 w 88"/>
                <a:gd name="T33" fmla="*/ 20 h 68"/>
                <a:gd name="T34" fmla="*/ 4 w 88"/>
                <a:gd name="T35" fmla="*/ 30 h 68"/>
                <a:gd name="T36" fmla="*/ 4 w 88"/>
                <a:gd name="T37" fmla="*/ 38 h 68"/>
                <a:gd name="T38" fmla="*/ 14 w 88"/>
                <a:gd name="T39" fmla="*/ 48 h 68"/>
                <a:gd name="T40" fmla="*/ 18 w 88"/>
                <a:gd name="T41" fmla="*/ 48 h 68"/>
                <a:gd name="T42" fmla="*/ 83 w 88"/>
                <a:gd name="T43" fmla="*/ 62 h 68"/>
                <a:gd name="T44" fmla="*/ 84 w 88"/>
                <a:gd name="T45" fmla="*/ 63 h 68"/>
                <a:gd name="T46" fmla="*/ 84 w 88"/>
                <a:gd name="T47" fmla="*/ 5 h 68"/>
                <a:gd name="T48" fmla="*/ 83 w 88"/>
                <a:gd name="T49" fmla="*/ 6 h 68"/>
                <a:gd name="T50" fmla="*/ 18 w 88"/>
                <a:gd name="T51" fmla="*/ 20 h 68"/>
                <a:gd name="T52" fmla="*/ 14 w 88"/>
                <a:gd name="T53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68">
                  <a:moveTo>
                    <a:pt x="86" y="68"/>
                  </a:moveTo>
                  <a:cubicBezTo>
                    <a:pt x="86" y="68"/>
                    <a:pt x="85" y="68"/>
                    <a:pt x="85" y="68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66" y="59"/>
                    <a:pt x="51" y="52"/>
                    <a:pt x="18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6" y="52"/>
                    <a:pt x="0" y="46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2"/>
                    <a:pt x="6" y="16"/>
                    <a:pt x="14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51" y="16"/>
                    <a:pt x="66" y="9"/>
                    <a:pt x="81" y="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0"/>
                    <a:pt x="87" y="0"/>
                  </a:cubicBezTo>
                  <a:cubicBezTo>
                    <a:pt x="88" y="1"/>
                    <a:pt x="88" y="1"/>
                    <a:pt x="88" y="2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8" y="67"/>
                    <a:pt x="88" y="67"/>
                    <a:pt x="87" y="68"/>
                  </a:cubicBezTo>
                  <a:cubicBezTo>
                    <a:pt x="87" y="68"/>
                    <a:pt x="86" y="68"/>
                    <a:pt x="86" y="68"/>
                  </a:cubicBezTo>
                  <a:close/>
                  <a:moveTo>
                    <a:pt x="14" y="20"/>
                  </a:moveTo>
                  <a:cubicBezTo>
                    <a:pt x="8" y="20"/>
                    <a:pt x="4" y="24"/>
                    <a:pt x="4" y="3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44"/>
                    <a:pt x="8" y="48"/>
                    <a:pt x="1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2" y="48"/>
                    <a:pt x="67" y="55"/>
                    <a:pt x="83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67" y="13"/>
                    <a:pt x="52" y="20"/>
                    <a:pt x="18" y="20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131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3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14</a:t>
            </a:fld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4088269540"/>
              </p:ext>
            </p:extLst>
          </p:nvPr>
        </p:nvGraphicFramePr>
        <p:xfrm>
          <a:off x="515937" y="2895735"/>
          <a:ext cx="11160125" cy="3244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3" name="Straight Connector 72"/>
          <p:cNvCxnSpPr/>
          <p:nvPr/>
        </p:nvCxnSpPr>
        <p:spPr>
          <a:xfrm flipV="1">
            <a:off x="5504454" y="2772257"/>
            <a:ext cx="0" cy="1891207"/>
          </a:xfrm>
          <a:prstGeom prst="line">
            <a:avLst/>
          </a:prstGeom>
          <a:ln w="9525">
            <a:solidFill>
              <a:srgbClr val="B1BE3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531685" y="2191991"/>
            <a:ext cx="1935556" cy="487563"/>
            <a:chOff x="3604222" y="2263014"/>
            <a:chExt cx="1935556" cy="487563"/>
          </a:xfrm>
        </p:grpSpPr>
        <p:sp>
          <p:nvSpPr>
            <p:cNvPr id="84" name="TextBox 83"/>
            <p:cNvSpPr txBox="1"/>
            <p:nvPr/>
          </p:nvSpPr>
          <p:spPr>
            <a:xfrm>
              <a:off x="3604222" y="2442800"/>
              <a:ext cx="193555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Lorem </a:t>
              </a:r>
              <a:r>
                <a:rPr lang="en-US" sz="1000" dirty="0" err="1"/>
                <a:t>Ipsum</a:t>
              </a:r>
              <a:r>
                <a:rPr lang="en-US" sz="1000" dirty="0"/>
                <a:t> is simply dummy text of the printing.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81450" y="2263014"/>
              <a:ext cx="118110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B1BE32"/>
                  </a:solidFill>
                </a:rPr>
                <a:t>65%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5218041" y="1602765"/>
            <a:ext cx="562844" cy="562844"/>
          </a:xfrm>
          <a:prstGeom prst="ellipse">
            <a:avLst/>
          </a:prstGeom>
          <a:solidFill>
            <a:srgbClr val="9898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Pie 81"/>
          <p:cNvSpPr/>
          <p:nvPr/>
        </p:nvSpPr>
        <p:spPr>
          <a:xfrm flipH="1">
            <a:off x="5218041" y="1602765"/>
            <a:ext cx="562844" cy="562844"/>
          </a:xfrm>
          <a:prstGeom prst="pie">
            <a:avLst>
              <a:gd name="adj1" fmla="val 4312227"/>
              <a:gd name="adj2" fmla="val 16200000"/>
            </a:avLst>
          </a:prstGeom>
          <a:solidFill>
            <a:srgbClr val="B1B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288026" y="1672750"/>
            <a:ext cx="422872" cy="4228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373463" y="1758187"/>
            <a:ext cx="252000" cy="252000"/>
            <a:chOff x="6019800" y="2120900"/>
            <a:chExt cx="371476" cy="371475"/>
          </a:xfrm>
          <a:solidFill>
            <a:srgbClr val="B1BE32"/>
          </a:solidFill>
        </p:grpSpPr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6097588" y="2306638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19800" y="2228850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283325" y="2166938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37288" y="2120900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0671223" y="2772255"/>
            <a:ext cx="0" cy="659309"/>
          </a:xfrm>
          <a:prstGeom prst="line">
            <a:avLst/>
          </a:prstGeom>
          <a:ln w="9525">
            <a:solidFill>
              <a:srgbClr val="5899B7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703445" y="2191991"/>
            <a:ext cx="1935556" cy="487563"/>
            <a:chOff x="3604222" y="2263014"/>
            <a:chExt cx="1935556" cy="487563"/>
          </a:xfrm>
        </p:grpSpPr>
        <p:sp>
          <p:nvSpPr>
            <p:cNvPr id="100" name="TextBox 99"/>
            <p:cNvSpPr txBox="1"/>
            <p:nvPr/>
          </p:nvSpPr>
          <p:spPr>
            <a:xfrm>
              <a:off x="3604222" y="2442800"/>
              <a:ext cx="193555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Lorem </a:t>
              </a:r>
              <a:r>
                <a:rPr lang="en-US" sz="1000" dirty="0" err="1"/>
                <a:t>Ipsum</a:t>
              </a:r>
              <a:r>
                <a:rPr lang="en-US" sz="1000" dirty="0"/>
                <a:t> is simply dummy text of the printing.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81450" y="2263014"/>
              <a:ext cx="118110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5899B7"/>
                  </a:solidFill>
                </a:rPr>
                <a:t>85%</a:t>
              </a:r>
            </a:p>
          </p:txBody>
        </p:sp>
      </p:grpSp>
      <p:sp>
        <p:nvSpPr>
          <p:cNvPr id="89" name="Oval 88"/>
          <p:cNvSpPr/>
          <p:nvPr/>
        </p:nvSpPr>
        <p:spPr>
          <a:xfrm>
            <a:off x="10389801" y="1602765"/>
            <a:ext cx="562844" cy="562844"/>
          </a:xfrm>
          <a:prstGeom prst="ellipse">
            <a:avLst/>
          </a:prstGeom>
          <a:solidFill>
            <a:srgbClr val="9898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Pie 89"/>
          <p:cNvSpPr/>
          <p:nvPr/>
        </p:nvSpPr>
        <p:spPr>
          <a:xfrm flipH="1">
            <a:off x="10389801" y="1602765"/>
            <a:ext cx="562844" cy="562844"/>
          </a:xfrm>
          <a:prstGeom prst="pie">
            <a:avLst>
              <a:gd name="adj1" fmla="val 20151974"/>
              <a:gd name="adj2" fmla="val 16200000"/>
            </a:avLst>
          </a:prstGeom>
          <a:solidFill>
            <a:srgbClr val="5899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459787" y="1672750"/>
            <a:ext cx="422872" cy="4228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10551565" y="1764189"/>
            <a:ext cx="239317" cy="229091"/>
            <a:chOff x="6000750" y="1960563"/>
            <a:chExt cx="371475" cy="355601"/>
          </a:xfrm>
          <a:solidFill>
            <a:srgbClr val="5899B7"/>
          </a:solidFill>
        </p:grpSpPr>
        <p:sp>
          <p:nvSpPr>
            <p:cNvPr id="93" name="Freeform 15"/>
            <p:cNvSpPr>
              <a:spLocks/>
            </p:cNvSpPr>
            <p:nvPr/>
          </p:nvSpPr>
          <p:spPr bwMode="auto">
            <a:xfrm>
              <a:off x="6000750" y="2300288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6"/>
            <p:cNvSpPr>
              <a:spLocks/>
            </p:cNvSpPr>
            <p:nvPr/>
          </p:nvSpPr>
          <p:spPr bwMode="auto">
            <a:xfrm>
              <a:off x="6016625" y="2222501"/>
              <a:ext cx="61913" cy="93663"/>
            </a:xfrm>
            <a:custGeom>
              <a:avLst/>
              <a:gdLst>
                <a:gd name="T0" fmla="*/ 14 w 16"/>
                <a:gd name="T1" fmla="*/ 24 h 24"/>
                <a:gd name="T2" fmla="*/ 12 w 16"/>
                <a:gd name="T3" fmla="*/ 22 h 24"/>
                <a:gd name="T4" fmla="*/ 12 w 16"/>
                <a:gd name="T5" fmla="*/ 4 h 24"/>
                <a:gd name="T6" fmla="*/ 4 w 16"/>
                <a:gd name="T7" fmla="*/ 4 h 24"/>
                <a:gd name="T8" fmla="*/ 4 w 16"/>
                <a:gd name="T9" fmla="*/ 22 h 24"/>
                <a:gd name="T10" fmla="*/ 2 w 16"/>
                <a:gd name="T11" fmla="*/ 24 h 24"/>
                <a:gd name="T12" fmla="*/ 0 w 16"/>
                <a:gd name="T13" fmla="*/ 22 h 24"/>
                <a:gd name="T14" fmla="*/ 0 w 16"/>
                <a:gd name="T15" fmla="*/ 2 h 24"/>
                <a:gd name="T16" fmla="*/ 2 w 16"/>
                <a:gd name="T17" fmla="*/ 0 h 24"/>
                <a:gd name="T18" fmla="*/ 14 w 16"/>
                <a:gd name="T19" fmla="*/ 0 h 24"/>
                <a:gd name="T20" fmla="*/ 16 w 16"/>
                <a:gd name="T21" fmla="*/ 2 h 24"/>
                <a:gd name="T22" fmla="*/ 16 w 16"/>
                <a:gd name="T23" fmla="*/ 22 h 24"/>
                <a:gd name="T24" fmla="*/ 14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6108700" y="2146301"/>
              <a:ext cx="61913" cy="169863"/>
            </a:xfrm>
            <a:custGeom>
              <a:avLst/>
              <a:gdLst>
                <a:gd name="T0" fmla="*/ 14 w 16"/>
                <a:gd name="T1" fmla="*/ 44 h 44"/>
                <a:gd name="T2" fmla="*/ 12 w 16"/>
                <a:gd name="T3" fmla="*/ 42 h 44"/>
                <a:gd name="T4" fmla="*/ 12 w 16"/>
                <a:gd name="T5" fmla="*/ 4 h 44"/>
                <a:gd name="T6" fmla="*/ 4 w 16"/>
                <a:gd name="T7" fmla="*/ 4 h 44"/>
                <a:gd name="T8" fmla="*/ 4 w 16"/>
                <a:gd name="T9" fmla="*/ 42 h 44"/>
                <a:gd name="T10" fmla="*/ 2 w 16"/>
                <a:gd name="T11" fmla="*/ 44 h 44"/>
                <a:gd name="T12" fmla="*/ 0 w 16"/>
                <a:gd name="T13" fmla="*/ 42 h 44"/>
                <a:gd name="T14" fmla="*/ 0 w 16"/>
                <a:gd name="T15" fmla="*/ 2 h 44"/>
                <a:gd name="T16" fmla="*/ 2 w 16"/>
                <a:gd name="T17" fmla="*/ 0 h 44"/>
                <a:gd name="T18" fmla="*/ 14 w 16"/>
                <a:gd name="T19" fmla="*/ 0 h 44"/>
                <a:gd name="T20" fmla="*/ 16 w 16"/>
                <a:gd name="T21" fmla="*/ 2 h 44"/>
                <a:gd name="T22" fmla="*/ 16 w 16"/>
                <a:gd name="T23" fmla="*/ 42 h 44"/>
                <a:gd name="T24" fmla="*/ 14 w 16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13" y="44"/>
                    <a:pt x="12" y="43"/>
                    <a:pt x="12" y="4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3"/>
                    <a:pt x="3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6202363" y="2176463"/>
              <a:ext cx="61913" cy="139700"/>
            </a:xfrm>
            <a:custGeom>
              <a:avLst/>
              <a:gdLst>
                <a:gd name="T0" fmla="*/ 14 w 16"/>
                <a:gd name="T1" fmla="*/ 36 h 36"/>
                <a:gd name="T2" fmla="*/ 12 w 16"/>
                <a:gd name="T3" fmla="*/ 34 h 36"/>
                <a:gd name="T4" fmla="*/ 12 w 16"/>
                <a:gd name="T5" fmla="*/ 4 h 36"/>
                <a:gd name="T6" fmla="*/ 4 w 16"/>
                <a:gd name="T7" fmla="*/ 4 h 36"/>
                <a:gd name="T8" fmla="*/ 4 w 16"/>
                <a:gd name="T9" fmla="*/ 34 h 36"/>
                <a:gd name="T10" fmla="*/ 2 w 16"/>
                <a:gd name="T11" fmla="*/ 36 h 36"/>
                <a:gd name="T12" fmla="*/ 0 w 16"/>
                <a:gd name="T13" fmla="*/ 34 h 36"/>
                <a:gd name="T14" fmla="*/ 0 w 16"/>
                <a:gd name="T15" fmla="*/ 2 h 36"/>
                <a:gd name="T16" fmla="*/ 2 w 16"/>
                <a:gd name="T17" fmla="*/ 0 h 36"/>
                <a:gd name="T18" fmla="*/ 14 w 16"/>
                <a:gd name="T19" fmla="*/ 0 h 36"/>
                <a:gd name="T20" fmla="*/ 16 w 16"/>
                <a:gd name="T21" fmla="*/ 2 h 36"/>
                <a:gd name="T22" fmla="*/ 16 w 16"/>
                <a:gd name="T23" fmla="*/ 34 h 36"/>
                <a:gd name="T24" fmla="*/ 14 w 1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13" y="36"/>
                    <a:pt x="12" y="35"/>
                    <a:pt x="12" y="3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3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6294438" y="2068513"/>
              <a:ext cx="61913" cy="247650"/>
            </a:xfrm>
            <a:custGeom>
              <a:avLst/>
              <a:gdLst>
                <a:gd name="T0" fmla="*/ 14 w 16"/>
                <a:gd name="T1" fmla="*/ 64 h 64"/>
                <a:gd name="T2" fmla="*/ 12 w 16"/>
                <a:gd name="T3" fmla="*/ 62 h 64"/>
                <a:gd name="T4" fmla="*/ 12 w 16"/>
                <a:gd name="T5" fmla="*/ 4 h 64"/>
                <a:gd name="T6" fmla="*/ 4 w 16"/>
                <a:gd name="T7" fmla="*/ 4 h 64"/>
                <a:gd name="T8" fmla="*/ 4 w 16"/>
                <a:gd name="T9" fmla="*/ 62 h 64"/>
                <a:gd name="T10" fmla="*/ 2 w 16"/>
                <a:gd name="T11" fmla="*/ 64 h 64"/>
                <a:gd name="T12" fmla="*/ 0 w 16"/>
                <a:gd name="T13" fmla="*/ 62 h 64"/>
                <a:gd name="T14" fmla="*/ 0 w 16"/>
                <a:gd name="T15" fmla="*/ 2 h 64"/>
                <a:gd name="T16" fmla="*/ 2 w 16"/>
                <a:gd name="T17" fmla="*/ 0 h 64"/>
                <a:gd name="T18" fmla="*/ 14 w 16"/>
                <a:gd name="T19" fmla="*/ 0 h 64"/>
                <a:gd name="T20" fmla="*/ 16 w 16"/>
                <a:gd name="T21" fmla="*/ 2 h 64"/>
                <a:gd name="T22" fmla="*/ 16 w 16"/>
                <a:gd name="T23" fmla="*/ 62 h 64"/>
                <a:gd name="T24" fmla="*/ 14 w 16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13" y="64"/>
                    <a:pt x="12" y="63"/>
                    <a:pt x="12" y="6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3"/>
                    <a:pt x="3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6038850" y="1960563"/>
              <a:ext cx="303213" cy="169863"/>
            </a:xfrm>
            <a:custGeom>
              <a:avLst/>
              <a:gdLst>
                <a:gd name="T0" fmla="*/ 2 w 78"/>
                <a:gd name="T1" fmla="*/ 44 h 44"/>
                <a:gd name="T2" fmla="*/ 0 w 78"/>
                <a:gd name="T3" fmla="*/ 43 h 44"/>
                <a:gd name="T4" fmla="*/ 1 w 78"/>
                <a:gd name="T5" fmla="*/ 40 h 44"/>
                <a:gd name="T6" fmla="*/ 25 w 78"/>
                <a:gd name="T7" fmla="*/ 20 h 44"/>
                <a:gd name="T8" fmla="*/ 27 w 78"/>
                <a:gd name="T9" fmla="*/ 20 h 44"/>
                <a:gd name="T10" fmla="*/ 49 w 78"/>
                <a:gd name="T11" fmla="*/ 28 h 44"/>
                <a:gd name="T12" fmla="*/ 75 w 78"/>
                <a:gd name="T13" fmla="*/ 1 h 44"/>
                <a:gd name="T14" fmla="*/ 77 w 78"/>
                <a:gd name="T15" fmla="*/ 1 h 44"/>
                <a:gd name="T16" fmla="*/ 77 w 78"/>
                <a:gd name="T17" fmla="*/ 3 h 44"/>
                <a:gd name="T18" fmla="*/ 51 w 78"/>
                <a:gd name="T19" fmla="*/ 31 h 44"/>
                <a:gd name="T20" fmla="*/ 49 w 78"/>
                <a:gd name="T21" fmla="*/ 32 h 44"/>
                <a:gd name="T22" fmla="*/ 26 w 78"/>
                <a:gd name="T23" fmla="*/ 24 h 44"/>
                <a:gd name="T24" fmla="*/ 3 w 78"/>
                <a:gd name="T25" fmla="*/ 44 h 44"/>
                <a:gd name="T26" fmla="*/ 2 w 78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44">
                  <a:moveTo>
                    <a:pt x="2" y="44"/>
                  </a:moveTo>
                  <a:cubicBezTo>
                    <a:pt x="1" y="44"/>
                    <a:pt x="1" y="44"/>
                    <a:pt x="0" y="43"/>
                  </a:cubicBezTo>
                  <a:cubicBezTo>
                    <a:pt x="0" y="42"/>
                    <a:pt x="0" y="41"/>
                    <a:pt x="1" y="4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0"/>
                    <a:pt x="27" y="20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0"/>
                    <a:pt x="77" y="0"/>
                    <a:pt x="77" y="1"/>
                  </a:cubicBezTo>
                  <a:cubicBezTo>
                    <a:pt x="78" y="1"/>
                    <a:pt x="78" y="3"/>
                    <a:pt x="77" y="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2"/>
                    <a:pt x="50" y="32"/>
                    <a:pt x="49" y="3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6264275" y="1960563"/>
              <a:ext cx="77788" cy="77788"/>
            </a:xfrm>
            <a:custGeom>
              <a:avLst/>
              <a:gdLst>
                <a:gd name="T0" fmla="*/ 18 w 20"/>
                <a:gd name="T1" fmla="*/ 20 h 20"/>
                <a:gd name="T2" fmla="*/ 16 w 20"/>
                <a:gd name="T3" fmla="*/ 18 h 20"/>
                <a:gd name="T4" fmla="*/ 16 w 20"/>
                <a:gd name="T5" fmla="*/ 4 h 20"/>
                <a:gd name="T6" fmla="*/ 2 w 20"/>
                <a:gd name="T7" fmla="*/ 4 h 20"/>
                <a:gd name="T8" fmla="*/ 0 w 20"/>
                <a:gd name="T9" fmla="*/ 2 h 20"/>
                <a:gd name="T10" fmla="*/ 2 w 20"/>
                <a:gd name="T11" fmla="*/ 0 h 20"/>
                <a:gd name="T12" fmla="*/ 18 w 20"/>
                <a:gd name="T13" fmla="*/ 0 h 20"/>
                <a:gd name="T14" fmla="*/ 20 w 20"/>
                <a:gd name="T15" fmla="*/ 2 h 20"/>
                <a:gd name="T16" fmla="*/ 20 w 20"/>
                <a:gd name="T17" fmla="*/ 18 h 20"/>
                <a:gd name="T18" fmla="*/ 18 w 20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V="1">
            <a:off x="2059002" y="2772258"/>
            <a:ext cx="0" cy="2574625"/>
          </a:xfrm>
          <a:prstGeom prst="line">
            <a:avLst/>
          </a:prstGeom>
          <a:ln w="9525">
            <a:solidFill>
              <a:srgbClr val="FF5757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091224" y="2191991"/>
            <a:ext cx="1935556" cy="487563"/>
            <a:chOff x="3604222" y="2263014"/>
            <a:chExt cx="1935556" cy="487563"/>
          </a:xfrm>
        </p:grpSpPr>
        <p:sp>
          <p:nvSpPr>
            <p:cNvPr id="117" name="TextBox 116"/>
            <p:cNvSpPr txBox="1"/>
            <p:nvPr/>
          </p:nvSpPr>
          <p:spPr>
            <a:xfrm>
              <a:off x="3604222" y="2442800"/>
              <a:ext cx="1935556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Lorem </a:t>
              </a:r>
              <a:r>
                <a:rPr lang="en-US" sz="1000" dirty="0" err="1"/>
                <a:t>Ipsum</a:t>
              </a:r>
              <a:r>
                <a:rPr lang="en-US" sz="1000" dirty="0"/>
                <a:t> is simply dummy text of the printing.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981450" y="2263014"/>
              <a:ext cx="118110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757"/>
                  </a:solidFill>
                </a:rPr>
                <a:t>25%</a:t>
              </a:r>
            </a:p>
          </p:txBody>
        </p:sp>
      </p:grpSp>
      <p:sp>
        <p:nvSpPr>
          <p:cNvPr id="114" name="Oval 113"/>
          <p:cNvSpPr/>
          <p:nvPr/>
        </p:nvSpPr>
        <p:spPr>
          <a:xfrm>
            <a:off x="1777580" y="1602765"/>
            <a:ext cx="562844" cy="562844"/>
          </a:xfrm>
          <a:prstGeom prst="ellipse">
            <a:avLst/>
          </a:prstGeom>
          <a:solidFill>
            <a:srgbClr val="9898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9898"/>
              </a:solidFill>
            </a:endParaRPr>
          </a:p>
        </p:txBody>
      </p:sp>
      <p:sp>
        <p:nvSpPr>
          <p:cNvPr id="115" name="Pie 114"/>
          <p:cNvSpPr/>
          <p:nvPr/>
        </p:nvSpPr>
        <p:spPr>
          <a:xfrm flipH="1">
            <a:off x="1777580" y="1602765"/>
            <a:ext cx="562844" cy="562844"/>
          </a:xfrm>
          <a:prstGeom prst="pie">
            <a:avLst>
              <a:gd name="adj1" fmla="val 10878425"/>
              <a:gd name="adj2" fmla="val 16200000"/>
            </a:avLst>
          </a:prstGeom>
          <a:solidFill>
            <a:srgbClr val="FF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847565" y="1672750"/>
            <a:ext cx="422872" cy="4228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>
            <a:grpSpLocks noChangeAspect="1"/>
          </p:cNvGrpSpPr>
          <p:nvPr/>
        </p:nvGrpSpPr>
        <p:grpSpPr>
          <a:xfrm>
            <a:off x="1958849" y="1758187"/>
            <a:ext cx="200307" cy="252000"/>
            <a:chOff x="-631825" y="1868488"/>
            <a:chExt cx="295275" cy="371476"/>
          </a:xfrm>
          <a:solidFill>
            <a:srgbClr val="FF5757"/>
          </a:solidFill>
        </p:grpSpPr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-531813" y="2178051"/>
              <a:ext cx="93663" cy="1587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-531813" y="2209801"/>
              <a:ext cx="93663" cy="14288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-492125" y="2209801"/>
              <a:ext cx="15875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8"/>
            <p:cNvSpPr>
              <a:spLocks noEditPoints="1"/>
            </p:cNvSpPr>
            <p:nvPr/>
          </p:nvSpPr>
          <p:spPr bwMode="auto">
            <a:xfrm>
              <a:off x="-631825" y="1868488"/>
              <a:ext cx="295275" cy="293688"/>
            </a:xfrm>
            <a:custGeom>
              <a:avLst/>
              <a:gdLst>
                <a:gd name="T0" fmla="*/ 48 w 76"/>
                <a:gd name="T1" fmla="*/ 76 h 76"/>
                <a:gd name="T2" fmla="*/ 28 w 76"/>
                <a:gd name="T3" fmla="*/ 76 h 76"/>
                <a:gd name="T4" fmla="*/ 26 w 76"/>
                <a:gd name="T5" fmla="*/ 74 h 76"/>
                <a:gd name="T6" fmla="*/ 26 w 76"/>
                <a:gd name="T7" fmla="*/ 70 h 76"/>
                <a:gd name="T8" fmla="*/ 0 w 76"/>
                <a:gd name="T9" fmla="*/ 36 h 76"/>
                <a:gd name="T10" fmla="*/ 38 w 76"/>
                <a:gd name="T11" fmla="*/ 0 h 76"/>
                <a:gd name="T12" fmla="*/ 76 w 76"/>
                <a:gd name="T13" fmla="*/ 36 h 76"/>
                <a:gd name="T14" fmla="*/ 50 w 76"/>
                <a:gd name="T15" fmla="*/ 70 h 76"/>
                <a:gd name="T16" fmla="*/ 50 w 76"/>
                <a:gd name="T17" fmla="*/ 74 h 76"/>
                <a:gd name="T18" fmla="*/ 48 w 76"/>
                <a:gd name="T19" fmla="*/ 76 h 76"/>
                <a:gd name="T20" fmla="*/ 30 w 76"/>
                <a:gd name="T21" fmla="*/ 72 h 76"/>
                <a:gd name="T22" fmla="*/ 46 w 76"/>
                <a:gd name="T23" fmla="*/ 72 h 76"/>
                <a:gd name="T24" fmla="*/ 46 w 76"/>
                <a:gd name="T25" fmla="*/ 69 h 76"/>
                <a:gd name="T26" fmla="*/ 47 w 76"/>
                <a:gd name="T27" fmla="*/ 67 h 76"/>
                <a:gd name="T28" fmla="*/ 72 w 76"/>
                <a:gd name="T29" fmla="*/ 36 h 76"/>
                <a:gd name="T30" fmla="*/ 38 w 76"/>
                <a:gd name="T31" fmla="*/ 4 h 76"/>
                <a:gd name="T32" fmla="*/ 4 w 76"/>
                <a:gd name="T33" fmla="*/ 36 h 76"/>
                <a:gd name="T34" fmla="*/ 29 w 76"/>
                <a:gd name="T35" fmla="*/ 67 h 76"/>
                <a:gd name="T36" fmla="*/ 30 w 76"/>
                <a:gd name="T37" fmla="*/ 69 h 76"/>
                <a:gd name="T38" fmla="*/ 30 w 76"/>
                <a:gd name="T39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" h="76">
                  <a:moveTo>
                    <a:pt x="48" y="76"/>
                  </a:moveTo>
                  <a:cubicBezTo>
                    <a:pt x="28" y="76"/>
                    <a:pt x="28" y="76"/>
                    <a:pt x="28" y="76"/>
                  </a:cubicBezTo>
                  <a:cubicBezTo>
                    <a:pt x="27" y="76"/>
                    <a:pt x="26" y="75"/>
                    <a:pt x="26" y="74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1" y="65"/>
                    <a:pt x="0" y="51"/>
                    <a:pt x="0" y="36"/>
                  </a:cubicBezTo>
                  <a:cubicBezTo>
                    <a:pt x="0" y="16"/>
                    <a:pt x="17" y="0"/>
                    <a:pt x="38" y="0"/>
                  </a:cubicBezTo>
                  <a:cubicBezTo>
                    <a:pt x="59" y="0"/>
                    <a:pt x="76" y="16"/>
                    <a:pt x="76" y="36"/>
                  </a:cubicBezTo>
                  <a:cubicBezTo>
                    <a:pt x="76" y="51"/>
                    <a:pt x="65" y="65"/>
                    <a:pt x="50" y="70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5"/>
                    <a:pt x="49" y="76"/>
                    <a:pt x="48" y="76"/>
                  </a:cubicBezTo>
                  <a:close/>
                  <a:moveTo>
                    <a:pt x="30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8"/>
                    <a:pt x="47" y="67"/>
                    <a:pt x="47" y="67"/>
                  </a:cubicBezTo>
                  <a:cubicBezTo>
                    <a:pt x="62" y="63"/>
                    <a:pt x="72" y="50"/>
                    <a:pt x="72" y="36"/>
                  </a:cubicBezTo>
                  <a:cubicBezTo>
                    <a:pt x="72" y="18"/>
                    <a:pt x="57" y="4"/>
                    <a:pt x="38" y="4"/>
                  </a:cubicBezTo>
                  <a:cubicBezTo>
                    <a:pt x="19" y="4"/>
                    <a:pt x="4" y="18"/>
                    <a:pt x="4" y="36"/>
                  </a:cubicBezTo>
                  <a:cubicBezTo>
                    <a:pt x="4" y="50"/>
                    <a:pt x="14" y="63"/>
                    <a:pt x="29" y="67"/>
                  </a:cubicBezTo>
                  <a:cubicBezTo>
                    <a:pt x="29" y="67"/>
                    <a:pt x="30" y="68"/>
                    <a:pt x="30" y="69"/>
                  </a:cubicBezTo>
                  <a:lnTo>
                    <a:pt x="3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-523875" y="1938338"/>
              <a:ext cx="77788" cy="139700"/>
            </a:xfrm>
            <a:custGeom>
              <a:avLst/>
              <a:gdLst>
                <a:gd name="T0" fmla="*/ 10 w 20"/>
                <a:gd name="T1" fmla="*/ 36 h 36"/>
                <a:gd name="T2" fmla="*/ 0 w 20"/>
                <a:gd name="T3" fmla="*/ 26 h 36"/>
                <a:gd name="T4" fmla="*/ 2 w 20"/>
                <a:gd name="T5" fmla="*/ 24 h 36"/>
                <a:gd name="T6" fmla="*/ 4 w 20"/>
                <a:gd name="T7" fmla="*/ 26 h 36"/>
                <a:gd name="T8" fmla="*/ 10 w 20"/>
                <a:gd name="T9" fmla="*/ 32 h 36"/>
                <a:gd name="T10" fmla="*/ 16 w 20"/>
                <a:gd name="T11" fmla="*/ 26 h 36"/>
                <a:gd name="T12" fmla="*/ 10 w 20"/>
                <a:gd name="T13" fmla="*/ 20 h 36"/>
                <a:gd name="T14" fmla="*/ 0 w 20"/>
                <a:gd name="T15" fmla="*/ 10 h 36"/>
                <a:gd name="T16" fmla="*/ 10 w 20"/>
                <a:gd name="T17" fmla="*/ 0 h 36"/>
                <a:gd name="T18" fmla="*/ 20 w 20"/>
                <a:gd name="T19" fmla="*/ 10 h 36"/>
                <a:gd name="T20" fmla="*/ 18 w 20"/>
                <a:gd name="T21" fmla="*/ 12 h 36"/>
                <a:gd name="T22" fmla="*/ 16 w 20"/>
                <a:gd name="T23" fmla="*/ 10 h 36"/>
                <a:gd name="T24" fmla="*/ 10 w 20"/>
                <a:gd name="T25" fmla="*/ 4 h 36"/>
                <a:gd name="T26" fmla="*/ 4 w 20"/>
                <a:gd name="T27" fmla="*/ 10 h 36"/>
                <a:gd name="T28" fmla="*/ 10 w 20"/>
                <a:gd name="T29" fmla="*/ 16 h 36"/>
                <a:gd name="T30" fmla="*/ 20 w 20"/>
                <a:gd name="T31" fmla="*/ 26 h 36"/>
                <a:gd name="T32" fmla="*/ 10 w 2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6">
                  <a:moveTo>
                    <a:pt x="10" y="36"/>
                  </a:moveTo>
                  <a:cubicBezTo>
                    <a:pt x="4" y="36"/>
                    <a:pt x="0" y="32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3" y="24"/>
                    <a:pt x="4" y="25"/>
                    <a:pt x="4" y="26"/>
                  </a:cubicBezTo>
                  <a:cubicBezTo>
                    <a:pt x="4" y="30"/>
                    <a:pt x="7" y="32"/>
                    <a:pt x="10" y="32"/>
                  </a:cubicBezTo>
                  <a:cubicBezTo>
                    <a:pt x="13" y="32"/>
                    <a:pt x="16" y="30"/>
                    <a:pt x="16" y="26"/>
                  </a:cubicBezTo>
                  <a:cubicBezTo>
                    <a:pt x="16" y="23"/>
                    <a:pt x="13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6" y="6"/>
                    <a:pt x="13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6" y="16"/>
                    <a:pt x="20" y="21"/>
                    <a:pt x="20" y="26"/>
                  </a:cubicBezTo>
                  <a:cubicBezTo>
                    <a:pt x="20" y="32"/>
                    <a:pt x="16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-492125" y="2062163"/>
              <a:ext cx="15875" cy="38100"/>
            </a:xfrm>
            <a:custGeom>
              <a:avLst/>
              <a:gdLst>
                <a:gd name="T0" fmla="*/ 2 w 4"/>
                <a:gd name="T1" fmla="*/ 10 h 10"/>
                <a:gd name="T2" fmla="*/ 0 w 4"/>
                <a:gd name="T3" fmla="*/ 8 h 10"/>
                <a:gd name="T4" fmla="*/ 0 w 4"/>
                <a:gd name="T5" fmla="*/ 2 h 10"/>
                <a:gd name="T6" fmla="*/ 2 w 4"/>
                <a:gd name="T7" fmla="*/ 0 h 10"/>
                <a:gd name="T8" fmla="*/ 4 w 4"/>
                <a:gd name="T9" fmla="*/ 2 h 10"/>
                <a:gd name="T10" fmla="*/ 4 w 4"/>
                <a:gd name="T11" fmla="*/ 8 h 10"/>
                <a:gd name="T12" fmla="*/ 2 w 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3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-492125" y="1914526"/>
              <a:ext cx="15875" cy="39688"/>
            </a:xfrm>
            <a:custGeom>
              <a:avLst/>
              <a:gdLst>
                <a:gd name="T0" fmla="*/ 2 w 4"/>
                <a:gd name="T1" fmla="*/ 10 h 10"/>
                <a:gd name="T2" fmla="*/ 0 w 4"/>
                <a:gd name="T3" fmla="*/ 8 h 10"/>
                <a:gd name="T4" fmla="*/ 0 w 4"/>
                <a:gd name="T5" fmla="*/ 2 h 10"/>
                <a:gd name="T6" fmla="*/ 2 w 4"/>
                <a:gd name="T7" fmla="*/ 0 h 10"/>
                <a:gd name="T8" fmla="*/ 4 w 4"/>
                <a:gd name="T9" fmla="*/ 2 h 10"/>
                <a:gd name="T10" fmla="*/ 4 w 4"/>
                <a:gd name="T11" fmla="*/ 8 h 10"/>
                <a:gd name="T12" fmla="*/ 2 w 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3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15</a:t>
            </a:fld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PRESENTATION</a:t>
            </a:r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4259955232"/>
              </p:ext>
            </p:extLst>
          </p:nvPr>
        </p:nvGraphicFramePr>
        <p:xfrm>
          <a:off x="1894019" y="1527166"/>
          <a:ext cx="8421142" cy="387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/>
          <p:cNvSpPr txBox="1"/>
          <p:nvPr/>
        </p:nvSpPr>
        <p:spPr>
          <a:xfrm flipH="1">
            <a:off x="2329727" y="2194750"/>
            <a:ext cx="1416407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Lorem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Ipsum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simply dummy text of the printing.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2783705" y="2042796"/>
            <a:ext cx="96243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5757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139" name="Oval 138"/>
          <p:cNvSpPr/>
          <p:nvPr/>
        </p:nvSpPr>
        <p:spPr>
          <a:xfrm>
            <a:off x="3428404" y="1703505"/>
            <a:ext cx="320085" cy="320085"/>
          </a:xfrm>
          <a:prstGeom prst="ellipse">
            <a:avLst/>
          </a:prstGeom>
          <a:solidFill>
            <a:srgbClr val="FF57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40" name="Group 139"/>
          <p:cNvGrpSpPr>
            <a:grpSpLocks noChangeAspect="1"/>
          </p:cNvGrpSpPr>
          <p:nvPr/>
        </p:nvGrpSpPr>
        <p:grpSpPr>
          <a:xfrm>
            <a:off x="3496077" y="1771179"/>
            <a:ext cx="184739" cy="184738"/>
            <a:chOff x="1204913" y="5033963"/>
            <a:chExt cx="371476" cy="371475"/>
          </a:xfrm>
          <a:solidFill>
            <a:sysClr val="window" lastClr="FFFFFF"/>
          </a:solidFill>
        </p:grpSpPr>
        <p:sp>
          <p:nvSpPr>
            <p:cNvPr id="141" name="Freeform 6"/>
            <p:cNvSpPr>
              <a:spLocks noEditPoints="1"/>
            </p:cNvSpPr>
            <p:nvPr/>
          </p:nvSpPr>
          <p:spPr bwMode="auto">
            <a:xfrm>
              <a:off x="1282701" y="5219701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2" name="Freeform 7"/>
            <p:cNvSpPr>
              <a:spLocks noEditPoints="1"/>
            </p:cNvSpPr>
            <p:nvPr/>
          </p:nvSpPr>
          <p:spPr bwMode="auto">
            <a:xfrm>
              <a:off x="1204913" y="5141913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3" name="Freeform 8"/>
            <p:cNvSpPr>
              <a:spLocks noEditPoints="1"/>
            </p:cNvSpPr>
            <p:nvPr/>
          </p:nvSpPr>
          <p:spPr bwMode="auto">
            <a:xfrm>
              <a:off x="1468438" y="5080001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4" name="Freeform 9"/>
            <p:cNvSpPr>
              <a:spLocks noEditPoints="1"/>
            </p:cNvSpPr>
            <p:nvPr/>
          </p:nvSpPr>
          <p:spPr bwMode="auto">
            <a:xfrm>
              <a:off x="1422401" y="5033963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4200112" y="1850744"/>
            <a:ext cx="0" cy="656262"/>
          </a:xfrm>
          <a:prstGeom prst="line">
            <a:avLst/>
          </a:prstGeom>
          <a:noFill/>
          <a:ln w="12700" cap="flat" cmpd="sng" algn="ctr">
            <a:solidFill>
              <a:srgbClr val="FF5757"/>
            </a:solidFill>
            <a:prstDash val="dash"/>
            <a:miter lim="800000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5799459" y="2505065"/>
            <a:ext cx="0" cy="825500"/>
          </a:xfrm>
          <a:prstGeom prst="line">
            <a:avLst/>
          </a:prstGeom>
          <a:noFill/>
          <a:ln w="12700" cap="flat" cmpd="sng" algn="ctr">
            <a:solidFill>
              <a:srgbClr val="B1BE32"/>
            </a:solidFill>
            <a:prstDash val="dash"/>
            <a:miter lim="800000"/>
          </a:ln>
          <a:effectLst/>
        </p:spPr>
      </p:cxnSp>
      <p:sp>
        <p:nvSpPr>
          <p:cNvPr id="60" name="TextBox 59"/>
          <p:cNvSpPr txBox="1"/>
          <p:nvPr/>
        </p:nvSpPr>
        <p:spPr>
          <a:xfrm flipH="1">
            <a:off x="4773884" y="3872343"/>
            <a:ext cx="1186941" cy="46166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Lorem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Ipsum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simply dummy text of the printing.</a:t>
            </a:r>
          </a:p>
        </p:txBody>
      </p:sp>
      <p:sp>
        <p:nvSpPr>
          <p:cNvPr id="61" name="TextBox 60"/>
          <p:cNvSpPr txBox="1"/>
          <p:nvPr/>
        </p:nvSpPr>
        <p:spPr>
          <a:xfrm flipH="1">
            <a:off x="4991252" y="3734455"/>
            <a:ext cx="96243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B1BE32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62" name="Oval 61"/>
          <p:cNvSpPr/>
          <p:nvPr/>
        </p:nvSpPr>
        <p:spPr>
          <a:xfrm flipH="1">
            <a:off x="5639416" y="3364823"/>
            <a:ext cx="320085" cy="320085"/>
          </a:xfrm>
          <a:prstGeom prst="ellipse">
            <a:avLst/>
          </a:prstGeom>
          <a:solidFill>
            <a:srgbClr val="B1BE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796613" y="1854992"/>
            <a:ext cx="403499" cy="0"/>
          </a:xfrm>
          <a:prstGeom prst="line">
            <a:avLst/>
          </a:prstGeom>
          <a:noFill/>
          <a:ln w="12700" cap="flat" cmpd="sng" algn="ctr">
            <a:solidFill>
              <a:srgbClr val="FF5757"/>
            </a:solidFill>
            <a:prstDash val="dash"/>
            <a:miter lim="800000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>
            <a:off x="8051512" y="2180461"/>
            <a:ext cx="894422" cy="0"/>
          </a:xfrm>
          <a:prstGeom prst="line">
            <a:avLst/>
          </a:prstGeom>
          <a:noFill/>
          <a:ln w="12700" cap="flat" cmpd="sng" algn="ctr">
            <a:solidFill>
              <a:srgbClr val="5899B7"/>
            </a:solidFill>
            <a:prstDash val="dash"/>
            <a:miter lim="800000"/>
          </a:ln>
          <a:effectLst/>
        </p:spPr>
      </p:cxnSp>
      <p:sp>
        <p:nvSpPr>
          <p:cNvPr id="65" name="TextBox 64"/>
          <p:cNvSpPr txBox="1"/>
          <p:nvPr/>
        </p:nvSpPr>
        <p:spPr>
          <a:xfrm flipH="1">
            <a:off x="6754108" y="2872257"/>
            <a:ext cx="1416407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Lorem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Ipsum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simply dummy text of the printing.</a:t>
            </a:r>
          </a:p>
        </p:txBody>
      </p:sp>
      <p:sp>
        <p:nvSpPr>
          <p:cNvPr id="66" name="TextBox 65"/>
          <p:cNvSpPr txBox="1"/>
          <p:nvPr/>
        </p:nvSpPr>
        <p:spPr>
          <a:xfrm flipH="1">
            <a:off x="7208086" y="2720303"/>
            <a:ext cx="96243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899B7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67" name="Oval 66"/>
          <p:cNvSpPr/>
          <p:nvPr/>
        </p:nvSpPr>
        <p:spPr>
          <a:xfrm>
            <a:off x="7852785" y="2381012"/>
            <a:ext cx="320085" cy="320085"/>
          </a:xfrm>
          <a:prstGeom prst="ellipse">
            <a:avLst/>
          </a:prstGeom>
          <a:solidFill>
            <a:srgbClr val="5899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012827" y="2180461"/>
            <a:ext cx="0" cy="281075"/>
          </a:xfrm>
          <a:prstGeom prst="line">
            <a:avLst/>
          </a:prstGeom>
          <a:noFill/>
          <a:ln w="12700" cap="flat" cmpd="sng" algn="ctr">
            <a:solidFill>
              <a:srgbClr val="5899B7"/>
            </a:solidFill>
            <a:prstDash val="dash"/>
            <a:miter lim="800000"/>
          </a:ln>
          <a:effectLst/>
        </p:spPr>
      </p:cxnSp>
      <p:cxnSp>
        <p:nvCxnSpPr>
          <p:cNvPr id="69" name="Straight Connector 68"/>
          <p:cNvCxnSpPr/>
          <p:nvPr/>
        </p:nvCxnSpPr>
        <p:spPr>
          <a:xfrm>
            <a:off x="9773067" y="2555203"/>
            <a:ext cx="0" cy="1062032"/>
          </a:xfrm>
          <a:prstGeom prst="line">
            <a:avLst/>
          </a:prstGeom>
          <a:noFill/>
          <a:ln w="12700" cap="flat" cmpd="sng" algn="ctr">
            <a:solidFill>
              <a:srgbClr val="313131"/>
            </a:solidFill>
            <a:prstDash val="dash"/>
            <a:miter lim="800000"/>
          </a:ln>
          <a:effectLst/>
        </p:spPr>
      </p:cxnSp>
      <p:sp>
        <p:nvSpPr>
          <p:cNvPr id="70" name="TextBox 69"/>
          <p:cNvSpPr txBox="1"/>
          <p:nvPr/>
        </p:nvSpPr>
        <p:spPr>
          <a:xfrm flipH="1">
            <a:off x="8514347" y="4047520"/>
            <a:ext cx="1416407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Lorem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Ipsum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simply dummy text of the printing.</a:t>
            </a:r>
          </a:p>
        </p:txBody>
      </p:sp>
      <p:sp>
        <p:nvSpPr>
          <p:cNvPr id="72" name="TextBox 71"/>
          <p:cNvSpPr txBox="1"/>
          <p:nvPr/>
        </p:nvSpPr>
        <p:spPr>
          <a:xfrm flipH="1">
            <a:off x="8968325" y="3895566"/>
            <a:ext cx="962430" cy="15388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75" name="Oval 74"/>
          <p:cNvSpPr/>
          <p:nvPr/>
        </p:nvSpPr>
        <p:spPr>
          <a:xfrm>
            <a:off x="9613024" y="3556275"/>
            <a:ext cx="320085" cy="320085"/>
          </a:xfrm>
          <a:prstGeom prst="ellipse">
            <a:avLst/>
          </a:prstGeom>
          <a:solidFill>
            <a:srgbClr val="3131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5694672" y="3433065"/>
            <a:ext cx="209573" cy="183600"/>
            <a:chOff x="2738438" y="4754563"/>
            <a:chExt cx="371475" cy="325437"/>
          </a:xfrm>
          <a:solidFill>
            <a:sysClr val="window" lastClr="FFFFFF"/>
          </a:solidFill>
        </p:grpSpPr>
        <p:sp>
          <p:nvSpPr>
            <p:cNvPr id="134" name="Freeform 13"/>
            <p:cNvSpPr>
              <a:spLocks noEditPoints="1"/>
            </p:cNvSpPr>
            <p:nvPr/>
          </p:nvSpPr>
          <p:spPr bwMode="auto">
            <a:xfrm>
              <a:off x="2738438" y="4754563"/>
              <a:ext cx="371475" cy="293688"/>
            </a:xfrm>
            <a:custGeom>
              <a:avLst/>
              <a:gdLst>
                <a:gd name="T0" fmla="*/ 88 w 96"/>
                <a:gd name="T1" fmla="*/ 76 h 76"/>
                <a:gd name="T2" fmla="*/ 8 w 96"/>
                <a:gd name="T3" fmla="*/ 76 h 76"/>
                <a:gd name="T4" fmla="*/ 0 w 96"/>
                <a:gd name="T5" fmla="*/ 68 h 76"/>
                <a:gd name="T6" fmla="*/ 0 w 96"/>
                <a:gd name="T7" fmla="*/ 8 h 76"/>
                <a:gd name="T8" fmla="*/ 8 w 96"/>
                <a:gd name="T9" fmla="*/ 0 h 76"/>
                <a:gd name="T10" fmla="*/ 88 w 96"/>
                <a:gd name="T11" fmla="*/ 0 h 76"/>
                <a:gd name="T12" fmla="*/ 96 w 96"/>
                <a:gd name="T13" fmla="*/ 8 h 76"/>
                <a:gd name="T14" fmla="*/ 96 w 96"/>
                <a:gd name="T15" fmla="*/ 68 h 76"/>
                <a:gd name="T16" fmla="*/ 88 w 96"/>
                <a:gd name="T17" fmla="*/ 76 h 76"/>
                <a:gd name="T18" fmla="*/ 8 w 96"/>
                <a:gd name="T19" fmla="*/ 4 h 76"/>
                <a:gd name="T20" fmla="*/ 4 w 96"/>
                <a:gd name="T21" fmla="*/ 8 h 76"/>
                <a:gd name="T22" fmla="*/ 4 w 96"/>
                <a:gd name="T23" fmla="*/ 68 h 76"/>
                <a:gd name="T24" fmla="*/ 8 w 96"/>
                <a:gd name="T25" fmla="*/ 72 h 76"/>
                <a:gd name="T26" fmla="*/ 88 w 96"/>
                <a:gd name="T27" fmla="*/ 72 h 76"/>
                <a:gd name="T28" fmla="*/ 92 w 96"/>
                <a:gd name="T29" fmla="*/ 68 h 76"/>
                <a:gd name="T30" fmla="*/ 92 w 96"/>
                <a:gd name="T31" fmla="*/ 8 h 76"/>
                <a:gd name="T32" fmla="*/ 88 w 96"/>
                <a:gd name="T33" fmla="*/ 4 h 76"/>
                <a:gd name="T34" fmla="*/ 8 w 96"/>
                <a:gd name="T35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76">
                  <a:moveTo>
                    <a:pt x="88" y="76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2" y="0"/>
                    <a:pt x="96" y="4"/>
                    <a:pt x="96" y="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72"/>
                    <a:pt x="92" y="76"/>
                    <a:pt x="88" y="7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70"/>
                    <a:pt x="6" y="72"/>
                    <a:pt x="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90" y="72"/>
                    <a:pt x="92" y="70"/>
                    <a:pt x="92" y="6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0" y="4"/>
                    <a:pt x="88" y="4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2808288" y="5064125"/>
              <a:ext cx="231775" cy="15875"/>
            </a:xfrm>
            <a:custGeom>
              <a:avLst/>
              <a:gdLst>
                <a:gd name="T0" fmla="*/ 58 w 60"/>
                <a:gd name="T1" fmla="*/ 4 h 4"/>
                <a:gd name="T2" fmla="*/ 2 w 60"/>
                <a:gd name="T3" fmla="*/ 4 h 4"/>
                <a:gd name="T4" fmla="*/ 0 w 60"/>
                <a:gd name="T5" fmla="*/ 2 h 4"/>
                <a:gd name="T6" fmla="*/ 2 w 60"/>
                <a:gd name="T7" fmla="*/ 0 h 4"/>
                <a:gd name="T8" fmla="*/ 58 w 60"/>
                <a:gd name="T9" fmla="*/ 0 h 4"/>
                <a:gd name="T10" fmla="*/ 60 w 60"/>
                <a:gd name="T11" fmla="*/ 2 h 4"/>
                <a:gd name="T12" fmla="*/ 58 w 6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">
                  <a:moveTo>
                    <a:pt x="5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59" y="4"/>
                    <a:pt x="5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2916238" y="5032375"/>
              <a:ext cx="15875" cy="47625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2 h 12"/>
                <a:gd name="T6" fmla="*/ 2 w 4"/>
                <a:gd name="T7" fmla="*/ 0 h 12"/>
                <a:gd name="T8" fmla="*/ 4 w 4"/>
                <a:gd name="T9" fmla="*/ 2 h 12"/>
                <a:gd name="T10" fmla="*/ 4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7" name="Oval 16"/>
            <p:cNvSpPr>
              <a:spLocks noChangeArrowheads="1"/>
            </p:cNvSpPr>
            <p:nvPr/>
          </p:nvSpPr>
          <p:spPr bwMode="auto">
            <a:xfrm>
              <a:off x="2908301" y="499427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8" name="Rectangle 17"/>
            <p:cNvSpPr>
              <a:spLocks noChangeArrowheads="1"/>
            </p:cNvSpPr>
            <p:nvPr/>
          </p:nvSpPr>
          <p:spPr bwMode="auto">
            <a:xfrm>
              <a:off x="2746376" y="4970463"/>
              <a:ext cx="355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7919227" y="2451054"/>
            <a:ext cx="187200" cy="180000"/>
            <a:chOff x="4568825" y="5810250"/>
            <a:chExt cx="371475" cy="357188"/>
          </a:xfrm>
          <a:solidFill>
            <a:sysClr val="window" lastClr="FFFFFF"/>
          </a:solidFill>
        </p:grpSpPr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4568825" y="6151563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4584700" y="6073775"/>
              <a:ext cx="61913" cy="93663"/>
            </a:xfrm>
            <a:custGeom>
              <a:avLst/>
              <a:gdLst>
                <a:gd name="T0" fmla="*/ 14 w 16"/>
                <a:gd name="T1" fmla="*/ 24 h 24"/>
                <a:gd name="T2" fmla="*/ 12 w 16"/>
                <a:gd name="T3" fmla="*/ 22 h 24"/>
                <a:gd name="T4" fmla="*/ 12 w 16"/>
                <a:gd name="T5" fmla="*/ 4 h 24"/>
                <a:gd name="T6" fmla="*/ 4 w 16"/>
                <a:gd name="T7" fmla="*/ 4 h 24"/>
                <a:gd name="T8" fmla="*/ 4 w 16"/>
                <a:gd name="T9" fmla="*/ 22 h 24"/>
                <a:gd name="T10" fmla="*/ 2 w 16"/>
                <a:gd name="T11" fmla="*/ 24 h 24"/>
                <a:gd name="T12" fmla="*/ 0 w 16"/>
                <a:gd name="T13" fmla="*/ 22 h 24"/>
                <a:gd name="T14" fmla="*/ 0 w 16"/>
                <a:gd name="T15" fmla="*/ 2 h 24"/>
                <a:gd name="T16" fmla="*/ 2 w 16"/>
                <a:gd name="T17" fmla="*/ 0 h 24"/>
                <a:gd name="T18" fmla="*/ 14 w 16"/>
                <a:gd name="T19" fmla="*/ 0 h 24"/>
                <a:gd name="T20" fmla="*/ 16 w 16"/>
                <a:gd name="T21" fmla="*/ 2 h 24"/>
                <a:gd name="T22" fmla="*/ 16 w 16"/>
                <a:gd name="T23" fmla="*/ 22 h 24"/>
                <a:gd name="T24" fmla="*/ 14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4676775" y="5995988"/>
              <a:ext cx="61913" cy="171450"/>
            </a:xfrm>
            <a:custGeom>
              <a:avLst/>
              <a:gdLst>
                <a:gd name="T0" fmla="*/ 14 w 16"/>
                <a:gd name="T1" fmla="*/ 44 h 44"/>
                <a:gd name="T2" fmla="*/ 12 w 16"/>
                <a:gd name="T3" fmla="*/ 42 h 44"/>
                <a:gd name="T4" fmla="*/ 12 w 16"/>
                <a:gd name="T5" fmla="*/ 4 h 44"/>
                <a:gd name="T6" fmla="*/ 4 w 16"/>
                <a:gd name="T7" fmla="*/ 4 h 44"/>
                <a:gd name="T8" fmla="*/ 4 w 16"/>
                <a:gd name="T9" fmla="*/ 42 h 44"/>
                <a:gd name="T10" fmla="*/ 2 w 16"/>
                <a:gd name="T11" fmla="*/ 44 h 44"/>
                <a:gd name="T12" fmla="*/ 0 w 16"/>
                <a:gd name="T13" fmla="*/ 42 h 44"/>
                <a:gd name="T14" fmla="*/ 0 w 16"/>
                <a:gd name="T15" fmla="*/ 2 h 44"/>
                <a:gd name="T16" fmla="*/ 2 w 16"/>
                <a:gd name="T17" fmla="*/ 0 h 44"/>
                <a:gd name="T18" fmla="*/ 14 w 16"/>
                <a:gd name="T19" fmla="*/ 0 h 44"/>
                <a:gd name="T20" fmla="*/ 16 w 16"/>
                <a:gd name="T21" fmla="*/ 2 h 44"/>
                <a:gd name="T22" fmla="*/ 16 w 16"/>
                <a:gd name="T23" fmla="*/ 42 h 44"/>
                <a:gd name="T24" fmla="*/ 14 w 16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13" y="44"/>
                    <a:pt x="12" y="43"/>
                    <a:pt x="12" y="4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3"/>
                    <a:pt x="3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4770438" y="6027738"/>
              <a:ext cx="61913" cy="139700"/>
            </a:xfrm>
            <a:custGeom>
              <a:avLst/>
              <a:gdLst>
                <a:gd name="T0" fmla="*/ 14 w 16"/>
                <a:gd name="T1" fmla="*/ 36 h 36"/>
                <a:gd name="T2" fmla="*/ 12 w 16"/>
                <a:gd name="T3" fmla="*/ 34 h 36"/>
                <a:gd name="T4" fmla="*/ 12 w 16"/>
                <a:gd name="T5" fmla="*/ 4 h 36"/>
                <a:gd name="T6" fmla="*/ 4 w 16"/>
                <a:gd name="T7" fmla="*/ 4 h 36"/>
                <a:gd name="T8" fmla="*/ 4 w 16"/>
                <a:gd name="T9" fmla="*/ 34 h 36"/>
                <a:gd name="T10" fmla="*/ 2 w 16"/>
                <a:gd name="T11" fmla="*/ 36 h 36"/>
                <a:gd name="T12" fmla="*/ 0 w 16"/>
                <a:gd name="T13" fmla="*/ 34 h 36"/>
                <a:gd name="T14" fmla="*/ 0 w 16"/>
                <a:gd name="T15" fmla="*/ 2 h 36"/>
                <a:gd name="T16" fmla="*/ 2 w 16"/>
                <a:gd name="T17" fmla="*/ 0 h 36"/>
                <a:gd name="T18" fmla="*/ 14 w 16"/>
                <a:gd name="T19" fmla="*/ 0 h 36"/>
                <a:gd name="T20" fmla="*/ 16 w 16"/>
                <a:gd name="T21" fmla="*/ 2 h 36"/>
                <a:gd name="T22" fmla="*/ 16 w 16"/>
                <a:gd name="T23" fmla="*/ 34 h 36"/>
                <a:gd name="T24" fmla="*/ 14 w 1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13" y="36"/>
                    <a:pt x="12" y="35"/>
                    <a:pt x="12" y="3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3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4862513" y="5918200"/>
              <a:ext cx="61913" cy="249238"/>
            </a:xfrm>
            <a:custGeom>
              <a:avLst/>
              <a:gdLst>
                <a:gd name="T0" fmla="*/ 14 w 16"/>
                <a:gd name="T1" fmla="*/ 64 h 64"/>
                <a:gd name="T2" fmla="*/ 12 w 16"/>
                <a:gd name="T3" fmla="*/ 62 h 64"/>
                <a:gd name="T4" fmla="*/ 12 w 16"/>
                <a:gd name="T5" fmla="*/ 4 h 64"/>
                <a:gd name="T6" fmla="*/ 4 w 16"/>
                <a:gd name="T7" fmla="*/ 4 h 64"/>
                <a:gd name="T8" fmla="*/ 4 w 16"/>
                <a:gd name="T9" fmla="*/ 62 h 64"/>
                <a:gd name="T10" fmla="*/ 2 w 16"/>
                <a:gd name="T11" fmla="*/ 64 h 64"/>
                <a:gd name="T12" fmla="*/ 0 w 16"/>
                <a:gd name="T13" fmla="*/ 62 h 64"/>
                <a:gd name="T14" fmla="*/ 0 w 16"/>
                <a:gd name="T15" fmla="*/ 2 h 64"/>
                <a:gd name="T16" fmla="*/ 2 w 16"/>
                <a:gd name="T17" fmla="*/ 0 h 64"/>
                <a:gd name="T18" fmla="*/ 14 w 16"/>
                <a:gd name="T19" fmla="*/ 0 h 64"/>
                <a:gd name="T20" fmla="*/ 16 w 16"/>
                <a:gd name="T21" fmla="*/ 2 h 64"/>
                <a:gd name="T22" fmla="*/ 16 w 16"/>
                <a:gd name="T23" fmla="*/ 62 h 64"/>
                <a:gd name="T24" fmla="*/ 14 w 16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13" y="64"/>
                    <a:pt x="12" y="63"/>
                    <a:pt x="12" y="6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3"/>
                    <a:pt x="3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4606925" y="5810250"/>
              <a:ext cx="303213" cy="169863"/>
            </a:xfrm>
            <a:custGeom>
              <a:avLst/>
              <a:gdLst>
                <a:gd name="T0" fmla="*/ 2 w 78"/>
                <a:gd name="T1" fmla="*/ 44 h 44"/>
                <a:gd name="T2" fmla="*/ 0 w 78"/>
                <a:gd name="T3" fmla="*/ 43 h 44"/>
                <a:gd name="T4" fmla="*/ 1 w 78"/>
                <a:gd name="T5" fmla="*/ 40 h 44"/>
                <a:gd name="T6" fmla="*/ 25 w 78"/>
                <a:gd name="T7" fmla="*/ 20 h 44"/>
                <a:gd name="T8" fmla="*/ 27 w 78"/>
                <a:gd name="T9" fmla="*/ 20 h 44"/>
                <a:gd name="T10" fmla="*/ 49 w 78"/>
                <a:gd name="T11" fmla="*/ 28 h 44"/>
                <a:gd name="T12" fmla="*/ 75 w 78"/>
                <a:gd name="T13" fmla="*/ 1 h 44"/>
                <a:gd name="T14" fmla="*/ 77 w 78"/>
                <a:gd name="T15" fmla="*/ 1 h 44"/>
                <a:gd name="T16" fmla="*/ 77 w 78"/>
                <a:gd name="T17" fmla="*/ 3 h 44"/>
                <a:gd name="T18" fmla="*/ 51 w 78"/>
                <a:gd name="T19" fmla="*/ 31 h 44"/>
                <a:gd name="T20" fmla="*/ 49 w 78"/>
                <a:gd name="T21" fmla="*/ 32 h 44"/>
                <a:gd name="T22" fmla="*/ 26 w 78"/>
                <a:gd name="T23" fmla="*/ 24 h 44"/>
                <a:gd name="T24" fmla="*/ 3 w 78"/>
                <a:gd name="T25" fmla="*/ 44 h 44"/>
                <a:gd name="T26" fmla="*/ 2 w 78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44">
                  <a:moveTo>
                    <a:pt x="2" y="44"/>
                  </a:moveTo>
                  <a:cubicBezTo>
                    <a:pt x="1" y="44"/>
                    <a:pt x="1" y="44"/>
                    <a:pt x="0" y="43"/>
                  </a:cubicBezTo>
                  <a:cubicBezTo>
                    <a:pt x="0" y="42"/>
                    <a:pt x="0" y="41"/>
                    <a:pt x="1" y="4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0"/>
                    <a:pt x="27" y="20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0"/>
                    <a:pt x="77" y="0"/>
                    <a:pt x="77" y="1"/>
                  </a:cubicBezTo>
                  <a:cubicBezTo>
                    <a:pt x="78" y="1"/>
                    <a:pt x="78" y="3"/>
                    <a:pt x="77" y="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2"/>
                    <a:pt x="50" y="32"/>
                    <a:pt x="49" y="3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4832350" y="5810250"/>
              <a:ext cx="77788" cy="77788"/>
            </a:xfrm>
            <a:custGeom>
              <a:avLst/>
              <a:gdLst>
                <a:gd name="T0" fmla="*/ 18 w 20"/>
                <a:gd name="T1" fmla="*/ 20 h 20"/>
                <a:gd name="T2" fmla="*/ 16 w 20"/>
                <a:gd name="T3" fmla="*/ 18 h 20"/>
                <a:gd name="T4" fmla="*/ 16 w 20"/>
                <a:gd name="T5" fmla="*/ 4 h 20"/>
                <a:gd name="T6" fmla="*/ 2 w 20"/>
                <a:gd name="T7" fmla="*/ 4 h 20"/>
                <a:gd name="T8" fmla="*/ 0 w 20"/>
                <a:gd name="T9" fmla="*/ 2 h 20"/>
                <a:gd name="T10" fmla="*/ 2 w 20"/>
                <a:gd name="T11" fmla="*/ 0 h 20"/>
                <a:gd name="T12" fmla="*/ 18 w 20"/>
                <a:gd name="T13" fmla="*/ 0 h 20"/>
                <a:gd name="T14" fmla="*/ 20 w 20"/>
                <a:gd name="T15" fmla="*/ 2 h 20"/>
                <a:gd name="T16" fmla="*/ 20 w 20"/>
                <a:gd name="T17" fmla="*/ 18 h 20"/>
                <a:gd name="T18" fmla="*/ 18 w 20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9680872" y="3624517"/>
            <a:ext cx="184388" cy="183600"/>
            <a:chOff x="6505575" y="5688013"/>
            <a:chExt cx="371475" cy="369887"/>
          </a:xfrm>
          <a:solidFill>
            <a:sysClr val="window" lastClr="FFFFFF"/>
          </a:solidFill>
        </p:grpSpPr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6629400" y="5688013"/>
              <a:ext cx="247650" cy="246062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4 h 64"/>
                <a:gd name="T12" fmla="*/ 4 w 64"/>
                <a:gd name="T13" fmla="*/ 32 h 64"/>
                <a:gd name="T14" fmla="*/ 32 w 64"/>
                <a:gd name="T15" fmla="*/ 60 h 64"/>
                <a:gd name="T16" fmla="*/ 60 w 64"/>
                <a:gd name="T17" fmla="*/ 32 h 64"/>
                <a:gd name="T18" fmla="*/ 32 w 64"/>
                <a:gd name="T19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4"/>
                  </a:moveTo>
                  <a:cubicBezTo>
                    <a:pt x="17" y="4"/>
                    <a:pt x="4" y="17"/>
                    <a:pt x="4" y="32"/>
                  </a:cubicBezTo>
                  <a:cubicBezTo>
                    <a:pt x="4" y="47"/>
                    <a:pt x="17" y="60"/>
                    <a:pt x="32" y="60"/>
                  </a:cubicBezTo>
                  <a:cubicBezTo>
                    <a:pt x="47" y="60"/>
                    <a:pt x="60" y="47"/>
                    <a:pt x="60" y="32"/>
                  </a:cubicBezTo>
                  <a:cubicBezTo>
                    <a:pt x="60" y="17"/>
                    <a:pt x="47" y="4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6737350" y="5849938"/>
              <a:ext cx="15875" cy="30162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6737350" y="5741988"/>
              <a:ext cx="15875" cy="30162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6715125" y="5757863"/>
              <a:ext cx="61913" cy="107950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6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3" name="Freeform 35"/>
            <p:cNvSpPr>
              <a:spLocks/>
            </p:cNvSpPr>
            <p:nvPr/>
          </p:nvSpPr>
          <p:spPr bwMode="auto">
            <a:xfrm>
              <a:off x="6613525" y="5973763"/>
              <a:ext cx="15875" cy="30162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6613525" y="5865813"/>
              <a:ext cx="15875" cy="30162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6591300" y="5880100"/>
              <a:ext cx="61913" cy="107950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6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6505575" y="5811838"/>
              <a:ext cx="247650" cy="246062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10 w 64"/>
                <a:gd name="T5" fmla="*/ 9 h 64"/>
                <a:gd name="T6" fmla="*/ 34 w 64"/>
                <a:gd name="T7" fmla="*/ 0 h 64"/>
                <a:gd name="T8" fmla="*/ 36 w 64"/>
                <a:gd name="T9" fmla="*/ 2 h 64"/>
                <a:gd name="T10" fmla="*/ 34 w 64"/>
                <a:gd name="T11" fmla="*/ 4 h 64"/>
                <a:gd name="T12" fmla="*/ 13 w 64"/>
                <a:gd name="T13" fmla="*/ 12 h 64"/>
                <a:gd name="T14" fmla="*/ 4 w 64"/>
                <a:gd name="T15" fmla="*/ 32 h 64"/>
                <a:gd name="T16" fmla="*/ 32 w 64"/>
                <a:gd name="T17" fmla="*/ 60 h 64"/>
                <a:gd name="T18" fmla="*/ 52 w 64"/>
                <a:gd name="T19" fmla="*/ 51 h 64"/>
                <a:gd name="T20" fmla="*/ 60 w 64"/>
                <a:gd name="T21" fmla="*/ 30 h 64"/>
                <a:gd name="T22" fmla="*/ 62 w 64"/>
                <a:gd name="T23" fmla="*/ 28 h 64"/>
                <a:gd name="T24" fmla="*/ 64 w 64"/>
                <a:gd name="T25" fmla="*/ 30 h 64"/>
                <a:gd name="T26" fmla="*/ 55 w 64"/>
                <a:gd name="T27" fmla="*/ 54 h 64"/>
                <a:gd name="T28" fmla="*/ 32 w 64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23"/>
                    <a:pt x="4" y="15"/>
                    <a:pt x="10" y="9"/>
                  </a:cubicBezTo>
                  <a:cubicBezTo>
                    <a:pt x="17" y="3"/>
                    <a:pt x="25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26" y="4"/>
                    <a:pt x="19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47"/>
                    <a:pt x="17" y="60"/>
                    <a:pt x="32" y="60"/>
                  </a:cubicBezTo>
                  <a:cubicBezTo>
                    <a:pt x="40" y="60"/>
                    <a:pt x="47" y="57"/>
                    <a:pt x="52" y="51"/>
                  </a:cubicBezTo>
                  <a:cubicBezTo>
                    <a:pt x="58" y="45"/>
                    <a:pt x="60" y="38"/>
                    <a:pt x="60" y="30"/>
                  </a:cubicBezTo>
                  <a:cubicBezTo>
                    <a:pt x="60" y="29"/>
                    <a:pt x="61" y="28"/>
                    <a:pt x="62" y="28"/>
                  </a:cubicBezTo>
                  <a:cubicBezTo>
                    <a:pt x="63" y="28"/>
                    <a:pt x="64" y="29"/>
                    <a:pt x="64" y="30"/>
                  </a:cubicBezTo>
                  <a:cubicBezTo>
                    <a:pt x="64" y="39"/>
                    <a:pt x="61" y="47"/>
                    <a:pt x="55" y="54"/>
                  </a:cubicBezTo>
                  <a:cubicBezTo>
                    <a:pt x="49" y="60"/>
                    <a:pt x="41" y="64"/>
                    <a:pt x="3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76839" y="5504821"/>
            <a:ext cx="8378543" cy="695758"/>
            <a:chOff x="378108" y="5838359"/>
            <a:chExt cx="8378543" cy="695758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46253" y="6012385"/>
              <a:ext cx="7042253" cy="521732"/>
              <a:chOff x="1324276" y="5837125"/>
              <a:chExt cx="7042253" cy="521732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542219" y="5867159"/>
                <a:ext cx="5824310" cy="461665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Lorem </a:t>
                </a: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Ipsum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is simply dummy text of the printing and typesetting industry. Lorem </a:t>
                </a: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Ipsum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has been the industry's standard dummy text ever since the 1500s, when an unknown printer took a galley of type and scrambled it to make a type specimen book. </a:t>
                </a: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1324276" y="5837125"/>
                <a:ext cx="1005964" cy="521732"/>
                <a:chOff x="1030067" y="5837125"/>
                <a:chExt cx="1005964" cy="521732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1346836" y="5837125"/>
                  <a:ext cx="372427" cy="153888"/>
                  <a:chOff x="1094423" y="5837125"/>
                  <a:chExt cx="372427" cy="153888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 flipV="1">
                    <a:off x="1094423" y="5849531"/>
                    <a:ext cx="156454" cy="129076"/>
                    <a:chOff x="1094423" y="5849531"/>
                    <a:chExt cx="156454" cy="129076"/>
                  </a:xfrm>
                  <a:solidFill>
                    <a:sysClr val="windowText" lastClr="000000">
                      <a:lumMod val="65000"/>
                      <a:lumOff val="35000"/>
                    </a:sysClr>
                  </a:solidFill>
                </p:grpSpPr>
                <p:sp>
                  <p:nvSpPr>
                    <p:cNvPr id="154" name="Freeform 38"/>
                    <p:cNvSpPr>
                      <a:spLocks/>
                    </p:cNvSpPr>
                    <p:nvPr/>
                  </p:nvSpPr>
                  <p:spPr bwMode="auto">
                    <a:xfrm flipV="1">
                      <a:off x="1094423" y="5895327"/>
                      <a:ext cx="156454" cy="83280"/>
                    </a:xfrm>
                    <a:custGeom>
                      <a:avLst/>
                      <a:gdLst>
                        <a:gd name="T0" fmla="*/ 0 w 351"/>
                        <a:gd name="T1" fmla="*/ 176 h 187"/>
                        <a:gd name="T2" fmla="*/ 11 w 351"/>
                        <a:gd name="T3" fmla="*/ 187 h 187"/>
                        <a:gd name="T4" fmla="*/ 340 w 351"/>
                        <a:gd name="T5" fmla="*/ 187 h 187"/>
                        <a:gd name="T6" fmla="*/ 351 w 351"/>
                        <a:gd name="T7" fmla="*/ 176 h 187"/>
                        <a:gd name="T8" fmla="*/ 351 w 351"/>
                        <a:gd name="T9" fmla="*/ 103 h 187"/>
                        <a:gd name="T10" fmla="*/ 341 w 351"/>
                        <a:gd name="T11" fmla="*/ 87 h 187"/>
                        <a:gd name="T12" fmla="*/ 186 w 351"/>
                        <a:gd name="T13" fmla="*/ 3 h 187"/>
                        <a:gd name="T14" fmla="*/ 166 w 351"/>
                        <a:gd name="T15" fmla="*/ 3 h 187"/>
                        <a:gd name="T16" fmla="*/ 10 w 351"/>
                        <a:gd name="T17" fmla="*/ 87 h 187"/>
                        <a:gd name="T18" fmla="*/ 0 w 351"/>
                        <a:gd name="T19" fmla="*/ 104 h 187"/>
                        <a:gd name="T20" fmla="*/ 0 w 351"/>
                        <a:gd name="T21" fmla="*/ 176 h 1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51" h="187">
                          <a:moveTo>
                            <a:pt x="0" y="176"/>
                          </a:moveTo>
                          <a:cubicBezTo>
                            <a:pt x="0" y="182"/>
                            <a:pt x="5" y="187"/>
                            <a:pt x="11" y="187"/>
                          </a:cubicBezTo>
                          <a:cubicBezTo>
                            <a:pt x="340" y="187"/>
                            <a:pt x="340" y="187"/>
                            <a:pt x="340" y="187"/>
                          </a:cubicBezTo>
                          <a:cubicBezTo>
                            <a:pt x="346" y="187"/>
                            <a:pt x="351" y="182"/>
                            <a:pt x="351" y="176"/>
                          </a:cubicBezTo>
                          <a:cubicBezTo>
                            <a:pt x="351" y="103"/>
                            <a:pt x="351" y="103"/>
                            <a:pt x="351" y="103"/>
                          </a:cubicBezTo>
                          <a:cubicBezTo>
                            <a:pt x="351" y="97"/>
                            <a:pt x="347" y="90"/>
                            <a:pt x="341" y="87"/>
                          </a:cubicBezTo>
                          <a:cubicBezTo>
                            <a:pt x="186" y="3"/>
                            <a:pt x="186" y="3"/>
                            <a:pt x="186" y="3"/>
                          </a:cubicBezTo>
                          <a:cubicBezTo>
                            <a:pt x="180" y="0"/>
                            <a:pt x="171" y="0"/>
                            <a:pt x="166" y="3"/>
                          </a:cubicBezTo>
                          <a:cubicBezTo>
                            <a:pt x="10" y="87"/>
                            <a:pt x="10" y="87"/>
                            <a:pt x="10" y="87"/>
                          </a:cubicBezTo>
                          <a:cubicBezTo>
                            <a:pt x="5" y="90"/>
                            <a:pt x="0" y="98"/>
                            <a:pt x="0" y="104"/>
                          </a:cubicBezTo>
                          <a:lnTo>
                            <a:pt x="0" y="176"/>
                          </a:lnTo>
                          <a:close/>
                        </a:path>
                      </a:pathLst>
                    </a:custGeom>
                    <a:solidFill>
                      <a:srgbClr val="FF5757"/>
                    </a:solidFill>
                    <a:ln w="15875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55" name="Freeform 38"/>
                    <p:cNvSpPr>
                      <a:spLocks/>
                    </p:cNvSpPr>
                    <p:nvPr/>
                  </p:nvSpPr>
                  <p:spPr bwMode="auto">
                    <a:xfrm flipV="1">
                      <a:off x="1094423" y="5849531"/>
                      <a:ext cx="156454" cy="32107"/>
                    </a:xfrm>
                    <a:prstGeom prst="roundRect">
                      <a:avLst/>
                    </a:prstGeom>
                    <a:solidFill>
                      <a:srgbClr val="FF5757"/>
                    </a:solidFill>
                    <a:ln w="15875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294448" y="5837125"/>
                    <a:ext cx="172402" cy="153888"/>
                  </a:xfrm>
                  <a:prstGeom prst="rect">
                    <a:avLst/>
                  </a:prstGeom>
                  <a:noFill/>
                  <a:ln w="6350">
                    <a:noFill/>
                    <a:prstDash val="dash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5757"/>
                        </a:solidFill>
                        <a:effectLst/>
                        <a:uLnTx/>
                        <a:uFillTx/>
                      </a:rPr>
                      <a:t>UP</a:t>
                    </a:r>
                  </a:p>
                </p:txBody>
              </p:sp>
            </p:grpSp>
            <p:sp>
              <p:nvSpPr>
                <p:cNvPr id="151" name="TextBox 150"/>
                <p:cNvSpPr txBox="1"/>
                <p:nvPr/>
              </p:nvSpPr>
              <p:spPr>
                <a:xfrm>
                  <a:off x="1030067" y="5989525"/>
                  <a:ext cx="1005964" cy="369332"/>
                </a:xfrm>
                <a:prstGeom prst="rect">
                  <a:avLst/>
                </a:prstGeom>
                <a:noFill/>
                <a:ln w="6350">
                  <a:noFill/>
                  <a:prstDash val="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5757"/>
                      </a:solidFill>
                      <a:effectLst/>
                      <a:uLnTx/>
                      <a:uFillTx/>
                    </a:rPr>
                    <a:t>14.44 %</a:t>
                  </a:r>
                </a:p>
              </p:txBody>
            </p:sp>
          </p:grpSp>
        </p:grpSp>
        <p:cxnSp>
          <p:nvCxnSpPr>
            <p:cNvPr id="147" name="Straight Connector 146"/>
            <p:cNvCxnSpPr/>
            <p:nvPr/>
          </p:nvCxnSpPr>
          <p:spPr>
            <a:xfrm>
              <a:off x="378108" y="5838359"/>
              <a:ext cx="837854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592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C9E2E5C-1108-47F0-B48E-FBF94171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6" t="4428" r="8727" b="5454"/>
          <a:stretch/>
        </p:blipFill>
        <p:spPr>
          <a:xfrm>
            <a:off x="272098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725929-9054-438F-9944-BFEBF69298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t="22024" r="10679" b="12072"/>
          <a:stretch/>
        </p:blipFill>
        <p:spPr>
          <a:xfrm>
            <a:off x="13153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357A94-6A53-422A-96F7-5785CBA4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6460" r="21326"/>
          <a:stretch/>
        </p:blipFill>
        <p:spPr>
          <a:xfrm>
            <a:off x="5740314" y="159336"/>
            <a:ext cx="2023922" cy="2044522"/>
          </a:xfrm>
          <a:custGeom>
            <a:avLst/>
            <a:gdLst>
              <a:gd name="connsiteX0" fmla="*/ 0 w 2023922"/>
              <a:gd name="connsiteY0" fmla="*/ 0 h 2044522"/>
              <a:gd name="connsiteX1" fmla="*/ 2023922 w 2023922"/>
              <a:gd name="connsiteY1" fmla="*/ 0 h 2044522"/>
              <a:gd name="connsiteX2" fmla="*/ 2023922 w 2023922"/>
              <a:gd name="connsiteY2" fmla="*/ 2044522 h 2044522"/>
              <a:gd name="connsiteX3" fmla="*/ 0 w 2023922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922" h="2044522">
                <a:moveTo>
                  <a:pt x="0" y="0"/>
                </a:moveTo>
                <a:lnTo>
                  <a:pt x="2023922" y="0"/>
                </a:lnTo>
                <a:lnTo>
                  <a:pt x="2023922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72D3E7-1F53-43A3-9F20-38AAA2821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t="3912" r="18906" b="16599"/>
          <a:stretch>
            <a:fillRect/>
          </a:stretch>
        </p:blipFill>
        <p:spPr>
          <a:xfrm>
            <a:off x="131536" y="4654143"/>
            <a:ext cx="2050379" cy="2044522"/>
          </a:xfrm>
          <a:custGeom>
            <a:avLst/>
            <a:gdLst>
              <a:gd name="connsiteX0" fmla="*/ 0 w 2050379"/>
              <a:gd name="connsiteY0" fmla="*/ 0 h 2044522"/>
              <a:gd name="connsiteX1" fmla="*/ 2050379 w 2050379"/>
              <a:gd name="connsiteY1" fmla="*/ 0 h 2044522"/>
              <a:gd name="connsiteX2" fmla="*/ 2050379 w 2050379"/>
              <a:gd name="connsiteY2" fmla="*/ 2044522 h 2044522"/>
              <a:gd name="connsiteX3" fmla="*/ 0 w 205037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379" h="2044522">
                <a:moveTo>
                  <a:pt x="0" y="0"/>
                </a:moveTo>
                <a:lnTo>
                  <a:pt x="2050379" y="0"/>
                </a:lnTo>
                <a:lnTo>
                  <a:pt x="205037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89BB-6D23-4BB2-858F-AE041FC3FC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19290" r="7444" b="31187"/>
          <a:stretch/>
        </p:blipFill>
        <p:spPr>
          <a:xfrm>
            <a:off x="2314197" y="4654143"/>
            <a:ext cx="5450039" cy="2044522"/>
          </a:xfrm>
          <a:custGeom>
            <a:avLst/>
            <a:gdLst>
              <a:gd name="connsiteX0" fmla="*/ 0 w 5450039"/>
              <a:gd name="connsiteY0" fmla="*/ 0 h 2044522"/>
              <a:gd name="connsiteX1" fmla="*/ 5450039 w 5450039"/>
              <a:gd name="connsiteY1" fmla="*/ 0 h 2044522"/>
              <a:gd name="connsiteX2" fmla="*/ 5450039 w 5450039"/>
              <a:gd name="connsiteY2" fmla="*/ 2044522 h 2044522"/>
              <a:gd name="connsiteX3" fmla="*/ 0 w 545003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039" h="2044522">
                <a:moveTo>
                  <a:pt x="0" y="0"/>
                </a:moveTo>
                <a:lnTo>
                  <a:pt x="5450039" y="0"/>
                </a:lnTo>
                <a:lnTo>
                  <a:pt x="545003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676595-1315-465C-A114-1CCD809060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7252" r="38219" b="2059"/>
          <a:stretch/>
        </p:blipFill>
        <p:spPr>
          <a:xfrm>
            <a:off x="5310436" y="2336140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D47C97-207D-449D-AF17-F0F84072BFE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30804" r="3054" b="16617"/>
          <a:stretch/>
        </p:blipFill>
        <p:spPr>
          <a:xfrm>
            <a:off x="131536" y="159336"/>
            <a:ext cx="5476496" cy="2044522"/>
          </a:xfrm>
          <a:custGeom>
            <a:avLst/>
            <a:gdLst>
              <a:gd name="connsiteX0" fmla="*/ 0 w 5476496"/>
              <a:gd name="connsiteY0" fmla="*/ 0 h 2044522"/>
              <a:gd name="connsiteX1" fmla="*/ 5476496 w 5476496"/>
              <a:gd name="connsiteY1" fmla="*/ 0 h 2044522"/>
              <a:gd name="connsiteX2" fmla="*/ 5476496 w 5476496"/>
              <a:gd name="connsiteY2" fmla="*/ 2044522 h 2044522"/>
              <a:gd name="connsiteX3" fmla="*/ 0 w 5476496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496" h="2044522">
                <a:moveTo>
                  <a:pt x="0" y="0"/>
                </a:moveTo>
                <a:lnTo>
                  <a:pt x="5476496" y="0"/>
                </a:lnTo>
                <a:lnTo>
                  <a:pt x="5476496" y="2044522"/>
                </a:lnTo>
                <a:lnTo>
                  <a:pt x="0" y="2044522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30B6A0-6895-4C19-8272-B4F32875D307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47" name="Freeform 254">
              <a:extLst>
                <a:ext uri="{FF2B5EF4-FFF2-40B4-BE49-F238E27FC236}">
                  <a16:creationId xmlns:a16="http://schemas.microsoft.com/office/drawing/2014/main" id="{2C71E541-C077-487E-ADF3-6D2D8ED5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55">
              <a:extLst>
                <a:ext uri="{FF2B5EF4-FFF2-40B4-BE49-F238E27FC236}">
                  <a16:creationId xmlns:a16="http://schemas.microsoft.com/office/drawing/2014/main" id="{57AE4BE3-F3F1-406C-B966-79ED4DA14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56">
              <a:extLst>
                <a:ext uri="{FF2B5EF4-FFF2-40B4-BE49-F238E27FC236}">
                  <a16:creationId xmlns:a16="http://schemas.microsoft.com/office/drawing/2014/main" id="{95194608-4FB4-43F9-9488-861655260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57">
              <a:extLst>
                <a:ext uri="{FF2B5EF4-FFF2-40B4-BE49-F238E27FC236}">
                  <a16:creationId xmlns:a16="http://schemas.microsoft.com/office/drawing/2014/main" id="{8C9375EB-E1ED-461B-AC2A-ECB2D9B85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58">
              <a:extLst>
                <a:ext uri="{FF2B5EF4-FFF2-40B4-BE49-F238E27FC236}">
                  <a16:creationId xmlns:a16="http://schemas.microsoft.com/office/drawing/2014/main" id="{3053A9B4-E757-4B0D-8721-A291D9A71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59">
              <a:extLst>
                <a:ext uri="{FF2B5EF4-FFF2-40B4-BE49-F238E27FC236}">
                  <a16:creationId xmlns:a16="http://schemas.microsoft.com/office/drawing/2014/main" id="{AB57744B-1BC2-4D8C-92C6-F9D0C7C6E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60">
              <a:extLst>
                <a:ext uri="{FF2B5EF4-FFF2-40B4-BE49-F238E27FC236}">
                  <a16:creationId xmlns:a16="http://schemas.microsoft.com/office/drawing/2014/main" id="{141BCB33-DD14-4558-B5A9-340C860D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261">
              <a:extLst>
                <a:ext uri="{FF2B5EF4-FFF2-40B4-BE49-F238E27FC236}">
                  <a16:creationId xmlns:a16="http://schemas.microsoft.com/office/drawing/2014/main" id="{7D5DADA4-8E5D-41C3-BA31-B6628054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62">
              <a:extLst>
                <a:ext uri="{FF2B5EF4-FFF2-40B4-BE49-F238E27FC236}">
                  <a16:creationId xmlns:a16="http://schemas.microsoft.com/office/drawing/2014/main" id="{879E09DE-5F13-4BB6-88CF-074BC752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E5283-B009-4EE3-A9B2-2F7A4D62AD40}"/>
              </a:ext>
            </a:extLst>
          </p:cNvPr>
          <p:cNvSpPr/>
          <p:nvPr/>
        </p:nvSpPr>
        <p:spPr>
          <a:xfrm>
            <a:off x="8223823" y="720198"/>
            <a:ext cx="3167626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Empowering Talent In Emerging Markets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3B2F05-B9A4-42FA-9DE1-4E4B120E90EB}"/>
              </a:ext>
            </a:extLst>
          </p:cNvPr>
          <p:cNvSpPr/>
          <p:nvPr/>
        </p:nvSpPr>
        <p:spPr>
          <a:xfrm>
            <a:off x="8223822" y="2351591"/>
            <a:ext cx="3167627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Unlike traditional outsourcing, we want to provide extraordinary to our customers by investing our profits into the design talent in Indonesia.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Whether it’s by educating our employees with our in house academy or by simply providing an incredible work environment with in-house gym, full health care, nutritional food and frequent social activities, we’re fully committed to empowering talents in emerging markets.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leaders In redefining the traditional approach of outsourcing.</a:t>
            </a:r>
          </a:p>
        </p:txBody>
      </p:sp>
    </p:spTree>
    <p:extLst>
      <p:ext uri="{BB962C8B-B14F-4D97-AF65-F5344CB8AC3E}">
        <p14:creationId xmlns:p14="http://schemas.microsoft.com/office/powerpoint/2010/main" val="2335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4984-FDA9-FD40-912C-C641BAE7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2D1DF-3EC1-AB49-8CD6-5DA57979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576E-58A2-244B-B752-F28CFA0AA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THE DATA SET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B8359A-2463-0B48-82F7-A300B339F639}"/>
              </a:ext>
            </a:extLst>
          </p:cNvPr>
          <p:cNvSpPr/>
          <p:nvPr/>
        </p:nvSpPr>
        <p:spPr>
          <a:xfrm>
            <a:off x="-2135914" y="1703294"/>
            <a:ext cx="1884902" cy="4155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COLUMNS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5143BA-A69F-F945-A365-4ADEF9D67671}"/>
              </a:ext>
            </a:extLst>
          </p:cNvPr>
          <p:cNvSpPr/>
          <p:nvPr/>
        </p:nvSpPr>
        <p:spPr>
          <a:xfrm>
            <a:off x="-2135914" y="2554941"/>
            <a:ext cx="1884902" cy="415561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10282 ENTRIES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8913AA-07C5-944D-98A9-503E108FFC07}"/>
              </a:ext>
            </a:extLst>
          </p:cNvPr>
          <p:cNvSpPr/>
          <p:nvPr/>
        </p:nvSpPr>
        <p:spPr>
          <a:xfrm>
            <a:off x="-2974114" y="3406588"/>
            <a:ext cx="2974114" cy="4809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10632 MISSING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92EE-5F90-DE41-986D-ED01670A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299" y="4323586"/>
            <a:ext cx="2974114" cy="2032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909BA-F731-1340-BAE4-4C9A72A4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95" y="1416842"/>
            <a:ext cx="3613691" cy="2470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1080EE-9572-8D4C-80E3-D222D6B9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811" y="10126860"/>
            <a:ext cx="3815554" cy="24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-0.00185 L 0.20808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8 -0.00185 L 0.30664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55 -0.00393 L 0.41563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51094 -0.007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35 -0.04606 L -0.8289 -0.046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 -0.21598 L -0.0237 -0.889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7064944" y="2321407"/>
            <a:ext cx="451366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400" dirty="0"/>
              <a:t>Net Promoter is both a loyalty metric and a discipline for using customer feedback to fuel profitable growth.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NPS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8F209-5475-4EE8-82B8-E06B477AE492}"/>
              </a:ext>
            </a:extLst>
          </p:cNvPr>
          <p:cNvGrpSpPr/>
          <p:nvPr/>
        </p:nvGrpSpPr>
        <p:grpSpPr>
          <a:xfrm>
            <a:off x="396259" y="474264"/>
            <a:ext cx="5543552" cy="5949434"/>
            <a:chOff x="371248" y="367458"/>
            <a:chExt cx="5791652" cy="62156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845A77-C33E-4B0F-92C8-5FF58F25D5BB}"/>
                </a:ext>
              </a:extLst>
            </p:cNvPr>
            <p:cNvGrpSpPr/>
            <p:nvPr/>
          </p:nvGrpSpPr>
          <p:grpSpPr>
            <a:xfrm>
              <a:off x="383468" y="2256268"/>
              <a:ext cx="5779430" cy="1621673"/>
              <a:chOff x="392993" y="2284440"/>
              <a:chExt cx="5779430" cy="1621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5A8486D-6564-4EC8-AC45-70E000CC59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" t="7099" r="67646" b="5151"/>
              <a:stretch/>
            </p:blipFill>
            <p:spPr>
              <a:xfrm>
                <a:off x="392993" y="2284440"/>
                <a:ext cx="1425080" cy="1412810"/>
              </a:xfrm>
              <a:custGeom>
                <a:avLst/>
                <a:gdLst>
                  <a:gd name="connsiteX0" fmla="*/ 0 w 1425080"/>
                  <a:gd name="connsiteY0" fmla="*/ 0 h 1412810"/>
                  <a:gd name="connsiteX1" fmla="*/ 1425080 w 1425080"/>
                  <a:gd name="connsiteY1" fmla="*/ 0 h 1412810"/>
                  <a:gd name="connsiteX2" fmla="*/ 1425080 w 1425080"/>
                  <a:gd name="connsiteY2" fmla="*/ 1412810 h 1412810"/>
                  <a:gd name="connsiteX3" fmla="*/ 0 w 1425080"/>
                  <a:gd name="connsiteY3" fmla="*/ 1412810 h 141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080" h="1412810">
                    <a:moveTo>
                      <a:pt x="0" y="0"/>
                    </a:moveTo>
                    <a:lnTo>
                      <a:pt x="1425080" y="0"/>
                    </a:lnTo>
                    <a:lnTo>
                      <a:pt x="1425080" y="1412810"/>
                    </a:lnTo>
                    <a:lnTo>
                      <a:pt x="0" y="1412810"/>
                    </a:lnTo>
                    <a:close/>
                  </a:path>
                </a:pathLst>
              </a:cu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B3E1175-FC7B-4851-8C36-C1A36B45F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87" t="13143" r="-2475" b="8671"/>
              <a:stretch/>
            </p:blipFill>
            <p:spPr>
              <a:xfrm>
                <a:off x="1797650" y="2297936"/>
                <a:ext cx="4374773" cy="1608177"/>
              </a:xfrm>
              <a:custGeom>
                <a:avLst/>
                <a:gdLst>
                  <a:gd name="connsiteX0" fmla="*/ 0 w 4374773"/>
                  <a:gd name="connsiteY0" fmla="*/ 0 h 1741864"/>
                  <a:gd name="connsiteX1" fmla="*/ 4374773 w 4374773"/>
                  <a:gd name="connsiteY1" fmla="*/ 0 h 1741864"/>
                  <a:gd name="connsiteX2" fmla="*/ 4374773 w 4374773"/>
                  <a:gd name="connsiteY2" fmla="*/ 1741864 h 1741864"/>
                  <a:gd name="connsiteX3" fmla="*/ 0 w 4374773"/>
                  <a:gd name="connsiteY3" fmla="*/ 1741864 h 174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4773" h="1741864">
                    <a:moveTo>
                      <a:pt x="0" y="0"/>
                    </a:moveTo>
                    <a:lnTo>
                      <a:pt x="4374773" y="0"/>
                    </a:lnTo>
                    <a:lnTo>
                      <a:pt x="4374773" y="1741864"/>
                    </a:lnTo>
                    <a:lnTo>
                      <a:pt x="0" y="1741864"/>
                    </a:lnTo>
                    <a:close/>
                  </a:path>
                </a:pathLst>
              </a:cu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64E504-EEA2-4C9F-B38C-F1B0FEEF4CAC}"/>
                </a:ext>
              </a:extLst>
            </p:cNvPr>
            <p:cNvGrpSpPr/>
            <p:nvPr/>
          </p:nvGrpSpPr>
          <p:grpSpPr>
            <a:xfrm>
              <a:off x="383467" y="367458"/>
              <a:ext cx="5779433" cy="1528842"/>
              <a:chOff x="392992" y="527185"/>
              <a:chExt cx="5779433" cy="1528842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B273EAB-7E0C-4A47-9226-FC530BF43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8" t="-6003" r="66869" b="-3962"/>
              <a:stretch/>
            </p:blipFill>
            <p:spPr>
              <a:xfrm>
                <a:off x="392992" y="527185"/>
                <a:ext cx="1425080" cy="1412811"/>
              </a:xfrm>
              <a:custGeom>
                <a:avLst/>
                <a:gdLst>
                  <a:gd name="connsiteX0" fmla="*/ 0 w 917575"/>
                  <a:gd name="connsiteY0" fmla="*/ 0 h 909675"/>
                  <a:gd name="connsiteX1" fmla="*/ 917575 w 917575"/>
                  <a:gd name="connsiteY1" fmla="*/ 0 h 909675"/>
                  <a:gd name="connsiteX2" fmla="*/ 917575 w 917575"/>
                  <a:gd name="connsiteY2" fmla="*/ 909675 h 909675"/>
                  <a:gd name="connsiteX3" fmla="*/ 0 w 91757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575" h="909675">
                    <a:moveTo>
                      <a:pt x="0" y="0"/>
                    </a:moveTo>
                    <a:lnTo>
                      <a:pt x="917575" y="0"/>
                    </a:lnTo>
                    <a:lnTo>
                      <a:pt x="91757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B88A6E0-C2AC-4059-820F-FC3B91E2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56" t="4006" r="2305" b="6680"/>
              <a:stretch/>
            </p:blipFill>
            <p:spPr>
              <a:xfrm>
                <a:off x="1797651" y="527185"/>
                <a:ext cx="4374774" cy="1528842"/>
              </a:xfrm>
              <a:custGeom>
                <a:avLst/>
                <a:gdLst>
                  <a:gd name="connsiteX0" fmla="*/ 0 w 4095065"/>
                  <a:gd name="connsiteY0" fmla="*/ 0 h 909675"/>
                  <a:gd name="connsiteX1" fmla="*/ 4095065 w 4095065"/>
                  <a:gd name="connsiteY1" fmla="*/ 0 h 909675"/>
                  <a:gd name="connsiteX2" fmla="*/ 4095065 w 4095065"/>
                  <a:gd name="connsiteY2" fmla="*/ 909675 h 909675"/>
                  <a:gd name="connsiteX3" fmla="*/ 0 w 409506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5065" h="909675">
                    <a:moveTo>
                      <a:pt x="0" y="0"/>
                    </a:moveTo>
                    <a:lnTo>
                      <a:pt x="4095065" y="0"/>
                    </a:lnTo>
                    <a:lnTo>
                      <a:pt x="409506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A72FD5-B3CB-4D7F-8642-AD1B2BE936F6}"/>
                </a:ext>
              </a:extLst>
            </p:cNvPr>
            <p:cNvGrpSpPr/>
            <p:nvPr/>
          </p:nvGrpSpPr>
          <p:grpSpPr>
            <a:xfrm>
              <a:off x="401564" y="4237908"/>
              <a:ext cx="5743239" cy="2345249"/>
              <a:chOff x="411089" y="4191148"/>
              <a:chExt cx="5743239" cy="234524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2BFEC5D-EDEB-4EE8-8037-3E3F98455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68" t="9595" r="-1553" b="5072"/>
              <a:stretch/>
            </p:blipFill>
            <p:spPr>
              <a:xfrm>
                <a:off x="1779555" y="4191148"/>
                <a:ext cx="4374773" cy="2345249"/>
              </a:xfrm>
              <a:custGeom>
                <a:avLst/>
                <a:gdLst>
                  <a:gd name="connsiteX0" fmla="*/ 0 w 4095065"/>
                  <a:gd name="connsiteY0" fmla="*/ 0 h 909675"/>
                  <a:gd name="connsiteX1" fmla="*/ 4095065 w 4095065"/>
                  <a:gd name="connsiteY1" fmla="*/ 0 h 909675"/>
                  <a:gd name="connsiteX2" fmla="*/ 4095065 w 4095065"/>
                  <a:gd name="connsiteY2" fmla="*/ 909675 h 909675"/>
                  <a:gd name="connsiteX3" fmla="*/ 0 w 409506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5065" h="909675">
                    <a:moveTo>
                      <a:pt x="0" y="0"/>
                    </a:moveTo>
                    <a:lnTo>
                      <a:pt x="4095065" y="0"/>
                    </a:lnTo>
                    <a:lnTo>
                      <a:pt x="409506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809BBA1-2476-435D-9D8F-C8B938E8E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9" t="3031" r="67137" b="28821"/>
              <a:stretch/>
            </p:blipFill>
            <p:spPr>
              <a:xfrm>
                <a:off x="411089" y="4298666"/>
                <a:ext cx="1425082" cy="1412811"/>
              </a:xfrm>
              <a:custGeom>
                <a:avLst/>
                <a:gdLst>
                  <a:gd name="connsiteX0" fmla="*/ 0 w 917575"/>
                  <a:gd name="connsiteY0" fmla="*/ 0 h 909675"/>
                  <a:gd name="connsiteX1" fmla="*/ 917575 w 917575"/>
                  <a:gd name="connsiteY1" fmla="*/ 0 h 909675"/>
                  <a:gd name="connsiteX2" fmla="*/ 917575 w 917575"/>
                  <a:gd name="connsiteY2" fmla="*/ 909675 h 909675"/>
                  <a:gd name="connsiteX3" fmla="*/ 0 w 917575"/>
                  <a:gd name="connsiteY3" fmla="*/ 909675 h 9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575" h="909675">
                    <a:moveTo>
                      <a:pt x="0" y="0"/>
                    </a:moveTo>
                    <a:lnTo>
                      <a:pt x="917575" y="0"/>
                    </a:lnTo>
                    <a:lnTo>
                      <a:pt x="917575" y="909675"/>
                    </a:lnTo>
                    <a:lnTo>
                      <a:pt x="0" y="909675"/>
                    </a:lnTo>
                    <a:close/>
                  </a:path>
                </a:pathLst>
              </a:custGeom>
            </p:spPr>
          </p:pic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050D9D-4058-4D45-A51D-AB2BBB5F8A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8" y="4057925"/>
              <a:ext cx="579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D2AF1F-4132-440F-9D32-9AF207CE1448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8" y="2076284"/>
              <a:ext cx="579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FB6ED9-4944-4C39-B3F1-D940C9ED2E39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93" name="Freeform 254">
              <a:extLst>
                <a:ext uri="{FF2B5EF4-FFF2-40B4-BE49-F238E27FC236}">
                  <a16:creationId xmlns:a16="http://schemas.microsoft.com/office/drawing/2014/main" id="{73820BC4-C177-49E8-B574-9F605AACC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55">
              <a:extLst>
                <a:ext uri="{FF2B5EF4-FFF2-40B4-BE49-F238E27FC236}">
                  <a16:creationId xmlns:a16="http://schemas.microsoft.com/office/drawing/2014/main" id="{137DFC2F-F31C-415D-BC34-733E075AE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256">
              <a:extLst>
                <a:ext uri="{FF2B5EF4-FFF2-40B4-BE49-F238E27FC236}">
                  <a16:creationId xmlns:a16="http://schemas.microsoft.com/office/drawing/2014/main" id="{2F17AE13-EE80-4D63-86B9-BDDD46D7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57">
              <a:extLst>
                <a:ext uri="{FF2B5EF4-FFF2-40B4-BE49-F238E27FC236}">
                  <a16:creationId xmlns:a16="http://schemas.microsoft.com/office/drawing/2014/main" id="{A1B8A2FB-8732-414D-A4E3-094F84A1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58">
              <a:extLst>
                <a:ext uri="{FF2B5EF4-FFF2-40B4-BE49-F238E27FC236}">
                  <a16:creationId xmlns:a16="http://schemas.microsoft.com/office/drawing/2014/main" id="{5BE0B229-8A14-4FE7-ABC2-5C80BBE560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59">
              <a:extLst>
                <a:ext uri="{FF2B5EF4-FFF2-40B4-BE49-F238E27FC236}">
                  <a16:creationId xmlns:a16="http://schemas.microsoft.com/office/drawing/2014/main" id="{CAECD71B-075B-4260-8514-D7E858871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260">
              <a:extLst>
                <a:ext uri="{FF2B5EF4-FFF2-40B4-BE49-F238E27FC236}">
                  <a16:creationId xmlns:a16="http://schemas.microsoft.com/office/drawing/2014/main" id="{57AD8954-8543-4956-A614-5669BF823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261">
              <a:extLst>
                <a:ext uri="{FF2B5EF4-FFF2-40B4-BE49-F238E27FC236}">
                  <a16:creationId xmlns:a16="http://schemas.microsoft.com/office/drawing/2014/main" id="{F9B089D1-FDAF-4A0F-BD3D-664DD198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62">
              <a:extLst>
                <a:ext uri="{FF2B5EF4-FFF2-40B4-BE49-F238E27FC236}">
                  <a16:creationId xmlns:a16="http://schemas.microsoft.com/office/drawing/2014/main" id="{75596C62-BF8E-4158-84B8-949CCA5F5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235DBE7-9C8E-4A39-B93C-90B4970974DE}"/>
              </a:ext>
            </a:extLst>
          </p:cNvPr>
          <p:cNvSpPr/>
          <p:nvPr/>
        </p:nvSpPr>
        <p:spPr>
          <a:xfrm>
            <a:off x="7064944" y="4424135"/>
            <a:ext cx="481105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 Light"/>
              </a:rPr>
              <a:t>Net Promoter Score </a:t>
            </a:r>
            <a:r>
              <a:rPr lang="en-US" sz="1400" dirty="0"/>
              <a:t>takes the percentage of customers who are Promoters and subtract the percentage who are Detractors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A7824-F507-EB45-9198-92E8910E8793}"/>
              </a:ext>
            </a:extLst>
          </p:cNvPr>
          <p:cNvSpPr/>
          <p:nvPr/>
        </p:nvSpPr>
        <p:spPr>
          <a:xfrm>
            <a:off x="1888350" y="500591"/>
            <a:ext cx="3750451" cy="67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Watch out for those quick transfers: The flight out was delayed slightly and the flight took a little longer so I only had minutes to catch my connecting flight and the gate was no where in sight. I had to grab my things and run from one terminal wing to another and just made it. Man was I out of breadth.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4D782-D982-914F-9335-69FA77D943C3}"/>
              </a:ext>
            </a:extLst>
          </p:cNvPr>
          <p:cNvSpPr/>
          <p:nvPr/>
        </p:nvSpPr>
        <p:spPr>
          <a:xfrm>
            <a:off x="4703289" y="1654647"/>
            <a:ext cx="1219200" cy="312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sz="900" baseline="30000" dirty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 Feb 2014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EC3F4-8085-5544-84B8-21BF41DAFDF0}"/>
              </a:ext>
            </a:extLst>
          </p:cNvPr>
          <p:cNvSpPr/>
          <p:nvPr/>
        </p:nvSpPr>
        <p:spPr>
          <a:xfrm>
            <a:off x="1888350" y="1654647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F641E-D916-2347-96D1-118AECCC439E}"/>
              </a:ext>
            </a:extLst>
          </p:cNvPr>
          <p:cNvSpPr/>
          <p:nvPr/>
        </p:nvSpPr>
        <p:spPr>
          <a:xfrm>
            <a:off x="1841706" y="3575526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1719C8-7D0F-DD43-BBAA-A7E18BF3A848}"/>
              </a:ext>
            </a:extLst>
          </p:cNvPr>
          <p:cNvSpPr/>
          <p:nvPr/>
        </p:nvSpPr>
        <p:spPr>
          <a:xfrm>
            <a:off x="1853715" y="6136627"/>
            <a:ext cx="1364033" cy="245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5496D-92EB-D242-9D7D-CFA9AEBE57FC}"/>
              </a:ext>
            </a:extLst>
          </p:cNvPr>
          <p:cNvSpPr/>
          <p:nvPr/>
        </p:nvSpPr>
        <p:spPr>
          <a:xfrm>
            <a:off x="1927011" y="2303073"/>
            <a:ext cx="3673127" cy="859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2AAD9-9B95-C945-BCBC-76572991EC5E}"/>
              </a:ext>
            </a:extLst>
          </p:cNvPr>
          <p:cNvSpPr txBox="1"/>
          <p:nvPr/>
        </p:nvSpPr>
        <p:spPr>
          <a:xfrm>
            <a:off x="1888350" y="2359395"/>
            <a:ext cx="3445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"trip: Had a great flight, as with my previous flights. I like Southeast as they usually have the most direct fight options that work for my schedule."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E862B8B-2C4E-1D4F-A9B3-8284D0AD3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156" y="3266921"/>
            <a:ext cx="1143427" cy="245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250B6-6146-0446-810E-A40E8FEF0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471" y="1297181"/>
            <a:ext cx="766959" cy="2556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857C83-E033-4446-BB0E-57B75C1D3194}"/>
              </a:ext>
            </a:extLst>
          </p:cNvPr>
          <p:cNvSpPr/>
          <p:nvPr/>
        </p:nvSpPr>
        <p:spPr>
          <a:xfrm>
            <a:off x="1927010" y="4177750"/>
            <a:ext cx="3673127" cy="147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8FCE4-89D6-C64B-96A3-C86681928C93}"/>
              </a:ext>
            </a:extLst>
          </p:cNvPr>
          <p:cNvSpPr txBox="1"/>
          <p:nvPr/>
        </p:nvSpPr>
        <p:spPr>
          <a:xfrm>
            <a:off x="1888350" y="4324107"/>
            <a:ext cx="3673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"Worst airline company: The worst airline experience ever. The worst airline company ever as well. If we could give this Airline a -10 we so would!! We understand planes can break...but when you rebook an entire day later and screw up a well planned vacation because they have a crappy airline, it is unacceptable. When they tell us our luggage will be late."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839D9-8E8F-6F43-8D2A-723517A44518}"/>
              </a:ext>
            </a:extLst>
          </p:cNvPr>
          <p:cNvSpPr/>
          <p:nvPr/>
        </p:nvSpPr>
        <p:spPr>
          <a:xfrm>
            <a:off x="2136864" y="5804452"/>
            <a:ext cx="918607" cy="33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Smiling face with solid fill">
            <a:extLst>
              <a:ext uri="{FF2B5EF4-FFF2-40B4-BE49-F238E27FC236}">
                <a16:creationId xmlns:a16="http://schemas.microsoft.com/office/drawing/2014/main" id="{335C248E-FC74-0649-ABAF-B97DCC7F4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5158" y="-1097300"/>
            <a:ext cx="914400" cy="914400"/>
          </a:xfrm>
          <a:prstGeom prst="rect">
            <a:avLst/>
          </a:prstGeom>
        </p:spPr>
      </p:pic>
      <p:pic>
        <p:nvPicPr>
          <p:cNvPr id="28" name="Graphic 27" descr="Grinning face with solid fill">
            <a:extLst>
              <a:ext uri="{FF2B5EF4-FFF2-40B4-BE49-F238E27FC236}">
                <a16:creationId xmlns:a16="http://schemas.microsoft.com/office/drawing/2014/main" id="{297816F9-1BE2-8C42-A99F-456E0CDD85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9245" y="6858000"/>
            <a:ext cx="914400" cy="914400"/>
          </a:xfrm>
          <a:prstGeom prst="rect">
            <a:avLst/>
          </a:prstGeom>
        </p:spPr>
      </p:pic>
      <p:pic>
        <p:nvPicPr>
          <p:cNvPr id="34" name="Graphic 33" descr="Angry face with solid fill">
            <a:extLst>
              <a:ext uri="{FF2B5EF4-FFF2-40B4-BE49-F238E27FC236}">
                <a16:creationId xmlns:a16="http://schemas.microsoft.com/office/drawing/2014/main" id="{A94EEF87-592E-624B-B346-CAF2374E7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0758" y="7082975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25A9AE0-D26D-504F-93AC-7E7F71F39EAA}"/>
              </a:ext>
            </a:extLst>
          </p:cNvPr>
          <p:cNvSpPr/>
          <p:nvPr/>
        </p:nvSpPr>
        <p:spPr>
          <a:xfrm>
            <a:off x="-2237437" y="3585468"/>
            <a:ext cx="1378226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DD6387E-3275-BB4B-8547-9803B5B651E7}"/>
              </a:ext>
            </a:extLst>
          </p:cNvPr>
          <p:cNvSpPr/>
          <p:nvPr/>
        </p:nvSpPr>
        <p:spPr>
          <a:xfrm>
            <a:off x="-2190586" y="5648741"/>
            <a:ext cx="1608128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DETRACTOR!!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FC6F89B-543D-FE45-9FA5-C0DC482B58BC}"/>
              </a:ext>
            </a:extLst>
          </p:cNvPr>
          <p:cNvSpPr/>
          <p:nvPr/>
        </p:nvSpPr>
        <p:spPr>
          <a:xfrm>
            <a:off x="-2135914" y="1708037"/>
            <a:ext cx="1378226" cy="4108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0.00115 C 0.1681 0.03194 0.29766 0.06273 0.37865 0.01551 C 0.45964 -0.03172 0.50105 -0.17848 0.52435 -0.28218 C 0.54779 -0.38565 0.52904 -0.53982 0.51888 -0.60625 C 0.50873 -0.67246 0.47761 -0.67801 0.46355 -0.67986 C 0.44935 -0.68195 0.43412 -0.61806 0.43412 -0.61783 L 0.43412 -0.6180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-3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C 0.01303 0.0551 0.02592 0.10949 0.02904 0.17292 C 0.03204 0.23658 0.03047 0.33357 0.01836 0.38218 C 0.00612 0.43172 -0.02851 0.46042 -0.04349 0.4669 C -0.0582 0.47385 -0.06862 0.44445 -0.07109 0.42269 C -0.07356 0.40139 -0.05781 0.33797 -0.05781 0.33866 L -0.05781 0.33797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-0.07338 L 0.01211 -0.20672 L 0.01211 -0.20672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-0.00186 L 0.20807 -0.00186 " pathEditMode="relative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21549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2043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ANALYSIS OF SURVEY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10A48-58EE-4653-9094-4015568448A4}"/>
              </a:ext>
            </a:extLst>
          </p:cNvPr>
          <p:cNvSpPr/>
          <p:nvPr/>
        </p:nvSpPr>
        <p:spPr>
          <a:xfrm>
            <a:off x="672664" y="1371075"/>
            <a:ext cx="2360745" cy="73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3351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8B150-0A63-4BDA-9D00-C2EAC0C3644D}"/>
              </a:ext>
            </a:extLst>
          </p:cNvPr>
          <p:cNvSpPr/>
          <p:nvPr/>
        </p:nvSpPr>
        <p:spPr>
          <a:xfrm>
            <a:off x="1140976" y="2200495"/>
            <a:ext cx="12928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PROMOTERS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D332408-7260-462F-AD7D-949F359D495F}"/>
              </a:ext>
            </a:extLst>
          </p:cNvPr>
          <p:cNvSpPr/>
          <p:nvPr/>
        </p:nvSpPr>
        <p:spPr>
          <a:xfrm>
            <a:off x="3443580" y="2198883"/>
            <a:ext cx="13802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DETRACTORS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0F8E0FA-CCB1-49A3-A9B0-3F4C9A67031D}"/>
              </a:ext>
            </a:extLst>
          </p:cNvPr>
          <p:cNvSpPr/>
          <p:nvPr/>
        </p:nvSpPr>
        <p:spPr>
          <a:xfrm>
            <a:off x="5943601" y="1367030"/>
            <a:ext cx="221406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28A30F-72A1-42C4-A692-7D530C4C9432}"/>
              </a:ext>
            </a:extLst>
          </p:cNvPr>
          <p:cNvSpPr/>
          <p:nvPr/>
        </p:nvSpPr>
        <p:spPr>
          <a:xfrm>
            <a:off x="6339711" y="2197406"/>
            <a:ext cx="9172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PASSIVES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BF79B94-9DA8-473D-907F-927F10FFAFC1}"/>
              </a:ext>
            </a:extLst>
          </p:cNvPr>
          <p:cNvGrpSpPr/>
          <p:nvPr/>
        </p:nvGrpSpPr>
        <p:grpSpPr>
          <a:xfrm>
            <a:off x="5776296" y="1217205"/>
            <a:ext cx="2504839" cy="3373586"/>
            <a:chOff x="5776296" y="1217205"/>
            <a:chExt cx="2504839" cy="337358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7D988CC-9B88-413E-93C2-C869C58096EA}"/>
                </a:ext>
              </a:extLst>
            </p:cNvPr>
            <p:cNvSpPr/>
            <p:nvPr/>
          </p:nvSpPr>
          <p:spPr>
            <a:xfrm>
              <a:off x="5776296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3D9528-ECF4-4BA2-B405-B2CEB02B7987}"/>
                </a:ext>
              </a:extLst>
            </p:cNvPr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62136CF-26D1-4E3C-A6C7-CF76DF49877A}"/>
              </a:ext>
            </a:extLst>
          </p:cNvPr>
          <p:cNvGrpSpPr/>
          <p:nvPr/>
        </p:nvGrpSpPr>
        <p:grpSpPr>
          <a:xfrm>
            <a:off x="8386621" y="1217205"/>
            <a:ext cx="3134032" cy="3373586"/>
            <a:chOff x="8575598" y="1339841"/>
            <a:chExt cx="2988302" cy="337358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C9B982-0181-4CF4-8DC6-5A27C0EB2B38}"/>
                </a:ext>
              </a:extLst>
            </p:cNvPr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863F44-D1D6-46E5-928B-2C8B5D8D5E1A}"/>
                </a:ext>
              </a:extLst>
            </p:cNvPr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72107-4427-4CB1-85DD-A1628A5A5DD7}"/>
              </a:ext>
            </a:extLst>
          </p:cNvPr>
          <p:cNvSpPr/>
          <p:nvPr/>
        </p:nvSpPr>
        <p:spPr>
          <a:xfrm>
            <a:off x="8451712" y="1439378"/>
            <a:ext cx="300385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587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ENTERPRISE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940FEB-1A4B-411C-B871-96146C6667B5}"/>
              </a:ext>
            </a:extLst>
          </p:cNvPr>
          <p:cNvGrpSpPr/>
          <p:nvPr/>
        </p:nvGrpSpPr>
        <p:grpSpPr>
          <a:xfrm>
            <a:off x="9254030" y="2112168"/>
            <a:ext cx="1394505" cy="1320877"/>
            <a:chOff x="5232563" y="1693503"/>
            <a:chExt cx="1726417" cy="1635263"/>
          </a:xfrm>
        </p:grpSpPr>
        <p:sp>
          <p:nvSpPr>
            <p:cNvPr id="124" name="Freeform 84">
              <a:extLst>
                <a:ext uri="{FF2B5EF4-FFF2-40B4-BE49-F238E27FC236}">
                  <a16:creationId xmlns:a16="http://schemas.microsoft.com/office/drawing/2014/main" id="{CBA217BF-C4C0-4BDA-91AA-17D44242D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82" y="1705023"/>
              <a:ext cx="1613726" cy="1612224"/>
            </a:xfrm>
            <a:custGeom>
              <a:avLst/>
              <a:gdLst>
                <a:gd name="T0" fmla="*/ 1715 w 1715"/>
                <a:gd name="T1" fmla="*/ 857 h 1715"/>
                <a:gd name="T2" fmla="*/ 1681 w 1715"/>
                <a:gd name="T3" fmla="*/ 1098 h 1715"/>
                <a:gd name="T4" fmla="*/ 1239 w 1715"/>
                <a:gd name="T5" fmla="*/ 1626 h 1715"/>
                <a:gd name="T6" fmla="*/ 858 w 1715"/>
                <a:gd name="T7" fmla="*/ 1715 h 1715"/>
                <a:gd name="T8" fmla="*/ 0 w 1715"/>
                <a:gd name="T9" fmla="*/ 857 h 1715"/>
                <a:gd name="T10" fmla="*/ 858 w 1715"/>
                <a:gd name="T11" fmla="*/ 0 h 1715"/>
                <a:gd name="T12" fmla="*/ 1715 w 1715"/>
                <a:gd name="T13" fmla="*/ 857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1715">
                  <a:moveTo>
                    <a:pt x="1715" y="857"/>
                  </a:moveTo>
                  <a:cubicBezTo>
                    <a:pt x="1715" y="941"/>
                    <a:pt x="1703" y="1021"/>
                    <a:pt x="1681" y="1098"/>
                  </a:cubicBezTo>
                  <a:cubicBezTo>
                    <a:pt x="1614" y="1329"/>
                    <a:pt x="1451" y="1520"/>
                    <a:pt x="1239" y="1626"/>
                  </a:cubicBezTo>
                  <a:cubicBezTo>
                    <a:pt x="1124" y="1683"/>
                    <a:pt x="994" y="1715"/>
                    <a:pt x="858" y="1715"/>
                  </a:cubicBezTo>
                  <a:cubicBezTo>
                    <a:pt x="384" y="1715"/>
                    <a:pt x="0" y="1331"/>
                    <a:pt x="0" y="857"/>
                  </a:cubicBezTo>
                  <a:cubicBezTo>
                    <a:pt x="0" y="384"/>
                    <a:pt x="384" y="0"/>
                    <a:pt x="858" y="0"/>
                  </a:cubicBezTo>
                  <a:cubicBezTo>
                    <a:pt x="1331" y="0"/>
                    <a:pt x="1715" y="384"/>
                    <a:pt x="1715" y="857"/>
                  </a:cubicBezTo>
                </a:path>
              </a:pathLst>
            </a:custGeom>
            <a:solidFill>
              <a:srgbClr val="E4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5">
              <a:extLst>
                <a:ext uri="{FF2B5EF4-FFF2-40B4-BE49-F238E27FC236}">
                  <a16:creationId xmlns:a16="http://schemas.microsoft.com/office/drawing/2014/main" id="{4BE3CEA2-0D1E-471C-B4D7-D052E2FA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563" y="1693503"/>
              <a:ext cx="1635764" cy="1635263"/>
            </a:xfrm>
            <a:custGeom>
              <a:avLst/>
              <a:gdLst>
                <a:gd name="T0" fmla="*/ 1727 w 1739"/>
                <a:gd name="T1" fmla="*/ 869 h 1739"/>
                <a:gd name="T2" fmla="*/ 1715 w 1739"/>
                <a:gd name="T3" fmla="*/ 869 h 1739"/>
                <a:gd name="T4" fmla="*/ 1681 w 1739"/>
                <a:gd name="T5" fmla="*/ 1106 h 1739"/>
                <a:gd name="T6" fmla="*/ 1245 w 1739"/>
                <a:gd name="T7" fmla="*/ 1627 h 1739"/>
                <a:gd name="T8" fmla="*/ 870 w 1739"/>
                <a:gd name="T9" fmla="*/ 1715 h 1739"/>
                <a:gd name="T10" fmla="*/ 272 w 1739"/>
                <a:gd name="T11" fmla="*/ 1467 h 1739"/>
                <a:gd name="T12" fmla="*/ 24 w 1739"/>
                <a:gd name="T13" fmla="*/ 869 h 1739"/>
                <a:gd name="T14" fmla="*/ 272 w 1739"/>
                <a:gd name="T15" fmla="*/ 272 h 1739"/>
                <a:gd name="T16" fmla="*/ 870 w 1739"/>
                <a:gd name="T17" fmla="*/ 24 h 1739"/>
                <a:gd name="T18" fmla="*/ 1467 w 1739"/>
                <a:gd name="T19" fmla="*/ 272 h 1739"/>
                <a:gd name="T20" fmla="*/ 1715 w 1739"/>
                <a:gd name="T21" fmla="*/ 869 h 1739"/>
                <a:gd name="T22" fmla="*/ 1727 w 1739"/>
                <a:gd name="T23" fmla="*/ 869 h 1739"/>
                <a:gd name="T24" fmla="*/ 1739 w 1739"/>
                <a:gd name="T25" fmla="*/ 869 h 1739"/>
                <a:gd name="T26" fmla="*/ 870 w 1739"/>
                <a:gd name="T27" fmla="*/ 0 h 1739"/>
                <a:gd name="T28" fmla="*/ 0 w 1739"/>
                <a:gd name="T29" fmla="*/ 869 h 1739"/>
                <a:gd name="T30" fmla="*/ 870 w 1739"/>
                <a:gd name="T31" fmla="*/ 1739 h 1739"/>
                <a:gd name="T32" fmla="*/ 1256 w 1739"/>
                <a:gd name="T33" fmla="*/ 1649 h 1739"/>
                <a:gd name="T34" fmla="*/ 1704 w 1739"/>
                <a:gd name="T35" fmla="*/ 1113 h 1739"/>
                <a:gd name="T36" fmla="*/ 1739 w 1739"/>
                <a:gd name="T37" fmla="*/ 869 h 1739"/>
                <a:gd name="T38" fmla="*/ 1727 w 1739"/>
                <a:gd name="T39" fmla="*/ 86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9" h="1739">
                  <a:moveTo>
                    <a:pt x="1727" y="869"/>
                  </a:moveTo>
                  <a:cubicBezTo>
                    <a:pt x="1715" y="869"/>
                    <a:pt x="1715" y="869"/>
                    <a:pt x="1715" y="869"/>
                  </a:cubicBezTo>
                  <a:cubicBezTo>
                    <a:pt x="1715" y="952"/>
                    <a:pt x="1703" y="1031"/>
                    <a:pt x="1681" y="1106"/>
                  </a:cubicBezTo>
                  <a:cubicBezTo>
                    <a:pt x="1615" y="1335"/>
                    <a:pt x="1455" y="1523"/>
                    <a:pt x="1245" y="1627"/>
                  </a:cubicBezTo>
                  <a:cubicBezTo>
                    <a:pt x="1132" y="1683"/>
                    <a:pt x="1005" y="1715"/>
                    <a:pt x="870" y="1715"/>
                  </a:cubicBezTo>
                  <a:cubicBezTo>
                    <a:pt x="636" y="1715"/>
                    <a:pt x="425" y="1620"/>
                    <a:pt x="272" y="1467"/>
                  </a:cubicBezTo>
                  <a:cubicBezTo>
                    <a:pt x="119" y="1314"/>
                    <a:pt x="24" y="1103"/>
                    <a:pt x="24" y="869"/>
                  </a:cubicBezTo>
                  <a:cubicBezTo>
                    <a:pt x="24" y="636"/>
                    <a:pt x="119" y="425"/>
                    <a:pt x="272" y="272"/>
                  </a:cubicBezTo>
                  <a:cubicBezTo>
                    <a:pt x="425" y="119"/>
                    <a:pt x="636" y="24"/>
                    <a:pt x="870" y="24"/>
                  </a:cubicBezTo>
                  <a:cubicBezTo>
                    <a:pt x="1103" y="24"/>
                    <a:pt x="1314" y="119"/>
                    <a:pt x="1467" y="272"/>
                  </a:cubicBezTo>
                  <a:cubicBezTo>
                    <a:pt x="1620" y="425"/>
                    <a:pt x="1715" y="636"/>
                    <a:pt x="1715" y="869"/>
                  </a:cubicBezTo>
                  <a:cubicBezTo>
                    <a:pt x="1727" y="869"/>
                    <a:pt x="1727" y="869"/>
                    <a:pt x="1727" y="869"/>
                  </a:cubicBezTo>
                  <a:cubicBezTo>
                    <a:pt x="1739" y="869"/>
                    <a:pt x="1739" y="869"/>
                    <a:pt x="1739" y="869"/>
                  </a:cubicBezTo>
                  <a:cubicBezTo>
                    <a:pt x="1739" y="389"/>
                    <a:pt x="1350" y="0"/>
                    <a:pt x="870" y="0"/>
                  </a:cubicBezTo>
                  <a:cubicBezTo>
                    <a:pt x="389" y="0"/>
                    <a:pt x="0" y="389"/>
                    <a:pt x="0" y="869"/>
                  </a:cubicBezTo>
                  <a:cubicBezTo>
                    <a:pt x="0" y="1350"/>
                    <a:pt x="389" y="1739"/>
                    <a:pt x="870" y="1739"/>
                  </a:cubicBezTo>
                  <a:cubicBezTo>
                    <a:pt x="1008" y="1739"/>
                    <a:pt x="1139" y="1706"/>
                    <a:pt x="1256" y="1649"/>
                  </a:cubicBezTo>
                  <a:cubicBezTo>
                    <a:pt x="1471" y="1542"/>
                    <a:pt x="1636" y="1348"/>
                    <a:pt x="1704" y="1113"/>
                  </a:cubicBezTo>
                  <a:cubicBezTo>
                    <a:pt x="1727" y="1036"/>
                    <a:pt x="1739" y="954"/>
                    <a:pt x="1739" y="869"/>
                  </a:cubicBezTo>
                  <a:cubicBezTo>
                    <a:pt x="1727" y="869"/>
                    <a:pt x="1727" y="869"/>
                    <a:pt x="1727" y="869"/>
                  </a:cubicBezTo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86">
              <a:extLst>
                <a:ext uri="{FF2B5EF4-FFF2-40B4-BE49-F238E27FC236}">
                  <a16:creationId xmlns:a16="http://schemas.microsoft.com/office/drawing/2014/main" id="{3989C1E3-EDE2-4CE5-9DCF-1E90047E2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793" y="1829733"/>
              <a:ext cx="1363303" cy="1362803"/>
            </a:xfrm>
            <a:custGeom>
              <a:avLst/>
              <a:gdLst>
                <a:gd name="T0" fmla="*/ 1449 w 1449"/>
                <a:gd name="T1" fmla="*/ 724 h 1449"/>
                <a:gd name="T2" fmla="*/ 1251 w 1449"/>
                <a:gd name="T3" fmla="*/ 1221 h 1449"/>
                <a:gd name="T4" fmla="*/ 725 w 1449"/>
                <a:gd name="T5" fmla="*/ 1449 h 1449"/>
                <a:gd name="T6" fmla="*/ 198 w 1449"/>
                <a:gd name="T7" fmla="*/ 1221 h 1449"/>
                <a:gd name="T8" fmla="*/ 0 w 1449"/>
                <a:gd name="T9" fmla="*/ 724 h 1449"/>
                <a:gd name="T10" fmla="*/ 725 w 1449"/>
                <a:gd name="T11" fmla="*/ 0 h 1449"/>
                <a:gd name="T12" fmla="*/ 1449 w 1449"/>
                <a:gd name="T13" fmla="*/ 724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9" h="1449">
                  <a:moveTo>
                    <a:pt x="1449" y="724"/>
                  </a:moveTo>
                  <a:cubicBezTo>
                    <a:pt x="1449" y="917"/>
                    <a:pt x="1374" y="1092"/>
                    <a:pt x="1251" y="1221"/>
                  </a:cubicBezTo>
                  <a:cubicBezTo>
                    <a:pt x="1119" y="1361"/>
                    <a:pt x="932" y="1449"/>
                    <a:pt x="725" y="1449"/>
                  </a:cubicBezTo>
                  <a:cubicBezTo>
                    <a:pt x="517" y="1449"/>
                    <a:pt x="330" y="1361"/>
                    <a:pt x="198" y="1221"/>
                  </a:cubicBezTo>
                  <a:cubicBezTo>
                    <a:pt x="75" y="1092"/>
                    <a:pt x="0" y="917"/>
                    <a:pt x="0" y="724"/>
                  </a:cubicBezTo>
                  <a:cubicBezTo>
                    <a:pt x="0" y="324"/>
                    <a:pt x="325" y="0"/>
                    <a:pt x="725" y="0"/>
                  </a:cubicBezTo>
                  <a:cubicBezTo>
                    <a:pt x="1125" y="0"/>
                    <a:pt x="1449" y="324"/>
                    <a:pt x="1449" y="7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106160D0-FC9B-498A-988D-81860EC39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775" y="1818715"/>
              <a:ext cx="1385842" cy="1384840"/>
            </a:xfrm>
            <a:custGeom>
              <a:avLst/>
              <a:gdLst>
                <a:gd name="T0" fmla="*/ 1461 w 1473"/>
                <a:gd name="T1" fmla="*/ 736 h 1473"/>
                <a:gd name="T2" fmla="*/ 1449 w 1473"/>
                <a:gd name="T3" fmla="*/ 736 h 1473"/>
                <a:gd name="T4" fmla="*/ 1255 w 1473"/>
                <a:gd name="T5" fmla="*/ 1225 h 1473"/>
                <a:gd name="T6" fmla="*/ 737 w 1473"/>
                <a:gd name="T7" fmla="*/ 1449 h 1473"/>
                <a:gd name="T8" fmla="*/ 219 w 1473"/>
                <a:gd name="T9" fmla="*/ 1225 h 1473"/>
                <a:gd name="T10" fmla="*/ 24 w 1473"/>
                <a:gd name="T11" fmla="*/ 736 h 1473"/>
                <a:gd name="T12" fmla="*/ 233 w 1473"/>
                <a:gd name="T13" fmla="*/ 233 h 1473"/>
                <a:gd name="T14" fmla="*/ 737 w 1473"/>
                <a:gd name="T15" fmla="*/ 24 h 1473"/>
                <a:gd name="T16" fmla="*/ 1240 w 1473"/>
                <a:gd name="T17" fmla="*/ 233 h 1473"/>
                <a:gd name="T18" fmla="*/ 1449 w 1473"/>
                <a:gd name="T19" fmla="*/ 736 h 1473"/>
                <a:gd name="T20" fmla="*/ 1461 w 1473"/>
                <a:gd name="T21" fmla="*/ 736 h 1473"/>
                <a:gd name="T22" fmla="*/ 1473 w 1473"/>
                <a:gd name="T23" fmla="*/ 736 h 1473"/>
                <a:gd name="T24" fmla="*/ 737 w 1473"/>
                <a:gd name="T25" fmla="*/ 0 h 1473"/>
                <a:gd name="T26" fmla="*/ 0 w 1473"/>
                <a:gd name="T27" fmla="*/ 736 h 1473"/>
                <a:gd name="T28" fmla="*/ 201 w 1473"/>
                <a:gd name="T29" fmla="*/ 1242 h 1473"/>
                <a:gd name="T30" fmla="*/ 737 w 1473"/>
                <a:gd name="T31" fmla="*/ 1473 h 1473"/>
                <a:gd name="T32" fmla="*/ 1272 w 1473"/>
                <a:gd name="T33" fmla="*/ 1242 h 1473"/>
                <a:gd name="T34" fmla="*/ 1473 w 1473"/>
                <a:gd name="T35" fmla="*/ 736 h 1473"/>
                <a:gd name="T36" fmla="*/ 1461 w 1473"/>
                <a:gd name="T37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3" h="1473">
                  <a:moveTo>
                    <a:pt x="1461" y="736"/>
                  </a:moveTo>
                  <a:cubicBezTo>
                    <a:pt x="1449" y="736"/>
                    <a:pt x="1449" y="736"/>
                    <a:pt x="1449" y="736"/>
                  </a:cubicBezTo>
                  <a:cubicBezTo>
                    <a:pt x="1449" y="926"/>
                    <a:pt x="1375" y="1098"/>
                    <a:pt x="1255" y="1225"/>
                  </a:cubicBezTo>
                  <a:cubicBezTo>
                    <a:pt x="1125" y="1363"/>
                    <a:pt x="941" y="1449"/>
                    <a:pt x="737" y="1449"/>
                  </a:cubicBezTo>
                  <a:cubicBezTo>
                    <a:pt x="532" y="1449"/>
                    <a:pt x="348" y="1363"/>
                    <a:pt x="219" y="1225"/>
                  </a:cubicBezTo>
                  <a:cubicBezTo>
                    <a:pt x="98" y="1098"/>
                    <a:pt x="24" y="926"/>
                    <a:pt x="24" y="736"/>
                  </a:cubicBezTo>
                  <a:cubicBezTo>
                    <a:pt x="24" y="540"/>
                    <a:pt x="104" y="362"/>
                    <a:pt x="233" y="233"/>
                  </a:cubicBezTo>
                  <a:cubicBezTo>
                    <a:pt x="362" y="104"/>
                    <a:pt x="540" y="24"/>
                    <a:pt x="737" y="24"/>
                  </a:cubicBezTo>
                  <a:cubicBezTo>
                    <a:pt x="933" y="24"/>
                    <a:pt x="1111" y="104"/>
                    <a:pt x="1240" y="233"/>
                  </a:cubicBezTo>
                  <a:cubicBezTo>
                    <a:pt x="1369" y="362"/>
                    <a:pt x="1449" y="540"/>
                    <a:pt x="1449" y="736"/>
                  </a:cubicBezTo>
                  <a:cubicBezTo>
                    <a:pt x="1461" y="736"/>
                    <a:pt x="1461" y="736"/>
                    <a:pt x="1461" y="736"/>
                  </a:cubicBezTo>
                  <a:cubicBezTo>
                    <a:pt x="1473" y="736"/>
                    <a:pt x="1473" y="736"/>
                    <a:pt x="1473" y="736"/>
                  </a:cubicBezTo>
                  <a:cubicBezTo>
                    <a:pt x="1473" y="330"/>
                    <a:pt x="1143" y="0"/>
                    <a:pt x="737" y="0"/>
                  </a:cubicBezTo>
                  <a:cubicBezTo>
                    <a:pt x="330" y="0"/>
                    <a:pt x="0" y="330"/>
                    <a:pt x="0" y="736"/>
                  </a:cubicBezTo>
                  <a:cubicBezTo>
                    <a:pt x="0" y="932"/>
                    <a:pt x="77" y="1110"/>
                    <a:pt x="201" y="1242"/>
                  </a:cubicBezTo>
                  <a:cubicBezTo>
                    <a:pt x="335" y="1384"/>
                    <a:pt x="526" y="1473"/>
                    <a:pt x="737" y="1473"/>
                  </a:cubicBezTo>
                  <a:cubicBezTo>
                    <a:pt x="948" y="1473"/>
                    <a:pt x="1138" y="1384"/>
                    <a:pt x="1272" y="1242"/>
                  </a:cubicBezTo>
                  <a:cubicBezTo>
                    <a:pt x="1397" y="1110"/>
                    <a:pt x="1473" y="932"/>
                    <a:pt x="1473" y="736"/>
                  </a:cubicBezTo>
                  <a:cubicBezTo>
                    <a:pt x="1461" y="736"/>
                    <a:pt x="1461" y="736"/>
                    <a:pt x="1461" y="736"/>
                  </a:cubicBezTo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C379A26A-8A8E-4DDC-84AB-2FA39494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108" y="2978174"/>
              <a:ext cx="990674" cy="214362"/>
            </a:xfrm>
            <a:custGeom>
              <a:avLst/>
              <a:gdLst>
                <a:gd name="T0" fmla="*/ 1053 w 1053"/>
                <a:gd name="T1" fmla="*/ 0 h 228"/>
                <a:gd name="T2" fmla="*/ 527 w 1053"/>
                <a:gd name="T3" fmla="*/ 228 h 228"/>
                <a:gd name="T4" fmla="*/ 0 w 1053"/>
                <a:gd name="T5" fmla="*/ 0 h 228"/>
                <a:gd name="T6" fmla="*/ 1053 w 1053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3" h="228">
                  <a:moveTo>
                    <a:pt x="1053" y="0"/>
                  </a:moveTo>
                  <a:cubicBezTo>
                    <a:pt x="921" y="140"/>
                    <a:pt x="734" y="228"/>
                    <a:pt x="527" y="228"/>
                  </a:cubicBezTo>
                  <a:cubicBezTo>
                    <a:pt x="319" y="228"/>
                    <a:pt x="132" y="140"/>
                    <a:pt x="0" y="0"/>
                  </a:cubicBezTo>
                  <a:cubicBezTo>
                    <a:pt x="1053" y="0"/>
                    <a:pt x="1053" y="0"/>
                    <a:pt x="1053" y="0"/>
                  </a:cubicBezTo>
                </a:path>
              </a:pathLst>
            </a:custGeom>
            <a:solidFill>
              <a:srgbClr val="AF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89">
              <a:extLst>
                <a:ext uri="{FF2B5EF4-FFF2-40B4-BE49-F238E27FC236}">
                  <a16:creationId xmlns:a16="http://schemas.microsoft.com/office/drawing/2014/main" id="{D083AB2F-6BDC-4CB4-B761-6C7CCEBCC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088" y="2966654"/>
              <a:ext cx="1014714" cy="236900"/>
            </a:xfrm>
            <a:custGeom>
              <a:avLst/>
              <a:gdLst>
                <a:gd name="T0" fmla="*/ 1066 w 1079"/>
                <a:gd name="T1" fmla="*/ 12 h 252"/>
                <a:gd name="T2" fmla="*/ 1058 w 1079"/>
                <a:gd name="T3" fmla="*/ 4 h 252"/>
                <a:gd name="T4" fmla="*/ 540 w 1079"/>
                <a:gd name="T5" fmla="*/ 228 h 252"/>
                <a:gd name="T6" fmla="*/ 22 w 1079"/>
                <a:gd name="T7" fmla="*/ 4 h 252"/>
                <a:gd name="T8" fmla="*/ 13 w 1079"/>
                <a:gd name="T9" fmla="*/ 12 h 252"/>
                <a:gd name="T10" fmla="*/ 13 w 1079"/>
                <a:gd name="T11" fmla="*/ 24 h 252"/>
                <a:gd name="T12" fmla="*/ 1066 w 1079"/>
                <a:gd name="T13" fmla="*/ 24 h 252"/>
                <a:gd name="T14" fmla="*/ 1066 w 1079"/>
                <a:gd name="T15" fmla="*/ 12 h 252"/>
                <a:gd name="T16" fmla="*/ 1058 w 1079"/>
                <a:gd name="T17" fmla="*/ 4 h 252"/>
                <a:gd name="T18" fmla="*/ 1066 w 1079"/>
                <a:gd name="T19" fmla="*/ 12 h 252"/>
                <a:gd name="T20" fmla="*/ 1066 w 1079"/>
                <a:gd name="T21" fmla="*/ 0 h 252"/>
                <a:gd name="T22" fmla="*/ 13 w 1079"/>
                <a:gd name="T23" fmla="*/ 0 h 252"/>
                <a:gd name="T24" fmla="*/ 2 w 1079"/>
                <a:gd name="T25" fmla="*/ 8 h 252"/>
                <a:gd name="T26" fmla="*/ 4 w 1079"/>
                <a:gd name="T27" fmla="*/ 21 h 252"/>
                <a:gd name="T28" fmla="*/ 540 w 1079"/>
                <a:gd name="T29" fmla="*/ 252 h 252"/>
                <a:gd name="T30" fmla="*/ 1075 w 1079"/>
                <a:gd name="T31" fmla="*/ 21 h 252"/>
                <a:gd name="T32" fmla="*/ 1077 w 1079"/>
                <a:gd name="T33" fmla="*/ 8 h 252"/>
                <a:gd name="T34" fmla="*/ 1066 w 1079"/>
                <a:gd name="T35" fmla="*/ 0 h 252"/>
                <a:gd name="T36" fmla="*/ 1066 w 1079"/>
                <a:gd name="T37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9" h="252">
                  <a:moveTo>
                    <a:pt x="1066" y="12"/>
                  </a:moveTo>
                  <a:cubicBezTo>
                    <a:pt x="1058" y="4"/>
                    <a:pt x="1058" y="4"/>
                    <a:pt x="1058" y="4"/>
                  </a:cubicBezTo>
                  <a:cubicBezTo>
                    <a:pt x="928" y="142"/>
                    <a:pt x="744" y="228"/>
                    <a:pt x="540" y="228"/>
                  </a:cubicBezTo>
                  <a:cubicBezTo>
                    <a:pt x="335" y="228"/>
                    <a:pt x="151" y="142"/>
                    <a:pt x="22" y="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66" y="24"/>
                    <a:pt x="1066" y="24"/>
                    <a:pt x="1066" y="24"/>
                  </a:cubicBezTo>
                  <a:cubicBezTo>
                    <a:pt x="1066" y="12"/>
                    <a:pt x="1066" y="12"/>
                    <a:pt x="1066" y="12"/>
                  </a:cubicBezTo>
                  <a:cubicBezTo>
                    <a:pt x="1058" y="4"/>
                    <a:pt x="1058" y="4"/>
                    <a:pt x="1058" y="4"/>
                  </a:cubicBezTo>
                  <a:cubicBezTo>
                    <a:pt x="1066" y="12"/>
                    <a:pt x="1066" y="12"/>
                    <a:pt x="1066" y="12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4" y="3"/>
                    <a:pt x="2" y="8"/>
                  </a:cubicBezTo>
                  <a:cubicBezTo>
                    <a:pt x="0" y="12"/>
                    <a:pt x="1" y="17"/>
                    <a:pt x="4" y="21"/>
                  </a:cubicBezTo>
                  <a:cubicBezTo>
                    <a:pt x="138" y="163"/>
                    <a:pt x="329" y="252"/>
                    <a:pt x="540" y="252"/>
                  </a:cubicBezTo>
                  <a:cubicBezTo>
                    <a:pt x="751" y="252"/>
                    <a:pt x="941" y="163"/>
                    <a:pt x="1075" y="21"/>
                  </a:cubicBezTo>
                  <a:cubicBezTo>
                    <a:pt x="1078" y="17"/>
                    <a:pt x="1079" y="12"/>
                    <a:pt x="1077" y="8"/>
                  </a:cubicBezTo>
                  <a:cubicBezTo>
                    <a:pt x="1076" y="3"/>
                    <a:pt x="1071" y="0"/>
                    <a:pt x="1066" y="0"/>
                  </a:cubicBezTo>
                  <a:cubicBezTo>
                    <a:pt x="1066" y="12"/>
                    <a:pt x="1066" y="12"/>
                    <a:pt x="1066" y="12"/>
                  </a:cubicBezTo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0C9480A9-EA90-4B04-ABD6-F0F7A7B2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743" y="2772827"/>
              <a:ext cx="266951" cy="159770"/>
            </a:xfrm>
            <a:custGeom>
              <a:avLst/>
              <a:gdLst>
                <a:gd name="T0" fmla="*/ 67 w 533"/>
                <a:gd name="T1" fmla="*/ 0 h 319"/>
                <a:gd name="T2" fmla="*/ 465 w 533"/>
                <a:gd name="T3" fmla="*/ 0 h 319"/>
                <a:gd name="T4" fmla="*/ 533 w 533"/>
                <a:gd name="T5" fmla="*/ 319 h 319"/>
                <a:gd name="T6" fmla="*/ 0 w 533"/>
                <a:gd name="T7" fmla="*/ 319 h 319"/>
                <a:gd name="T8" fmla="*/ 67 w 53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319">
                  <a:moveTo>
                    <a:pt x="67" y="0"/>
                  </a:moveTo>
                  <a:lnTo>
                    <a:pt x="465" y="0"/>
                  </a:lnTo>
                  <a:lnTo>
                    <a:pt x="533" y="319"/>
                  </a:lnTo>
                  <a:lnTo>
                    <a:pt x="0" y="31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91">
              <a:extLst>
                <a:ext uri="{FF2B5EF4-FFF2-40B4-BE49-F238E27FC236}">
                  <a16:creationId xmlns:a16="http://schemas.microsoft.com/office/drawing/2014/main" id="{0008157F-50EF-4617-90BD-04CD457B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223" y="2761808"/>
              <a:ext cx="290491" cy="182308"/>
            </a:xfrm>
            <a:custGeom>
              <a:avLst/>
              <a:gdLst>
                <a:gd name="T0" fmla="*/ 48 w 309"/>
                <a:gd name="T1" fmla="*/ 12 h 194"/>
                <a:gd name="T2" fmla="*/ 48 w 309"/>
                <a:gd name="T3" fmla="*/ 24 h 194"/>
                <a:gd name="T4" fmla="*/ 250 w 309"/>
                <a:gd name="T5" fmla="*/ 24 h 194"/>
                <a:gd name="T6" fmla="*/ 281 w 309"/>
                <a:gd name="T7" fmla="*/ 170 h 194"/>
                <a:gd name="T8" fmla="*/ 27 w 309"/>
                <a:gd name="T9" fmla="*/ 170 h 194"/>
                <a:gd name="T10" fmla="*/ 60 w 309"/>
                <a:gd name="T11" fmla="*/ 14 h 194"/>
                <a:gd name="T12" fmla="*/ 48 w 309"/>
                <a:gd name="T13" fmla="*/ 12 h 194"/>
                <a:gd name="T14" fmla="*/ 48 w 309"/>
                <a:gd name="T15" fmla="*/ 24 h 194"/>
                <a:gd name="T16" fmla="*/ 48 w 309"/>
                <a:gd name="T17" fmla="*/ 12 h 194"/>
                <a:gd name="T18" fmla="*/ 36 w 309"/>
                <a:gd name="T19" fmla="*/ 9 h 194"/>
                <a:gd name="T20" fmla="*/ 0 w 309"/>
                <a:gd name="T21" fmla="*/ 179 h 194"/>
                <a:gd name="T22" fmla="*/ 3 w 309"/>
                <a:gd name="T23" fmla="*/ 189 h 194"/>
                <a:gd name="T24" fmla="*/ 12 w 309"/>
                <a:gd name="T25" fmla="*/ 194 h 194"/>
                <a:gd name="T26" fmla="*/ 296 w 309"/>
                <a:gd name="T27" fmla="*/ 194 h 194"/>
                <a:gd name="T28" fmla="*/ 305 w 309"/>
                <a:gd name="T29" fmla="*/ 189 h 194"/>
                <a:gd name="T30" fmla="*/ 308 w 309"/>
                <a:gd name="T31" fmla="*/ 179 h 194"/>
                <a:gd name="T32" fmla="*/ 272 w 309"/>
                <a:gd name="T33" fmla="*/ 9 h 194"/>
                <a:gd name="T34" fmla="*/ 260 w 309"/>
                <a:gd name="T35" fmla="*/ 0 h 194"/>
                <a:gd name="T36" fmla="*/ 48 w 309"/>
                <a:gd name="T37" fmla="*/ 0 h 194"/>
                <a:gd name="T38" fmla="*/ 36 w 309"/>
                <a:gd name="T39" fmla="*/ 9 h 194"/>
                <a:gd name="T40" fmla="*/ 48 w 309"/>
                <a:gd name="T41" fmla="*/ 1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" h="194">
                  <a:moveTo>
                    <a:pt x="48" y="12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3"/>
                    <a:pt x="1" y="186"/>
                    <a:pt x="3" y="189"/>
                  </a:cubicBezTo>
                  <a:cubicBezTo>
                    <a:pt x="5" y="192"/>
                    <a:pt x="9" y="194"/>
                    <a:pt x="12" y="194"/>
                  </a:cubicBezTo>
                  <a:cubicBezTo>
                    <a:pt x="296" y="194"/>
                    <a:pt x="296" y="194"/>
                    <a:pt x="296" y="194"/>
                  </a:cubicBezTo>
                  <a:cubicBezTo>
                    <a:pt x="300" y="194"/>
                    <a:pt x="303" y="192"/>
                    <a:pt x="305" y="189"/>
                  </a:cubicBezTo>
                  <a:cubicBezTo>
                    <a:pt x="308" y="186"/>
                    <a:pt x="309" y="183"/>
                    <a:pt x="308" y="179"/>
                  </a:cubicBezTo>
                  <a:cubicBezTo>
                    <a:pt x="272" y="9"/>
                    <a:pt x="272" y="9"/>
                    <a:pt x="272" y="9"/>
                  </a:cubicBezTo>
                  <a:cubicBezTo>
                    <a:pt x="271" y="4"/>
                    <a:pt x="266" y="0"/>
                    <a:pt x="2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38" y="4"/>
                    <a:pt x="36" y="9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92">
              <a:extLst>
                <a:ext uri="{FF2B5EF4-FFF2-40B4-BE49-F238E27FC236}">
                  <a16:creationId xmlns:a16="http://schemas.microsoft.com/office/drawing/2014/main" id="{D61BFAA6-FE39-4E09-9192-3B9F85B7C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730" y="1968718"/>
              <a:ext cx="1190011" cy="855946"/>
            </a:xfrm>
            <a:custGeom>
              <a:avLst/>
              <a:gdLst>
                <a:gd name="T0" fmla="*/ 1265 w 1265"/>
                <a:gd name="T1" fmla="*/ 78 h 910"/>
                <a:gd name="T2" fmla="*/ 1265 w 1265"/>
                <a:gd name="T3" fmla="*/ 832 h 910"/>
                <a:gd name="T4" fmla="*/ 1187 w 1265"/>
                <a:gd name="T5" fmla="*/ 910 h 910"/>
                <a:gd name="T6" fmla="*/ 78 w 1265"/>
                <a:gd name="T7" fmla="*/ 910 h 910"/>
                <a:gd name="T8" fmla="*/ 0 w 1265"/>
                <a:gd name="T9" fmla="*/ 832 h 910"/>
                <a:gd name="T10" fmla="*/ 0 w 1265"/>
                <a:gd name="T11" fmla="*/ 78 h 910"/>
                <a:gd name="T12" fmla="*/ 78 w 1265"/>
                <a:gd name="T13" fmla="*/ 0 h 910"/>
                <a:gd name="T14" fmla="*/ 1187 w 1265"/>
                <a:gd name="T15" fmla="*/ 0 h 910"/>
                <a:gd name="T16" fmla="*/ 1265 w 1265"/>
                <a:gd name="T17" fmla="*/ 78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5" h="910">
                  <a:moveTo>
                    <a:pt x="1265" y="78"/>
                  </a:moveTo>
                  <a:cubicBezTo>
                    <a:pt x="1265" y="832"/>
                    <a:pt x="1265" y="832"/>
                    <a:pt x="1265" y="832"/>
                  </a:cubicBezTo>
                  <a:cubicBezTo>
                    <a:pt x="1265" y="875"/>
                    <a:pt x="1230" y="910"/>
                    <a:pt x="1187" y="910"/>
                  </a:cubicBezTo>
                  <a:cubicBezTo>
                    <a:pt x="78" y="910"/>
                    <a:pt x="78" y="910"/>
                    <a:pt x="78" y="910"/>
                  </a:cubicBezTo>
                  <a:cubicBezTo>
                    <a:pt x="35" y="910"/>
                    <a:pt x="0" y="875"/>
                    <a:pt x="0" y="83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1230" y="0"/>
                    <a:pt x="1265" y="35"/>
                    <a:pt x="1265" y="78"/>
                  </a:cubicBezTo>
                </a:path>
              </a:pathLst>
            </a:custGeom>
            <a:solidFill>
              <a:srgbClr val="E4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93">
              <a:extLst>
                <a:ext uri="{FF2B5EF4-FFF2-40B4-BE49-F238E27FC236}">
                  <a16:creationId xmlns:a16="http://schemas.microsoft.com/office/drawing/2014/main" id="{785D87E3-A055-4C98-963A-1EA0291A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920" y="1963459"/>
              <a:ext cx="1213049" cy="877984"/>
            </a:xfrm>
            <a:custGeom>
              <a:avLst/>
              <a:gdLst>
                <a:gd name="T0" fmla="*/ 1277 w 1289"/>
                <a:gd name="T1" fmla="*/ 90 h 934"/>
                <a:gd name="T2" fmla="*/ 1265 w 1289"/>
                <a:gd name="T3" fmla="*/ 90 h 934"/>
                <a:gd name="T4" fmla="*/ 1265 w 1289"/>
                <a:gd name="T5" fmla="*/ 844 h 934"/>
                <a:gd name="T6" fmla="*/ 1246 w 1289"/>
                <a:gd name="T7" fmla="*/ 891 h 934"/>
                <a:gd name="T8" fmla="*/ 1199 w 1289"/>
                <a:gd name="T9" fmla="*/ 910 h 934"/>
                <a:gd name="T10" fmla="*/ 90 w 1289"/>
                <a:gd name="T11" fmla="*/ 910 h 934"/>
                <a:gd name="T12" fmla="*/ 43 w 1289"/>
                <a:gd name="T13" fmla="*/ 891 h 934"/>
                <a:gd name="T14" fmla="*/ 24 w 1289"/>
                <a:gd name="T15" fmla="*/ 844 h 934"/>
                <a:gd name="T16" fmla="*/ 24 w 1289"/>
                <a:gd name="T17" fmla="*/ 90 h 934"/>
                <a:gd name="T18" fmla="*/ 43 w 1289"/>
                <a:gd name="T19" fmla="*/ 43 h 934"/>
                <a:gd name="T20" fmla="*/ 90 w 1289"/>
                <a:gd name="T21" fmla="*/ 24 h 934"/>
                <a:gd name="T22" fmla="*/ 1199 w 1289"/>
                <a:gd name="T23" fmla="*/ 24 h 934"/>
                <a:gd name="T24" fmla="*/ 1246 w 1289"/>
                <a:gd name="T25" fmla="*/ 43 h 934"/>
                <a:gd name="T26" fmla="*/ 1265 w 1289"/>
                <a:gd name="T27" fmla="*/ 90 h 934"/>
                <a:gd name="T28" fmla="*/ 1277 w 1289"/>
                <a:gd name="T29" fmla="*/ 90 h 934"/>
                <a:gd name="T30" fmla="*/ 1289 w 1289"/>
                <a:gd name="T31" fmla="*/ 90 h 934"/>
                <a:gd name="T32" fmla="*/ 1263 w 1289"/>
                <a:gd name="T33" fmla="*/ 27 h 934"/>
                <a:gd name="T34" fmla="*/ 1199 w 1289"/>
                <a:gd name="T35" fmla="*/ 0 h 934"/>
                <a:gd name="T36" fmla="*/ 90 w 1289"/>
                <a:gd name="T37" fmla="*/ 0 h 934"/>
                <a:gd name="T38" fmla="*/ 26 w 1289"/>
                <a:gd name="T39" fmla="*/ 27 h 934"/>
                <a:gd name="T40" fmla="*/ 0 w 1289"/>
                <a:gd name="T41" fmla="*/ 90 h 934"/>
                <a:gd name="T42" fmla="*/ 0 w 1289"/>
                <a:gd name="T43" fmla="*/ 844 h 934"/>
                <a:gd name="T44" fmla="*/ 26 w 1289"/>
                <a:gd name="T45" fmla="*/ 908 h 934"/>
                <a:gd name="T46" fmla="*/ 90 w 1289"/>
                <a:gd name="T47" fmla="*/ 934 h 934"/>
                <a:gd name="T48" fmla="*/ 1199 w 1289"/>
                <a:gd name="T49" fmla="*/ 934 h 934"/>
                <a:gd name="T50" fmla="*/ 1263 w 1289"/>
                <a:gd name="T51" fmla="*/ 908 h 934"/>
                <a:gd name="T52" fmla="*/ 1289 w 1289"/>
                <a:gd name="T53" fmla="*/ 844 h 934"/>
                <a:gd name="T54" fmla="*/ 1289 w 1289"/>
                <a:gd name="T55" fmla="*/ 90 h 934"/>
                <a:gd name="T56" fmla="*/ 1277 w 1289"/>
                <a:gd name="T57" fmla="*/ 9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9" h="934">
                  <a:moveTo>
                    <a:pt x="1277" y="90"/>
                  </a:moveTo>
                  <a:cubicBezTo>
                    <a:pt x="1265" y="90"/>
                    <a:pt x="1265" y="90"/>
                    <a:pt x="1265" y="90"/>
                  </a:cubicBezTo>
                  <a:cubicBezTo>
                    <a:pt x="1265" y="844"/>
                    <a:pt x="1265" y="844"/>
                    <a:pt x="1265" y="844"/>
                  </a:cubicBezTo>
                  <a:cubicBezTo>
                    <a:pt x="1265" y="862"/>
                    <a:pt x="1258" y="879"/>
                    <a:pt x="1246" y="891"/>
                  </a:cubicBezTo>
                  <a:cubicBezTo>
                    <a:pt x="1234" y="903"/>
                    <a:pt x="1217" y="910"/>
                    <a:pt x="1199" y="910"/>
                  </a:cubicBezTo>
                  <a:cubicBezTo>
                    <a:pt x="90" y="910"/>
                    <a:pt x="90" y="910"/>
                    <a:pt x="90" y="910"/>
                  </a:cubicBezTo>
                  <a:cubicBezTo>
                    <a:pt x="72" y="910"/>
                    <a:pt x="55" y="903"/>
                    <a:pt x="43" y="891"/>
                  </a:cubicBezTo>
                  <a:cubicBezTo>
                    <a:pt x="31" y="879"/>
                    <a:pt x="24" y="862"/>
                    <a:pt x="24" y="84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72"/>
                    <a:pt x="31" y="55"/>
                    <a:pt x="43" y="43"/>
                  </a:cubicBezTo>
                  <a:cubicBezTo>
                    <a:pt x="55" y="32"/>
                    <a:pt x="72" y="24"/>
                    <a:pt x="90" y="24"/>
                  </a:cubicBezTo>
                  <a:cubicBezTo>
                    <a:pt x="1199" y="24"/>
                    <a:pt x="1199" y="24"/>
                    <a:pt x="1199" y="24"/>
                  </a:cubicBezTo>
                  <a:cubicBezTo>
                    <a:pt x="1217" y="24"/>
                    <a:pt x="1234" y="32"/>
                    <a:pt x="1246" y="43"/>
                  </a:cubicBezTo>
                  <a:cubicBezTo>
                    <a:pt x="1258" y="55"/>
                    <a:pt x="1265" y="72"/>
                    <a:pt x="1265" y="90"/>
                  </a:cubicBezTo>
                  <a:cubicBezTo>
                    <a:pt x="1277" y="90"/>
                    <a:pt x="1277" y="90"/>
                    <a:pt x="1277" y="90"/>
                  </a:cubicBezTo>
                  <a:cubicBezTo>
                    <a:pt x="1289" y="90"/>
                    <a:pt x="1289" y="90"/>
                    <a:pt x="1289" y="90"/>
                  </a:cubicBezTo>
                  <a:cubicBezTo>
                    <a:pt x="1289" y="65"/>
                    <a:pt x="1279" y="43"/>
                    <a:pt x="1263" y="27"/>
                  </a:cubicBezTo>
                  <a:cubicBezTo>
                    <a:pt x="1247" y="10"/>
                    <a:pt x="1224" y="0"/>
                    <a:pt x="119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43" y="10"/>
                    <a:pt x="26" y="27"/>
                  </a:cubicBezTo>
                  <a:cubicBezTo>
                    <a:pt x="10" y="43"/>
                    <a:pt x="0" y="65"/>
                    <a:pt x="0" y="90"/>
                  </a:cubicBezTo>
                  <a:cubicBezTo>
                    <a:pt x="0" y="844"/>
                    <a:pt x="0" y="844"/>
                    <a:pt x="0" y="844"/>
                  </a:cubicBezTo>
                  <a:cubicBezTo>
                    <a:pt x="0" y="869"/>
                    <a:pt x="10" y="891"/>
                    <a:pt x="26" y="908"/>
                  </a:cubicBezTo>
                  <a:cubicBezTo>
                    <a:pt x="43" y="924"/>
                    <a:pt x="65" y="934"/>
                    <a:pt x="90" y="934"/>
                  </a:cubicBezTo>
                  <a:cubicBezTo>
                    <a:pt x="1199" y="934"/>
                    <a:pt x="1199" y="934"/>
                    <a:pt x="1199" y="934"/>
                  </a:cubicBezTo>
                  <a:cubicBezTo>
                    <a:pt x="1224" y="934"/>
                    <a:pt x="1247" y="924"/>
                    <a:pt x="1263" y="908"/>
                  </a:cubicBezTo>
                  <a:cubicBezTo>
                    <a:pt x="1279" y="891"/>
                    <a:pt x="1289" y="869"/>
                    <a:pt x="1289" y="844"/>
                  </a:cubicBezTo>
                  <a:cubicBezTo>
                    <a:pt x="1289" y="90"/>
                    <a:pt x="1289" y="90"/>
                    <a:pt x="1289" y="90"/>
                  </a:cubicBezTo>
                  <a:cubicBezTo>
                    <a:pt x="1277" y="90"/>
                    <a:pt x="1277" y="90"/>
                    <a:pt x="1277" y="90"/>
                  </a:cubicBezTo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96">
              <a:extLst>
                <a:ext uri="{FF2B5EF4-FFF2-40B4-BE49-F238E27FC236}">
                  <a16:creationId xmlns:a16="http://schemas.microsoft.com/office/drawing/2014/main" id="{A706FEF7-5DA8-4B9C-98FE-FDF8D9AC3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5439" y="2670654"/>
              <a:ext cx="1190011" cy="159770"/>
            </a:xfrm>
            <a:custGeom>
              <a:avLst/>
              <a:gdLst>
                <a:gd name="T0" fmla="*/ 1265 w 1265"/>
                <a:gd name="T1" fmla="*/ 0 h 170"/>
                <a:gd name="T2" fmla="*/ 1265 w 1265"/>
                <a:gd name="T3" fmla="*/ 92 h 170"/>
                <a:gd name="T4" fmla="*/ 1187 w 1265"/>
                <a:gd name="T5" fmla="*/ 170 h 170"/>
                <a:gd name="T6" fmla="*/ 78 w 1265"/>
                <a:gd name="T7" fmla="*/ 170 h 170"/>
                <a:gd name="T8" fmla="*/ 0 w 1265"/>
                <a:gd name="T9" fmla="*/ 92 h 170"/>
                <a:gd name="T10" fmla="*/ 0 w 1265"/>
                <a:gd name="T11" fmla="*/ 0 h 170"/>
                <a:gd name="T12" fmla="*/ 1265 w 1265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5" h="170">
                  <a:moveTo>
                    <a:pt x="1265" y="0"/>
                  </a:moveTo>
                  <a:cubicBezTo>
                    <a:pt x="1265" y="92"/>
                    <a:pt x="1265" y="92"/>
                    <a:pt x="1265" y="92"/>
                  </a:cubicBezTo>
                  <a:cubicBezTo>
                    <a:pt x="1265" y="135"/>
                    <a:pt x="1230" y="170"/>
                    <a:pt x="1187" y="170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35" y="170"/>
                    <a:pt x="0" y="135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65" y="0"/>
                    <a:pt x="1265" y="0"/>
                    <a:pt x="12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97">
              <a:extLst>
                <a:ext uri="{FF2B5EF4-FFF2-40B4-BE49-F238E27FC236}">
                  <a16:creationId xmlns:a16="http://schemas.microsoft.com/office/drawing/2014/main" id="{37386908-16D8-4007-8723-414163C5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920" y="2659134"/>
              <a:ext cx="1213049" cy="182308"/>
            </a:xfrm>
            <a:custGeom>
              <a:avLst/>
              <a:gdLst>
                <a:gd name="T0" fmla="*/ 1277 w 1289"/>
                <a:gd name="T1" fmla="*/ 12 h 194"/>
                <a:gd name="T2" fmla="*/ 1265 w 1289"/>
                <a:gd name="T3" fmla="*/ 12 h 194"/>
                <a:gd name="T4" fmla="*/ 1265 w 1289"/>
                <a:gd name="T5" fmla="*/ 104 h 194"/>
                <a:gd name="T6" fmla="*/ 1246 w 1289"/>
                <a:gd name="T7" fmla="*/ 151 h 194"/>
                <a:gd name="T8" fmla="*/ 1199 w 1289"/>
                <a:gd name="T9" fmla="*/ 170 h 194"/>
                <a:gd name="T10" fmla="*/ 90 w 1289"/>
                <a:gd name="T11" fmla="*/ 170 h 194"/>
                <a:gd name="T12" fmla="*/ 43 w 1289"/>
                <a:gd name="T13" fmla="*/ 151 h 194"/>
                <a:gd name="T14" fmla="*/ 24 w 1289"/>
                <a:gd name="T15" fmla="*/ 104 h 194"/>
                <a:gd name="T16" fmla="*/ 24 w 1289"/>
                <a:gd name="T17" fmla="*/ 24 h 194"/>
                <a:gd name="T18" fmla="*/ 1277 w 1289"/>
                <a:gd name="T19" fmla="*/ 24 h 194"/>
                <a:gd name="T20" fmla="*/ 1277 w 1289"/>
                <a:gd name="T21" fmla="*/ 12 h 194"/>
                <a:gd name="T22" fmla="*/ 1265 w 1289"/>
                <a:gd name="T23" fmla="*/ 12 h 194"/>
                <a:gd name="T24" fmla="*/ 1277 w 1289"/>
                <a:gd name="T25" fmla="*/ 12 h 194"/>
                <a:gd name="T26" fmla="*/ 1277 w 1289"/>
                <a:gd name="T27" fmla="*/ 0 h 194"/>
                <a:gd name="T28" fmla="*/ 12 w 1289"/>
                <a:gd name="T29" fmla="*/ 0 h 194"/>
                <a:gd name="T30" fmla="*/ 4 w 1289"/>
                <a:gd name="T31" fmla="*/ 4 h 194"/>
                <a:gd name="T32" fmla="*/ 0 w 1289"/>
                <a:gd name="T33" fmla="*/ 12 h 194"/>
                <a:gd name="T34" fmla="*/ 0 w 1289"/>
                <a:gd name="T35" fmla="*/ 104 h 194"/>
                <a:gd name="T36" fmla="*/ 26 w 1289"/>
                <a:gd name="T37" fmla="*/ 168 h 194"/>
                <a:gd name="T38" fmla="*/ 90 w 1289"/>
                <a:gd name="T39" fmla="*/ 194 h 194"/>
                <a:gd name="T40" fmla="*/ 1199 w 1289"/>
                <a:gd name="T41" fmla="*/ 194 h 194"/>
                <a:gd name="T42" fmla="*/ 1263 w 1289"/>
                <a:gd name="T43" fmla="*/ 168 h 194"/>
                <a:gd name="T44" fmla="*/ 1289 w 1289"/>
                <a:gd name="T45" fmla="*/ 104 h 194"/>
                <a:gd name="T46" fmla="*/ 1289 w 1289"/>
                <a:gd name="T47" fmla="*/ 12 h 194"/>
                <a:gd name="T48" fmla="*/ 1286 w 1289"/>
                <a:gd name="T49" fmla="*/ 4 h 194"/>
                <a:gd name="T50" fmla="*/ 1277 w 1289"/>
                <a:gd name="T51" fmla="*/ 0 h 194"/>
                <a:gd name="T52" fmla="*/ 1277 w 1289"/>
                <a:gd name="T53" fmla="*/ 1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9" h="194">
                  <a:moveTo>
                    <a:pt x="1277" y="12"/>
                  </a:moveTo>
                  <a:cubicBezTo>
                    <a:pt x="1265" y="12"/>
                    <a:pt x="1265" y="12"/>
                    <a:pt x="1265" y="12"/>
                  </a:cubicBezTo>
                  <a:cubicBezTo>
                    <a:pt x="1265" y="104"/>
                    <a:pt x="1265" y="104"/>
                    <a:pt x="1265" y="104"/>
                  </a:cubicBezTo>
                  <a:cubicBezTo>
                    <a:pt x="1265" y="122"/>
                    <a:pt x="1258" y="139"/>
                    <a:pt x="1246" y="151"/>
                  </a:cubicBezTo>
                  <a:cubicBezTo>
                    <a:pt x="1234" y="163"/>
                    <a:pt x="1217" y="170"/>
                    <a:pt x="1199" y="170"/>
                  </a:cubicBezTo>
                  <a:cubicBezTo>
                    <a:pt x="90" y="170"/>
                    <a:pt x="90" y="170"/>
                    <a:pt x="90" y="170"/>
                  </a:cubicBezTo>
                  <a:cubicBezTo>
                    <a:pt x="72" y="170"/>
                    <a:pt x="55" y="163"/>
                    <a:pt x="43" y="151"/>
                  </a:cubicBezTo>
                  <a:cubicBezTo>
                    <a:pt x="31" y="139"/>
                    <a:pt x="24" y="122"/>
                    <a:pt x="24" y="10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277" y="24"/>
                    <a:pt x="1277" y="24"/>
                    <a:pt x="1277" y="24"/>
                  </a:cubicBezTo>
                  <a:cubicBezTo>
                    <a:pt x="1277" y="12"/>
                    <a:pt x="1277" y="12"/>
                    <a:pt x="1277" y="12"/>
                  </a:cubicBezTo>
                  <a:cubicBezTo>
                    <a:pt x="1265" y="12"/>
                    <a:pt x="1265" y="12"/>
                    <a:pt x="1265" y="12"/>
                  </a:cubicBezTo>
                  <a:cubicBezTo>
                    <a:pt x="1277" y="12"/>
                    <a:pt x="1277" y="12"/>
                    <a:pt x="1277" y="12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29"/>
                    <a:pt x="10" y="151"/>
                    <a:pt x="26" y="168"/>
                  </a:cubicBezTo>
                  <a:cubicBezTo>
                    <a:pt x="43" y="184"/>
                    <a:pt x="65" y="194"/>
                    <a:pt x="90" y="194"/>
                  </a:cubicBezTo>
                  <a:cubicBezTo>
                    <a:pt x="1199" y="194"/>
                    <a:pt x="1199" y="194"/>
                    <a:pt x="1199" y="194"/>
                  </a:cubicBezTo>
                  <a:cubicBezTo>
                    <a:pt x="1224" y="194"/>
                    <a:pt x="1247" y="184"/>
                    <a:pt x="1263" y="168"/>
                  </a:cubicBezTo>
                  <a:cubicBezTo>
                    <a:pt x="1279" y="151"/>
                    <a:pt x="1289" y="129"/>
                    <a:pt x="1289" y="104"/>
                  </a:cubicBezTo>
                  <a:cubicBezTo>
                    <a:pt x="1289" y="12"/>
                    <a:pt x="1289" y="12"/>
                    <a:pt x="1289" y="12"/>
                  </a:cubicBezTo>
                  <a:cubicBezTo>
                    <a:pt x="1289" y="9"/>
                    <a:pt x="1288" y="6"/>
                    <a:pt x="1286" y="4"/>
                  </a:cubicBezTo>
                  <a:cubicBezTo>
                    <a:pt x="1283" y="1"/>
                    <a:pt x="1280" y="0"/>
                    <a:pt x="1277" y="0"/>
                  </a:cubicBezTo>
                  <a:cubicBezTo>
                    <a:pt x="1277" y="12"/>
                    <a:pt x="1277" y="12"/>
                    <a:pt x="1277" y="12"/>
                  </a:cubicBezTo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98">
              <a:extLst>
                <a:ext uri="{FF2B5EF4-FFF2-40B4-BE49-F238E27FC236}">
                  <a16:creationId xmlns:a16="http://schemas.microsoft.com/office/drawing/2014/main" id="{F988158C-0356-44FF-BA6D-FB9D3CD74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5920" y="2722241"/>
              <a:ext cx="56596" cy="56596"/>
            </a:xfrm>
            <a:prstGeom prst="ellipse">
              <a:avLst/>
            </a:prstGeom>
            <a:solidFill>
              <a:srgbClr val="AFD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107">
              <a:extLst>
                <a:ext uri="{FF2B5EF4-FFF2-40B4-BE49-F238E27FC236}">
                  <a16:creationId xmlns:a16="http://schemas.microsoft.com/office/drawing/2014/main" id="{F02632B6-8F2C-4EA8-B770-3399A91E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116" y="2932596"/>
              <a:ext cx="415702" cy="45577"/>
            </a:xfrm>
            <a:prstGeom prst="rect">
              <a:avLst/>
            </a:prstGeom>
            <a:solidFill>
              <a:srgbClr val="E4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FED9B4A5-F499-484A-B76E-5F34DBE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098" y="2921578"/>
              <a:ext cx="438241" cy="67614"/>
            </a:xfrm>
            <a:custGeom>
              <a:avLst/>
              <a:gdLst>
                <a:gd name="T0" fmla="*/ 454 w 466"/>
                <a:gd name="T1" fmla="*/ 60 h 72"/>
                <a:gd name="T2" fmla="*/ 454 w 466"/>
                <a:gd name="T3" fmla="*/ 48 h 72"/>
                <a:gd name="T4" fmla="*/ 24 w 466"/>
                <a:gd name="T5" fmla="*/ 48 h 72"/>
                <a:gd name="T6" fmla="*/ 24 w 466"/>
                <a:gd name="T7" fmla="*/ 24 h 72"/>
                <a:gd name="T8" fmla="*/ 442 w 466"/>
                <a:gd name="T9" fmla="*/ 24 h 72"/>
                <a:gd name="T10" fmla="*/ 442 w 466"/>
                <a:gd name="T11" fmla="*/ 60 h 72"/>
                <a:gd name="T12" fmla="*/ 454 w 466"/>
                <a:gd name="T13" fmla="*/ 60 h 72"/>
                <a:gd name="T14" fmla="*/ 454 w 466"/>
                <a:gd name="T15" fmla="*/ 48 h 72"/>
                <a:gd name="T16" fmla="*/ 454 w 466"/>
                <a:gd name="T17" fmla="*/ 60 h 72"/>
                <a:gd name="T18" fmla="*/ 466 w 466"/>
                <a:gd name="T19" fmla="*/ 60 h 72"/>
                <a:gd name="T20" fmla="*/ 466 w 466"/>
                <a:gd name="T21" fmla="*/ 12 h 72"/>
                <a:gd name="T22" fmla="*/ 462 w 466"/>
                <a:gd name="T23" fmla="*/ 3 h 72"/>
                <a:gd name="T24" fmla="*/ 454 w 466"/>
                <a:gd name="T25" fmla="*/ 0 h 72"/>
                <a:gd name="T26" fmla="*/ 12 w 466"/>
                <a:gd name="T27" fmla="*/ 0 h 72"/>
                <a:gd name="T28" fmla="*/ 4 w 466"/>
                <a:gd name="T29" fmla="*/ 3 h 72"/>
                <a:gd name="T30" fmla="*/ 0 w 466"/>
                <a:gd name="T31" fmla="*/ 12 h 72"/>
                <a:gd name="T32" fmla="*/ 0 w 466"/>
                <a:gd name="T33" fmla="*/ 60 h 72"/>
                <a:gd name="T34" fmla="*/ 4 w 466"/>
                <a:gd name="T35" fmla="*/ 69 h 72"/>
                <a:gd name="T36" fmla="*/ 12 w 466"/>
                <a:gd name="T37" fmla="*/ 72 h 72"/>
                <a:gd name="T38" fmla="*/ 454 w 466"/>
                <a:gd name="T39" fmla="*/ 72 h 72"/>
                <a:gd name="T40" fmla="*/ 462 w 466"/>
                <a:gd name="T41" fmla="*/ 69 h 72"/>
                <a:gd name="T42" fmla="*/ 466 w 466"/>
                <a:gd name="T43" fmla="*/ 60 h 72"/>
                <a:gd name="T44" fmla="*/ 454 w 466"/>
                <a:gd name="T45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72">
                  <a:moveTo>
                    <a:pt x="454" y="60"/>
                  </a:moveTo>
                  <a:cubicBezTo>
                    <a:pt x="454" y="48"/>
                    <a:pt x="454" y="48"/>
                    <a:pt x="45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42" y="60"/>
                    <a:pt x="442" y="60"/>
                    <a:pt x="442" y="60"/>
                  </a:cubicBezTo>
                  <a:cubicBezTo>
                    <a:pt x="454" y="60"/>
                    <a:pt x="454" y="60"/>
                    <a:pt x="454" y="60"/>
                  </a:cubicBezTo>
                  <a:cubicBezTo>
                    <a:pt x="454" y="48"/>
                    <a:pt x="454" y="48"/>
                    <a:pt x="454" y="48"/>
                  </a:cubicBezTo>
                  <a:cubicBezTo>
                    <a:pt x="454" y="60"/>
                    <a:pt x="454" y="60"/>
                    <a:pt x="454" y="60"/>
                  </a:cubicBezTo>
                  <a:cubicBezTo>
                    <a:pt x="466" y="60"/>
                    <a:pt x="466" y="60"/>
                    <a:pt x="466" y="60"/>
                  </a:cubicBezTo>
                  <a:cubicBezTo>
                    <a:pt x="466" y="12"/>
                    <a:pt x="466" y="12"/>
                    <a:pt x="466" y="12"/>
                  </a:cubicBezTo>
                  <a:cubicBezTo>
                    <a:pt x="466" y="8"/>
                    <a:pt x="465" y="5"/>
                    <a:pt x="462" y="3"/>
                  </a:cubicBezTo>
                  <a:cubicBezTo>
                    <a:pt x="460" y="1"/>
                    <a:pt x="457" y="0"/>
                    <a:pt x="4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2" y="5"/>
                    <a:pt x="0" y="8"/>
                    <a:pt x="0" y="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2" y="67"/>
                    <a:pt x="4" y="69"/>
                  </a:cubicBezTo>
                  <a:cubicBezTo>
                    <a:pt x="6" y="71"/>
                    <a:pt x="9" y="72"/>
                    <a:pt x="12" y="72"/>
                  </a:cubicBezTo>
                  <a:cubicBezTo>
                    <a:pt x="454" y="72"/>
                    <a:pt x="454" y="72"/>
                    <a:pt x="454" y="72"/>
                  </a:cubicBezTo>
                  <a:cubicBezTo>
                    <a:pt x="457" y="72"/>
                    <a:pt x="460" y="71"/>
                    <a:pt x="462" y="69"/>
                  </a:cubicBezTo>
                  <a:cubicBezTo>
                    <a:pt x="465" y="67"/>
                    <a:pt x="466" y="64"/>
                    <a:pt x="466" y="60"/>
                  </a:cubicBezTo>
                  <a:lnTo>
                    <a:pt x="454" y="60"/>
                  </a:lnTo>
                  <a:close/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D52D3A63-55DB-4421-BDC7-DC764109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62" y="2703209"/>
              <a:ext cx="458274" cy="520880"/>
            </a:xfrm>
            <a:custGeom>
              <a:avLst/>
              <a:gdLst>
                <a:gd name="T0" fmla="*/ 382 w 487"/>
                <a:gd name="T1" fmla="*/ 0 h 554"/>
                <a:gd name="T2" fmla="*/ 210 w 487"/>
                <a:gd name="T3" fmla="*/ 301 h 554"/>
                <a:gd name="T4" fmla="*/ 0 w 487"/>
                <a:gd name="T5" fmla="*/ 456 h 554"/>
                <a:gd name="T6" fmla="*/ 48 w 487"/>
                <a:gd name="T7" fmla="*/ 554 h 554"/>
                <a:gd name="T8" fmla="*/ 50 w 487"/>
                <a:gd name="T9" fmla="*/ 553 h 554"/>
                <a:gd name="T10" fmla="*/ 486 w 487"/>
                <a:gd name="T11" fmla="*/ 32 h 554"/>
                <a:gd name="T12" fmla="*/ 487 w 487"/>
                <a:gd name="T13" fmla="*/ 30 h 554"/>
                <a:gd name="T14" fmla="*/ 382 w 487"/>
                <a:gd name="T1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54">
                  <a:moveTo>
                    <a:pt x="382" y="0"/>
                  </a:moveTo>
                  <a:cubicBezTo>
                    <a:pt x="349" y="114"/>
                    <a:pt x="289" y="217"/>
                    <a:pt x="210" y="301"/>
                  </a:cubicBezTo>
                  <a:cubicBezTo>
                    <a:pt x="150" y="364"/>
                    <a:pt x="79" y="417"/>
                    <a:pt x="0" y="456"/>
                  </a:cubicBezTo>
                  <a:cubicBezTo>
                    <a:pt x="11" y="491"/>
                    <a:pt x="27" y="524"/>
                    <a:pt x="48" y="554"/>
                  </a:cubicBezTo>
                  <a:cubicBezTo>
                    <a:pt x="49" y="554"/>
                    <a:pt x="50" y="553"/>
                    <a:pt x="50" y="553"/>
                  </a:cubicBezTo>
                  <a:cubicBezTo>
                    <a:pt x="260" y="449"/>
                    <a:pt x="420" y="261"/>
                    <a:pt x="486" y="32"/>
                  </a:cubicBezTo>
                  <a:cubicBezTo>
                    <a:pt x="487" y="32"/>
                    <a:pt x="487" y="31"/>
                    <a:pt x="487" y="30"/>
                  </a:cubicBezTo>
                  <a:cubicBezTo>
                    <a:pt x="454" y="15"/>
                    <a:pt x="419" y="4"/>
                    <a:pt x="382" y="0"/>
                  </a:cubicBezTo>
                </a:path>
              </a:pathLst>
            </a:custGeom>
            <a:solidFill>
              <a:srgbClr val="C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914CFFF-08D5-4594-8B1B-46460A2E9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039" y="2731757"/>
              <a:ext cx="423215" cy="501848"/>
            </a:xfrm>
            <a:custGeom>
              <a:avLst/>
              <a:gdLst>
                <a:gd name="T0" fmla="*/ 439 w 450"/>
                <a:gd name="T1" fmla="*/ 0 h 534"/>
                <a:gd name="T2" fmla="*/ 438 w 450"/>
                <a:gd name="T3" fmla="*/ 2 h 534"/>
                <a:gd name="T4" fmla="*/ 2 w 450"/>
                <a:gd name="T5" fmla="*/ 523 h 534"/>
                <a:gd name="T6" fmla="*/ 0 w 450"/>
                <a:gd name="T7" fmla="*/ 524 h 534"/>
                <a:gd name="T8" fmla="*/ 8 w 450"/>
                <a:gd name="T9" fmla="*/ 534 h 534"/>
                <a:gd name="T10" fmla="*/ 450 w 450"/>
                <a:gd name="T11" fmla="*/ 6 h 534"/>
                <a:gd name="T12" fmla="*/ 439 w 450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534">
                  <a:moveTo>
                    <a:pt x="439" y="0"/>
                  </a:moveTo>
                  <a:cubicBezTo>
                    <a:pt x="439" y="1"/>
                    <a:pt x="439" y="2"/>
                    <a:pt x="438" y="2"/>
                  </a:cubicBezTo>
                  <a:cubicBezTo>
                    <a:pt x="372" y="231"/>
                    <a:pt x="212" y="419"/>
                    <a:pt x="2" y="523"/>
                  </a:cubicBezTo>
                  <a:cubicBezTo>
                    <a:pt x="2" y="523"/>
                    <a:pt x="1" y="524"/>
                    <a:pt x="0" y="524"/>
                  </a:cubicBezTo>
                  <a:cubicBezTo>
                    <a:pt x="3" y="527"/>
                    <a:pt x="5" y="531"/>
                    <a:pt x="8" y="534"/>
                  </a:cubicBezTo>
                  <a:cubicBezTo>
                    <a:pt x="220" y="428"/>
                    <a:pt x="383" y="237"/>
                    <a:pt x="450" y="6"/>
                  </a:cubicBezTo>
                  <a:cubicBezTo>
                    <a:pt x="446" y="4"/>
                    <a:pt x="443" y="2"/>
                    <a:pt x="439" y="0"/>
                  </a:cubicBezTo>
                </a:path>
              </a:pathLst>
            </a:custGeom>
            <a:solidFill>
              <a:srgbClr val="6FB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11">
              <a:extLst>
                <a:ext uri="{FF2B5EF4-FFF2-40B4-BE49-F238E27FC236}">
                  <a16:creationId xmlns:a16="http://schemas.microsoft.com/office/drawing/2014/main" id="{E982EB24-631F-4DE7-ACB7-9C50A240F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447" y="2700705"/>
              <a:ext cx="346085" cy="265949"/>
            </a:xfrm>
            <a:custGeom>
              <a:avLst/>
              <a:gdLst>
                <a:gd name="T0" fmla="*/ 347 w 368"/>
                <a:gd name="T1" fmla="*/ 0 h 283"/>
                <a:gd name="T2" fmla="*/ 329 w 368"/>
                <a:gd name="T3" fmla="*/ 0 h 283"/>
                <a:gd name="T4" fmla="*/ 329 w 368"/>
                <a:gd name="T5" fmla="*/ 60 h 283"/>
                <a:gd name="T6" fmla="*/ 329 w 368"/>
                <a:gd name="T7" fmla="*/ 60 h 283"/>
                <a:gd name="T8" fmla="*/ 303 w 368"/>
                <a:gd name="T9" fmla="*/ 124 h 283"/>
                <a:gd name="T10" fmla="*/ 239 w 368"/>
                <a:gd name="T11" fmla="*/ 150 h 283"/>
                <a:gd name="T12" fmla="*/ 58 w 368"/>
                <a:gd name="T13" fmla="*/ 150 h 283"/>
                <a:gd name="T14" fmla="*/ 0 w 368"/>
                <a:gd name="T15" fmla="*/ 283 h 283"/>
                <a:gd name="T16" fmla="*/ 206 w 368"/>
                <a:gd name="T17" fmla="*/ 283 h 283"/>
                <a:gd name="T18" fmla="*/ 368 w 368"/>
                <a:gd name="T19" fmla="*/ 0 h 283"/>
                <a:gd name="T20" fmla="*/ 347 w 368"/>
                <a:gd name="T2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8" h="283">
                  <a:moveTo>
                    <a:pt x="347" y="0"/>
                  </a:moveTo>
                  <a:cubicBezTo>
                    <a:pt x="341" y="0"/>
                    <a:pt x="335" y="0"/>
                    <a:pt x="329" y="0"/>
                  </a:cubicBezTo>
                  <a:cubicBezTo>
                    <a:pt x="329" y="60"/>
                    <a:pt x="329" y="60"/>
                    <a:pt x="329" y="60"/>
                  </a:cubicBezTo>
                  <a:cubicBezTo>
                    <a:pt x="329" y="60"/>
                    <a:pt x="329" y="60"/>
                    <a:pt x="329" y="60"/>
                  </a:cubicBezTo>
                  <a:cubicBezTo>
                    <a:pt x="329" y="85"/>
                    <a:pt x="319" y="107"/>
                    <a:pt x="303" y="124"/>
                  </a:cubicBezTo>
                  <a:cubicBezTo>
                    <a:pt x="287" y="140"/>
                    <a:pt x="264" y="150"/>
                    <a:pt x="239" y="150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30" y="189"/>
                    <a:pt x="10" y="235"/>
                    <a:pt x="0" y="283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80" y="204"/>
                    <a:pt x="336" y="107"/>
                    <a:pt x="368" y="0"/>
                  </a:cubicBezTo>
                  <a:cubicBezTo>
                    <a:pt x="361" y="0"/>
                    <a:pt x="354" y="0"/>
                    <a:pt x="347" y="0"/>
                  </a:cubicBezTo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65F2D363-DF35-4385-9EC0-54E381F07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62" y="2700705"/>
              <a:ext cx="359608" cy="431229"/>
            </a:xfrm>
            <a:custGeom>
              <a:avLst/>
              <a:gdLst>
                <a:gd name="T0" fmla="*/ 358 w 382"/>
                <a:gd name="T1" fmla="*/ 0 h 459"/>
                <a:gd name="T2" fmla="*/ 196 w 382"/>
                <a:gd name="T3" fmla="*/ 283 h 459"/>
                <a:gd name="T4" fmla="*/ 201 w 382"/>
                <a:gd name="T5" fmla="*/ 283 h 459"/>
                <a:gd name="T6" fmla="*/ 212 w 382"/>
                <a:gd name="T7" fmla="*/ 291 h 459"/>
                <a:gd name="T8" fmla="*/ 210 w 382"/>
                <a:gd name="T9" fmla="*/ 304 h 459"/>
                <a:gd name="T10" fmla="*/ 0 w 382"/>
                <a:gd name="T11" fmla="*/ 459 h 459"/>
                <a:gd name="T12" fmla="*/ 0 w 382"/>
                <a:gd name="T13" fmla="*/ 459 h 459"/>
                <a:gd name="T14" fmla="*/ 210 w 382"/>
                <a:gd name="T15" fmla="*/ 304 h 459"/>
                <a:gd name="T16" fmla="*/ 382 w 382"/>
                <a:gd name="T17" fmla="*/ 3 h 459"/>
                <a:gd name="T18" fmla="*/ 358 w 382"/>
                <a:gd name="T1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459">
                  <a:moveTo>
                    <a:pt x="358" y="0"/>
                  </a:moveTo>
                  <a:cubicBezTo>
                    <a:pt x="326" y="107"/>
                    <a:pt x="270" y="204"/>
                    <a:pt x="196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83"/>
                    <a:pt x="211" y="286"/>
                    <a:pt x="212" y="291"/>
                  </a:cubicBezTo>
                  <a:cubicBezTo>
                    <a:pt x="214" y="295"/>
                    <a:pt x="213" y="300"/>
                    <a:pt x="210" y="304"/>
                  </a:cubicBezTo>
                  <a:cubicBezTo>
                    <a:pt x="150" y="367"/>
                    <a:pt x="79" y="420"/>
                    <a:pt x="0" y="459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79" y="420"/>
                    <a:pt x="150" y="367"/>
                    <a:pt x="210" y="304"/>
                  </a:cubicBezTo>
                  <a:cubicBezTo>
                    <a:pt x="289" y="220"/>
                    <a:pt x="349" y="117"/>
                    <a:pt x="382" y="3"/>
                  </a:cubicBezTo>
                  <a:cubicBezTo>
                    <a:pt x="374" y="2"/>
                    <a:pt x="366" y="1"/>
                    <a:pt x="358" y="0"/>
                  </a:cubicBezTo>
                </a:path>
              </a:pathLst>
            </a:custGeom>
            <a:solidFill>
              <a:srgbClr val="6FB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05C0D1F9-B600-43D5-8FE7-3F7803260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436" y="2989192"/>
              <a:ext cx="177801" cy="121205"/>
            </a:xfrm>
            <a:custGeom>
              <a:avLst/>
              <a:gdLst>
                <a:gd name="T0" fmla="*/ 189 w 189"/>
                <a:gd name="T1" fmla="*/ 0 h 129"/>
                <a:gd name="T2" fmla="*/ 2 w 189"/>
                <a:gd name="T3" fmla="*/ 0 h 129"/>
                <a:gd name="T4" fmla="*/ 0 w 189"/>
                <a:gd name="T5" fmla="*/ 46 h 129"/>
                <a:gd name="T6" fmla="*/ 9 w 189"/>
                <a:gd name="T7" fmla="*/ 129 h 129"/>
                <a:gd name="T8" fmla="*/ 189 w 18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9">
                  <a:moveTo>
                    <a:pt x="1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31"/>
                    <a:pt x="0" y="46"/>
                  </a:cubicBezTo>
                  <a:cubicBezTo>
                    <a:pt x="0" y="75"/>
                    <a:pt x="3" y="102"/>
                    <a:pt x="9" y="129"/>
                  </a:cubicBezTo>
                  <a:cubicBezTo>
                    <a:pt x="76" y="95"/>
                    <a:pt x="136" y="52"/>
                    <a:pt x="189" y="0"/>
                  </a:cubicBezTo>
                </a:path>
              </a:pathLst>
            </a:custGeom>
            <a:solidFill>
              <a:srgbClr val="9FC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2773C1E1-A16F-41D9-87E8-CB1EF4265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440" y="2966654"/>
              <a:ext cx="214362" cy="165279"/>
            </a:xfrm>
            <a:custGeom>
              <a:avLst/>
              <a:gdLst>
                <a:gd name="T0" fmla="*/ 215 w 228"/>
                <a:gd name="T1" fmla="*/ 12 h 176"/>
                <a:gd name="T2" fmla="*/ 207 w 228"/>
                <a:gd name="T3" fmla="*/ 4 h 176"/>
                <a:gd name="T4" fmla="*/ 215 w 228"/>
                <a:gd name="T5" fmla="*/ 12 h 176"/>
                <a:gd name="T6" fmla="*/ 215 w 228"/>
                <a:gd name="T7" fmla="*/ 0 h 176"/>
                <a:gd name="T8" fmla="*/ 215 w 228"/>
                <a:gd name="T9" fmla="*/ 0 h 176"/>
                <a:gd name="T10" fmla="*/ 210 w 228"/>
                <a:gd name="T11" fmla="*/ 0 h 176"/>
                <a:gd name="T12" fmla="*/ 4 w 228"/>
                <a:gd name="T13" fmla="*/ 0 h 176"/>
                <a:gd name="T14" fmla="*/ 0 w 228"/>
                <a:gd name="T15" fmla="*/ 24 h 176"/>
                <a:gd name="T16" fmla="*/ 187 w 228"/>
                <a:gd name="T17" fmla="*/ 24 h 176"/>
                <a:gd name="T18" fmla="*/ 7 w 228"/>
                <a:gd name="T19" fmla="*/ 153 h 176"/>
                <a:gd name="T20" fmla="*/ 14 w 228"/>
                <a:gd name="T21" fmla="*/ 176 h 176"/>
                <a:gd name="T22" fmla="*/ 224 w 228"/>
                <a:gd name="T23" fmla="*/ 21 h 176"/>
                <a:gd name="T24" fmla="*/ 226 w 228"/>
                <a:gd name="T25" fmla="*/ 8 h 176"/>
                <a:gd name="T26" fmla="*/ 215 w 228"/>
                <a:gd name="T2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176">
                  <a:moveTo>
                    <a:pt x="215" y="12"/>
                  </a:moveTo>
                  <a:cubicBezTo>
                    <a:pt x="207" y="4"/>
                    <a:pt x="207" y="4"/>
                    <a:pt x="207" y="4"/>
                  </a:cubicBezTo>
                  <a:cubicBezTo>
                    <a:pt x="215" y="12"/>
                    <a:pt x="215" y="12"/>
                    <a:pt x="215" y="12"/>
                  </a:cubicBezTo>
                  <a:moveTo>
                    <a:pt x="215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8"/>
                    <a:pt x="2" y="16"/>
                    <a:pt x="0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34" y="76"/>
                    <a:pt x="74" y="119"/>
                    <a:pt x="7" y="153"/>
                  </a:cubicBezTo>
                  <a:cubicBezTo>
                    <a:pt x="9" y="161"/>
                    <a:pt x="11" y="168"/>
                    <a:pt x="14" y="176"/>
                  </a:cubicBezTo>
                  <a:cubicBezTo>
                    <a:pt x="93" y="137"/>
                    <a:pt x="164" y="84"/>
                    <a:pt x="224" y="21"/>
                  </a:cubicBezTo>
                  <a:cubicBezTo>
                    <a:pt x="227" y="17"/>
                    <a:pt x="228" y="12"/>
                    <a:pt x="226" y="8"/>
                  </a:cubicBezTo>
                  <a:cubicBezTo>
                    <a:pt x="225" y="3"/>
                    <a:pt x="220" y="0"/>
                    <a:pt x="215" y="0"/>
                  </a:cubicBezTo>
                </a:path>
              </a:pathLst>
            </a:custGeom>
            <a:solidFill>
              <a:srgbClr val="6FB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FD9EE5EA-7BD5-4550-8FC4-559B83090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567" y="2702708"/>
              <a:ext cx="215865" cy="116196"/>
            </a:xfrm>
            <a:custGeom>
              <a:avLst/>
              <a:gdLst>
                <a:gd name="T0" fmla="*/ 229 w 229"/>
                <a:gd name="T1" fmla="*/ 0 h 124"/>
                <a:gd name="T2" fmla="*/ 0 w 229"/>
                <a:gd name="T3" fmla="*/ 124 h 124"/>
                <a:gd name="T4" fmla="*/ 163 w 229"/>
                <a:gd name="T5" fmla="*/ 124 h 124"/>
                <a:gd name="T6" fmla="*/ 210 w 229"/>
                <a:gd name="T7" fmla="*/ 105 h 124"/>
                <a:gd name="T8" fmla="*/ 229 w 229"/>
                <a:gd name="T9" fmla="*/ 58 h 124"/>
                <a:gd name="T10" fmla="*/ 229 w 229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24">
                  <a:moveTo>
                    <a:pt x="229" y="0"/>
                  </a:moveTo>
                  <a:cubicBezTo>
                    <a:pt x="138" y="11"/>
                    <a:pt x="57" y="57"/>
                    <a:pt x="0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81" y="124"/>
                    <a:pt x="198" y="117"/>
                    <a:pt x="210" y="105"/>
                  </a:cubicBezTo>
                  <a:cubicBezTo>
                    <a:pt x="222" y="93"/>
                    <a:pt x="229" y="76"/>
                    <a:pt x="229" y="58"/>
                  </a:cubicBezTo>
                  <a:cubicBezTo>
                    <a:pt x="229" y="0"/>
                    <a:pt x="229" y="0"/>
                    <a:pt x="229" y="0"/>
                  </a:cubicBezTo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1281CACF-A286-40B2-A5F0-E2DFEEF0F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039" y="2700705"/>
              <a:ext cx="254931" cy="140738"/>
            </a:xfrm>
            <a:custGeom>
              <a:avLst/>
              <a:gdLst>
                <a:gd name="T0" fmla="*/ 271 w 271"/>
                <a:gd name="T1" fmla="*/ 0 h 150"/>
                <a:gd name="T2" fmla="*/ 247 w 271"/>
                <a:gd name="T3" fmla="*/ 2 h 150"/>
                <a:gd name="T4" fmla="*/ 247 w 271"/>
                <a:gd name="T5" fmla="*/ 60 h 150"/>
                <a:gd name="T6" fmla="*/ 228 w 271"/>
                <a:gd name="T7" fmla="*/ 107 h 150"/>
                <a:gd name="T8" fmla="*/ 181 w 271"/>
                <a:gd name="T9" fmla="*/ 126 h 150"/>
                <a:gd name="T10" fmla="*/ 18 w 271"/>
                <a:gd name="T11" fmla="*/ 126 h 150"/>
                <a:gd name="T12" fmla="*/ 0 w 271"/>
                <a:gd name="T13" fmla="*/ 150 h 150"/>
                <a:gd name="T14" fmla="*/ 181 w 271"/>
                <a:gd name="T15" fmla="*/ 150 h 150"/>
                <a:gd name="T16" fmla="*/ 245 w 271"/>
                <a:gd name="T17" fmla="*/ 124 h 150"/>
                <a:gd name="T18" fmla="*/ 271 w 271"/>
                <a:gd name="T19" fmla="*/ 60 h 150"/>
                <a:gd name="T20" fmla="*/ 271 w 271"/>
                <a:gd name="T21" fmla="*/ 60 h 150"/>
                <a:gd name="T22" fmla="*/ 271 w 271"/>
                <a:gd name="T2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150">
                  <a:moveTo>
                    <a:pt x="271" y="0"/>
                  </a:moveTo>
                  <a:cubicBezTo>
                    <a:pt x="263" y="1"/>
                    <a:pt x="255" y="1"/>
                    <a:pt x="247" y="2"/>
                  </a:cubicBezTo>
                  <a:cubicBezTo>
                    <a:pt x="247" y="60"/>
                    <a:pt x="247" y="60"/>
                    <a:pt x="247" y="60"/>
                  </a:cubicBezTo>
                  <a:cubicBezTo>
                    <a:pt x="247" y="78"/>
                    <a:pt x="240" y="95"/>
                    <a:pt x="228" y="107"/>
                  </a:cubicBezTo>
                  <a:cubicBezTo>
                    <a:pt x="216" y="119"/>
                    <a:pt x="199" y="126"/>
                    <a:pt x="181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2" y="134"/>
                    <a:pt x="6" y="142"/>
                    <a:pt x="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206" y="150"/>
                    <a:pt x="229" y="140"/>
                    <a:pt x="245" y="124"/>
                  </a:cubicBezTo>
                  <a:cubicBezTo>
                    <a:pt x="261" y="107"/>
                    <a:pt x="271" y="85"/>
                    <a:pt x="271" y="60"/>
                  </a:cubicBezTo>
                  <a:cubicBezTo>
                    <a:pt x="271" y="60"/>
                    <a:pt x="271" y="60"/>
                    <a:pt x="271" y="60"/>
                  </a:cubicBezTo>
                  <a:cubicBezTo>
                    <a:pt x="271" y="0"/>
                    <a:pt x="271" y="0"/>
                    <a:pt x="271" y="0"/>
                  </a:cubicBezTo>
                </a:path>
              </a:pathLst>
            </a:custGeom>
            <a:solidFill>
              <a:srgbClr val="6FB7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17">
              <a:extLst>
                <a:ext uri="{FF2B5EF4-FFF2-40B4-BE49-F238E27FC236}">
                  <a16:creationId xmlns:a16="http://schemas.microsoft.com/office/drawing/2014/main" id="{94FCEC4C-8F13-4AD8-9C3E-312F84635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572" y="2764312"/>
              <a:ext cx="537408" cy="5364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43F676ED-978F-445E-B38D-B646834AC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707" y="2778837"/>
              <a:ext cx="440244" cy="521882"/>
            </a:xfrm>
            <a:custGeom>
              <a:avLst/>
              <a:gdLst>
                <a:gd name="T0" fmla="*/ 468 w 468"/>
                <a:gd name="T1" fmla="*/ 270 h 555"/>
                <a:gd name="T2" fmla="*/ 183 w 468"/>
                <a:gd name="T3" fmla="*/ 555 h 555"/>
                <a:gd name="T4" fmla="*/ 0 w 468"/>
                <a:gd name="T5" fmla="*/ 489 h 555"/>
                <a:gd name="T6" fmla="*/ 93 w 468"/>
                <a:gd name="T7" fmla="*/ 505 h 555"/>
                <a:gd name="T8" fmla="*/ 378 w 468"/>
                <a:gd name="T9" fmla="*/ 219 h 555"/>
                <a:gd name="T10" fmla="*/ 276 w 468"/>
                <a:gd name="T11" fmla="*/ 0 h 555"/>
                <a:gd name="T12" fmla="*/ 468 w 468"/>
                <a:gd name="T13" fmla="*/ 27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555">
                  <a:moveTo>
                    <a:pt x="468" y="270"/>
                  </a:moveTo>
                  <a:cubicBezTo>
                    <a:pt x="468" y="428"/>
                    <a:pt x="340" y="555"/>
                    <a:pt x="183" y="555"/>
                  </a:cubicBezTo>
                  <a:cubicBezTo>
                    <a:pt x="113" y="555"/>
                    <a:pt x="49" y="531"/>
                    <a:pt x="0" y="489"/>
                  </a:cubicBezTo>
                  <a:cubicBezTo>
                    <a:pt x="29" y="499"/>
                    <a:pt x="60" y="505"/>
                    <a:pt x="93" y="505"/>
                  </a:cubicBezTo>
                  <a:cubicBezTo>
                    <a:pt x="250" y="505"/>
                    <a:pt x="378" y="377"/>
                    <a:pt x="378" y="219"/>
                  </a:cubicBezTo>
                  <a:cubicBezTo>
                    <a:pt x="378" y="131"/>
                    <a:pt x="338" y="53"/>
                    <a:pt x="276" y="0"/>
                  </a:cubicBezTo>
                  <a:cubicBezTo>
                    <a:pt x="388" y="39"/>
                    <a:pt x="468" y="145"/>
                    <a:pt x="468" y="270"/>
                  </a:cubicBezTo>
                  <a:close/>
                </a:path>
              </a:pathLst>
            </a:custGeom>
            <a:solidFill>
              <a:srgbClr val="D1E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991B6A65-514F-4350-AF10-ED9FCC8D3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524" y="2753294"/>
              <a:ext cx="559445" cy="558444"/>
            </a:xfrm>
            <a:custGeom>
              <a:avLst/>
              <a:gdLst>
                <a:gd name="T0" fmla="*/ 583 w 595"/>
                <a:gd name="T1" fmla="*/ 297 h 594"/>
                <a:gd name="T2" fmla="*/ 571 w 595"/>
                <a:gd name="T3" fmla="*/ 297 h 594"/>
                <a:gd name="T4" fmla="*/ 491 w 595"/>
                <a:gd name="T5" fmla="*/ 490 h 594"/>
                <a:gd name="T6" fmla="*/ 298 w 595"/>
                <a:gd name="T7" fmla="*/ 570 h 594"/>
                <a:gd name="T8" fmla="*/ 105 w 595"/>
                <a:gd name="T9" fmla="*/ 490 h 594"/>
                <a:gd name="T10" fmla="*/ 24 w 595"/>
                <a:gd name="T11" fmla="*/ 297 h 594"/>
                <a:gd name="T12" fmla="*/ 105 w 595"/>
                <a:gd name="T13" fmla="*/ 104 h 594"/>
                <a:gd name="T14" fmla="*/ 298 w 595"/>
                <a:gd name="T15" fmla="*/ 24 h 594"/>
                <a:gd name="T16" fmla="*/ 491 w 595"/>
                <a:gd name="T17" fmla="*/ 104 h 594"/>
                <a:gd name="T18" fmla="*/ 571 w 595"/>
                <a:gd name="T19" fmla="*/ 297 h 594"/>
                <a:gd name="T20" fmla="*/ 583 w 595"/>
                <a:gd name="T21" fmla="*/ 297 h 594"/>
                <a:gd name="T22" fmla="*/ 595 w 595"/>
                <a:gd name="T23" fmla="*/ 297 h 594"/>
                <a:gd name="T24" fmla="*/ 508 w 595"/>
                <a:gd name="T25" fmla="*/ 87 h 594"/>
                <a:gd name="T26" fmla="*/ 298 w 595"/>
                <a:gd name="T27" fmla="*/ 0 h 594"/>
                <a:gd name="T28" fmla="*/ 88 w 595"/>
                <a:gd name="T29" fmla="*/ 87 h 594"/>
                <a:gd name="T30" fmla="*/ 0 w 595"/>
                <a:gd name="T31" fmla="*/ 297 h 594"/>
                <a:gd name="T32" fmla="*/ 88 w 595"/>
                <a:gd name="T33" fmla="*/ 507 h 594"/>
                <a:gd name="T34" fmla="*/ 298 w 595"/>
                <a:gd name="T35" fmla="*/ 594 h 594"/>
                <a:gd name="T36" fmla="*/ 508 w 595"/>
                <a:gd name="T37" fmla="*/ 507 h 594"/>
                <a:gd name="T38" fmla="*/ 595 w 595"/>
                <a:gd name="T39" fmla="*/ 297 h 594"/>
                <a:gd name="T40" fmla="*/ 583 w 595"/>
                <a:gd name="T41" fmla="*/ 2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5" h="594">
                  <a:moveTo>
                    <a:pt x="583" y="297"/>
                  </a:moveTo>
                  <a:cubicBezTo>
                    <a:pt x="571" y="297"/>
                    <a:pt x="571" y="297"/>
                    <a:pt x="571" y="297"/>
                  </a:cubicBezTo>
                  <a:cubicBezTo>
                    <a:pt x="571" y="373"/>
                    <a:pt x="541" y="441"/>
                    <a:pt x="491" y="490"/>
                  </a:cubicBezTo>
                  <a:cubicBezTo>
                    <a:pt x="442" y="540"/>
                    <a:pt x="373" y="570"/>
                    <a:pt x="298" y="570"/>
                  </a:cubicBezTo>
                  <a:cubicBezTo>
                    <a:pt x="222" y="570"/>
                    <a:pt x="154" y="540"/>
                    <a:pt x="105" y="490"/>
                  </a:cubicBezTo>
                  <a:cubicBezTo>
                    <a:pt x="55" y="441"/>
                    <a:pt x="24" y="373"/>
                    <a:pt x="24" y="297"/>
                  </a:cubicBezTo>
                  <a:cubicBezTo>
                    <a:pt x="24" y="222"/>
                    <a:pt x="55" y="153"/>
                    <a:pt x="105" y="104"/>
                  </a:cubicBezTo>
                  <a:cubicBezTo>
                    <a:pt x="154" y="54"/>
                    <a:pt x="222" y="24"/>
                    <a:pt x="298" y="24"/>
                  </a:cubicBezTo>
                  <a:cubicBezTo>
                    <a:pt x="373" y="24"/>
                    <a:pt x="442" y="54"/>
                    <a:pt x="491" y="104"/>
                  </a:cubicBezTo>
                  <a:cubicBezTo>
                    <a:pt x="541" y="153"/>
                    <a:pt x="571" y="222"/>
                    <a:pt x="571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95" y="297"/>
                    <a:pt x="595" y="297"/>
                    <a:pt x="595" y="297"/>
                  </a:cubicBezTo>
                  <a:cubicBezTo>
                    <a:pt x="595" y="215"/>
                    <a:pt x="562" y="141"/>
                    <a:pt x="508" y="87"/>
                  </a:cubicBezTo>
                  <a:cubicBezTo>
                    <a:pt x="454" y="33"/>
                    <a:pt x="380" y="0"/>
                    <a:pt x="298" y="0"/>
                  </a:cubicBezTo>
                  <a:cubicBezTo>
                    <a:pt x="216" y="0"/>
                    <a:pt x="141" y="33"/>
                    <a:pt x="88" y="87"/>
                  </a:cubicBezTo>
                  <a:cubicBezTo>
                    <a:pt x="34" y="141"/>
                    <a:pt x="0" y="215"/>
                    <a:pt x="0" y="297"/>
                  </a:cubicBezTo>
                  <a:cubicBezTo>
                    <a:pt x="0" y="379"/>
                    <a:pt x="34" y="454"/>
                    <a:pt x="88" y="507"/>
                  </a:cubicBezTo>
                  <a:cubicBezTo>
                    <a:pt x="141" y="561"/>
                    <a:pt x="216" y="594"/>
                    <a:pt x="298" y="594"/>
                  </a:cubicBezTo>
                  <a:cubicBezTo>
                    <a:pt x="380" y="594"/>
                    <a:pt x="454" y="561"/>
                    <a:pt x="508" y="507"/>
                  </a:cubicBezTo>
                  <a:cubicBezTo>
                    <a:pt x="562" y="454"/>
                    <a:pt x="595" y="379"/>
                    <a:pt x="595" y="297"/>
                  </a:cubicBezTo>
                  <a:lnTo>
                    <a:pt x="583" y="297"/>
                  </a:lnTo>
                  <a:close/>
                </a:path>
              </a:pathLst>
            </a:custGeom>
            <a:solidFill>
              <a:srgbClr val="7AC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3D9F53E-E0B0-4B5F-94F2-32019F7FBFD8}"/>
                </a:ext>
              </a:extLst>
            </p:cNvPr>
            <p:cNvGrpSpPr/>
            <p:nvPr/>
          </p:nvGrpSpPr>
          <p:grpSpPr>
            <a:xfrm>
              <a:off x="6581671" y="2870913"/>
              <a:ext cx="211138" cy="344488"/>
              <a:chOff x="4613275" y="2108200"/>
              <a:chExt cx="211138" cy="344488"/>
            </a:xfrm>
          </p:grpSpPr>
          <p:sp>
            <p:nvSpPr>
              <p:cNvPr id="158" name="Freeform 233">
                <a:extLst>
                  <a:ext uri="{FF2B5EF4-FFF2-40B4-BE49-F238E27FC236}">
                    <a16:creationId xmlns:a16="http://schemas.microsoft.com/office/drawing/2014/main" id="{81D77E4D-8CB9-4140-9EB0-F069BD9BB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228850"/>
                <a:ext cx="128588" cy="223838"/>
              </a:xfrm>
              <a:custGeom>
                <a:avLst/>
                <a:gdLst>
                  <a:gd name="T0" fmla="*/ 51 w 81"/>
                  <a:gd name="T1" fmla="*/ 141 h 141"/>
                  <a:gd name="T2" fmla="*/ 33 w 81"/>
                  <a:gd name="T3" fmla="*/ 103 h 141"/>
                  <a:gd name="T4" fmla="*/ 0 w 81"/>
                  <a:gd name="T5" fmla="*/ 129 h 141"/>
                  <a:gd name="T6" fmla="*/ 30 w 81"/>
                  <a:gd name="T7" fmla="*/ 0 h 141"/>
                  <a:gd name="T8" fmla="*/ 81 w 81"/>
                  <a:gd name="T9" fmla="*/ 12 h 141"/>
                  <a:gd name="T10" fmla="*/ 51 w 81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1">
                    <a:moveTo>
                      <a:pt x="51" y="141"/>
                    </a:moveTo>
                    <a:lnTo>
                      <a:pt x="33" y="103"/>
                    </a:lnTo>
                    <a:lnTo>
                      <a:pt x="0" y="129"/>
                    </a:lnTo>
                    <a:lnTo>
                      <a:pt x="30" y="0"/>
                    </a:lnTo>
                    <a:lnTo>
                      <a:pt x="81" y="12"/>
                    </a:lnTo>
                    <a:lnTo>
                      <a:pt x="51" y="141"/>
                    </a:lnTo>
                    <a:close/>
                  </a:path>
                </a:pathLst>
              </a:custGeom>
              <a:solidFill>
                <a:srgbClr val="E4F3FE"/>
              </a:solidFill>
              <a:ln w="20638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234">
                <a:extLst>
                  <a:ext uri="{FF2B5EF4-FFF2-40B4-BE49-F238E27FC236}">
                    <a16:creationId xmlns:a16="http://schemas.microsoft.com/office/drawing/2014/main" id="{A4329F6E-23BD-4525-B006-05A8DB591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825" y="2228850"/>
                <a:ext cx="128588" cy="223838"/>
              </a:xfrm>
              <a:custGeom>
                <a:avLst/>
                <a:gdLst>
                  <a:gd name="T0" fmla="*/ 30 w 81"/>
                  <a:gd name="T1" fmla="*/ 141 h 141"/>
                  <a:gd name="T2" fmla="*/ 48 w 81"/>
                  <a:gd name="T3" fmla="*/ 103 h 141"/>
                  <a:gd name="T4" fmla="*/ 81 w 81"/>
                  <a:gd name="T5" fmla="*/ 129 h 141"/>
                  <a:gd name="T6" fmla="*/ 51 w 81"/>
                  <a:gd name="T7" fmla="*/ 0 h 141"/>
                  <a:gd name="T8" fmla="*/ 0 w 81"/>
                  <a:gd name="T9" fmla="*/ 12 h 141"/>
                  <a:gd name="T10" fmla="*/ 30 w 81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1">
                    <a:moveTo>
                      <a:pt x="30" y="141"/>
                    </a:moveTo>
                    <a:lnTo>
                      <a:pt x="48" y="103"/>
                    </a:lnTo>
                    <a:lnTo>
                      <a:pt x="81" y="129"/>
                    </a:lnTo>
                    <a:lnTo>
                      <a:pt x="51" y="0"/>
                    </a:lnTo>
                    <a:lnTo>
                      <a:pt x="0" y="12"/>
                    </a:lnTo>
                    <a:lnTo>
                      <a:pt x="30" y="141"/>
                    </a:lnTo>
                    <a:close/>
                  </a:path>
                </a:pathLst>
              </a:custGeom>
              <a:solidFill>
                <a:srgbClr val="E4F3FE"/>
              </a:solidFill>
              <a:ln w="20638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235">
                <a:extLst>
                  <a:ext uri="{FF2B5EF4-FFF2-40B4-BE49-F238E27FC236}">
                    <a16:creationId xmlns:a16="http://schemas.microsoft.com/office/drawing/2014/main" id="{6C1CDCB2-AC78-4202-9AEC-D4EFEA34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275" y="2108200"/>
                <a:ext cx="211138" cy="209550"/>
              </a:xfrm>
              <a:prstGeom prst="ellipse">
                <a:avLst/>
              </a:prstGeom>
              <a:solidFill>
                <a:srgbClr val="E4F3FE"/>
              </a:solidFill>
              <a:ln w="20638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236">
                <a:extLst>
                  <a:ext uri="{FF2B5EF4-FFF2-40B4-BE49-F238E27FC236}">
                    <a16:creationId xmlns:a16="http://schemas.microsoft.com/office/drawing/2014/main" id="{A00C1D2E-F616-47BB-B4F1-7CAF0CBB0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9788" y="2151063"/>
                <a:ext cx="138113" cy="131763"/>
              </a:xfrm>
              <a:custGeom>
                <a:avLst/>
                <a:gdLst>
                  <a:gd name="T0" fmla="*/ 128 w 169"/>
                  <a:gd name="T1" fmla="*/ 160 h 160"/>
                  <a:gd name="T2" fmla="*/ 121 w 169"/>
                  <a:gd name="T3" fmla="*/ 157 h 160"/>
                  <a:gd name="T4" fmla="*/ 84 w 169"/>
                  <a:gd name="T5" fmla="*/ 131 h 160"/>
                  <a:gd name="T6" fmla="*/ 47 w 169"/>
                  <a:gd name="T7" fmla="*/ 157 h 160"/>
                  <a:gd name="T8" fmla="*/ 40 w 169"/>
                  <a:gd name="T9" fmla="*/ 160 h 160"/>
                  <a:gd name="T10" fmla="*/ 33 w 169"/>
                  <a:gd name="T11" fmla="*/ 157 h 160"/>
                  <a:gd name="T12" fmla="*/ 29 w 169"/>
                  <a:gd name="T13" fmla="*/ 144 h 160"/>
                  <a:gd name="T14" fmla="*/ 43 w 169"/>
                  <a:gd name="T15" fmla="*/ 101 h 160"/>
                  <a:gd name="T16" fmla="*/ 6 w 169"/>
                  <a:gd name="T17" fmla="*/ 74 h 160"/>
                  <a:gd name="T18" fmla="*/ 2 w 169"/>
                  <a:gd name="T19" fmla="*/ 60 h 160"/>
                  <a:gd name="T20" fmla="*/ 13 w 169"/>
                  <a:gd name="T21" fmla="*/ 52 h 160"/>
                  <a:gd name="T22" fmla="*/ 59 w 169"/>
                  <a:gd name="T23" fmla="*/ 52 h 160"/>
                  <a:gd name="T24" fmla="*/ 73 w 169"/>
                  <a:gd name="T25" fmla="*/ 9 h 160"/>
                  <a:gd name="T26" fmla="*/ 84 w 169"/>
                  <a:gd name="T27" fmla="*/ 0 h 160"/>
                  <a:gd name="T28" fmla="*/ 96 w 169"/>
                  <a:gd name="T29" fmla="*/ 9 h 160"/>
                  <a:gd name="T30" fmla="*/ 110 w 169"/>
                  <a:gd name="T31" fmla="*/ 52 h 160"/>
                  <a:gd name="T32" fmla="*/ 156 w 169"/>
                  <a:gd name="T33" fmla="*/ 52 h 160"/>
                  <a:gd name="T34" fmla="*/ 167 w 169"/>
                  <a:gd name="T35" fmla="*/ 60 h 160"/>
                  <a:gd name="T36" fmla="*/ 163 w 169"/>
                  <a:gd name="T37" fmla="*/ 74 h 160"/>
                  <a:gd name="T38" fmla="*/ 126 w 169"/>
                  <a:gd name="T39" fmla="*/ 101 h 160"/>
                  <a:gd name="T40" fmla="*/ 140 w 169"/>
                  <a:gd name="T41" fmla="*/ 144 h 160"/>
                  <a:gd name="T42" fmla="*/ 135 w 169"/>
                  <a:gd name="T43" fmla="*/ 157 h 160"/>
                  <a:gd name="T44" fmla="*/ 128 w 169"/>
                  <a:gd name="T4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" h="160">
                    <a:moveTo>
                      <a:pt x="128" y="160"/>
                    </a:moveTo>
                    <a:cubicBezTo>
                      <a:pt x="126" y="160"/>
                      <a:pt x="123" y="159"/>
                      <a:pt x="121" y="157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47" y="157"/>
                      <a:pt x="47" y="157"/>
                      <a:pt x="47" y="157"/>
                    </a:cubicBezTo>
                    <a:cubicBezTo>
                      <a:pt x="45" y="159"/>
                      <a:pt x="43" y="160"/>
                      <a:pt x="40" y="160"/>
                    </a:cubicBezTo>
                    <a:cubicBezTo>
                      <a:pt x="38" y="160"/>
                      <a:pt x="35" y="159"/>
                      <a:pt x="33" y="157"/>
                    </a:cubicBezTo>
                    <a:cubicBezTo>
                      <a:pt x="29" y="154"/>
                      <a:pt x="27" y="149"/>
                      <a:pt x="29" y="144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2" y="71"/>
                      <a:pt x="0" y="65"/>
                      <a:pt x="2" y="60"/>
                    </a:cubicBezTo>
                    <a:cubicBezTo>
                      <a:pt x="3" y="55"/>
                      <a:pt x="8" y="52"/>
                      <a:pt x="13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5" y="4"/>
                      <a:pt x="79" y="0"/>
                      <a:pt x="84" y="0"/>
                    </a:cubicBezTo>
                    <a:cubicBezTo>
                      <a:pt x="90" y="0"/>
                      <a:pt x="94" y="4"/>
                      <a:pt x="96" y="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61" y="52"/>
                      <a:pt x="165" y="55"/>
                      <a:pt x="167" y="60"/>
                    </a:cubicBezTo>
                    <a:cubicBezTo>
                      <a:pt x="169" y="65"/>
                      <a:pt x="167" y="71"/>
                      <a:pt x="163" y="74"/>
                    </a:cubicBezTo>
                    <a:cubicBezTo>
                      <a:pt x="126" y="101"/>
                      <a:pt x="126" y="101"/>
                      <a:pt x="126" y="101"/>
                    </a:cubicBezTo>
                    <a:cubicBezTo>
                      <a:pt x="140" y="144"/>
                      <a:pt x="140" y="144"/>
                      <a:pt x="140" y="144"/>
                    </a:cubicBezTo>
                    <a:cubicBezTo>
                      <a:pt x="141" y="149"/>
                      <a:pt x="140" y="154"/>
                      <a:pt x="135" y="157"/>
                    </a:cubicBezTo>
                    <a:cubicBezTo>
                      <a:pt x="133" y="159"/>
                      <a:pt x="131" y="160"/>
                      <a:pt x="128" y="160"/>
                    </a:cubicBezTo>
                    <a:close/>
                  </a:path>
                </a:pathLst>
              </a:custGeom>
              <a:solidFill>
                <a:srgbClr val="E4F3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237">
                <a:extLst>
                  <a:ext uri="{FF2B5EF4-FFF2-40B4-BE49-F238E27FC236}">
                    <a16:creationId xmlns:a16="http://schemas.microsoft.com/office/drawing/2014/main" id="{697EAED3-C41C-4A61-933A-E1561CBEBD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38675" y="2141538"/>
                <a:ext cx="158750" cy="150813"/>
              </a:xfrm>
              <a:custGeom>
                <a:avLst/>
                <a:gdLst>
                  <a:gd name="T0" fmla="*/ 97 w 193"/>
                  <a:gd name="T1" fmla="*/ 24 h 184"/>
                  <a:gd name="T2" fmla="*/ 114 w 193"/>
                  <a:gd name="T3" fmla="*/ 76 h 184"/>
                  <a:gd name="T4" fmla="*/ 169 w 193"/>
                  <a:gd name="T5" fmla="*/ 76 h 184"/>
                  <a:gd name="T6" fmla="*/ 125 w 193"/>
                  <a:gd name="T7" fmla="*/ 108 h 184"/>
                  <a:gd name="T8" fmla="*/ 141 w 193"/>
                  <a:gd name="T9" fmla="*/ 160 h 184"/>
                  <a:gd name="T10" fmla="*/ 97 w 193"/>
                  <a:gd name="T11" fmla="*/ 128 h 184"/>
                  <a:gd name="T12" fmla="*/ 53 w 193"/>
                  <a:gd name="T13" fmla="*/ 160 h 184"/>
                  <a:gd name="T14" fmla="*/ 70 w 193"/>
                  <a:gd name="T15" fmla="*/ 108 h 184"/>
                  <a:gd name="T16" fmla="*/ 26 w 193"/>
                  <a:gd name="T17" fmla="*/ 76 h 184"/>
                  <a:gd name="T18" fmla="*/ 81 w 193"/>
                  <a:gd name="T19" fmla="*/ 76 h 184"/>
                  <a:gd name="T20" fmla="*/ 97 w 193"/>
                  <a:gd name="T21" fmla="*/ 24 h 184"/>
                  <a:gd name="T22" fmla="*/ 169 w 193"/>
                  <a:gd name="T23" fmla="*/ 76 h 184"/>
                  <a:gd name="T24" fmla="*/ 169 w 193"/>
                  <a:gd name="T25" fmla="*/ 76 h 184"/>
                  <a:gd name="T26" fmla="*/ 97 w 193"/>
                  <a:gd name="T27" fmla="*/ 0 h 184"/>
                  <a:gd name="T28" fmla="*/ 75 w 193"/>
                  <a:gd name="T29" fmla="*/ 17 h 184"/>
                  <a:gd name="T30" fmla="*/ 63 w 193"/>
                  <a:gd name="T31" fmla="*/ 52 h 184"/>
                  <a:gd name="T32" fmla="*/ 26 w 193"/>
                  <a:gd name="T33" fmla="*/ 52 h 184"/>
                  <a:gd name="T34" fmla="*/ 3 w 193"/>
                  <a:gd name="T35" fmla="*/ 69 h 184"/>
                  <a:gd name="T36" fmla="*/ 12 w 193"/>
                  <a:gd name="T37" fmla="*/ 95 h 184"/>
                  <a:gd name="T38" fmla="*/ 42 w 193"/>
                  <a:gd name="T39" fmla="*/ 117 h 184"/>
                  <a:gd name="T40" fmla="*/ 31 w 193"/>
                  <a:gd name="T41" fmla="*/ 152 h 184"/>
                  <a:gd name="T42" fmla="*/ 39 w 193"/>
                  <a:gd name="T43" fmla="*/ 179 h 184"/>
                  <a:gd name="T44" fmla="*/ 53 w 193"/>
                  <a:gd name="T45" fmla="*/ 184 h 184"/>
                  <a:gd name="T46" fmla="*/ 68 w 193"/>
                  <a:gd name="T47" fmla="*/ 179 h 184"/>
                  <a:gd name="T48" fmla="*/ 97 w 193"/>
                  <a:gd name="T49" fmla="*/ 157 h 184"/>
                  <a:gd name="T50" fmla="*/ 127 w 193"/>
                  <a:gd name="T51" fmla="*/ 179 h 184"/>
                  <a:gd name="T52" fmla="*/ 141 w 193"/>
                  <a:gd name="T53" fmla="*/ 184 h 184"/>
                  <a:gd name="T54" fmla="*/ 155 w 193"/>
                  <a:gd name="T55" fmla="*/ 179 h 184"/>
                  <a:gd name="T56" fmla="*/ 164 w 193"/>
                  <a:gd name="T57" fmla="*/ 152 h 184"/>
                  <a:gd name="T58" fmla="*/ 153 w 193"/>
                  <a:gd name="T59" fmla="*/ 117 h 184"/>
                  <a:gd name="T60" fmla="*/ 182 w 193"/>
                  <a:gd name="T61" fmla="*/ 96 h 184"/>
                  <a:gd name="T62" fmla="*/ 193 w 193"/>
                  <a:gd name="T63" fmla="*/ 76 h 184"/>
                  <a:gd name="T64" fmla="*/ 169 w 193"/>
                  <a:gd name="T65" fmla="*/ 52 h 184"/>
                  <a:gd name="T66" fmla="*/ 169 w 193"/>
                  <a:gd name="T67" fmla="*/ 52 h 184"/>
                  <a:gd name="T68" fmla="*/ 132 w 193"/>
                  <a:gd name="T69" fmla="*/ 52 h 184"/>
                  <a:gd name="T70" fmla="*/ 120 w 193"/>
                  <a:gd name="T71" fmla="*/ 17 h 184"/>
                  <a:gd name="T72" fmla="*/ 97 w 193"/>
                  <a:gd name="T7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3" h="184">
                    <a:moveTo>
                      <a:pt x="97" y="24"/>
                    </a:moveTo>
                    <a:cubicBezTo>
                      <a:pt x="114" y="76"/>
                      <a:pt x="114" y="76"/>
                      <a:pt x="114" y="76"/>
                    </a:cubicBezTo>
                    <a:cubicBezTo>
                      <a:pt x="169" y="76"/>
                      <a:pt x="169" y="76"/>
                      <a:pt x="169" y="76"/>
                    </a:cubicBez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97" y="128"/>
                      <a:pt x="97" y="128"/>
                      <a:pt x="97" y="128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97" y="24"/>
                      <a:pt x="97" y="24"/>
                      <a:pt x="97" y="24"/>
                    </a:cubicBezTo>
                    <a:moveTo>
                      <a:pt x="169" y="76"/>
                    </a:moveTo>
                    <a:cubicBezTo>
                      <a:pt x="169" y="76"/>
                      <a:pt x="169" y="76"/>
                      <a:pt x="169" y="76"/>
                    </a:cubicBezTo>
                    <a:moveTo>
                      <a:pt x="97" y="0"/>
                    </a:moveTo>
                    <a:cubicBezTo>
                      <a:pt x="87" y="0"/>
                      <a:pt x="78" y="7"/>
                      <a:pt x="75" y="17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16" y="52"/>
                      <a:pt x="7" y="59"/>
                      <a:pt x="3" y="69"/>
                    </a:cubicBezTo>
                    <a:cubicBezTo>
                      <a:pt x="0" y="78"/>
                      <a:pt x="4" y="89"/>
                      <a:pt x="12" y="95"/>
                    </a:cubicBezTo>
                    <a:cubicBezTo>
                      <a:pt x="42" y="117"/>
                      <a:pt x="42" y="117"/>
                      <a:pt x="42" y="117"/>
                    </a:cubicBezTo>
                    <a:cubicBezTo>
                      <a:pt x="31" y="152"/>
                      <a:pt x="31" y="152"/>
                      <a:pt x="31" y="152"/>
                    </a:cubicBezTo>
                    <a:cubicBezTo>
                      <a:pt x="27" y="162"/>
                      <a:pt x="31" y="173"/>
                      <a:pt x="39" y="179"/>
                    </a:cubicBezTo>
                    <a:cubicBezTo>
                      <a:pt x="44" y="182"/>
                      <a:pt x="48" y="184"/>
                      <a:pt x="53" y="184"/>
                    </a:cubicBezTo>
                    <a:cubicBezTo>
                      <a:pt x="58" y="184"/>
                      <a:pt x="63" y="182"/>
                      <a:pt x="68" y="179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31" y="182"/>
                      <a:pt x="136" y="184"/>
                      <a:pt x="141" y="184"/>
                    </a:cubicBezTo>
                    <a:cubicBezTo>
                      <a:pt x="146" y="184"/>
                      <a:pt x="151" y="182"/>
                      <a:pt x="155" y="179"/>
                    </a:cubicBezTo>
                    <a:cubicBezTo>
                      <a:pt x="164" y="173"/>
                      <a:pt x="167" y="162"/>
                      <a:pt x="164" y="15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82" y="96"/>
                      <a:pt x="182" y="96"/>
                      <a:pt x="182" y="96"/>
                    </a:cubicBezTo>
                    <a:cubicBezTo>
                      <a:pt x="188" y="91"/>
                      <a:pt x="193" y="84"/>
                      <a:pt x="193" y="76"/>
                    </a:cubicBezTo>
                    <a:cubicBezTo>
                      <a:pt x="193" y="63"/>
                      <a:pt x="182" y="52"/>
                      <a:pt x="169" y="52"/>
                    </a:cubicBezTo>
                    <a:cubicBezTo>
                      <a:pt x="169" y="52"/>
                      <a:pt x="169" y="52"/>
                      <a:pt x="169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7" y="7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rgbClr val="7AC2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958A9D9-4CEA-48A1-91C4-A00967656F89}"/>
                </a:ext>
              </a:extLst>
            </p:cNvPr>
            <p:cNvSpPr/>
            <p:nvPr/>
          </p:nvSpPr>
          <p:spPr>
            <a:xfrm>
              <a:off x="5528562" y="2045097"/>
              <a:ext cx="1034247" cy="551431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7AC2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386B112-9F22-4E69-8618-44A919C3EF11}"/>
                </a:ext>
              </a:extLst>
            </p:cNvPr>
            <p:cNvGrpSpPr/>
            <p:nvPr/>
          </p:nvGrpSpPr>
          <p:grpSpPr>
            <a:xfrm>
              <a:off x="5941370" y="2165441"/>
              <a:ext cx="211138" cy="344488"/>
              <a:chOff x="4613275" y="2108200"/>
              <a:chExt cx="211138" cy="344488"/>
            </a:xfrm>
          </p:grpSpPr>
          <p:sp>
            <p:nvSpPr>
              <p:cNvPr id="153" name="Freeform 233">
                <a:extLst>
                  <a:ext uri="{FF2B5EF4-FFF2-40B4-BE49-F238E27FC236}">
                    <a16:creationId xmlns:a16="http://schemas.microsoft.com/office/drawing/2014/main" id="{BCCED8B5-5D10-4E40-B23A-14BF5DF59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228850"/>
                <a:ext cx="128588" cy="223838"/>
              </a:xfrm>
              <a:custGeom>
                <a:avLst/>
                <a:gdLst>
                  <a:gd name="T0" fmla="*/ 51 w 81"/>
                  <a:gd name="T1" fmla="*/ 141 h 141"/>
                  <a:gd name="T2" fmla="*/ 33 w 81"/>
                  <a:gd name="T3" fmla="*/ 103 h 141"/>
                  <a:gd name="T4" fmla="*/ 0 w 81"/>
                  <a:gd name="T5" fmla="*/ 129 h 141"/>
                  <a:gd name="T6" fmla="*/ 30 w 81"/>
                  <a:gd name="T7" fmla="*/ 0 h 141"/>
                  <a:gd name="T8" fmla="*/ 81 w 81"/>
                  <a:gd name="T9" fmla="*/ 12 h 141"/>
                  <a:gd name="T10" fmla="*/ 51 w 81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1">
                    <a:moveTo>
                      <a:pt x="51" y="141"/>
                    </a:moveTo>
                    <a:lnTo>
                      <a:pt x="33" y="103"/>
                    </a:lnTo>
                    <a:lnTo>
                      <a:pt x="0" y="129"/>
                    </a:lnTo>
                    <a:lnTo>
                      <a:pt x="30" y="0"/>
                    </a:lnTo>
                    <a:lnTo>
                      <a:pt x="81" y="12"/>
                    </a:lnTo>
                    <a:lnTo>
                      <a:pt x="51" y="141"/>
                    </a:lnTo>
                    <a:close/>
                  </a:path>
                </a:pathLst>
              </a:custGeom>
              <a:solidFill>
                <a:srgbClr val="E4F3FE"/>
              </a:solidFill>
              <a:ln w="22225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234">
                <a:extLst>
                  <a:ext uri="{FF2B5EF4-FFF2-40B4-BE49-F238E27FC236}">
                    <a16:creationId xmlns:a16="http://schemas.microsoft.com/office/drawing/2014/main" id="{F215233B-251E-468C-8E9B-9852A0078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825" y="2228850"/>
                <a:ext cx="128588" cy="223838"/>
              </a:xfrm>
              <a:custGeom>
                <a:avLst/>
                <a:gdLst>
                  <a:gd name="T0" fmla="*/ 30 w 81"/>
                  <a:gd name="T1" fmla="*/ 141 h 141"/>
                  <a:gd name="T2" fmla="*/ 48 w 81"/>
                  <a:gd name="T3" fmla="*/ 103 h 141"/>
                  <a:gd name="T4" fmla="*/ 81 w 81"/>
                  <a:gd name="T5" fmla="*/ 129 h 141"/>
                  <a:gd name="T6" fmla="*/ 51 w 81"/>
                  <a:gd name="T7" fmla="*/ 0 h 141"/>
                  <a:gd name="T8" fmla="*/ 0 w 81"/>
                  <a:gd name="T9" fmla="*/ 12 h 141"/>
                  <a:gd name="T10" fmla="*/ 30 w 81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1">
                    <a:moveTo>
                      <a:pt x="30" y="141"/>
                    </a:moveTo>
                    <a:lnTo>
                      <a:pt x="48" y="103"/>
                    </a:lnTo>
                    <a:lnTo>
                      <a:pt x="81" y="129"/>
                    </a:lnTo>
                    <a:lnTo>
                      <a:pt x="51" y="0"/>
                    </a:lnTo>
                    <a:lnTo>
                      <a:pt x="0" y="12"/>
                    </a:lnTo>
                    <a:lnTo>
                      <a:pt x="30" y="141"/>
                    </a:lnTo>
                    <a:close/>
                  </a:path>
                </a:pathLst>
              </a:custGeom>
              <a:solidFill>
                <a:srgbClr val="E4F3FE"/>
              </a:solidFill>
              <a:ln w="22225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235">
                <a:extLst>
                  <a:ext uri="{FF2B5EF4-FFF2-40B4-BE49-F238E27FC236}">
                    <a16:creationId xmlns:a16="http://schemas.microsoft.com/office/drawing/2014/main" id="{E71DFECA-A7B2-47F6-864A-4A6B16F59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275" y="2108200"/>
                <a:ext cx="211138" cy="209550"/>
              </a:xfrm>
              <a:prstGeom prst="ellipse">
                <a:avLst/>
              </a:prstGeom>
              <a:solidFill>
                <a:srgbClr val="E4F3FE"/>
              </a:solidFill>
              <a:ln w="22225" cap="rnd">
                <a:solidFill>
                  <a:srgbClr val="7AC2F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236">
                <a:extLst>
                  <a:ext uri="{FF2B5EF4-FFF2-40B4-BE49-F238E27FC236}">
                    <a16:creationId xmlns:a16="http://schemas.microsoft.com/office/drawing/2014/main" id="{AEA1B327-C25D-4643-AE55-7D7A79299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9788" y="2151063"/>
                <a:ext cx="138113" cy="131763"/>
              </a:xfrm>
              <a:custGeom>
                <a:avLst/>
                <a:gdLst>
                  <a:gd name="T0" fmla="*/ 128 w 169"/>
                  <a:gd name="T1" fmla="*/ 160 h 160"/>
                  <a:gd name="T2" fmla="*/ 121 w 169"/>
                  <a:gd name="T3" fmla="*/ 157 h 160"/>
                  <a:gd name="T4" fmla="*/ 84 w 169"/>
                  <a:gd name="T5" fmla="*/ 131 h 160"/>
                  <a:gd name="T6" fmla="*/ 47 w 169"/>
                  <a:gd name="T7" fmla="*/ 157 h 160"/>
                  <a:gd name="T8" fmla="*/ 40 w 169"/>
                  <a:gd name="T9" fmla="*/ 160 h 160"/>
                  <a:gd name="T10" fmla="*/ 33 w 169"/>
                  <a:gd name="T11" fmla="*/ 157 h 160"/>
                  <a:gd name="T12" fmla="*/ 29 w 169"/>
                  <a:gd name="T13" fmla="*/ 144 h 160"/>
                  <a:gd name="T14" fmla="*/ 43 w 169"/>
                  <a:gd name="T15" fmla="*/ 101 h 160"/>
                  <a:gd name="T16" fmla="*/ 6 w 169"/>
                  <a:gd name="T17" fmla="*/ 74 h 160"/>
                  <a:gd name="T18" fmla="*/ 2 w 169"/>
                  <a:gd name="T19" fmla="*/ 60 h 160"/>
                  <a:gd name="T20" fmla="*/ 13 w 169"/>
                  <a:gd name="T21" fmla="*/ 52 h 160"/>
                  <a:gd name="T22" fmla="*/ 59 w 169"/>
                  <a:gd name="T23" fmla="*/ 52 h 160"/>
                  <a:gd name="T24" fmla="*/ 73 w 169"/>
                  <a:gd name="T25" fmla="*/ 9 h 160"/>
                  <a:gd name="T26" fmla="*/ 84 w 169"/>
                  <a:gd name="T27" fmla="*/ 0 h 160"/>
                  <a:gd name="T28" fmla="*/ 96 w 169"/>
                  <a:gd name="T29" fmla="*/ 9 h 160"/>
                  <a:gd name="T30" fmla="*/ 110 w 169"/>
                  <a:gd name="T31" fmla="*/ 52 h 160"/>
                  <a:gd name="T32" fmla="*/ 156 w 169"/>
                  <a:gd name="T33" fmla="*/ 52 h 160"/>
                  <a:gd name="T34" fmla="*/ 167 w 169"/>
                  <a:gd name="T35" fmla="*/ 60 h 160"/>
                  <a:gd name="T36" fmla="*/ 163 w 169"/>
                  <a:gd name="T37" fmla="*/ 74 h 160"/>
                  <a:gd name="T38" fmla="*/ 126 w 169"/>
                  <a:gd name="T39" fmla="*/ 101 h 160"/>
                  <a:gd name="T40" fmla="*/ 140 w 169"/>
                  <a:gd name="T41" fmla="*/ 144 h 160"/>
                  <a:gd name="T42" fmla="*/ 135 w 169"/>
                  <a:gd name="T43" fmla="*/ 157 h 160"/>
                  <a:gd name="T44" fmla="*/ 128 w 169"/>
                  <a:gd name="T4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" h="160">
                    <a:moveTo>
                      <a:pt x="128" y="160"/>
                    </a:moveTo>
                    <a:cubicBezTo>
                      <a:pt x="126" y="160"/>
                      <a:pt x="123" y="159"/>
                      <a:pt x="121" y="157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47" y="157"/>
                      <a:pt x="47" y="157"/>
                      <a:pt x="47" y="157"/>
                    </a:cubicBezTo>
                    <a:cubicBezTo>
                      <a:pt x="45" y="159"/>
                      <a:pt x="43" y="160"/>
                      <a:pt x="40" y="160"/>
                    </a:cubicBezTo>
                    <a:cubicBezTo>
                      <a:pt x="38" y="160"/>
                      <a:pt x="35" y="159"/>
                      <a:pt x="33" y="157"/>
                    </a:cubicBezTo>
                    <a:cubicBezTo>
                      <a:pt x="29" y="154"/>
                      <a:pt x="27" y="149"/>
                      <a:pt x="29" y="144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2" y="71"/>
                      <a:pt x="0" y="65"/>
                      <a:pt x="2" y="60"/>
                    </a:cubicBezTo>
                    <a:cubicBezTo>
                      <a:pt x="3" y="55"/>
                      <a:pt x="8" y="52"/>
                      <a:pt x="13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5" y="4"/>
                      <a:pt x="79" y="0"/>
                      <a:pt x="84" y="0"/>
                    </a:cubicBezTo>
                    <a:cubicBezTo>
                      <a:pt x="90" y="0"/>
                      <a:pt x="94" y="4"/>
                      <a:pt x="96" y="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61" y="52"/>
                      <a:pt x="165" y="55"/>
                      <a:pt x="167" y="60"/>
                    </a:cubicBezTo>
                    <a:cubicBezTo>
                      <a:pt x="169" y="65"/>
                      <a:pt x="167" y="71"/>
                      <a:pt x="163" y="74"/>
                    </a:cubicBezTo>
                    <a:cubicBezTo>
                      <a:pt x="126" y="101"/>
                      <a:pt x="126" y="101"/>
                      <a:pt x="126" y="101"/>
                    </a:cubicBezTo>
                    <a:cubicBezTo>
                      <a:pt x="140" y="144"/>
                      <a:pt x="140" y="144"/>
                      <a:pt x="140" y="144"/>
                    </a:cubicBezTo>
                    <a:cubicBezTo>
                      <a:pt x="141" y="149"/>
                      <a:pt x="140" y="154"/>
                      <a:pt x="135" y="157"/>
                    </a:cubicBezTo>
                    <a:cubicBezTo>
                      <a:pt x="133" y="159"/>
                      <a:pt x="131" y="160"/>
                      <a:pt x="128" y="160"/>
                    </a:cubicBezTo>
                    <a:close/>
                  </a:path>
                </a:pathLst>
              </a:custGeom>
              <a:solidFill>
                <a:srgbClr val="E4F3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237">
                <a:extLst>
                  <a:ext uri="{FF2B5EF4-FFF2-40B4-BE49-F238E27FC236}">
                    <a16:creationId xmlns:a16="http://schemas.microsoft.com/office/drawing/2014/main" id="{705CE452-958C-41D9-A3A3-1CCFB38FC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38675" y="2141538"/>
                <a:ext cx="158750" cy="150813"/>
              </a:xfrm>
              <a:custGeom>
                <a:avLst/>
                <a:gdLst>
                  <a:gd name="T0" fmla="*/ 97 w 193"/>
                  <a:gd name="T1" fmla="*/ 24 h 184"/>
                  <a:gd name="T2" fmla="*/ 114 w 193"/>
                  <a:gd name="T3" fmla="*/ 76 h 184"/>
                  <a:gd name="T4" fmla="*/ 169 w 193"/>
                  <a:gd name="T5" fmla="*/ 76 h 184"/>
                  <a:gd name="T6" fmla="*/ 125 w 193"/>
                  <a:gd name="T7" fmla="*/ 108 h 184"/>
                  <a:gd name="T8" fmla="*/ 141 w 193"/>
                  <a:gd name="T9" fmla="*/ 160 h 184"/>
                  <a:gd name="T10" fmla="*/ 97 w 193"/>
                  <a:gd name="T11" fmla="*/ 128 h 184"/>
                  <a:gd name="T12" fmla="*/ 53 w 193"/>
                  <a:gd name="T13" fmla="*/ 160 h 184"/>
                  <a:gd name="T14" fmla="*/ 70 w 193"/>
                  <a:gd name="T15" fmla="*/ 108 h 184"/>
                  <a:gd name="T16" fmla="*/ 26 w 193"/>
                  <a:gd name="T17" fmla="*/ 76 h 184"/>
                  <a:gd name="T18" fmla="*/ 81 w 193"/>
                  <a:gd name="T19" fmla="*/ 76 h 184"/>
                  <a:gd name="T20" fmla="*/ 97 w 193"/>
                  <a:gd name="T21" fmla="*/ 24 h 184"/>
                  <a:gd name="T22" fmla="*/ 169 w 193"/>
                  <a:gd name="T23" fmla="*/ 76 h 184"/>
                  <a:gd name="T24" fmla="*/ 169 w 193"/>
                  <a:gd name="T25" fmla="*/ 76 h 184"/>
                  <a:gd name="T26" fmla="*/ 97 w 193"/>
                  <a:gd name="T27" fmla="*/ 0 h 184"/>
                  <a:gd name="T28" fmla="*/ 75 w 193"/>
                  <a:gd name="T29" fmla="*/ 17 h 184"/>
                  <a:gd name="T30" fmla="*/ 63 w 193"/>
                  <a:gd name="T31" fmla="*/ 52 h 184"/>
                  <a:gd name="T32" fmla="*/ 26 w 193"/>
                  <a:gd name="T33" fmla="*/ 52 h 184"/>
                  <a:gd name="T34" fmla="*/ 3 w 193"/>
                  <a:gd name="T35" fmla="*/ 69 h 184"/>
                  <a:gd name="T36" fmla="*/ 12 w 193"/>
                  <a:gd name="T37" fmla="*/ 95 h 184"/>
                  <a:gd name="T38" fmla="*/ 42 w 193"/>
                  <a:gd name="T39" fmla="*/ 117 h 184"/>
                  <a:gd name="T40" fmla="*/ 31 w 193"/>
                  <a:gd name="T41" fmla="*/ 152 h 184"/>
                  <a:gd name="T42" fmla="*/ 39 w 193"/>
                  <a:gd name="T43" fmla="*/ 179 h 184"/>
                  <a:gd name="T44" fmla="*/ 53 w 193"/>
                  <a:gd name="T45" fmla="*/ 184 h 184"/>
                  <a:gd name="T46" fmla="*/ 68 w 193"/>
                  <a:gd name="T47" fmla="*/ 179 h 184"/>
                  <a:gd name="T48" fmla="*/ 97 w 193"/>
                  <a:gd name="T49" fmla="*/ 157 h 184"/>
                  <a:gd name="T50" fmla="*/ 127 w 193"/>
                  <a:gd name="T51" fmla="*/ 179 h 184"/>
                  <a:gd name="T52" fmla="*/ 141 w 193"/>
                  <a:gd name="T53" fmla="*/ 184 h 184"/>
                  <a:gd name="T54" fmla="*/ 155 w 193"/>
                  <a:gd name="T55" fmla="*/ 179 h 184"/>
                  <a:gd name="T56" fmla="*/ 164 w 193"/>
                  <a:gd name="T57" fmla="*/ 152 h 184"/>
                  <a:gd name="T58" fmla="*/ 153 w 193"/>
                  <a:gd name="T59" fmla="*/ 117 h 184"/>
                  <a:gd name="T60" fmla="*/ 182 w 193"/>
                  <a:gd name="T61" fmla="*/ 96 h 184"/>
                  <a:gd name="T62" fmla="*/ 193 w 193"/>
                  <a:gd name="T63" fmla="*/ 76 h 184"/>
                  <a:gd name="T64" fmla="*/ 169 w 193"/>
                  <a:gd name="T65" fmla="*/ 52 h 184"/>
                  <a:gd name="T66" fmla="*/ 169 w 193"/>
                  <a:gd name="T67" fmla="*/ 52 h 184"/>
                  <a:gd name="T68" fmla="*/ 132 w 193"/>
                  <a:gd name="T69" fmla="*/ 52 h 184"/>
                  <a:gd name="T70" fmla="*/ 120 w 193"/>
                  <a:gd name="T71" fmla="*/ 17 h 184"/>
                  <a:gd name="T72" fmla="*/ 97 w 193"/>
                  <a:gd name="T7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3" h="184">
                    <a:moveTo>
                      <a:pt x="97" y="24"/>
                    </a:moveTo>
                    <a:cubicBezTo>
                      <a:pt x="114" y="76"/>
                      <a:pt x="114" y="76"/>
                      <a:pt x="114" y="76"/>
                    </a:cubicBezTo>
                    <a:cubicBezTo>
                      <a:pt x="169" y="76"/>
                      <a:pt x="169" y="76"/>
                      <a:pt x="169" y="76"/>
                    </a:cubicBez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97" y="128"/>
                      <a:pt x="97" y="128"/>
                      <a:pt x="97" y="128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97" y="24"/>
                      <a:pt x="97" y="24"/>
                      <a:pt x="97" y="24"/>
                    </a:cubicBezTo>
                    <a:moveTo>
                      <a:pt x="169" y="76"/>
                    </a:moveTo>
                    <a:cubicBezTo>
                      <a:pt x="169" y="76"/>
                      <a:pt x="169" y="76"/>
                      <a:pt x="169" y="76"/>
                    </a:cubicBezTo>
                    <a:moveTo>
                      <a:pt x="97" y="0"/>
                    </a:moveTo>
                    <a:cubicBezTo>
                      <a:pt x="87" y="0"/>
                      <a:pt x="78" y="7"/>
                      <a:pt x="75" y="17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16" y="52"/>
                      <a:pt x="7" y="59"/>
                      <a:pt x="3" y="69"/>
                    </a:cubicBezTo>
                    <a:cubicBezTo>
                      <a:pt x="0" y="78"/>
                      <a:pt x="4" y="89"/>
                      <a:pt x="12" y="95"/>
                    </a:cubicBezTo>
                    <a:cubicBezTo>
                      <a:pt x="42" y="117"/>
                      <a:pt x="42" y="117"/>
                      <a:pt x="42" y="117"/>
                    </a:cubicBezTo>
                    <a:cubicBezTo>
                      <a:pt x="31" y="152"/>
                      <a:pt x="31" y="152"/>
                      <a:pt x="31" y="152"/>
                    </a:cubicBezTo>
                    <a:cubicBezTo>
                      <a:pt x="27" y="162"/>
                      <a:pt x="31" y="173"/>
                      <a:pt x="39" y="179"/>
                    </a:cubicBezTo>
                    <a:cubicBezTo>
                      <a:pt x="44" y="182"/>
                      <a:pt x="48" y="184"/>
                      <a:pt x="53" y="184"/>
                    </a:cubicBezTo>
                    <a:cubicBezTo>
                      <a:pt x="58" y="184"/>
                      <a:pt x="63" y="182"/>
                      <a:pt x="68" y="179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31" y="182"/>
                      <a:pt x="136" y="184"/>
                      <a:pt x="141" y="184"/>
                    </a:cubicBezTo>
                    <a:cubicBezTo>
                      <a:pt x="146" y="184"/>
                      <a:pt x="151" y="182"/>
                      <a:pt x="155" y="179"/>
                    </a:cubicBezTo>
                    <a:cubicBezTo>
                      <a:pt x="164" y="173"/>
                      <a:pt x="167" y="162"/>
                      <a:pt x="164" y="15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82" y="96"/>
                      <a:pt x="182" y="96"/>
                      <a:pt x="182" y="96"/>
                    </a:cubicBezTo>
                    <a:cubicBezTo>
                      <a:pt x="188" y="91"/>
                      <a:pt x="193" y="84"/>
                      <a:pt x="193" y="76"/>
                    </a:cubicBezTo>
                    <a:cubicBezTo>
                      <a:pt x="193" y="63"/>
                      <a:pt x="182" y="52"/>
                      <a:pt x="169" y="52"/>
                    </a:cubicBezTo>
                    <a:cubicBezTo>
                      <a:pt x="169" y="52"/>
                      <a:pt x="169" y="52"/>
                      <a:pt x="169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7" y="7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rgbClr val="7AC2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A254DE9-97CA-44C9-A491-B8D134E3627F}"/>
              </a:ext>
            </a:extLst>
          </p:cNvPr>
          <p:cNvSpPr/>
          <p:nvPr/>
        </p:nvSpPr>
        <p:spPr>
          <a:xfrm>
            <a:off x="8492063" y="3555141"/>
            <a:ext cx="29184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NEED MORE SLIDES?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FA849A-F78C-4CB5-AF83-DB2B6DE7A67A}"/>
              </a:ext>
            </a:extLst>
          </p:cNvPr>
          <p:cNvSpPr/>
          <p:nvPr/>
        </p:nvSpPr>
        <p:spPr>
          <a:xfrm>
            <a:off x="8797990" y="3876180"/>
            <a:ext cx="23065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Ask us about special enterprise pricing.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B97BD3-49D0-466F-B87A-29A1676F7288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196" name="Freeform 254">
              <a:extLst>
                <a:ext uri="{FF2B5EF4-FFF2-40B4-BE49-F238E27FC236}">
                  <a16:creationId xmlns:a16="http://schemas.microsoft.com/office/drawing/2014/main" id="{9F837505-F58C-430A-9373-2F8E4B18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 255">
              <a:extLst>
                <a:ext uri="{FF2B5EF4-FFF2-40B4-BE49-F238E27FC236}">
                  <a16:creationId xmlns:a16="http://schemas.microsoft.com/office/drawing/2014/main" id="{2DC673B3-9598-40CF-9563-7116FF8E1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 256">
              <a:extLst>
                <a:ext uri="{FF2B5EF4-FFF2-40B4-BE49-F238E27FC236}">
                  <a16:creationId xmlns:a16="http://schemas.microsoft.com/office/drawing/2014/main" id="{64ED6B7C-5205-4F5A-94CF-B1780387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 257">
              <a:extLst>
                <a:ext uri="{FF2B5EF4-FFF2-40B4-BE49-F238E27FC236}">
                  <a16:creationId xmlns:a16="http://schemas.microsoft.com/office/drawing/2014/main" id="{502E8264-1E78-402C-8062-41904FCF6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 258">
              <a:extLst>
                <a:ext uri="{FF2B5EF4-FFF2-40B4-BE49-F238E27FC236}">
                  <a16:creationId xmlns:a16="http://schemas.microsoft.com/office/drawing/2014/main" id="{647CC5EE-ED70-4B94-9CC8-79E89A435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259">
              <a:extLst>
                <a:ext uri="{FF2B5EF4-FFF2-40B4-BE49-F238E27FC236}">
                  <a16:creationId xmlns:a16="http://schemas.microsoft.com/office/drawing/2014/main" id="{5DCFFD9E-33C1-45DE-88EB-C3794A3154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260">
              <a:extLst>
                <a:ext uri="{FF2B5EF4-FFF2-40B4-BE49-F238E27FC236}">
                  <a16:creationId xmlns:a16="http://schemas.microsoft.com/office/drawing/2014/main" id="{8D7DE8EB-EA55-4012-A945-DAAAF31F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61">
              <a:extLst>
                <a:ext uri="{FF2B5EF4-FFF2-40B4-BE49-F238E27FC236}">
                  <a16:creationId xmlns:a16="http://schemas.microsoft.com/office/drawing/2014/main" id="{807B0D91-E3FA-4C4E-BE44-BAF1A31F7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262">
              <a:extLst>
                <a:ext uri="{FF2B5EF4-FFF2-40B4-BE49-F238E27FC236}">
                  <a16:creationId xmlns:a16="http://schemas.microsoft.com/office/drawing/2014/main" id="{17C8CF70-D7A5-489B-9E49-4849C3864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45BCDF-AE9B-4A79-AB96-AD1ECE344488}"/>
              </a:ext>
            </a:extLst>
          </p:cNvPr>
          <p:cNvSpPr/>
          <p:nvPr/>
        </p:nvSpPr>
        <p:spPr>
          <a:xfrm>
            <a:off x="4169480" y="5872775"/>
            <a:ext cx="385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 Light"/>
                <a:cs typeface="Segoe UI" panose="020B0502040204020203" pitchFamily="34" charset="0"/>
                <a:sym typeface="Open Sans Light"/>
              </a:rPr>
              <a:t>Go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 Light"/>
                <a:cs typeface="Segoe UI" panose="020B0502040204020203" pitchFamily="34" charset="0"/>
                <a:sym typeface="Open Sans Light"/>
              </a:rPr>
              <a:t>24Slides.c/</a:t>
            </a: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 Light"/>
                <a:cs typeface="Segoe UI" panose="020B0502040204020203" pitchFamily="34" charset="0"/>
                <a:sym typeface="Open Sans Light"/>
              </a:rPr>
              <a:t>sales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 Light"/>
                <a:cs typeface="Segoe UI" panose="020B0502040204020203" pitchFamily="34" charset="0"/>
                <a:sym typeface="Open Sans Light"/>
              </a:rPr>
              <a:t>to find out more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7BB70-82B4-174A-888F-84D4F3ACE0DE}"/>
              </a:ext>
            </a:extLst>
          </p:cNvPr>
          <p:cNvSpPr txBox="1"/>
          <p:nvPr/>
        </p:nvSpPr>
        <p:spPr>
          <a:xfrm>
            <a:off x="4446494" y="168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B6704C-E8F8-4844-8187-0261C584A0DD}"/>
              </a:ext>
            </a:extLst>
          </p:cNvPr>
          <p:cNvSpPr/>
          <p:nvPr/>
        </p:nvSpPr>
        <p:spPr>
          <a:xfrm>
            <a:off x="3154703" y="1362091"/>
            <a:ext cx="2360745" cy="73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3576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BC50BD-70DF-F64D-95EC-25331AF42F71}"/>
              </a:ext>
            </a:extLst>
          </p:cNvPr>
          <p:cNvSpPr/>
          <p:nvPr/>
        </p:nvSpPr>
        <p:spPr>
          <a:xfrm>
            <a:off x="5557196" y="1351995"/>
            <a:ext cx="2360745" cy="73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3355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5A7CD-7DBB-C24C-95EB-AD642FAD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E4F950-516D-5343-8977-A91A9846F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392" y="2797597"/>
            <a:ext cx="1321280" cy="1554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79E7AA-9E1D-2545-9E7B-00BB628E0D7B}"/>
              </a:ext>
            </a:extLst>
          </p:cNvPr>
          <p:cNvSpPr/>
          <p:nvPr/>
        </p:nvSpPr>
        <p:spPr>
          <a:xfrm>
            <a:off x="4169479" y="5902406"/>
            <a:ext cx="3748462" cy="30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D6F09-4312-5B4D-919C-82F577650FE8}"/>
              </a:ext>
            </a:extLst>
          </p:cNvPr>
          <p:cNvSpPr/>
          <p:nvPr/>
        </p:nvSpPr>
        <p:spPr>
          <a:xfrm>
            <a:off x="8669867" y="1439378"/>
            <a:ext cx="2740634" cy="291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33E90-884E-47E8-A601-1396B859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892"/>
            <a:ext cx="8265372" cy="4537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A116C-36E0-47A8-B94B-1AD4FE1AE97C}"/>
              </a:ext>
            </a:extLst>
          </p:cNvPr>
          <p:cNvSpPr txBox="1"/>
          <p:nvPr/>
        </p:nvSpPr>
        <p:spPr>
          <a:xfrm>
            <a:off x="9504727" y="3032899"/>
            <a:ext cx="184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Customer per day: </a:t>
            </a:r>
            <a:r>
              <a:rPr lang="en-IN" b="1" dirty="0">
                <a:latin typeface="+mj-lt"/>
              </a:rPr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40426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A116C-36E0-47A8-B94B-1AD4FE1AE97C}"/>
              </a:ext>
            </a:extLst>
          </p:cNvPr>
          <p:cNvSpPr txBox="1"/>
          <p:nvPr/>
        </p:nvSpPr>
        <p:spPr>
          <a:xfrm>
            <a:off x="838200" y="4631178"/>
            <a:ext cx="309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Promoters per day: </a:t>
            </a:r>
            <a:r>
              <a:rPr lang="en-IN" b="1" dirty="0">
                <a:latin typeface="+mj-lt"/>
              </a:rPr>
              <a:t>37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A8493-C6EE-47BE-8E54-31E60C84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20360"/>
            <a:ext cx="5797588" cy="3286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A6C92-130F-49DC-A303-409E8712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1" y="1120361"/>
            <a:ext cx="5797589" cy="329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01CDE-2ED0-4E69-9A10-C71EE38CCD16}"/>
              </a:ext>
            </a:extLst>
          </p:cNvPr>
          <p:cNvSpPr txBox="1"/>
          <p:nvPr/>
        </p:nvSpPr>
        <p:spPr>
          <a:xfrm>
            <a:off x="4662836" y="4631180"/>
            <a:ext cx="309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Passive per day</a:t>
            </a:r>
          </a:p>
          <a:p>
            <a:r>
              <a:rPr lang="en-IN" dirty="0">
                <a:latin typeface="+mj-lt"/>
              </a:rPr>
              <a:t>: </a:t>
            </a:r>
            <a:r>
              <a:rPr lang="en-IN" b="1" dirty="0">
                <a:latin typeface="+mj-lt"/>
              </a:rPr>
              <a:t>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4DEE6-F826-47D8-B005-406CE2109865}"/>
              </a:ext>
            </a:extLst>
          </p:cNvPr>
          <p:cNvSpPr txBox="1"/>
          <p:nvPr/>
        </p:nvSpPr>
        <p:spPr>
          <a:xfrm>
            <a:off x="8485551" y="4631179"/>
            <a:ext cx="309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Average Detractors per day: </a:t>
            </a:r>
            <a:r>
              <a:rPr lang="en-IN" b="1" dirty="0">
                <a:latin typeface="+mj-lt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182B-CF22-4233-BF31-0041318E732F}"/>
              </a:ext>
            </a:extLst>
          </p:cNvPr>
          <p:cNvSpPr txBox="1"/>
          <p:nvPr/>
        </p:nvSpPr>
        <p:spPr>
          <a:xfrm>
            <a:off x="2384265" y="5277509"/>
            <a:ext cx="388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Divide the Passives:</a:t>
            </a:r>
          </a:p>
          <a:p>
            <a:r>
              <a:rPr lang="en-IN" dirty="0"/>
              <a:t>Avg. Promoters: 37+19 = </a:t>
            </a:r>
            <a:r>
              <a:rPr lang="en-IN" b="1" dirty="0"/>
              <a:t>56</a:t>
            </a:r>
          </a:p>
          <a:p>
            <a:r>
              <a:rPr lang="en-IN" dirty="0"/>
              <a:t>Avg. Detractors: 40+19 = </a:t>
            </a:r>
            <a:r>
              <a:rPr lang="en-IN" b="1" dirty="0"/>
              <a:t>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A40BC-2384-438F-B9C8-0604641D0DFF}"/>
              </a:ext>
            </a:extLst>
          </p:cNvPr>
          <p:cNvSpPr txBox="1"/>
          <p:nvPr/>
        </p:nvSpPr>
        <p:spPr>
          <a:xfrm>
            <a:off x="6543499" y="5216766"/>
            <a:ext cx="38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Percentage of Daily Detractors:</a:t>
            </a:r>
          </a:p>
          <a:p>
            <a:r>
              <a:rPr lang="en-IN" sz="2400" b="1" dirty="0">
                <a:latin typeface="+mj-lt"/>
              </a:rPr>
              <a:t>59∕115 * 100 = 51.30%</a:t>
            </a:r>
          </a:p>
        </p:txBody>
      </p:sp>
    </p:spTree>
    <p:extLst>
      <p:ext uri="{BB962C8B-B14F-4D97-AF65-F5344CB8AC3E}">
        <p14:creationId xmlns:p14="http://schemas.microsoft.com/office/powerpoint/2010/main" val="34933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F397-009F-41DD-A36F-C269A90A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6919"/>
            <a:ext cx="4522621" cy="4959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10A15-2B7D-465D-BA43-16AE19257CE4}"/>
              </a:ext>
            </a:extLst>
          </p:cNvPr>
          <p:cNvSpPr txBox="1"/>
          <p:nvPr/>
        </p:nvSpPr>
        <p:spPr>
          <a:xfrm>
            <a:off x="6831179" y="1079807"/>
            <a:ext cx="4522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Partner Airlines: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Top three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Cheap seats Airlines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Sigma Airlines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Northwest Business Airline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A1D6A-C224-4476-9AF9-5DBE19AD799F}"/>
              </a:ext>
            </a:extLst>
          </p:cNvPr>
          <p:cNvSpPr txBox="1"/>
          <p:nvPr/>
        </p:nvSpPr>
        <p:spPr>
          <a:xfrm>
            <a:off x="6831176" y="3590488"/>
            <a:ext cx="472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Percentage detractor per top three airline: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Cheap seats Airlines: 	32.70%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Sigma Airlines: 		26.83%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Northeast Business Airline: 	</a:t>
            </a:r>
            <a:r>
              <a:rPr lang="en-IN" b="1" dirty="0">
                <a:latin typeface="+mj-lt"/>
              </a:rPr>
              <a:t>58.73%</a:t>
            </a:r>
          </a:p>
          <a:p>
            <a:pPr lvl="1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4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934E-B8E4-114E-887B-CD13617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E38-2288-4F54-B604-30E49A675C8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AA0FE-4D80-1A4D-9D80-9AEBCDF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3B9F-05BA-DC47-86EA-EF37D4828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10A15-2B7D-465D-BA43-16AE19257CE4}"/>
              </a:ext>
            </a:extLst>
          </p:cNvPr>
          <p:cNvSpPr txBox="1"/>
          <p:nvPr/>
        </p:nvSpPr>
        <p:spPr>
          <a:xfrm>
            <a:off x="7185199" y="3891060"/>
            <a:ext cx="452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Worst performing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Northwest Business Airline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Going North Airline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Fly Fast Airways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A1D6A-C224-4476-9AF9-5DBE19AD799F}"/>
              </a:ext>
            </a:extLst>
          </p:cNvPr>
          <p:cNvSpPr txBox="1"/>
          <p:nvPr/>
        </p:nvSpPr>
        <p:spPr>
          <a:xfrm>
            <a:off x="7185199" y="1522453"/>
            <a:ext cx="3779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Best performing partner Airlines: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West Airways 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Cool &amp; Young Airlines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Fly to Sun Airlines	</a:t>
            </a:r>
            <a:endParaRPr lang="en-IN" b="1" dirty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1A62-427B-412B-B551-F5A2CDBC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9" y="895117"/>
            <a:ext cx="4998841" cy="54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162-D446-4D4A-9686-85092C1D5D83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BA07-A013-488C-B5F4-59CAC77D2FE1}" type="slidenum">
              <a:rPr lang="en-US" smtClean="0"/>
              <a:t>9</a:t>
            </a:fld>
            <a:endParaRPr lang="en-US" dirty="0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D844E-1C36-4957-8299-60ED9D5B6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8"/>
          <a:stretch/>
        </p:blipFill>
        <p:spPr>
          <a:xfrm>
            <a:off x="825544" y="965295"/>
            <a:ext cx="4095790" cy="450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1097F-38FC-4BD3-B45A-FD5C4CD1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68" y="975049"/>
            <a:ext cx="4079453" cy="4494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B80A9-DE43-438E-8E10-2FDAF6C2F261}"/>
              </a:ext>
            </a:extLst>
          </p:cNvPr>
          <p:cNvSpPr txBox="1"/>
          <p:nvPr/>
        </p:nvSpPr>
        <p:spPr>
          <a:xfrm>
            <a:off x="1299595" y="5775808"/>
            <a:ext cx="105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Business Travel: </a:t>
            </a:r>
            <a:r>
              <a:rPr lang="en-IN" b="1" dirty="0">
                <a:latin typeface="+mj-lt"/>
              </a:rPr>
              <a:t>6323</a:t>
            </a:r>
            <a:r>
              <a:rPr lang="en-IN" dirty="0">
                <a:latin typeface="+mj-lt"/>
              </a:rPr>
              <a:t> 		Mileage Tickets: </a:t>
            </a:r>
            <a:r>
              <a:rPr lang="en-IN" b="1" dirty="0">
                <a:latin typeface="+mj-lt"/>
              </a:rPr>
              <a:t>829</a:t>
            </a:r>
            <a:r>
              <a:rPr lang="en-IN" dirty="0">
                <a:latin typeface="+mj-lt"/>
              </a:rPr>
              <a:t> 		Personal Travel: </a:t>
            </a:r>
            <a:r>
              <a:rPr lang="en-IN" b="1" dirty="0">
                <a:latin typeface="+mj-lt"/>
              </a:rPr>
              <a:t>3130</a:t>
            </a:r>
          </a:p>
        </p:txBody>
      </p:sp>
    </p:spTree>
    <p:extLst>
      <p:ext uri="{BB962C8B-B14F-4D97-AF65-F5344CB8AC3E}">
        <p14:creationId xmlns:p14="http://schemas.microsoft.com/office/powerpoint/2010/main" val="24191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ine graph">
    <a:dk1>
      <a:sysClr val="windowText" lastClr="000000"/>
    </a:dk1>
    <a:lt1>
      <a:sysClr val="window" lastClr="FFFFFF"/>
    </a:lt1>
    <a:dk2>
      <a:srgbClr val="3D4661"/>
    </a:dk2>
    <a:lt2>
      <a:srgbClr val="3A9894"/>
    </a:lt2>
    <a:accent1>
      <a:srgbClr val="E0AE0E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ustom 5">
    <a:majorFont>
      <a:latin typeface="Century Gothic"/>
      <a:ea typeface=""/>
      <a:cs typeface=""/>
    </a:majorFont>
    <a:minorFont>
      <a:latin typeface="Calibri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1199</Words>
  <Application>Microsoft Office PowerPoint</Application>
  <PresentationFormat>Widescreen</PresentationFormat>
  <Paragraphs>182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Rishabh Upadhye</cp:lastModifiedBy>
  <cp:revision>49</cp:revision>
  <dcterms:created xsi:type="dcterms:W3CDTF">2017-05-02T07:49:37Z</dcterms:created>
  <dcterms:modified xsi:type="dcterms:W3CDTF">2019-12-05T16:51:44Z</dcterms:modified>
</cp:coreProperties>
</file>