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95CAF1-67EE-45E1-8EA9-B94CE244A311}">
  <a:tblStyle styleId="{D795CAF1-67EE-45E1-8EA9-B94CE244A31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1137aa60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1137aa60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1137aa60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1137aa60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1137aa60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1137aa60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1137aa60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1137aa60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1137aa60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1137aa60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1137aa60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1137aa60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1137aa60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1137aa60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22b01f98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22b01f98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1137aa60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1137aa60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1137aa600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1137aa600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f8f6d22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f8f6d22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1137aa6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1137aa60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1137aa60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1137aa60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1137aa60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1137aa60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1137aa60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1137aa60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1137aa600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1137aa600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1137aa600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1137aa600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1137aa600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1137aa600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2dfb371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2dfb371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2dfb3710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2dfb3710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2dfb3710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2dfb3710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f8f6d22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f8f6d22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4ecc9e1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4ecc9e1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f22b01f98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f22b01f98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22b01f9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22b01f9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f99cfaa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f99cfaa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2dfb3710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2dfb3710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2dfb3710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2dfb3710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2dfb3710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f2dfb3710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2dfb3710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2dfb3710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f99cfaa8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ef99cfaa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f22b01f98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f22b01f98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22b01f98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22b01f98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22b01f9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f22b01f9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22b01f98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22b01f98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f4ecc9e18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f4ecc9e18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4ecc9e18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f4ecc9e18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4ecc9e18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4ecc9e18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4ecc9e18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4ecc9e18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4ecc9e18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f4ecc9e18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22b01f98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f22b01f98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f8f6d222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f8f6d222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f8f6d222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f8f6d222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1137aa6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1137aa6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1137aa60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1137aa60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1137aa60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1137aa60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atascience.stackexchange.com/questions/36663/under-what-circumstance-is-lemmatization-not-an-advisble-step-when-working-with" TargetMode="Externa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opendatagroup.github.io/data%20science/2019/03/21/preprocessing-text.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kdnuggets.com/2019/04/text-preprocessing-nlp-machine-learning.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medium.com/voice-tech-podcast/nlp-pipeline-101-with-basic-code-example-feature-extraction-ea9894ed8daf" TargetMode="External"/><Relationship Id="rId4" Type="http://schemas.openxmlformats.org/officeDocument/2006/relationships/hyperlink" Target="https://towardsdatascience.com/beginners-guide-for-data-cleaning-and-feature-extraction-in-nlp-756f311d808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towardsdatascience.com/my-first-nlp-pipeline-99d24aafb773"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quora.com/What-is-the-difference-between-TfidfVectorizer-and-CountVectorizer-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ataaspirant.com/word-embedding-techniques-nl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machinelearningmastery.com/feature-selection-with-real-and-categorical-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scikit-learn.org/stable/modules/generated/sklearn.feature_selection.f_classif.html" TargetMode="External"/><Relationship Id="rId4" Type="http://schemas.openxmlformats.org/officeDocument/2006/relationships/hyperlink" Target="https://docs.scipy.org/doc/scipy/reference/generated/scipy.stats.kendalltau.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towardsdatascience.com/naive-bayes-classifier-81d512f50a7c" TargetMode="External"/><Relationship Id="rId4" Type="http://schemas.openxmlformats.org/officeDocument/2006/relationships/hyperlink" Target="https://www.upgrad.com/blog/naive-bayes-explained/" TargetMode="External"/><Relationship Id="rId5" Type="http://schemas.openxmlformats.org/officeDocument/2006/relationships/hyperlink" Target="https://towardsdatascience.com/naive-bayes-classifier-how-to-successfully-use-it-in-python-ecf76a995069"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scikit-learn.org/stable/modules/naive_bayes.html#gaussian-naive-baye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scikit-learn.org/stable/modules/generated/sklearn.ensemble.RandomForestClassifier.html" TargetMode="External"/><Relationship Id="rId4" Type="http://schemas.openxmlformats.org/officeDocument/2006/relationships/hyperlink" Target="https://scikit-learn.org/stable/modules/generated/sklearn.ensemble.AdaBoostClassifier.html#:~:text=An%20AdaBoost%20%5B1%5D%20classifier%20is,focus%20more%20on%20difficult%20cases." TargetMode="External"/><Relationship Id="rId5" Type="http://schemas.openxmlformats.org/officeDocument/2006/relationships/hyperlink" Target="https://github.com/dmlc/xgboost/tree/master/demo/guide-pytho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dhirajkumarblog.medium.com/top-4-advantages-and-disadvantages-of-support-vector-machine-or-svm-a3c06a2b107" TargetMode="External"/><Relationship Id="rId4" Type="http://schemas.openxmlformats.org/officeDocument/2006/relationships/hyperlink" Target="https://scikit-learn.org/stable/modules/generated/sklearn.svm.SVC.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indoml.com/2018/04/04/pengenalan-rnn-bag-1/" TargetMode="External"/><Relationship Id="rId4" Type="http://schemas.openxmlformats.org/officeDocument/2006/relationships/hyperlink" Target="http://www.wildml.com/2015/09/recurrent-neural-networks-tutorial-part-1-introduction-to-rn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towardsdatascience.com/the-most-common-evaluation-metrics-in-nlp-ced6a763ac8b"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medium.com/@adriensieg/text-similarities-da019229c89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towardsdatascience.com/nlp-text-preprocessing-a-practical-guide-and-template-d80874676e7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nlp.stanford.edu/IR-book/html/htmledition/capitalizationcase-folding-1.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towardsdatascience.com/stemming-of-words-in-natural-language-processing-what-is-it-41a33e8996e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analyticssteps.com/blogs/what-stemming-and-lemmatization-nl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Some Knowledge Base NLP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2870400" cy="140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Perbedaan Stemming dan Lemmatization</a:t>
            </a:r>
            <a:endParaRPr/>
          </a:p>
        </p:txBody>
      </p:sp>
      <p:pic>
        <p:nvPicPr>
          <p:cNvPr id="110" name="Google Shape;110;p22"/>
          <p:cNvPicPr preferRelativeResize="0"/>
          <p:nvPr/>
        </p:nvPicPr>
        <p:blipFill rotWithShape="1">
          <a:blip r:embed="rId3">
            <a:alphaModFix/>
          </a:blip>
          <a:srcRect b="8300" l="6674" r="68806" t="17980"/>
          <a:stretch/>
        </p:blipFill>
        <p:spPr>
          <a:xfrm>
            <a:off x="3061325" y="0"/>
            <a:ext cx="6082683" cy="5143500"/>
          </a:xfrm>
          <a:prstGeom prst="rect">
            <a:avLst/>
          </a:prstGeom>
          <a:noFill/>
          <a:ln>
            <a:noFill/>
          </a:ln>
        </p:spPr>
      </p:pic>
      <p:sp>
        <p:nvSpPr>
          <p:cNvPr id="111" name="Google Shape;111;p22"/>
          <p:cNvSpPr txBox="1"/>
          <p:nvPr/>
        </p:nvSpPr>
        <p:spPr>
          <a:xfrm>
            <a:off x="66225" y="2156100"/>
            <a:ext cx="2769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Perlu dipertimbangkan trade-off dari lemmatization dan stemming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Beberapa fakta tentang lemmatization</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general rule for whether to lemmatize is unsurprising: if it does not improve performance, do not lemmatize. For example, a popular sentiment analysis method, VADER, has different ratings depending on the form of the word and therefore the input should not be stemmed or lemmatized.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is just a note of caution, then, about always applying lemmatization regardless of the problem. All preprocessing does not require stemming for the eventual model or application to be effective and it may in fact impede the success or accuracy of the model or application.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3605100" cy="97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Beberapa fakta tentang lemmatization</a:t>
            </a:r>
            <a:endParaRPr/>
          </a:p>
          <a:p>
            <a:pPr indent="0" lvl="0" marL="0" rtl="0" algn="l">
              <a:spcBef>
                <a:spcPts val="0"/>
              </a:spcBef>
              <a:spcAft>
                <a:spcPts val="0"/>
              </a:spcAft>
              <a:buNone/>
            </a:pPr>
            <a:r>
              <a:t/>
            </a:r>
            <a:endParaRPr/>
          </a:p>
        </p:txBody>
      </p:sp>
      <p:sp>
        <p:nvSpPr>
          <p:cNvPr id="123" name="Google Shape;123;p24"/>
          <p:cNvSpPr txBox="1"/>
          <p:nvPr>
            <p:ph idx="1" type="body"/>
          </p:nvPr>
        </p:nvSpPr>
        <p:spPr>
          <a:xfrm>
            <a:off x="311700" y="1418525"/>
            <a:ext cx="3381300" cy="315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u="sng">
                <a:solidFill>
                  <a:schemeClr val="hlink"/>
                </a:solidFill>
                <a:hlinkClick r:id="rId3"/>
              </a:rPr>
              <a:t>nlp - Under what circumstance is lemmatization not an advisble step when working with text data? - Data Science Stack Exchange</a:t>
            </a:r>
            <a:endParaRPr/>
          </a:p>
        </p:txBody>
      </p:sp>
      <p:pic>
        <p:nvPicPr>
          <p:cNvPr id="124" name="Google Shape;124;p24"/>
          <p:cNvPicPr preferRelativeResize="0"/>
          <p:nvPr/>
        </p:nvPicPr>
        <p:blipFill rotWithShape="1">
          <a:blip r:embed="rId4">
            <a:alphaModFix/>
          </a:blip>
          <a:srcRect b="5739" l="11179" r="66284" t="15414"/>
          <a:stretch/>
        </p:blipFill>
        <p:spPr>
          <a:xfrm>
            <a:off x="3916875" y="0"/>
            <a:ext cx="5227131"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Stop Words Removal</a:t>
            </a:r>
            <a:endParaRPr/>
          </a:p>
          <a:p>
            <a:pPr indent="0" lvl="0" marL="0" rtl="0" algn="l">
              <a:spcBef>
                <a:spcPts val="0"/>
              </a:spcBef>
              <a:spcAft>
                <a:spcPts val="0"/>
              </a:spcAft>
              <a:buNone/>
            </a:pPr>
            <a:r>
              <a:rPr lang="en" sz="1100" u="sng">
                <a:solidFill>
                  <a:schemeClr val="hlink"/>
                </a:solidFill>
                <a:hlinkClick r:id="rId3"/>
              </a:rPr>
              <a:t>When (not) to Lemmatize or Remove Stop Words in Text Preprocessing | Open Data Group</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Merupakan proses untuk menghapus kata-kata yang sering muncul sehingga memiliki informasi yang tidak berguna (contohnya : dan, atau, tetapi, dsbnya)</a:t>
            </a:r>
            <a:endParaRPr/>
          </a:p>
          <a:p>
            <a:pPr indent="0" lvl="0" marL="0" rtl="0" algn="l">
              <a:spcBef>
                <a:spcPts val="1200"/>
              </a:spcBef>
              <a:spcAft>
                <a:spcPts val="0"/>
              </a:spcAft>
              <a:buNone/>
            </a:pPr>
            <a:r>
              <a:rPr lang="en"/>
              <a:t>Biasanya penghilangan stopwords dilakukan via modul-modul yang tersedia (misal Sastrawi) atau bisa saja menggunakan rule of thumb dengan cara menghilangkan 10-100 kata dengan frekuensi terbanyak yang muncul</a:t>
            </a:r>
            <a:endParaRPr/>
          </a:p>
          <a:p>
            <a:pPr indent="0" lvl="0" marL="0" rtl="0" algn="l">
              <a:spcBef>
                <a:spcPts val="1200"/>
              </a:spcBef>
              <a:spcAft>
                <a:spcPts val="1200"/>
              </a:spcAft>
              <a:buNone/>
            </a:pPr>
            <a:r>
              <a:rPr lang="en"/>
              <a:t>Biasanya stop words dihilangkan untuk menghilangkan noise yang ada pada teks, namun tidak selalu kita melakukan stop words removal.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Kapan untuk tidak melakukan stop words removal?</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Ketika stop words memberikan makna pada suatu teks maka jangan lakukan stopwords removal.</a:t>
            </a:r>
            <a:endParaRPr/>
          </a:p>
          <a:p>
            <a:pPr indent="0" lvl="0" marL="0" rtl="0" algn="l">
              <a:spcBef>
                <a:spcPts val="1200"/>
              </a:spcBef>
              <a:spcAft>
                <a:spcPts val="0"/>
              </a:spcAft>
              <a:buNone/>
            </a:pPr>
            <a:r>
              <a:rPr lang="en"/>
              <a:t>Ketika model atau persoalan masih ingin mempertahankan lexical meaning dari teks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mungkin kalau RNN jangan dihilangkan stopwordsnya (ini dari randy)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Normalization</a:t>
            </a:r>
            <a:endParaRPr/>
          </a:p>
          <a:p>
            <a:pPr indent="0" lvl="0" marL="0" rtl="0" algn="l">
              <a:spcBef>
                <a:spcPts val="0"/>
              </a:spcBef>
              <a:spcAft>
                <a:spcPts val="0"/>
              </a:spcAft>
              <a:buNone/>
            </a:pPr>
            <a:r>
              <a:rPr lang="en" sz="1100" u="sng">
                <a:solidFill>
                  <a:schemeClr val="hlink"/>
                </a:solidFill>
                <a:hlinkClick r:id="rId3"/>
              </a:rPr>
              <a:t>All you need to know about text preprocessing for NLP and Machine Learning - KDnuggets</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Mengubah suatu kata menjadi kata yang sebenarnya (misal kata2 yang alay)</a:t>
            </a:r>
            <a:endParaRPr/>
          </a:p>
          <a:p>
            <a:pPr indent="0" lvl="0" marL="0" rtl="0" algn="l">
              <a:spcBef>
                <a:spcPts val="1200"/>
              </a:spcBef>
              <a:spcAft>
                <a:spcPts val="0"/>
              </a:spcAft>
              <a:buNone/>
            </a:pPr>
            <a:r>
              <a:rPr lang="en"/>
              <a:t>Biasanya dipakai dalam mengolah kata-kata di sosial media atau teks-teks informal</a:t>
            </a:r>
            <a:endParaRPr/>
          </a:p>
          <a:p>
            <a:pPr indent="0" lvl="0" marL="0" rtl="0" algn="l">
              <a:spcBef>
                <a:spcPts val="1200"/>
              </a:spcBef>
              <a:spcAft>
                <a:spcPts val="0"/>
              </a:spcAft>
              <a:buNone/>
            </a:pPr>
            <a:r>
              <a:rPr lang="en"/>
              <a:t>Tidak ada standard guideline untuk normalization.</a:t>
            </a:r>
            <a:endParaRPr/>
          </a:p>
          <a:p>
            <a:pPr indent="0" lvl="0" marL="0" rtl="0" algn="l">
              <a:spcBef>
                <a:spcPts val="1200"/>
              </a:spcBef>
              <a:spcAft>
                <a:spcPts val="0"/>
              </a:spcAft>
              <a:buNone/>
            </a:pPr>
            <a:r>
              <a:rPr lang="en"/>
              <a:t>* mungkin pake kamus alay</a:t>
            </a:r>
            <a:endParaRPr/>
          </a:p>
          <a:p>
            <a:pPr indent="0" lvl="0" marL="0" rtl="0" algn="l">
              <a:spcBef>
                <a:spcPts val="1200"/>
              </a:spcBef>
              <a:spcAft>
                <a:spcPts val="0"/>
              </a:spcAft>
              <a:buNone/>
            </a:pPr>
            <a:r>
              <a:rPr lang="en"/>
              <a:t>* kayaknya ini harus, kecuali kalo mau analisis seberapa formal/informal</a:t>
            </a:r>
            <a:endParaRPr/>
          </a:p>
          <a:p>
            <a:pPr indent="0" lvl="0" marL="0" rtl="0" algn="l">
              <a:spcBef>
                <a:spcPts val="1200"/>
              </a:spcBef>
              <a:spcAft>
                <a:spcPts val="1200"/>
              </a:spcAft>
              <a:buNone/>
            </a:pPr>
            <a:r>
              <a:rPr lang="en"/>
              <a:t>* contoh lainnya adalah dengan menghilangkan pengulangan huruf seperti haloooo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Noise Removal</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Menghilangkan karakter atau digit yang tidak perlu</a:t>
            </a:r>
            <a:endParaRPr/>
          </a:p>
          <a:p>
            <a:pPr indent="0" lvl="0" marL="0" rtl="0" algn="l">
              <a:spcBef>
                <a:spcPts val="1200"/>
              </a:spcBef>
              <a:spcAft>
                <a:spcPts val="0"/>
              </a:spcAft>
              <a:buNone/>
            </a:pPr>
            <a:r>
              <a:rPr lang="en"/>
              <a:t>Contoh:</a:t>
            </a:r>
            <a:endParaRPr/>
          </a:p>
          <a:p>
            <a:pPr indent="-342900" lvl="0" marL="457200" rtl="0" algn="l">
              <a:spcBef>
                <a:spcPts val="1200"/>
              </a:spcBef>
              <a:spcAft>
                <a:spcPts val="0"/>
              </a:spcAft>
              <a:buSzPts val="1800"/>
              <a:buChar char="-"/>
            </a:pPr>
            <a:r>
              <a:rPr lang="en"/>
              <a:t>Titik-titik (...)</a:t>
            </a:r>
            <a:endParaRPr/>
          </a:p>
          <a:p>
            <a:pPr indent="-342900" lvl="0" marL="457200" rtl="0" algn="l">
              <a:spcBef>
                <a:spcPts val="0"/>
              </a:spcBef>
              <a:spcAft>
                <a:spcPts val="0"/>
              </a:spcAft>
              <a:buSzPts val="1800"/>
              <a:buChar char="-"/>
            </a:pPr>
            <a:r>
              <a:rPr lang="en"/>
              <a:t>Emoji dan Emoticon</a:t>
            </a:r>
            <a:endParaRPr/>
          </a:p>
          <a:p>
            <a:pPr indent="-342900" lvl="0" marL="457200" rtl="0" algn="l">
              <a:spcBef>
                <a:spcPts val="0"/>
              </a:spcBef>
              <a:spcAft>
                <a:spcPts val="0"/>
              </a:spcAft>
              <a:buSzPts val="1800"/>
              <a:buChar char="-"/>
            </a:pPr>
            <a:r>
              <a:rPr lang="en"/>
              <a:t>Karakter unicode yang rumit dan kompleks</a:t>
            </a:r>
            <a:endParaRPr/>
          </a:p>
          <a:p>
            <a:pPr indent="-342900" lvl="0" marL="457200" rtl="0" algn="l">
              <a:spcBef>
                <a:spcPts val="0"/>
              </a:spcBef>
              <a:spcAft>
                <a:spcPts val="0"/>
              </a:spcAft>
              <a:buSzPts val="1800"/>
              <a:buChar char="-"/>
            </a:pPr>
            <a:r>
              <a:rPr lang="en"/>
              <a:t>Dll</a:t>
            </a:r>
            <a:endParaRPr/>
          </a:p>
          <a:p>
            <a:pPr indent="0" lvl="0" marL="0" rtl="0" algn="l">
              <a:spcBef>
                <a:spcPts val="1200"/>
              </a:spcBef>
              <a:spcAft>
                <a:spcPts val="1200"/>
              </a:spcAft>
              <a:buNone/>
            </a:pPr>
            <a:r>
              <a:rPr lang="en"/>
              <a:t>* mungkin kalau angka bisa diubah ke bentuk teksnya, namun dilihat kembali perlu atau tidak dan trade offnya seberapa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Feature Extraction</a:t>
            </a:r>
            <a:endParaRPr/>
          </a:p>
        </p:txBody>
      </p:sp>
      <p:sp>
        <p:nvSpPr>
          <p:cNvPr id="154" name="Google Shape;154;p2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a:t>
            </a:r>
            <a:endParaRPr/>
          </a:p>
          <a:p>
            <a:pPr indent="0" lvl="0" marL="0" rtl="0" algn="l">
              <a:spcBef>
                <a:spcPts val="0"/>
              </a:spcBef>
              <a:spcAft>
                <a:spcPts val="0"/>
              </a:spcAft>
              <a:buNone/>
            </a:pPr>
            <a:r>
              <a:rPr lang="en" sz="1100" u="sng">
                <a:solidFill>
                  <a:schemeClr val="hlink"/>
                </a:solidFill>
                <a:hlinkClick r:id="rId3"/>
              </a:rPr>
              <a:t>NLP Pipeline 101 With Basic Code Example — Feature Extraction | by Haitian Wei | Voice Tech Podcast | Medium</a:t>
            </a:r>
            <a:endParaRPr/>
          </a:p>
          <a:p>
            <a:pPr indent="0" lvl="0" marL="0" rtl="0" algn="l">
              <a:spcBef>
                <a:spcPts val="0"/>
              </a:spcBef>
              <a:spcAft>
                <a:spcPts val="0"/>
              </a:spcAft>
              <a:buNone/>
            </a:pPr>
            <a:r>
              <a:rPr lang="en" sz="1100" u="sng">
                <a:solidFill>
                  <a:schemeClr val="hlink"/>
                </a:solidFill>
                <a:hlinkClick r:id="rId4"/>
              </a:rPr>
              <a:t>Beginner’s Guide to Data Cleaning and Feature Extraction in NLP | by Enes Gokce | Towards Data Science</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Merupakan proses mengekstrak dan menghasilkan fitur dari teks</a:t>
            </a:r>
            <a:endParaRPr/>
          </a:p>
          <a:p>
            <a:pPr indent="0" lvl="0" marL="0" rtl="0" algn="l">
              <a:spcBef>
                <a:spcPts val="1200"/>
              </a:spcBef>
              <a:spcAft>
                <a:spcPts val="0"/>
              </a:spcAft>
              <a:buNone/>
            </a:pPr>
            <a:r>
              <a:rPr lang="en"/>
              <a:t>Ada 2 tipe feature extraction, </a:t>
            </a:r>
            <a:endParaRPr/>
          </a:p>
          <a:p>
            <a:pPr indent="0" lvl="0" marL="0" rtl="0" algn="l">
              <a:spcBef>
                <a:spcPts val="1200"/>
              </a:spcBef>
              <a:spcAft>
                <a:spcPts val="0"/>
              </a:spcAft>
              <a:buNone/>
            </a:pPr>
            <a:r>
              <a:rPr lang="en"/>
              <a:t>Tipe 1:</a:t>
            </a:r>
            <a:endParaRPr/>
          </a:p>
          <a:p>
            <a:pPr indent="-325755" lvl="0" marL="457200" rtl="0" algn="l">
              <a:spcBef>
                <a:spcPts val="1200"/>
              </a:spcBef>
              <a:spcAft>
                <a:spcPts val="0"/>
              </a:spcAft>
              <a:buSzPct val="100000"/>
              <a:buAutoNum type="arabicPeriod"/>
            </a:pPr>
            <a:r>
              <a:rPr lang="en"/>
              <a:t>Menghitung stopwords</a:t>
            </a:r>
            <a:endParaRPr/>
          </a:p>
          <a:p>
            <a:pPr indent="-325755" lvl="0" marL="457200" rtl="0" algn="l">
              <a:spcBef>
                <a:spcPts val="0"/>
              </a:spcBef>
              <a:spcAft>
                <a:spcPts val="0"/>
              </a:spcAft>
              <a:buSzPct val="100000"/>
              <a:buAutoNum type="arabicPeriod"/>
            </a:pPr>
            <a:r>
              <a:rPr lang="en"/>
              <a:t>Menghitung huruf kapital</a:t>
            </a:r>
            <a:endParaRPr/>
          </a:p>
          <a:p>
            <a:pPr indent="-325755" lvl="0" marL="457200" rtl="0" algn="l">
              <a:spcBef>
                <a:spcPts val="0"/>
              </a:spcBef>
              <a:spcAft>
                <a:spcPts val="0"/>
              </a:spcAft>
              <a:buSzPct val="100000"/>
              <a:buAutoNum type="arabicPeriod"/>
            </a:pPr>
            <a:r>
              <a:rPr lang="en"/>
              <a:t>Dll</a:t>
            </a:r>
            <a:endParaRPr/>
          </a:p>
          <a:p>
            <a:pPr indent="0" lvl="0" marL="0" rtl="0" algn="l">
              <a:spcBef>
                <a:spcPts val="1200"/>
              </a:spcBef>
              <a:spcAft>
                <a:spcPts val="0"/>
              </a:spcAft>
              <a:buNone/>
            </a:pPr>
            <a:r>
              <a:rPr lang="en"/>
              <a:t>Tipe 2:</a:t>
            </a:r>
            <a:endParaRPr/>
          </a:p>
          <a:p>
            <a:pPr indent="-325755" lvl="0" marL="457200" rtl="0" algn="l">
              <a:spcBef>
                <a:spcPts val="1200"/>
              </a:spcBef>
              <a:spcAft>
                <a:spcPts val="0"/>
              </a:spcAft>
              <a:buSzPct val="100000"/>
              <a:buAutoNum type="arabicPeriod"/>
            </a:pPr>
            <a:r>
              <a:rPr lang="en"/>
              <a:t>Bag of words</a:t>
            </a:r>
            <a:endParaRPr/>
          </a:p>
          <a:p>
            <a:pPr indent="-325755" lvl="0" marL="457200" rtl="0" algn="l">
              <a:spcBef>
                <a:spcPts val="0"/>
              </a:spcBef>
              <a:spcAft>
                <a:spcPts val="0"/>
              </a:spcAft>
              <a:buSzPct val="100000"/>
              <a:buAutoNum type="arabicPeriod"/>
            </a:pPr>
            <a:r>
              <a:rPr lang="en"/>
              <a:t>Count Vectorizer &amp; Tf-Idf Vectorizer</a:t>
            </a:r>
            <a:endParaRPr/>
          </a:p>
          <a:p>
            <a:pPr indent="-325755" lvl="0" marL="457200" rtl="0" algn="l">
              <a:spcBef>
                <a:spcPts val="0"/>
              </a:spcBef>
              <a:spcAft>
                <a:spcPts val="0"/>
              </a:spcAft>
              <a:buSzPct val="100000"/>
              <a:buAutoNum type="arabicPeriod"/>
            </a:pPr>
            <a:r>
              <a:rPr lang="en"/>
              <a:t>Word2vec</a:t>
            </a:r>
            <a:endParaRPr/>
          </a:p>
          <a:p>
            <a:pPr indent="-325755" lvl="0" marL="457200" rtl="0" algn="l">
              <a:spcBef>
                <a:spcPts val="0"/>
              </a:spcBef>
              <a:spcAft>
                <a:spcPts val="0"/>
              </a:spcAft>
              <a:buSzPct val="100000"/>
              <a:buAutoNum type="arabicPeriod"/>
            </a:pPr>
            <a:r>
              <a:rPr lang="en"/>
              <a:t>Glove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Hot Encoding</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extraction dengan membentuk kolom-kolom dari seluruh kata dalam seluruh dokumen, dan melabeli 1 jika muncul pada dokumen terkait dan 0 jika tidak muncul.</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80300"/>
            <a:ext cx="8520600" cy="73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Pipeline - TowardsDataScience</a:t>
            </a:r>
            <a:endParaRPr/>
          </a:p>
          <a:p>
            <a:pPr indent="0" lvl="0" marL="0" rtl="0" algn="l">
              <a:spcBef>
                <a:spcPts val="0"/>
              </a:spcBef>
              <a:spcAft>
                <a:spcPts val="0"/>
              </a:spcAft>
              <a:buNone/>
            </a:pPr>
            <a:r>
              <a:rPr lang="en" sz="1100" u="sng">
                <a:solidFill>
                  <a:schemeClr val="hlink"/>
                </a:solidFill>
                <a:hlinkClick r:id="rId3"/>
              </a:rPr>
              <a:t>My First NLP Pipeline. Creating a NLP Pipeline for a… | by Nitzan Gado | Aug, 2021 | Towards Data Science</a:t>
            </a:r>
            <a:endParaRPr/>
          </a:p>
        </p:txBody>
      </p:sp>
      <p:pic>
        <p:nvPicPr>
          <p:cNvPr id="61" name="Google Shape;61;p14"/>
          <p:cNvPicPr preferRelativeResize="0"/>
          <p:nvPr/>
        </p:nvPicPr>
        <p:blipFill>
          <a:blip r:embed="rId4">
            <a:alphaModFix/>
          </a:blip>
          <a:stretch>
            <a:fillRect/>
          </a:stretch>
        </p:blipFill>
        <p:spPr>
          <a:xfrm>
            <a:off x="1807952" y="1017725"/>
            <a:ext cx="5358806" cy="3991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Bag Of Words</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Merupakan feature extraction yang paling simple, yaitu dengan merepresentasikan teks sebagai sebuah tas yang berisi kata-kata yang terkandung tanpa memerhatikan urutan maupun konteks, dan menyimpan informasi jumlah kemunculan kata</a:t>
            </a:r>
            <a:endParaRPr/>
          </a:p>
          <a:p>
            <a:pPr indent="0" lvl="0" marL="0" rtl="0" algn="l">
              <a:spcBef>
                <a:spcPts val="1200"/>
              </a:spcBef>
              <a:spcAft>
                <a:spcPts val="0"/>
              </a:spcAft>
              <a:buNone/>
            </a:pPr>
            <a:r>
              <a:rPr lang="en"/>
              <a:t>(Ini mirip dengan one hot encoding hanya saja diberi tambahan jumlahnya)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Biasa dipakai di Naive Bayes Model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 Vectorizer</a:t>
            </a:r>
            <a:endParaRPr/>
          </a:p>
          <a:p>
            <a:pPr indent="0" lvl="0" marL="0" rtl="0" algn="l">
              <a:spcBef>
                <a:spcPts val="0"/>
              </a:spcBef>
              <a:spcAft>
                <a:spcPts val="0"/>
              </a:spcAft>
              <a:buNone/>
            </a:pPr>
            <a:r>
              <a:rPr lang="en" sz="1100" u="sng">
                <a:solidFill>
                  <a:schemeClr val="hlink"/>
                </a:solidFill>
                <a:hlinkClick r:id="rId3"/>
              </a:rPr>
              <a:t>(53) What is the difference between TfidfVectorizer and CountVectorizer? - Quora</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Count vectorizer merupakan feature extraction dengan menghitung kemunculan suatu kata dalam dokumen, ada versi yang lebih baik yaitu Tf Idf Vectorizer.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Tf-Idf (Term Frequency - Inverse Document Frequency)</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Sebuah feature extraction yang didesain untuk memperlihatkan tingkat kepentingan suatu kata. Semakin banyak sebuah kata muncul di berbagai teks lainnya (dokumen lain) maka tingkat kepentingannya menurun. TfIdf Vectorizer merupakan Count Vectorizer yang ditambahkan dengan TfIdf Transformer.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5" name="Google Shape;185;p34"/>
          <p:cNvPicPr preferRelativeResize="0"/>
          <p:nvPr/>
        </p:nvPicPr>
        <p:blipFill rotWithShape="1">
          <a:blip r:embed="rId3">
            <a:alphaModFix/>
          </a:blip>
          <a:srcRect b="18561" l="14426" r="66642" t="33363"/>
          <a:stretch/>
        </p:blipFill>
        <p:spPr>
          <a:xfrm>
            <a:off x="2747738" y="2443250"/>
            <a:ext cx="3780424" cy="27002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word2vec</a:t>
            </a:r>
            <a:endParaRPr/>
          </a:p>
        </p:txBody>
      </p:sp>
      <p:sp>
        <p:nvSpPr>
          <p:cNvPr id="191" name="Google Shape;19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extraction yang merepresentasikan kata menjadi vektor-vektor dengan dimensi yang bervariasi tergantung data. Kata yang memiliki kesamaan maka vektornya akan saling berdekatan.</a:t>
            </a:r>
            <a:endParaRPr/>
          </a:p>
          <a:p>
            <a:pPr indent="0" lvl="0" marL="0" rtl="0" algn="l">
              <a:spcBef>
                <a:spcPts val="1200"/>
              </a:spcBef>
              <a:spcAft>
                <a:spcPts val="1200"/>
              </a:spcAft>
              <a:buNone/>
            </a:pPr>
            <a:r>
              <a:rPr lang="en"/>
              <a:t>Ada 2 model : CBOW dan Skip-grams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Glove</a:t>
            </a:r>
            <a:endParaRPr/>
          </a:p>
        </p:txBody>
      </p:sp>
      <p:sp>
        <p:nvSpPr>
          <p:cNvPr id="197" name="Google Shape;19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Global Matrix Factorization - menggunakan faktorisasi matriks dengan memanfaatkan aljabar linier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Tokenization</a:t>
            </a:r>
            <a:endParaRPr/>
          </a:p>
          <a:p>
            <a:pPr indent="0" lvl="0" marL="0" rtl="0" algn="l">
              <a:spcBef>
                <a:spcPts val="0"/>
              </a:spcBef>
              <a:spcAft>
                <a:spcPts val="0"/>
              </a:spcAft>
              <a:buNone/>
            </a:pPr>
            <a:r>
              <a:rPr lang="en" sz="1100" u="sng">
                <a:solidFill>
                  <a:schemeClr val="hlink"/>
                </a:solidFill>
                <a:hlinkClick r:id="rId3"/>
              </a:rPr>
              <a:t>Most Popular Word Embedding Techniques In NLP (dataaspirant.com)</a:t>
            </a:r>
            <a:endParaRPr/>
          </a:p>
        </p:txBody>
      </p:sp>
      <p:sp>
        <p:nvSpPr>
          <p:cNvPr id="203" name="Google Shape;20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Mengubah kata2 menjadi representasi angka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Pilih yang mana?</a:t>
            </a:r>
            <a:endParaRPr/>
          </a:p>
        </p:txBody>
      </p:sp>
      <p:sp>
        <p:nvSpPr>
          <p:cNvPr id="209" name="Google Shape;20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Tergantung persoalan dan model. </a:t>
            </a:r>
            <a:endParaRPr/>
          </a:p>
          <a:p>
            <a:pPr indent="-342900" lvl="0" marL="457200" rtl="0" algn="l">
              <a:spcBef>
                <a:spcPts val="1200"/>
              </a:spcBef>
              <a:spcAft>
                <a:spcPts val="0"/>
              </a:spcAft>
              <a:buSzPts val="1800"/>
              <a:buAutoNum type="arabicPeriod"/>
            </a:pPr>
            <a:r>
              <a:rPr lang="en"/>
              <a:t>Apakah jumlah penting?</a:t>
            </a:r>
            <a:endParaRPr/>
          </a:p>
          <a:p>
            <a:pPr indent="-342900" lvl="0" marL="457200" rtl="0" algn="l">
              <a:spcBef>
                <a:spcPts val="0"/>
              </a:spcBef>
              <a:spcAft>
                <a:spcPts val="0"/>
              </a:spcAft>
              <a:buSzPts val="1800"/>
              <a:buAutoNum type="arabicPeriod"/>
            </a:pPr>
            <a:r>
              <a:rPr lang="en"/>
              <a:t>Apakah derajat kepentingan sebuah kata diperlukan?</a:t>
            </a:r>
            <a:endParaRPr/>
          </a:p>
          <a:p>
            <a:pPr indent="-342900" lvl="0" marL="457200" rtl="0" algn="l">
              <a:spcBef>
                <a:spcPts val="0"/>
              </a:spcBef>
              <a:spcAft>
                <a:spcPts val="0"/>
              </a:spcAft>
              <a:buSzPts val="1800"/>
              <a:buAutoNum type="arabicPeriod"/>
            </a:pPr>
            <a:r>
              <a:rPr lang="en"/>
              <a:t>dll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RNN tampaknya menggunakan tokenization dan word padding seperti itu, karena modelnya</a:t>
            </a:r>
            <a:br>
              <a:rPr lang="en"/>
            </a:br>
            <a:r>
              <a:rPr lang="en"/>
              <a:t>Naive Bayes menggunakan bag of words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 - Addition</a:t>
            </a:r>
            <a:endParaRPr/>
          </a:p>
        </p:txBody>
      </p:sp>
      <p:sp>
        <p:nvSpPr>
          <p:cNvPr id="215" name="Google Shape;21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Selain fitur yang berupa transformasi data dari teks menjadi data numerik, ada beberapa teknik ekstraksi yang lain seperti:</a:t>
            </a:r>
            <a:endParaRPr/>
          </a:p>
          <a:p>
            <a:pPr indent="-342900" lvl="0" marL="457200" rtl="0" algn="l">
              <a:spcBef>
                <a:spcPts val="1200"/>
              </a:spcBef>
              <a:spcAft>
                <a:spcPts val="0"/>
              </a:spcAft>
              <a:buSzPts val="1800"/>
              <a:buChar char="-"/>
            </a:pPr>
            <a:r>
              <a:rPr lang="en"/>
              <a:t>Jumlah huruf</a:t>
            </a:r>
            <a:endParaRPr/>
          </a:p>
          <a:p>
            <a:pPr indent="-342900" lvl="0" marL="457200" rtl="0" algn="l">
              <a:spcBef>
                <a:spcPts val="0"/>
              </a:spcBef>
              <a:spcAft>
                <a:spcPts val="0"/>
              </a:spcAft>
              <a:buSzPts val="1800"/>
              <a:buChar char="-"/>
            </a:pPr>
            <a:r>
              <a:rPr lang="en"/>
              <a:t>Jumla kata</a:t>
            </a:r>
            <a:endParaRPr/>
          </a:p>
          <a:p>
            <a:pPr indent="-342900" lvl="0" marL="457200" rtl="0" algn="l">
              <a:spcBef>
                <a:spcPts val="0"/>
              </a:spcBef>
              <a:spcAft>
                <a:spcPts val="0"/>
              </a:spcAft>
              <a:buSzPts val="1800"/>
              <a:buChar char="-"/>
            </a:pPr>
            <a:r>
              <a:rPr lang="en"/>
              <a:t>Jumlah huruf kapitl</a:t>
            </a:r>
            <a:endParaRPr/>
          </a:p>
          <a:p>
            <a:pPr indent="-342900" lvl="0" marL="457200" rtl="0" algn="l">
              <a:spcBef>
                <a:spcPts val="0"/>
              </a:spcBef>
              <a:spcAft>
                <a:spcPts val="0"/>
              </a:spcAft>
              <a:buSzPts val="1800"/>
              <a:buChar char="-"/>
            </a:pPr>
            <a:r>
              <a:rPr lang="en"/>
              <a:t>Dll</a:t>
            </a:r>
            <a:endParaRPr/>
          </a:p>
          <a:p>
            <a:pPr indent="0" lvl="0" marL="0" rtl="0" algn="l">
              <a:spcBef>
                <a:spcPts val="1200"/>
              </a:spcBef>
              <a:spcAft>
                <a:spcPts val="1200"/>
              </a:spcAft>
              <a:buNone/>
            </a:pPr>
            <a:r>
              <a:rPr lang="en"/>
              <a:t>Fitur-fitur ini tidak bisa digunakan jika menggunakan model RNN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Feature Selection</a:t>
            </a:r>
            <a:endParaRPr/>
          </a:p>
        </p:txBody>
      </p:sp>
      <p:sp>
        <p:nvSpPr>
          <p:cNvPr id="221" name="Google Shape;221;p4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a:t>
            </a:r>
            <a:endParaRPr/>
          </a:p>
          <a:p>
            <a:pPr indent="0" lvl="0" marL="0" rtl="0" algn="l">
              <a:spcBef>
                <a:spcPts val="0"/>
              </a:spcBef>
              <a:spcAft>
                <a:spcPts val="0"/>
              </a:spcAft>
              <a:buNone/>
            </a:pPr>
            <a:r>
              <a:rPr lang="en" sz="1100" u="sng">
                <a:solidFill>
                  <a:schemeClr val="hlink"/>
                </a:solidFill>
                <a:hlinkClick r:id="rId3"/>
              </a:rPr>
              <a:t>How to Choose a Feature Selection Method For Machine Learning (machinelearningmastery.com)</a:t>
            </a:r>
            <a:endParaRPr/>
          </a:p>
        </p:txBody>
      </p:sp>
      <p:sp>
        <p:nvSpPr>
          <p:cNvPr id="227" name="Google Shape;227;p41"/>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Seleksi fitur dapat dilakukan pada fitur-fitur yang digenerate (fitur turunan) seperti jumlah kata, jumlah huruf, dll.</a:t>
            </a:r>
            <a:endParaRPr/>
          </a:p>
          <a:p>
            <a:pPr indent="-342900" lvl="0" marL="457200" rtl="0" algn="l">
              <a:spcBef>
                <a:spcPts val="0"/>
              </a:spcBef>
              <a:spcAft>
                <a:spcPts val="0"/>
              </a:spcAft>
              <a:buSzPts val="1800"/>
              <a:buChar char="-"/>
            </a:pPr>
            <a:r>
              <a:rPr lang="en"/>
              <a:t>Utamanya terbagi menjadi dua yaitu data numerik dan kategorik serta yang perlu diperhatikan adalah data input dan data output.</a:t>
            </a:r>
            <a:endParaRPr/>
          </a:p>
          <a:p>
            <a:pPr indent="-342900" lvl="0" marL="457200" rtl="0" algn="l">
              <a:spcBef>
                <a:spcPts val="0"/>
              </a:spcBef>
              <a:spcAft>
                <a:spcPts val="0"/>
              </a:spcAft>
              <a:buSzPts val="1800"/>
              <a:buChar char="-"/>
            </a:pPr>
            <a:r>
              <a:rPr lang="en"/>
              <a:t>Jika data output numerik maka termasuk persoalan regresi, jika kategorik maka termasuk klasifikasi</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Eksplorasi Dataset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Sebelum memulai step lain kita perlu tahu data kita</a:t>
            </a:r>
            <a:endParaRPr/>
          </a:p>
          <a:p>
            <a:pPr indent="-342900" lvl="0" marL="457200" rtl="0" algn="l">
              <a:spcBef>
                <a:spcPts val="0"/>
              </a:spcBef>
              <a:spcAft>
                <a:spcPts val="0"/>
              </a:spcAft>
              <a:buSzPts val="1800"/>
              <a:buChar char="●"/>
            </a:pPr>
            <a:r>
              <a:rPr lang="en"/>
              <a:t>Munculkanlah berbagai pertanyaan mengenai data kita:</a:t>
            </a:r>
            <a:endParaRPr/>
          </a:p>
          <a:p>
            <a:pPr indent="-342900" lvl="0" marL="457200" rtl="0" algn="l">
              <a:spcBef>
                <a:spcPts val="0"/>
              </a:spcBef>
              <a:spcAft>
                <a:spcPts val="0"/>
              </a:spcAft>
              <a:buSzPts val="1800"/>
              <a:buAutoNum type="arabicPeriod"/>
            </a:pPr>
            <a:r>
              <a:rPr lang="en"/>
              <a:t>Bagaimana data teksnya (kita baca sendiri, cukup beberapa)</a:t>
            </a:r>
            <a:endParaRPr/>
          </a:p>
          <a:p>
            <a:pPr indent="-342900" lvl="0" marL="457200" rtl="0" algn="l">
              <a:spcBef>
                <a:spcPts val="0"/>
              </a:spcBef>
              <a:spcAft>
                <a:spcPts val="0"/>
              </a:spcAft>
              <a:buSzPts val="1800"/>
              <a:buAutoNum type="arabicPeriod"/>
            </a:pPr>
            <a:r>
              <a:rPr lang="en"/>
              <a:t>Seberapa panjang teksnya</a:t>
            </a:r>
            <a:endParaRPr/>
          </a:p>
          <a:p>
            <a:pPr indent="-342900" lvl="0" marL="457200" rtl="0" algn="l">
              <a:spcBef>
                <a:spcPts val="0"/>
              </a:spcBef>
              <a:spcAft>
                <a:spcPts val="0"/>
              </a:spcAft>
              <a:buSzPts val="1800"/>
              <a:buAutoNum type="arabicPeriod"/>
            </a:pPr>
            <a:r>
              <a:rPr lang="en"/>
              <a:t>Ada label apa saja</a:t>
            </a:r>
            <a:endParaRPr/>
          </a:p>
          <a:p>
            <a:pPr indent="-342900" lvl="0" marL="457200" rtl="0" algn="l">
              <a:spcBef>
                <a:spcPts val="0"/>
              </a:spcBef>
              <a:spcAft>
                <a:spcPts val="0"/>
              </a:spcAft>
              <a:buSzPts val="1800"/>
              <a:buAutoNum type="arabicPeriod"/>
            </a:pPr>
            <a:r>
              <a:rPr lang="en"/>
              <a:t>Dll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 - Jenis</a:t>
            </a:r>
            <a:endParaRPr/>
          </a:p>
        </p:txBody>
      </p:sp>
      <p:sp>
        <p:nvSpPr>
          <p:cNvPr id="233" name="Google Shape;233;p42"/>
          <p:cNvSpPr txBox="1"/>
          <p:nvPr>
            <p:ph idx="1" type="body"/>
          </p:nvPr>
        </p:nvSpPr>
        <p:spPr>
          <a:xfrm>
            <a:off x="311700" y="1017725"/>
            <a:ext cx="8520600" cy="4055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Terdapat berbagai jenis tergantung pemetaan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Untuk NLP biasanya persoalan klasifikasi dengan input berupa numerik, maka akan dipakai ANOVA dan kendall.</a:t>
            </a:r>
            <a:endParaRPr/>
          </a:p>
          <a:p>
            <a:pPr indent="0" lvl="0" marL="0" rtl="0" algn="l">
              <a:spcBef>
                <a:spcPts val="1200"/>
              </a:spcBef>
              <a:spcAft>
                <a:spcPts val="0"/>
              </a:spcAft>
              <a:buNone/>
            </a:pPr>
            <a:r>
              <a:rPr lang="en"/>
              <a:t>ANOVA : </a:t>
            </a:r>
            <a:r>
              <a:rPr lang="en" sz="1100" u="sng">
                <a:solidFill>
                  <a:schemeClr val="hlink"/>
                </a:solidFill>
                <a:hlinkClick r:id="rId3"/>
              </a:rPr>
              <a:t>sklearn.feature_selection.f_classif — scikit-learn 1.0 documentation</a:t>
            </a:r>
            <a:endParaRPr/>
          </a:p>
          <a:p>
            <a:pPr indent="0" lvl="0" marL="0" rtl="0" algn="l">
              <a:spcBef>
                <a:spcPts val="1200"/>
              </a:spcBef>
              <a:spcAft>
                <a:spcPts val="1200"/>
              </a:spcAft>
              <a:buNone/>
            </a:pPr>
            <a:r>
              <a:rPr lang="en"/>
              <a:t>KendallTau : </a:t>
            </a:r>
            <a:r>
              <a:rPr lang="en" sz="1100" u="sng">
                <a:solidFill>
                  <a:schemeClr val="hlink"/>
                </a:solidFill>
                <a:hlinkClick r:id="rId4"/>
              </a:rPr>
              <a:t>scipy.stats.kendalltau — SciPy v1.7.1 Manual</a:t>
            </a:r>
            <a:endParaRPr/>
          </a:p>
        </p:txBody>
      </p:sp>
      <p:graphicFrame>
        <p:nvGraphicFramePr>
          <p:cNvPr id="234" name="Google Shape;234;p42"/>
          <p:cNvGraphicFramePr/>
          <p:nvPr/>
        </p:nvGraphicFramePr>
        <p:xfrm>
          <a:off x="952500" y="1466638"/>
          <a:ext cx="3000000" cy="3000000"/>
        </p:xfrm>
        <a:graphic>
          <a:graphicData uri="http://schemas.openxmlformats.org/drawingml/2006/table">
            <a:tbl>
              <a:tblPr>
                <a:noFill/>
                <a:tableStyleId>{D795CAF1-67EE-45E1-8EA9-B94CE244A311}</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solidFill>
                      <a:schemeClr val="dk1"/>
                    </a:solidFill>
                  </a:tcPr>
                </a:tc>
                <a:tc>
                  <a:txBody>
                    <a:bodyPr/>
                    <a:lstStyle/>
                    <a:p>
                      <a:pPr indent="0" lvl="0" marL="0" rtl="0" algn="l">
                        <a:spcBef>
                          <a:spcPts val="0"/>
                        </a:spcBef>
                        <a:spcAft>
                          <a:spcPts val="0"/>
                        </a:spcAft>
                        <a:buNone/>
                      </a:pPr>
                      <a:r>
                        <a:rPr lang="en"/>
                        <a:t>Output Numerik</a:t>
                      </a:r>
                      <a:endParaRPr/>
                    </a:p>
                  </a:txBody>
                  <a:tcPr marT="91425" marB="91425" marR="91425" marL="91425"/>
                </a:tc>
                <a:tc>
                  <a:txBody>
                    <a:bodyPr/>
                    <a:lstStyle/>
                    <a:p>
                      <a:pPr indent="0" lvl="0" marL="0" rtl="0" algn="l">
                        <a:spcBef>
                          <a:spcPts val="0"/>
                        </a:spcBef>
                        <a:spcAft>
                          <a:spcPts val="0"/>
                        </a:spcAft>
                        <a:buNone/>
                      </a:pPr>
                      <a:r>
                        <a:rPr lang="en"/>
                        <a:t>Output Kategorik</a:t>
                      </a:r>
                      <a:endParaRPr/>
                    </a:p>
                  </a:txBody>
                  <a:tcPr marT="91425" marB="91425" marR="91425" marL="91425"/>
                </a:tc>
              </a:tr>
              <a:tr h="381000">
                <a:tc>
                  <a:txBody>
                    <a:bodyPr/>
                    <a:lstStyle/>
                    <a:p>
                      <a:pPr indent="0" lvl="0" marL="0" rtl="0" algn="l">
                        <a:spcBef>
                          <a:spcPts val="0"/>
                        </a:spcBef>
                        <a:spcAft>
                          <a:spcPts val="0"/>
                        </a:spcAft>
                        <a:buNone/>
                      </a:pPr>
                      <a:r>
                        <a:rPr lang="en"/>
                        <a:t>Input Numerik</a:t>
                      </a:r>
                      <a:endParaRPr/>
                    </a:p>
                  </a:txBody>
                  <a:tcPr marT="91425" marB="91425" marR="91425" marL="91425"/>
                </a:tc>
                <a:tc>
                  <a:txBody>
                    <a:bodyPr/>
                    <a:lstStyle/>
                    <a:p>
                      <a:pPr indent="-317500" lvl="0" marL="457200" rtl="0" algn="l">
                        <a:spcBef>
                          <a:spcPts val="0"/>
                        </a:spcBef>
                        <a:spcAft>
                          <a:spcPts val="0"/>
                        </a:spcAft>
                        <a:buSzPts val="1400"/>
                        <a:buChar char="●"/>
                      </a:pPr>
                      <a:r>
                        <a:rPr lang="en"/>
                        <a:t>Korelasi pearson</a:t>
                      </a:r>
                      <a:endParaRPr/>
                    </a:p>
                    <a:p>
                      <a:pPr indent="-317500" lvl="0" marL="457200" rtl="0" algn="l">
                        <a:spcBef>
                          <a:spcPts val="0"/>
                        </a:spcBef>
                        <a:spcAft>
                          <a:spcPts val="0"/>
                        </a:spcAft>
                        <a:buSzPts val="1400"/>
                        <a:buChar char="●"/>
                      </a:pPr>
                      <a:r>
                        <a:rPr lang="en"/>
                        <a:t>Spearman rank coefficient</a:t>
                      </a:r>
                      <a:endParaRPr/>
                    </a:p>
                  </a:txBody>
                  <a:tcPr marT="91425" marB="91425" marR="91425" marL="91425"/>
                </a:tc>
                <a:tc>
                  <a:txBody>
                    <a:bodyPr/>
                    <a:lstStyle/>
                    <a:p>
                      <a:pPr indent="-317500" lvl="0" marL="457200" rtl="0" algn="l">
                        <a:spcBef>
                          <a:spcPts val="0"/>
                        </a:spcBef>
                        <a:spcAft>
                          <a:spcPts val="0"/>
                        </a:spcAft>
                        <a:buSzPts val="1400"/>
                        <a:buChar char="●"/>
                      </a:pPr>
                      <a:r>
                        <a:rPr lang="en"/>
                        <a:t>Corelasi anova</a:t>
                      </a:r>
                      <a:endParaRPr/>
                    </a:p>
                    <a:p>
                      <a:pPr indent="-317500" lvl="0" marL="457200" rtl="0" algn="l">
                        <a:spcBef>
                          <a:spcPts val="0"/>
                        </a:spcBef>
                        <a:spcAft>
                          <a:spcPts val="0"/>
                        </a:spcAft>
                        <a:buSzPts val="1400"/>
                        <a:buChar char="●"/>
                      </a:pPr>
                      <a:r>
                        <a:rPr lang="en"/>
                        <a:t>Kendall’s rank coefficient</a:t>
                      </a:r>
                      <a:endParaRPr/>
                    </a:p>
                  </a:txBody>
                  <a:tcPr marT="91425" marB="91425" marR="91425" marL="91425"/>
                </a:tc>
              </a:tr>
              <a:tr h="381000">
                <a:tc>
                  <a:txBody>
                    <a:bodyPr/>
                    <a:lstStyle/>
                    <a:p>
                      <a:pPr indent="0" lvl="0" marL="0" rtl="0" algn="l">
                        <a:spcBef>
                          <a:spcPts val="0"/>
                        </a:spcBef>
                        <a:spcAft>
                          <a:spcPts val="0"/>
                        </a:spcAft>
                        <a:buNone/>
                      </a:pPr>
                      <a:r>
                        <a:rPr lang="en"/>
                        <a:t>Input Kategorik</a:t>
                      </a:r>
                      <a:endParaRPr/>
                    </a:p>
                  </a:txBody>
                  <a:tcPr marT="91425" marB="91425" marR="91425" marL="91425"/>
                </a:tc>
                <a:tc>
                  <a:txBody>
                    <a:bodyPr/>
                    <a:lstStyle/>
                    <a:p>
                      <a:pPr indent="0" lvl="0" marL="0" rtl="0" algn="l">
                        <a:spcBef>
                          <a:spcPts val="0"/>
                        </a:spcBef>
                        <a:spcAft>
                          <a:spcPts val="0"/>
                        </a:spcAft>
                        <a:buNone/>
                      </a:pPr>
                      <a:r>
                        <a:rPr lang="en"/>
                        <a:t>Ini persoalan aneh, pakai yang input numerik output kategorik</a:t>
                      </a:r>
                      <a:endParaRPr/>
                    </a:p>
                  </a:txBody>
                  <a:tcPr marT="91425" marB="91425" marR="91425" marL="91425"/>
                </a:tc>
                <a:tc>
                  <a:txBody>
                    <a:bodyPr/>
                    <a:lstStyle/>
                    <a:p>
                      <a:pPr indent="-317500" lvl="0" marL="457200" rtl="0" algn="l">
                        <a:spcBef>
                          <a:spcPts val="0"/>
                        </a:spcBef>
                        <a:spcAft>
                          <a:spcPts val="0"/>
                        </a:spcAft>
                        <a:buSzPts val="1400"/>
                        <a:buChar char="●"/>
                      </a:pPr>
                      <a:r>
                        <a:rPr lang="en"/>
                        <a:t>Chi square</a:t>
                      </a:r>
                      <a:endParaRPr/>
                    </a:p>
                    <a:p>
                      <a:pPr indent="-317500" lvl="0" marL="457200" rtl="0" algn="l">
                        <a:spcBef>
                          <a:spcPts val="0"/>
                        </a:spcBef>
                        <a:spcAft>
                          <a:spcPts val="0"/>
                        </a:spcAft>
                        <a:buSzPts val="1400"/>
                        <a:buChar char="●"/>
                      </a:pPr>
                      <a:r>
                        <a:rPr lang="en"/>
                        <a:t>Mutual information</a:t>
                      </a:r>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Model</a:t>
            </a:r>
            <a:endParaRPr/>
          </a:p>
        </p:txBody>
      </p:sp>
      <p:sp>
        <p:nvSpPr>
          <p:cNvPr id="240" name="Google Shape;240;p4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246" name="Google Shape;246;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Ada beberapa model yang ingin dipakai</a:t>
            </a:r>
            <a:endParaRPr/>
          </a:p>
          <a:p>
            <a:pPr indent="-342900" lvl="0" marL="457200" rtl="0" algn="l">
              <a:spcBef>
                <a:spcPts val="1200"/>
              </a:spcBef>
              <a:spcAft>
                <a:spcPts val="0"/>
              </a:spcAft>
              <a:buSzPts val="1800"/>
              <a:buAutoNum type="arabicPeriod"/>
            </a:pPr>
            <a:r>
              <a:rPr lang="en"/>
              <a:t>Naive Bayes</a:t>
            </a:r>
            <a:endParaRPr/>
          </a:p>
          <a:p>
            <a:pPr indent="-342900" lvl="0" marL="457200" rtl="0" algn="l">
              <a:spcBef>
                <a:spcPts val="0"/>
              </a:spcBef>
              <a:spcAft>
                <a:spcPts val="0"/>
              </a:spcAft>
              <a:buSzPts val="1800"/>
              <a:buAutoNum type="arabicPeriod"/>
            </a:pPr>
            <a:r>
              <a:rPr lang="en"/>
              <a:t>Random Forest</a:t>
            </a:r>
            <a:endParaRPr/>
          </a:p>
          <a:p>
            <a:pPr indent="-342900" lvl="0" marL="457200" rtl="0" algn="l">
              <a:spcBef>
                <a:spcPts val="0"/>
              </a:spcBef>
              <a:spcAft>
                <a:spcPts val="0"/>
              </a:spcAft>
              <a:buSzPts val="1800"/>
              <a:buAutoNum type="arabicPeriod"/>
            </a:pPr>
            <a:r>
              <a:rPr lang="en"/>
              <a:t>XG Boost</a:t>
            </a:r>
            <a:endParaRPr/>
          </a:p>
          <a:p>
            <a:pPr indent="-342900" lvl="0" marL="457200" rtl="0" algn="l">
              <a:spcBef>
                <a:spcPts val="0"/>
              </a:spcBef>
              <a:spcAft>
                <a:spcPts val="0"/>
              </a:spcAft>
              <a:buSzPts val="1800"/>
              <a:buAutoNum type="arabicPeriod"/>
            </a:pPr>
            <a:r>
              <a:rPr lang="en"/>
              <a:t>SVM</a:t>
            </a:r>
            <a:endParaRPr/>
          </a:p>
          <a:p>
            <a:pPr indent="-342900" lvl="0" marL="457200" rtl="0" algn="l">
              <a:spcBef>
                <a:spcPts val="0"/>
              </a:spcBef>
              <a:spcAft>
                <a:spcPts val="0"/>
              </a:spcAft>
              <a:buSzPts val="1800"/>
              <a:buAutoNum type="arabicPeriod"/>
            </a:pPr>
            <a:r>
              <a:rPr lang="en"/>
              <a:t>RNN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5"/>
          <p:cNvSpPr txBox="1"/>
          <p:nvPr>
            <p:ph type="title"/>
          </p:nvPr>
        </p:nvSpPr>
        <p:spPr>
          <a:xfrm>
            <a:off x="311700" y="445025"/>
            <a:ext cx="8520600" cy="112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a:t>
            </a:r>
            <a:endParaRPr/>
          </a:p>
          <a:p>
            <a:pPr indent="0" lvl="0" marL="0" rtl="0" algn="l">
              <a:spcBef>
                <a:spcPts val="0"/>
              </a:spcBef>
              <a:spcAft>
                <a:spcPts val="0"/>
              </a:spcAft>
              <a:buNone/>
            </a:pPr>
            <a:r>
              <a:rPr lang="en" sz="1100" u="sng">
                <a:solidFill>
                  <a:schemeClr val="hlink"/>
                </a:solidFill>
                <a:hlinkClick r:id="rId3"/>
              </a:rPr>
              <a:t>Naive Bayes Classifier. What is a classifier? | by Rohith Gandhi | Towards Data Science</a:t>
            </a:r>
            <a:endParaRPr/>
          </a:p>
          <a:p>
            <a:pPr indent="0" lvl="0" marL="0" rtl="0" algn="l">
              <a:spcBef>
                <a:spcPts val="0"/>
              </a:spcBef>
              <a:spcAft>
                <a:spcPts val="0"/>
              </a:spcAft>
              <a:buNone/>
            </a:pPr>
            <a:r>
              <a:rPr lang="en" sz="1100" u="sng">
                <a:solidFill>
                  <a:schemeClr val="hlink"/>
                </a:solidFill>
                <a:hlinkClick r:id="rId4"/>
              </a:rPr>
              <a:t>Naive Bayes Explained: Function, Advantages &amp; Disadvantages, Applications in 2021 | upGrad blog</a:t>
            </a:r>
            <a:endParaRPr/>
          </a:p>
          <a:p>
            <a:pPr indent="0" lvl="0" marL="0" rtl="0" algn="l">
              <a:spcBef>
                <a:spcPts val="0"/>
              </a:spcBef>
              <a:spcAft>
                <a:spcPts val="0"/>
              </a:spcAft>
              <a:buNone/>
            </a:pPr>
            <a:r>
              <a:rPr lang="en" sz="1100" u="sng">
                <a:solidFill>
                  <a:schemeClr val="hlink"/>
                </a:solidFill>
                <a:hlinkClick r:id="rId5"/>
              </a:rPr>
              <a:t>Naive Bayes Classifier — How to Successfully Use It in Python? | by Saul Dobilas | Towards Data Science</a:t>
            </a:r>
            <a:endParaRPr/>
          </a:p>
        </p:txBody>
      </p:sp>
      <p:sp>
        <p:nvSpPr>
          <p:cNvPr id="252" name="Google Shape;252;p45"/>
          <p:cNvSpPr txBox="1"/>
          <p:nvPr>
            <p:ph idx="1" type="body"/>
          </p:nvPr>
        </p:nvSpPr>
        <p:spPr>
          <a:xfrm>
            <a:off x="311700" y="1569725"/>
            <a:ext cx="8520600" cy="34425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Naive bayes merupakan model yang paling sederhana pemakaiannya di dalam problem-problem teks. Prinsipnya adalah menggunakan teorema bayes.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Asumsi yang dibutuhkan:</a:t>
            </a:r>
            <a:endParaRPr/>
          </a:p>
          <a:p>
            <a:pPr indent="-291465" lvl="0" marL="457200" rtl="0" algn="l">
              <a:spcBef>
                <a:spcPts val="1200"/>
              </a:spcBef>
              <a:spcAft>
                <a:spcPts val="0"/>
              </a:spcAft>
              <a:buSzPct val="100000"/>
              <a:buChar char="-"/>
            </a:pPr>
            <a:r>
              <a:rPr lang="en"/>
              <a:t>Setiap fiturnya independen (di dalam teks, berarti setiap katanya independen)</a:t>
            </a:r>
            <a:endParaRPr/>
          </a:p>
          <a:p>
            <a:pPr indent="-291465" lvl="0" marL="457200" rtl="0" algn="l">
              <a:spcBef>
                <a:spcPts val="0"/>
              </a:spcBef>
              <a:spcAft>
                <a:spcPts val="0"/>
              </a:spcAft>
              <a:buSzPct val="100000"/>
              <a:buChar char="-"/>
            </a:pPr>
            <a:r>
              <a:rPr lang="en"/>
              <a:t>Setiap fitur memiliki kadar kepentingan yang sama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Kelebihan:</a:t>
            </a:r>
            <a:endParaRPr/>
          </a:p>
          <a:p>
            <a:pPr indent="-291465" lvl="0" marL="457200" rtl="0" algn="l">
              <a:spcBef>
                <a:spcPts val="1200"/>
              </a:spcBef>
              <a:spcAft>
                <a:spcPts val="0"/>
              </a:spcAft>
              <a:buSzPct val="100000"/>
              <a:buChar char="-"/>
            </a:pPr>
            <a:r>
              <a:rPr lang="en"/>
              <a:t>Cepat dan murah komputasinya</a:t>
            </a:r>
            <a:endParaRPr/>
          </a:p>
          <a:p>
            <a:pPr indent="-291465" lvl="0" marL="457200" rtl="0" algn="l">
              <a:spcBef>
                <a:spcPts val="0"/>
              </a:spcBef>
              <a:spcAft>
                <a:spcPts val="0"/>
              </a:spcAft>
              <a:buSzPct val="100000"/>
              <a:buChar char="-"/>
            </a:pPr>
            <a:r>
              <a:rPr lang="en"/>
              <a:t>Bisa untuk multiclass (jadi ini untuk problem klasifikasi)</a:t>
            </a:r>
            <a:endParaRPr/>
          </a:p>
          <a:p>
            <a:pPr indent="-291465" lvl="0" marL="457200" rtl="0" algn="l">
              <a:spcBef>
                <a:spcPts val="0"/>
              </a:spcBef>
              <a:spcAft>
                <a:spcPts val="0"/>
              </a:spcAft>
              <a:buSzPct val="100000"/>
              <a:buChar char="-"/>
            </a:pPr>
            <a:r>
              <a:rPr lang="en"/>
              <a:t>Kalau asumsi mengenai independensi fitur benar, akan menjadi model yang kuat</a:t>
            </a:r>
            <a:endParaRPr/>
          </a:p>
          <a:p>
            <a:pPr indent="0" lvl="0" marL="0" rtl="0" algn="l">
              <a:spcBef>
                <a:spcPts val="1200"/>
              </a:spcBef>
              <a:spcAft>
                <a:spcPts val="0"/>
              </a:spcAft>
              <a:buNone/>
            </a:pPr>
            <a:r>
              <a:rPr lang="en"/>
              <a:t>Kekurangan</a:t>
            </a:r>
            <a:endParaRPr/>
          </a:p>
          <a:p>
            <a:pPr indent="-291465" lvl="0" marL="457200" rtl="0" algn="l">
              <a:spcBef>
                <a:spcPts val="1200"/>
              </a:spcBef>
              <a:spcAft>
                <a:spcPts val="0"/>
              </a:spcAft>
              <a:buSzPct val="100000"/>
              <a:buChar char="-"/>
            </a:pPr>
            <a:r>
              <a:rPr lang="en"/>
              <a:t>Jika asumsi salah (mengenai independensi) maka model menjadi kurang baik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 Jenis-jenis</a:t>
            </a:r>
            <a:endParaRPr/>
          </a:p>
          <a:p>
            <a:pPr indent="0" lvl="0" marL="0" rtl="0" algn="l">
              <a:spcBef>
                <a:spcPts val="0"/>
              </a:spcBef>
              <a:spcAft>
                <a:spcPts val="0"/>
              </a:spcAft>
              <a:buNone/>
            </a:pPr>
            <a:r>
              <a:rPr lang="en" sz="1100" u="sng">
                <a:solidFill>
                  <a:schemeClr val="hlink"/>
                </a:solidFill>
                <a:hlinkClick r:id="rId3"/>
              </a:rPr>
              <a:t>1.9. Naive Bayes — scikit-learn 1.0 documentation</a:t>
            </a:r>
            <a:endParaRPr/>
          </a:p>
        </p:txBody>
      </p:sp>
      <p:sp>
        <p:nvSpPr>
          <p:cNvPr id="258" name="Google Shape;258;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Terdapat beberapa jenis-jenis model Naive Bayes:</a:t>
            </a:r>
            <a:endParaRPr/>
          </a:p>
          <a:p>
            <a:pPr indent="-342900" lvl="0" marL="457200" rtl="0" algn="l">
              <a:spcBef>
                <a:spcPts val="1200"/>
              </a:spcBef>
              <a:spcAft>
                <a:spcPts val="0"/>
              </a:spcAft>
              <a:buSzPts val="1800"/>
              <a:buAutoNum type="arabicPeriod"/>
            </a:pPr>
            <a:r>
              <a:rPr lang="en"/>
              <a:t>MultinomialNB</a:t>
            </a:r>
            <a:endParaRPr/>
          </a:p>
          <a:p>
            <a:pPr indent="-342900" lvl="0" marL="457200" rtl="0" algn="l">
              <a:spcBef>
                <a:spcPts val="0"/>
              </a:spcBef>
              <a:spcAft>
                <a:spcPts val="0"/>
              </a:spcAft>
              <a:buSzPts val="1800"/>
              <a:buAutoNum type="arabicPeriod"/>
            </a:pPr>
            <a:r>
              <a:rPr lang="en"/>
              <a:t>GaussianNB</a:t>
            </a:r>
            <a:endParaRPr/>
          </a:p>
          <a:p>
            <a:pPr indent="-342900" lvl="0" marL="457200" rtl="0" algn="l">
              <a:spcBef>
                <a:spcPts val="0"/>
              </a:spcBef>
              <a:spcAft>
                <a:spcPts val="0"/>
              </a:spcAft>
              <a:buSzPts val="1800"/>
              <a:buAutoNum type="arabicPeriod"/>
            </a:pPr>
            <a:r>
              <a:rPr lang="en"/>
              <a:t>BernoulliNB</a:t>
            </a:r>
            <a:endParaRPr/>
          </a:p>
          <a:p>
            <a:pPr indent="-342900" lvl="0" marL="457200" rtl="0" algn="l">
              <a:spcBef>
                <a:spcPts val="0"/>
              </a:spcBef>
              <a:spcAft>
                <a:spcPts val="0"/>
              </a:spcAft>
              <a:buSzPts val="1800"/>
              <a:buAutoNum type="arabicPeriod"/>
            </a:pPr>
            <a:r>
              <a:rPr lang="en"/>
              <a:t>ComplementNB</a:t>
            </a:r>
            <a:endParaRPr/>
          </a:p>
          <a:p>
            <a:pPr indent="-342900" lvl="0" marL="457200" rtl="0" algn="l">
              <a:spcBef>
                <a:spcPts val="0"/>
              </a:spcBef>
              <a:spcAft>
                <a:spcPts val="0"/>
              </a:spcAft>
              <a:buSzPts val="1800"/>
              <a:buAutoNum type="arabicPeriod"/>
            </a:pPr>
            <a:r>
              <a:rPr lang="en"/>
              <a:t>CategoricalNB</a:t>
            </a:r>
            <a:endParaRPr/>
          </a:p>
          <a:p>
            <a:pPr indent="0" lvl="0" marL="0" rtl="0" algn="l">
              <a:spcBef>
                <a:spcPts val="1200"/>
              </a:spcBef>
              <a:spcAft>
                <a:spcPts val="1200"/>
              </a:spcAft>
              <a:buNone/>
            </a:pPr>
            <a:r>
              <a:rPr lang="en"/>
              <a:t>Biasanya untuk teks hanya memakai : Multinomial, Complement, dan Bernoulli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MultinomialNB</a:t>
            </a:r>
            <a:endParaRPr/>
          </a:p>
        </p:txBody>
      </p:sp>
      <p:sp>
        <p:nvSpPr>
          <p:cNvPr id="264" name="Google Shape;26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Biasa dipakai untuk klasifikasi teks</a:t>
            </a:r>
            <a:endParaRPr/>
          </a:p>
          <a:p>
            <a:pPr indent="-342900" lvl="0" marL="457200" rtl="0" algn="l">
              <a:spcBef>
                <a:spcPts val="0"/>
              </a:spcBef>
              <a:spcAft>
                <a:spcPts val="0"/>
              </a:spcAft>
              <a:buSzPts val="1800"/>
              <a:buChar char="-"/>
            </a:pPr>
            <a:r>
              <a:rPr lang="en"/>
              <a:t>Biasanya untuk data yang terdistribusi secara multinomial (multiclass)</a:t>
            </a:r>
            <a:endParaRPr/>
          </a:p>
          <a:p>
            <a:pPr indent="-342900" lvl="0" marL="457200" rtl="0" algn="l">
              <a:spcBef>
                <a:spcPts val="0"/>
              </a:spcBef>
              <a:spcAft>
                <a:spcPts val="0"/>
              </a:spcAft>
              <a:buSzPts val="1800"/>
              <a:buChar char="-"/>
            </a:pPr>
            <a:r>
              <a:rPr lang="en"/>
              <a:t>Biasanya data yang dimasukan berupa teks hasilvektorisasi tfidf atau countvectorizer</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GaussianNB</a:t>
            </a:r>
            <a:endParaRPr/>
          </a:p>
        </p:txBody>
      </p:sp>
      <p:sp>
        <p:nvSpPr>
          <p:cNvPr id="270" name="Google Shape;270;p48"/>
          <p:cNvSpPr txBox="1"/>
          <p:nvPr>
            <p:ph idx="1" type="body"/>
          </p:nvPr>
        </p:nvSpPr>
        <p:spPr>
          <a:xfrm>
            <a:off x="311700" y="1152475"/>
            <a:ext cx="8520600" cy="1146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Asumsi data terdistribusi normal/gaussian</a:t>
            </a:r>
            <a:endParaRPr/>
          </a:p>
          <a:p>
            <a:pPr indent="-317182" lvl="0" marL="457200" rtl="0" algn="l">
              <a:spcBef>
                <a:spcPts val="0"/>
              </a:spcBef>
              <a:spcAft>
                <a:spcPts val="0"/>
              </a:spcAft>
              <a:buSzPct val="100000"/>
              <a:buChar char="-"/>
            </a:pPr>
            <a:r>
              <a:rPr lang="en"/>
              <a:t>Biasanya untuk data kontinu</a:t>
            </a:r>
            <a:endParaRPr/>
          </a:p>
          <a:p>
            <a:pPr indent="-317182" lvl="0" marL="457200" rtl="0" algn="l">
              <a:spcBef>
                <a:spcPts val="0"/>
              </a:spcBef>
              <a:spcAft>
                <a:spcPts val="0"/>
              </a:spcAft>
              <a:buSzPct val="100000"/>
              <a:buChar char="-"/>
            </a:pPr>
            <a:r>
              <a:rPr lang="en"/>
              <a:t>Kalau kelasnya banyak maka lebih baik</a:t>
            </a:r>
            <a:endParaRPr/>
          </a:p>
          <a:p>
            <a:pPr indent="0" lvl="0" marL="0" rtl="0" algn="l">
              <a:spcBef>
                <a:spcPts val="1200"/>
              </a:spcBef>
              <a:spcAft>
                <a:spcPts val="1200"/>
              </a:spcAft>
              <a:buNone/>
            </a:pPr>
            <a:r>
              <a:t/>
            </a:r>
            <a:endParaRPr/>
          </a:p>
        </p:txBody>
      </p:sp>
      <p:sp>
        <p:nvSpPr>
          <p:cNvPr id="271" name="Google Shape;271;p48"/>
          <p:cNvSpPr txBox="1"/>
          <p:nvPr>
            <p:ph type="title"/>
          </p:nvPr>
        </p:nvSpPr>
        <p:spPr>
          <a:xfrm>
            <a:off x="311700" y="2571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ComplementNB</a:t>
            </a:r>
            <a:endParaRPr/>
          </a:p>
        </p:txBody>
      </p:sp>
      <p:sp>
        <p:nvSpPr>
          <p:cNvPr id="272" name="Google Shape;272;p48"/>
          <p:cNvSpPr txBox="1"/>
          <p:nvPr>
            <p:ph idx="1" type="body"/>
          </p:nvPr>
        </p:nvSpPr>
        <p:spPr>
          <a:xfrm>
            <a:off x="311700" y="3279200"/>
            <a:ext cx="8520600" cy="114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Adaptasi dari mutlinomialNB</a:t>
            </a:r>
            <a:endParaRPr/>
          </a:p>
          <a:p>
            <a:pPr indent="-342900" lvl="0" marL="457200" rtl="0" algn="l">
              <a:spcBef>
                <a:spcPts val="0"/>
              </a:spcBef>
              <a:spcAft>
                <a:spcPts val="0"/>
              </a:spcAft>
              <a:buSzPts val="1800"/>
              <a:buChar char="-"/>
            </a:pPr>
            <a:r>
              <a:rPr lang="en"/>
              <a:t>Biasanya dipakai untuk data yang imbalanced</a:t>
            </a:r>
            <a:endParaRPr/>
          </a:p>
          <a:p>
            <a:pPr indent="-342900" lvl="0" marL="457200" rtl="0" algn="l">
              <a:spcBef>
                <a:spcPts val="0"/>
              </a:spcBef>
              <a:spcAft>
                <a:spcPts val="0"/>
              </a:spcAft>
              <a:buSzPts val="1800"/>
              <a:buChar char="-"/>
            </a:pPr>
            <a:r>
              <a:rPr lang="en"/>
              <a:t>Umumnya lebih baik daripada multinomialNB</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BernoulliNB</a:t>
            </a:r>
            <a:endParaRPr/>
          </a:p>
        </p:txBody>
      </p:sp>
      <p:sp>
        <p:nvSpPr>
          <p:cNvPr id="278" name="Google Shape;278;p49"/>
          <p:cNvSpPr txBox="1"/>
          <p:nvPr>
            <p:ph idx="1" type="body"/>
          </p:nvPr>
        </p:nvSpPr>
        <p:spPr>
          <a:xfrm>
            <a:off x="311700" y="1152475"/>
            <a:ext cx="8520600" cy="1131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Untuk atribut yang binary</a:t>
            </a:r>
            <a:endParaRPr/>
          </a:p>
          <a:p>
            <a:pPr indent="-342900" lvl="0" marL="457200" rtl="0" algn="l">
              <a:spcBef>
                <a:spcPts val="0"/>
              </a:spcBef>
              <a:spcAft>
                <a:spcPts val="0"/>
              </a:spcAft>
              <a:buSzPts val="1800"/>
              <a:buChar char="-"/>
            </a:pPr>
            <a:r>
              <a:rPr lang="en"/>
              <a:t>Berarti fitur2nya memakai one hot encoding/word occuring vector</a:t>
            </a:r>
            <a:endParaRPr/>
          </a:p>
          <a:p>
            <a:pPr indent="0" lvl="0" marL="0" rtl="0" algn="l">
              <a:spcBef>
                <a:spcPts val="1200"/>
              </a:spcBef>
              <a:spcAft>
                <a:spcPts val="1200"/>
              </a:spcAft>
              <a:buNone/>
            </a:pPr>
            <a:r>
              <a:t/>
            </a:r>
            <a:endParaRPr/>
          </a:p>
        </p:txBody>
      </p:sp>
      <p:sp>
        <p:nvSpPr>
          <p:cNvPr id="279" name="Google Shape;279;p49"/>
          <p:cNvSpPr txBox="1"/>
          <p:nvPr>
            <p:ph type="title"/>
          </p:nvPr>
        </p:nvSpPr>
        <p:spPr>
          <a:xfrm>
            <a:off x="311700" y="2571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CategoricalNB</a:t>
            </a:r>
            <a:endParaRPr/>
          </a:p>
        </p:txBody>
      </p:sp>
      <p:sp>
        <p:nvSpPr>
          <p:cNvPr id="280" name="Google Shape;280;p49"/>
          <p:cNvSpPr txBox="1"/>
          <p:nvPr>
            <p:ph idx="1" type="body"/>
          </p:nvPr>
        </p:nvSpPr>
        <p:spPr>
          <a:xfrm>
            <a:off x="311700" y="3279200"/>
            <a:ext cx="8520600" cy="11319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Untuk data terdistribusi kategorik</a:t>
            </a:r>
            <a:endParaRPr/>
          </a:p>
          <a:p>
            <a:pPr indent="-308610" lvl="0" marL="457200" rtl="0" algn="l">
              <a:spcBef>
                <a:spcPts val="0"/>
              </a:spcBef>
              <a:spcAft>
                <a:spcPts val="0"/>
              </a:spcAft>
              <a:buSzPct val="100000"/>
              <a:buChar char="-"/>
            </a:pPr>
            <a:r>
              <a:rPr lang="en"/>
              <a:t>Biasanya transformasi datanya memakai ordinalencoder</a:t>
            </a:r>
            <a:endParaRPr/>
          </a:p>
          <a:p>
            <a:pPr indent="-308610" lvl="0" marL="457200" rtl="0" algn="l">
              <a:spcBef>
                <a:spcPts val="0"/>
              </a:spcBef>
              <a:spcAft>
                <a:spcPts val="0"/>
              </a:spcAft>
              <a:buSzPct val="100000"/>
              <a:buChar char="-"/>
            </a:pPr>
            <a:r>
              <a:t/>
            </a:r>
            <a:endParaRPr/>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0"/>
          <p:cNvSpPr txBox="1"/>
          <p:nvPr>
            <p:ph type="title"/>
          </p:nvPr>
        </p:nvSpPr>
        <p:spPr>
          <a:xfrm>
            <a:off x="311700" y="445025"/>
            <a:ext cx="8520600" cy="80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&amp; XG Boost</a:t>
            </a:r>
            <a:endParaRPr/>
          </a:p>
          <a:p>
            <a:pPr indent="0" lvl="0" marL="0" rtl="0" algn="l">
              <a:spcBef>
                <a:spcPts val="0"/>
              </a:spcBef>
              <a:spcAft>
                <a:spcPts val="0"/>
              </a:spcAft>
              <a:buNone/>
            </a:pPr>
            <a:r>
              <a:rPr lang="en" sz="1100" u="sng">
                <a:solidFill>
                  <a:schemeClr val="hlink"/>
                </a:solidFill>
                <a:hlinkClick r:id="rId3"/>
              </a:rPr>
              <a:t>sklearn.ensemble.RandomForestClassifier — scikit-learn 0.24.2 documentation</a:t>
            </a:r>
            <a:endParaRPr/>
          </a:p>
          <a:p>
            <a:pPr indent="0" lvl="0" marL="0" rtl="0" algn="l">
              <a:spcBef>
                <a:spcPts val="0"/>
              </a:spcBef>
              <a:spcAft>
                <a:spcPts val="0"/>
              </a:spcAft>
              <a:buNone/>
            </a:pPr>
            <a:r>
              <a:rPr lang="en" sz="1100" u="sng">
                <a:solidFill>
                  <a:schemeClr val="hlink"/>
                </a:solidFill>
                <a:hlinkClick r:id="rId4"/>
              </a:rPr>
              <a:t>sklearn.ensemble.AdaBoostClassifier — scikit-learn 0.24.2 documentation</a:t>
            </a:r>
            <a:endParaRPr/>
          </a:p>
          <a:p>
            <a:pPr indent="0" lvl="0" marL="0" rtl="0" algn="l">
              <a:spcBef>
                <a:spcPts val="0"/>
              </a:spcBef>
              <a:spcAft>
                <a:spcPts val="0"/>
              </a:spcAft>
              <a:buNone/>
            </a:pPr>
            <a:r>
              <a:rPr lang="en" sz="1100" u="sng">
                <a:solidFill>
                  <a:schemeClr val="hlink"/>
                </a:solidFill>
                <a:hlinkClick r:id="rId5"/>
              </a:rPr>
              <a:t>xgboost/demo/guide-python at master · dmlc/xgboost (github.com)</a:t>
            </a:r>
            <a:endParaRPr/>
          </a:p>
        </p:txBody>
      </p:sp>
      <p:sp>
        <p:nvSpPr>
          <p:cNvPr id="286" name="Google Shape;286;p50"/>
          <p:cNvSpPr txBox="1"/>
          <p:nvPr>
            <p:ph idx="1" type="body"/>
          </p:nvPr>
        </p:nvSpPr>
        <p:spPr>
          <a:xfrm>
            <a:off x="311700" y="1491225"/>
            <a:ext cx="8520600" cy="3077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Merupakan tree based algorithm dengan membuat beberapa pohon dan akan dilakukan voting suara untuk penentuan kelas.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XGBoost seperti AdaBoost (tree based juga) namun lebih sulit lagi, dan cepat untuk eksekusinya. Lebih sulit ditune juga.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Kesulitannya adalah tree based algorithm : domain data berpengaruh banget</a:t>
            </a:r>
            <a:endParaRPr/>
          </a:p>
          <a:p>
            <a:pPr indent="0" lvl="0" marL="0" rtl="0" algn="l">
              <a:spcBef>
                <a:spcPts val="1200"/>
              </a:spcBef>
              <a:spcAft>
                <a:spcPts val="1200"/>
              </a:spcAft>
              <a:buNone/>
            </a:pPr>
            <a:r>
              <a:rPr lang="en"/>
              <a:t>Kekurangan : komputasi lama jika estimator (jumlah tree) dan data shapenya besar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1"/>
          <p:cNvSpPr txBox="1"/>
          <p:nvPr>
            <p:ph type="title"/>
          </p:nvPr>
        </p:nvSpPr>
        <p:spPr>
          <a:xfrm>
            <a:off x="311700" y="445025"/>
            <a:ext cx="8520600" cy="81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 Support Vector Machine</a:t>
            </a:r>
            <a:endParaRPr/>
          </a:p>
          <a:p>
            <a:pPr indent="0" lvl="0" marL="0" rtl="0" algn="l">
              <a:spcBef>
                <a:spcPts val="0"/>
              </a:spcBef>
              <a:spcAft>
                <a:spcPts val="0"/>
              </a:spcAft>
              <a:buNone/>
            </a:pPr>
            <a:r>
              <a:rPr lang="en" sz="1100" u="sng">
                <a:solidFill>
                  <a:schemeClr val="hlink"/>
                </a:solidFill>
                <a:hlinkClick r:id="rId3"/>
              </a:rPr>
              <a:t>Top 4 advantages and disadvantages of Support Vector Machine or SVM | by Dhiraj K | Medium</a:t>
            </a:r>
            <a:endParaRPr/>
          </a:p>
          <a:p>
            <a:pPr indent="0" lvl="0" marL="0" rtl="0" algn="l">
              <a:spcBef>
                <a:spcPts val="0"/>
              </a:spcBef>
              <a:spcAft>
                <a:spcPts val="0"/>
              </a:spcAft>
              <a:buNone/>
            </a:pPr>
            <a:r>
              <a:rPr lang="en" sz="1100" u="sng">
                <a:solidFill>
                  <a:schemeClr val="hlink"/>
                </a:solidFill>
                <a:hlinkClick r:id="rId4"/>
              </a:rPr>
              <a:t>sklearn.svm.SVC — scikit-learn 0.24.2 documentation</a:t>
            </a:r>
            <a:endParaRPr/>
          </a:p>
        </p:txBody>
      </p:sp>
      <p:sp>
        <p:nvSpPr>
          <p:cNvPr id="292" name="Google Shape;292;p51"/>
          <p:cNvSpPr txBox="1"/>
          <p:nvPr>
            <p:ph idx="1" type="body"/>
          </p:nvPr>
        </p:nvSpPr>
        <p:spPr>
          <a:xfrm>
            <a:off x="311700" y="1152475"/>
            <a:ext cx="8520600" cy="37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SVM mengelompokkan data-data dengan menggambarkan data pada sebuah ruang berdimensi. Data-data tersebut akan dikelompokkan dengan menggunakan fungsi kernel (ada polynom, ada rbf, dll).</a:t>
            </a:r>
            <a:endParaRPr/>
          </a:p>
          <a:p>
            <a:pPr indent="0" lvl="0" marL="0" rtl="0" algn="l">
              <a:spcBef>
                <a:spcPts val="1200"/>
              </a:spcBef>
              <a:spcAft>
                <a:spcPts val="0"/>
              </a:spcAft>
              <a:buNone/>
            </a:pPr>
            <a:r>
              <a:rPr lang="en"/>
              <a:t>Kelebihan:</a:t>
            </a:r>
            <a:endParaRPr/>
          </a:p>
          <a:p>
            <a:pPr indent="-342900" lvl="0" marL="457200" rtl="0" algn="l">
              <a:spcBef>
                <a:spcPts val="1200"/>
              </a:spcBef>
              <a:spcAft>
                <a:spcPts val="0"/>
              </a:spcAft>
              <a:buSzPts val="1800"/>
              <a:buChar char="-"/>
            </a:pPr>
            <a:r>
              <a:rPr lang="en"/>
              <a:t>Bagus jika dimensi lebih besar daripada banyaknya sample</a:t>
            </a:r>
            <a:endParaRPr/>
          </a:p>
          <a:p>
            <a:pPr indent="0" lvl="0" marL="0" rtl="0" algn="l">
              <a:spcBef>
                <a:spcPts val="1200"/>
              </a:spcBef>
              <a:spcAft>
                <a:spcPts val="0"/>
              </a:spcAft>
              <a:buNone/>
            </a:pPr>
            <a:r>
              <a:rPr lang="en"/>
              <a:t>Kekurangan :</a:t>
            </a:r>
            <a:endParaRPr/>
          </a:p>
          <a:p>
            <a:pPr indent="-342900" lvl="0" marL="457200" rtl="0" algn="l">
              <a:spcBef>
                <a:spcPts val="1200"/>
              </a:spcBef>
              <a:spcAft>
                <a:spcPts val="0"/>
              </a:spcAft>
              <a:buSzPts val="1800"/>
              <a:buChar char="-"/>
            </a:pPr>
            <a:r>
              <a:rPr lang="en"/>
              <a:t>Komputasinya </a:t>
            </a:r>
            <a:r>
              <a:rPr lang="en"/>
              <a:t>lama sekali jika data besar</a:t>
            </a:r>
            <a:endParaRPr/>
          </a:p>
          <a:p>
            <a:pPr indent="-342900" lvl="0" marL="457200" rtl="0" algn="l">
              <a:spcBef>
                <a:spcPts val="0"/>
              </a:spcBef>
              <a:spcAft>
                <a:spcPts val="0"/>
              </a:spcAft>
              <a:buSzPts val="1800"/>
              <a:buChar char="-"/>
            </a:pPr>
            <a:r>
              <a:rPr lang="en"/>
              <a:t>Kurang bagus untuk dataset yang besar</a:t>
            </a:r>
            <a:endParaRPr/>
          </a:p>
          <a:p>
            <a:pPr indent="0" lvl="0" marL="0" rtl="0" algn="l">
              <a:spcBef>
                <a:spcPts val="1200"/>
              </a:spcBef>
              <a:spcAft>
                <a:spcPts val="1200"/>
              </a:spcAft>
              <a:buNone/>
            </a:pPr>
            <a:r>
              <a:rPr b="1" lang="en"/>
              <a:t>FOKUS PADA TUNING HYPERPARAMETER KERNEL</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Cleaning and Preprocess</a:t>
            </a:r>
            <a:endParaRPr/>
          </a:p>
        </p:txBody>
      </p:sp>
      <p:sp>
        <p:nvSpPr>
          <p:cNvPr id="73" name="Google Shape;73;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a:t>
            </a:r>
            <a:endParaRPr/>
          </a:p>
          <a:p>
            <a:pPr indent="0" lvl="0" marL="0" rtl="0" algn="l">
              <a:spcBef>
                <a:spcPts val="0"/>
              </a:spcBef>
              <a:spcAft>
                <a:spcPts val="0"/>
              </a:spcAft>
              <a:buNone/>
            </a:pPr>
            <a:r>
              <a:rPr lang="en" sz="1100" u="sng">
                <a:solidFill>
                  <a:schemeClr val="hlink"/>
                </a:solidFill>
                <a:hlinkClick r:id="rId3"/>
              </a:rPr>
              <a:t>Pengenalan Recurrent Neural Network (RNN) – Bagian 1 – Belajar Pembelajaran Mesin Indonesia (indoml.com)</a:t>
            </a:r>
            <a:endParaRPr/>
          </a:p>
          <a:p>
            <a:pPr indent="0" lvl="0" marL="0" rtl="0" algn="l">
              <a:spcBef>
                <a:spcPts val="0"/>
              </a:spcBef>
              <a:spcAft>
                <a:spcPts val="0"/>
              </a:spcAft>
              <a:buNone/>
            </a:pPr>
            <a:r>
              <a:rPr lang="en" sz="1100" u="sng">
                <a:solidFill>
                  <a:schemeClr val="hlink"/>
                </a:solidFill>
                <a:hlinkClick r:id="rId4"/>
              </a:rPr>
              <a:t>Recurrent Neural Networks Tutorial, Part 1 – Introduction to RNNs – WildML</a:t>
            </a:r>
            <a:endParaRPr/>
          </a:p>
        </p:txBody>
      </p:sp>
      <p:sp>
        <p:nvSpPr>
          <p:cNvPr id="298" name="Google Shape;298;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Sebuah NN yang berbeda dari NN biasa, yaitu dengan memproses data secara sekuensial, memiliki “memori”, dll.</a:t>
            </a:r>
            <a:endParaRPr/>
          </a:p>
          <a:p>
            <a:pPr indent="0" lvl="0" marL="0" rtl="0" algn="l">
              <a:spcBef>
                <a:spcPts val="1200"/>
              </a:spcBef>
              <a:spcAft>
                <a:spcPts val="0"/>
              </a:spcAft>
              <a:buClr>
                <a:schemeClr val="dk1"/>
              </a:buClr>
              <a:buSzPts val="1100"/>
              <a:buFont typeface="Arial"/>
              <a:buNone/>
            </a:pPr>
            <a:r>
              <a:rPr lang="en"/>
              <a:t>Pentingnya mempunyai “memori” dapat kita lihat di contoh-contoh berikut. Misalnya kita melakukan analisis sentimen pada ulasan ini: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Tidak ada yang membuat saya senang, tertawa, dan bahagia dalam film ini.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Sebuah model yang naif mungkin akan menyimpulkan bahwa kalimat di atas adalah ulasan positif, karena ada banyak kata-kata positif di kalimat di atas (“senang”, “tertawa”, “bahagia”). Padahal jauh di depan ada kata “tidak”.</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 lanjutan</a:t>
            </a:r>
            <a:endParaRPr/>
          </a:p>
        </p:txBody>
      </p:sp>
      <p:sp>
        <p:nvSpPr>
          <p:cNvPr id="304" name="Google Shape;304;p53"/>
          <p:cNvSpPr txBox="1"/>
          <p:nvPr>
            <p:ph idx="1" type="body"/>
          </p:nvPr>
        </p:nvSpPr>
        <p:spPr>
          <a:xfrm>
            <a:off x="311700" y="1152475"/>
            <a:ext cx="8520600" cy="3859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Ada beberapa jenis arsitektur RNN yang umum:</a:t>
            </a:r>
            <a:endParaRPr/>
          </a:p>
          <a:p>
            <a:pPr indent="-325755" lvl="0" marL="457200" rtl="0" algn="l">
              <a:spcBef>
                <a:spcPts val="1200"/>
              </a:spcBef>
              <a:spcAft>
                <a:spcPts val="0"/>
              </a:spcAft>
              <a:buSzPct val="100000"/>
              <a:buAutoNum type="arabicPeriod"/>
            </a:pPr>
            <a:r>
              <a:rPr lang="en"/>
              <a:t>Many to many</a:t>
            </a:r>
            <a:endParaRPr/>
          </a:p>
          <a:p>
            <a:pPr indent="0" lvl="0" marL="457200" rtl="0" algn="l">
              <a:spcBef>
                <a:spcPts val="1200"/>
              </a:spcBef>
              <a:spcAft>
                <a:spcPts val="0"/>
              </a:spcAft>
              <a:buNone/>
            </a:pPr>
            <a:r>
              <a:rPr lang="en"/>
              <a:t>Input dan output adalah data sekuensial dan banyak</a:t>
            </a:r>
            <a:endParaRPr/>
          </a:p>
          <a:p>
            <a:pPr indent="0" lvl="0" marL="457200" rtl="0" algn="l">
              <a:spcBef>
                <a:spcPts val="1200"/>
              </a:spcBef>
              <a:spcAft>
                <a:spcPts val="0"/>
              </a:spcAft>
              <a:buNone/>
            </a:pPr>
            <a:r>
              <a:rPr lang="en"/>
              <a:t>Contoh pemakaian : translasi bahasa, pengenalan suara</a:t>
            </a:r>
            <a:endParaRPr/>
          </a:p>
          <a:p>
            <a:pPr indent="-325755" lvl="0" marL="457200" rtl="0" algn="l">
              <a:spcBef>
                <a:spcPts val="1200"/>
              </a:spcBef>
              <a:spcAft>
                <a:spcPts val="0"/>
              </a:spcAft>
              <a:buSzPct val="100000"/>
              <a:buAutoNum type="arabicPeriod"/>
            </a:pPr>
            <a:r>
              <a:rPr lang="en"/>
              <a:t>Many to one</a:t>
            </a:r>
            <a:endParaRPr/>
          </a:p>
          <a:p>
            <a:pPr indent="0" lvl="0" marL="457200" rtl="0" algn="l">
              <a:spcBef>
                <a:spcPts val="1200"/>
              </a:spcBef>
              <a:spcAft>
                <a:spcPts val="0"/>
              </a:spcAft>
              <a:buNone/>
            </a:pPr>
            <a:r>
              <a:rPr lang="en"/>
              <a:t>Input banyak dan hanya satu output</a:t>
            </a:r>
            <a:endParaRPr/>
          </a:p>
          <a:p>
            <a:pPr indent="0" lvl="0" marL="457200" rtl="0" algn="l">
              <a:spcBef>
                <a:spcPts val="1200"/>
              </a:spcBef>
              <a:spcAft>
                <a:spcPts val="0"/>
              </a:spcAft>
              <a:buNone/>
            </a:pPr>
            <a:r>
              <a:rPr lang="en"/>
              <a:t>Contoh pemakaian : sentiment analysis, rating film otomatis</a:t>
            </a:r>
            <a:endParaRPr/>
          </a:p>
          <a:p>
            <a:pPr indent="-325755" lvl="0" marL="457200" rtl="0" algn="l">
              <a:spcBef>
                <a:spcPts val="1200"/>
              </a:spcBef>
              <a:spcAft>
                <a:spcPts val="0"/>
              </a:spcAft>
              <a:buSzPct val="100000"/>
              <a:buAutoNum type="arabicPeriod"/>
            </a:pPr>
            <a:r>
              <a:rPr lang="en"/>
              <a:t>One to many</a:t>
            </a:r>
            <a:endParaRPr/>
          </a:p>
          <a:p>
            <a:pPr indent="0" lvl="0" marL="457200" rtl="0" algn="l">
              <a:spcBef>
                <a:spcPts val="1200"/>
              </a:spcBef>
              <a:spcAft>
                <a:spcPts val="0"/>
              </a:spcAft>
              <a:buNone/>
            </a:pPr>
            <a:r>
              <a:rPr lang="en"/>
              <a:t>Input satu dan hasilnya sekuensial dan banyak</a:t>
            </a:r>
            <a:endParaRPr/>
          </a:p>
          <a:p>
            <a:pPr indent="0" lvl="0" marL="457200" rtl="0" algn="l">
              <a:spcBef>
                <a:spcPts val="1200"/>
              </a:spcBef>
              <a:spcAft>
                <a:spcPts val="1200"/>
              </a:spcAft>
              <a:buNone/>
            </a:pPr>
            <a:r>
              <a:rPr lang="en"/>
              <a:t>Contoh pemakaian : Sintesis musik, sintesis teks (generator)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Evaluation</a:t>
            </a:r>
            <a:endParaRPr/>
          </a:p>
        </p:txBody>
      </p:sp>
      <p:sp>
        <p:nvSpPr>
          <p:cNvPr id="310" name="Google Shape;310;p5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 Metrics and Step</a:t>
            </a:r>
            <a:endParaRPr/>
          </a:p>
          <a:p>
            <a:pPr indent="0" lvl="0" marL="0" rtl="0" algn="l">
              <a:spcBef>
                <a:spcPts val="0"/>
              </a:spcBef>
              <a:spcAft>
                <a:spcPts val="0"/>
              </a:spcAft>
              <a:buNone/>
            </a:pPr>
            <a:r>
              <a:rPr lang="en" sz="1100" u="sng">
                <a:solidFill>
                  <a:schemeClr val="hlink"/>
                </a:solidFill>
                <a:hlinkClick r:id="rId3"/>
              </a:rPr>
              <a:t>The Most Common Evaluation Metrics In NLP | by Kurtis Pykes | Towards Data Science</a:t>
            </a:r>
            <a:endParaRPr/>
          </a:p>
        </p:txBody>
      </p:sp>
      <p:sp>
        <p:nvSpPr>
          <p:cNvPr id="316" name="Google Shape;316;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Terdapat berbagai metrik untuk mengukur bagus atau tidaknya model kita. Metrik ditentukan dari bentuk persoalan atau data yang diperoleh.</a:t>
            </a:r>
            <a:endParaRPr/>
          </a:p>
          <a:p>
            <a:pPr indent="0" lvl="0" marL="0" rtl="0" algn="l">
              <a:spcBef>
                <a:spcPts val="1200"/>
              </a:spcBef>
              <a:spcAft>
                <a:spcPts val="0"/>
              </a:spcAft>
              <a:buNone/>
            </a:pPr>
            <a:r>
              <a:rPr lang="en"/>
              <a:t>Kesuksesan evaluasi tergantung pada 2 faktor:</a:t>
            </a:r>
            <a:endParaRPr/>
          </a:p>
          <a:p>
            <a:pPr indent="-342900" lvl="0" marL="457200" rtl="0" algn="l">
              <a:spcBef>
                <a:spcPts val="1200"/>
              </a:spcBef>
              <a:spcAft>
                <a:spcPts val="0"/>
              </a:spcAft>
              <a:buSzPts val="1800"/>
              <a:buAutoNum type="arabicPeriod"/>
            </a:pPr>
            <a:r>
              <a:rPr lang="en"/>
              <a:t>Memilih metrik yang tepat</a:t>
            </a:r>
            <a:endParaRPr/>
          </a:p>
          <a:p>
            <a:pPr indent="-342900" lvl="0" marL="457200" rtl="0" algn="l">
              <a:spcBef>
                <a:spcPts val="0"/>
              </a:spcBef>
              <a:spcAft>
                <a:spcPts val="0"/>
              </a:spcAft>
              <a:buSzPts val="1800"/>
              <a:buAutoNum type="arabicPeriod"/>
            </a:pPr>
            <a:r>
              <a:rPr lang="en"/>
              <a:t>Mengikuti tata cara atau proses evaluasi yang tepat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 Metrics</a:t>
            </a:r>
            <a:endParaRPr/>
          </a:p>
        </p:txBody>
      </p:sp>
      <p:sp>
        <p:nvSpPr>
          <p:cNvPr id="322" name="Google Shape;322;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br>
              <a:rPr lang="en"/>
            </a:br>
            <a:r>
              <a:rPr lang="en"/>
              <a:t>Terdapat dua jenis metrik yaitu Intrinsik dan Ekstrinsik.</a:t>
            </a:r>
            <a:endParaRPr/>
          </a:p>
          <a:p>
            <a:pPr indent="-342900" lvl="0" marL="457200" rtl="0" algn="l">
              <a:spcBef>
                <a:spcPts val="1200"/>
              </a:spcBef>
              <a:spcAft>
                <a:spcPts val="0"/>
              </a:spcAft>
              <a:buSzPts val="1800"/>
              <a:buChar char="-"/>
            </a:pPr>
            <a:r>
              <a:rPr lang="en"/>
              <a:t>Evaluasi Intrinsik : fokus kepada objektif intermediary (misal performa model terhadap pekerjaan NLP tertentu)</a:t>
            </a:r>
            <a:endParaRPr/>
          </a:p>
          <a:p>
            <a:pPr indent="-342900" lvl="0" marL="457200" rtl="0" algn="l">
              <a:spcBef>
                <a:spcPts val="0"/>
              </a:spcBef>
              <a:spcAft>
                <a:spcPts val="0"/>
              </a:spcAft>
              <a:buSzPts val="1800"/>
              <a:buChar char="-"/>
            </a:pPr>
            <a:r>
              <a:rPr lang="en"/>
              <a:t>Evaluasi ekstrinsik : fokus kepada objektif final (misal performa model terhadap keseluruhan aplikas) → biasanya ke business impact</a:t>
            </a:r>
            <a:endParaRPr/>
          </a:p>
          <a:p>
            <a:pPr indent="0" lvl="0" marL="0" rtl="0" algn="l">
              <a:spcBef>
                <a:spcPts val="1200"/>
              </a:spcBef>
              <a:spcAft>
                <a:spcPts val="1200"/>
              </a:spcAft>
              <a:buNone/>
            </a:pPr>
            <a:r>
              <a:rPr lang="en"/>
              <a:t>Kita akan fokus kepada evaluasi intrinsik</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 Intrinsic Metrics bag. 1</a:t>
            </a:r>
            <a:endParaRPr/>
          </a:p>
        </p:txBody>
      </p:sp>
      <p:sp>
        <p:nvSpPr>
          <p:cNvPr id="328" name="Google Shape;328;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
              <a:t>Accuracy</a:t>
            </a:r>
            <a:endParaRPr/>
          </a:p>
          <a:p>
            <a:pPr indent="-334327" lvl="0" marL="457200" rtl="0" algn="l">
              <a:spcBef>
                <a:spcPts val="0"/>
              </a:spcBef>
              <a:spcAft>
                <a:spcPts val="0"/>
              </a:spcAft>
              <a:buSzPct val="100000"/>
              <a:buAutoNum type="arabicPeriod"/>
            </a:pPr>
            <a:r>
              <a:rPr lang="en"/>
              <a:t>Precision</a:t>
            </a:r>
            <a:endParaRPr/>
          </a:p>
          <a:p>
            <a:pPr indent="-334327" lvl="0" marL="457200" rtl="0" algn="l">
              <a:spcBef>
                <a:spcPts val="0"/>
              </a:spcBef>
              <a:spcAft>
                <a:spcPts val="0"/>
              </a:spcAft>
              <a:buSzPct val="100000"/>
              <a:buAutoNum type="arabicPeriod"/>
            </a:pPr>
            <a:r>
              <a:rPr lang="en"/>
              <a:t>Recall</a:t>
            </a:r>
            <a:endParaRPr/>
          </a:p>
          <a:p>
            <a:pPr indent="-334327" lvl="0" marL="457200" rtl="0" algn="l">
              <a:spcBef>
                <a:spcPts val="0"/>
              </a:spcBef>
              <a:spcAft>
                <a:spcPts val="0"/>
              </a:spcAft>
              <a:buSzPct val="100000"/>
              <a:buAutoNum type="arabicPeriod"/>
            </a:pPr>
            <a:r>
              <a:rPr lang="en"/>
              <a:t>F1</a:t>
            </a:r>
            <a:endParaRPr/>
          </a:p>
          <a:p>
            <a:pPr indent="-334327" lvl="0" marL="457200" rtl="0" algn="l">
              <a:spcBef>
                <a:spcPts val="0"/>
              </a:spcBef>
              <a:spcAft>
                <a:spcPts val="0"/>
              </a:spcAft>
              <a:buSzPct val="100000"/>
              <a:buAutoNum type="arabicPeriod"/>
            </a:pPr>
            <a:r>
              <a:rPr lang="en"/>
              <a:t>AUC</a:t>
            </a:r>
            <a:endParaRPr/>
          </a:p>
          <a:p>
            <a:pPr indent="-334327" lvl="0" marL="457200" rtl="0" algn="l">
              <a:spcBef>
                <a:spcPts val="0"/>
              </a:spcBef>
              <a:spcAft>
                <a:spcPts val="0"/>
              </a:spcAft>
              <a:buSzPct val="100000"/>
              <a:buAutoNum type="arabicPeriod"/>
            </a:pPr>
            <a:r>
              <a:rPr lang="en"/>
              <a:t>MRR</a:t>
            </a:r>
            <a:endParaRPr/>
          </a:p>
          <a:p>
            <a:pPr indent="-334327" lvl="0" marL="457200" rtl="0" algn="l">
              <a:spcBef>
                <a:spcPts val="0"/>
              </a:spcBef>
              <a:spcAft>
                <a:spcPts val="0"/>
              </a:spcAft>
              <a:buSzPct val="100000"/>
              <a:buAutoNum type="arabicPeriod"/>
            </a:pPr>
            <a:r>
              <a:rPr lang="en"/>
              <a:t>MAP</a:t>
            </a:r>
            <a:endParaRPr/>
          </a:p>
          <a:p>
            <a:pPr indent="-334327" lvl="0" marL="457200" rtl="0" algn="l">
              <a:spcBef>
                <a:spcPts val="0"/>
              </a:spcBef>
              <a:spcAft>
                <a:spcPts val="0"/>
              </a:spcAft>
              <a:buSzPct val="100000"/>
              <a:buAutoNum type="arabicPeriod"/>
            </a:pPr>
            <a:r>
              <a:rPr lang="en"/>
              <a:t>RMSE</a:t>
            </a:r>
            <a:endParaRPr/>
          </a:p>
          <a:p>
            <a:pPr indent="-334327" lvl="0" marL="457200" rtl="0" algn="l">
              <a:spcBef>
                <a:spcPts val="0"/>
              </a:spcBef>
              <a:spcAft>
                <a:spcPts val="0"/>
              </a:spcAft>
              <a:buSzPct val="100000"/>
              <a:buAutoNum type="arabicPeriod"/>
            </a:pPr>
            <a:r>
              <a:rPr lang="en"/>
              <a:t>MAPE</a:t>
            </a:r>
            <a:endParaRPr/>
          </a:p>
          <a:p>
            <a:pPr indent="-334327" lvl="0" marL="457200" rtl="0" algn="l">
              <a:spcBef>
                <a:spcPts val="0"/>
              </a:spcBef>
              <a:spcAft>
                <a:spcPts val="0"/>
              </a:spcAft>
              <a:buSzPct val="100000"/>
              <a:buAutoNum type="arabicPeriod"/>
            </a:pPr>
            <a:r>
              <a:rPr lang="en"/>
              <a:t>BLEU</a:t>
            </a:r>
            <a:endParaRPr/>
          </a:p>
          <a:p>
            <a:pPr indent="-334327" lvl="0" marL="457200" rtl="0" algn="l">
              <a:spcBef>
                <a:spcPts val="0"/>
              </a:spcBef>
              <a:spcAft>
                <a:spcPts val="0"/>
              </a:spcAft>
              <a:buSzPct val="100000"/>
              <a:buAutoNum type="arabicPeriod"/>
            </a:pPr>
            <a:r>
              <a:rPr lang="en"/>
              <a:t>METEOR</a:t>
            </a:r>
            <a:endParaRPr/>
          </a:p>
          <a:p>
            <a:pPr indent="-334327" lvl="0" marL="457200" rtl="0" algn="l">
              <a:spcBef>
                <a:spcPts val="0"/>
              </a:spcBef>
              <a:spcAft>
                <a:spcPts val="0"/>
              </a:spcAft>
              <a:buSzPct val="100000"/>
              <a:buAutoNum type="arabicPeriod"/>
            </a:pPr>
            <a:r>
              <a:rPr lang="en"/>
              <a:t>ROUGE</a:t>
            </a:r>
            <a:endParaRPr/>
          </a:p>
          <a:p>
            <a:pPr indent="-334327" lvl="0" marL="457200" rtl="0" algn="l">
              <a:spcBef>
                <a:spcPts val="0"/>
              </a:spcBef>
              <a:spcAft>
                <a:spcPts val="0"/>
              </a:spcAft>
              <a:buSzPct val="100000"/>
              <a:buAutoNum type="arabicPeriod"/>
            </a:pPr>
            <a:r>
              <a:rPr lang="en"/>
              <a:t>Perplexity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 Intrinsic Metrics bag. 2</a:t>
            </a:r>
            <a:endParaRPr/>
          </a:p>
        </p:txBody>
      </p:sp>
      <p:sp>
        <p:nvSpPr>
          <p:cNvPr id="334" name="Google Shape;334;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Accuracy → berapa banyak yang betul</a:t>
            </a:r>
            <a:endParaRPr/>
          </a:p>
          <a:p>
            <a:pPr indent="0" lvl="0" marL="457200" rtl="0" algn="l">
              <a:spcBef>
                <a:spcPts val="1200"/>
              </a:spcBef>
              <a:spcAft>
                <a:spcPts val="0"/>
              </a:spcAft>
              <a:buNone/>
            </a:pPr>
            <a:r>
              <a:rPr lang="en"/>
              <a:t>(TN + TP)/(TN + TP + FN + FP)</a:t>
            </a:r>
            <a:endParaRPr/>
          </a:p>
          <a:p>
            <a:pPr indent="-342900" lvl="0" marL="457200" rtl="0" algn="l">
              <a:spcBef>
                <a:spcPts val="1200"/>
              </a:spcBef>
              <a:spcAft>
                <a:spcPts val="0"/>
              </a:spcAft>
              <a:buSzPts val="1800"/>
              <a:buAutoNum type="arabicPeriod"/>
            </a:pPr>
            <a:r>
              <a:rPr lang="en"/>
              <a:t>Precision → mau sepresisi mungkin</a:t>
            </a:r>
            <a:endParaRPr/>
          </a:p>
          <a:p>
            <a:pPr indent="0" lvl="0" marL="457200" rtl="0" algn="l">
              <a:spcBef>
                <a:spcPts val="1200"/>
              </a:spcBef>
              <a:spcAft>
                <a:spcPts val="0"/>
              </a:spcAft>
              <a:buNone/>
            </a:pPr>
            <a:r>
              <a:rPr lang="en"/>
              <a:t>TP/(TP + FP)</a:t>
            </a:r>
            <a:endParaRPr/>
          </a:p>
          <a:p>
            <a:pPr indent="-342900" lvl="0" marL="457200" rtl="0" algn="l">
              <a:spcBef>
                <a:spcPts val="1200"/>
              </a:spcBef>
              <a:spcAft>
                <a:spcPts val="0"/>
              </a:spcAft>
              <a:buSzPts val="1800"/>
              <a:buAutoNum type="arabicPeriod"/>
            </a:pPr>
            <a:r>
              <a:rPr lang="en"/>
              <a:t>Recall → mau dapet true sebanyak mungkin</a:t>
            </a:r>
            <a:endParaRPr/>
          </a:p>
          <a:p>
            <a:pPr indent="0" lvl="0" marL="457200" rtl="0" algn="l">
              <a:spcBef>
                <a:spcPts val="1200"/>
              </a:spcBef>
              <a:spcAft>
                <a:spcPts val="0"/>
              </a:spcAft>
              <a:buNone/>
            </a:pPr>
            <a:r>
              <a:rPr lang="en"/>
              <a:t>TP/(TP + FN)</a:t>
            </a:r>
            <a:endParaRPr/>
          </a:p>
          <a:p>
            <a:pPr indent="-342900" lvl="0" marL="457200" rtl="0" algn="l">
              <a:spcBef>
                <a:spcPts val="1200"/>
              </a:spcBef>
              <a:spcAft>
                <a:spcPts val="0"/>
              </a:spcAft>
              <a:buSzPts val="1800"/>
              <a:buAutoNum type="arabicPeriod"/>
            </a:pPr>
            <a:r>
              <a:rPr lang="en"/>
              <a:t>F1-Score → campuran recall precision</a:t>
            </a:r>
            <a:endParaRPr/>
          </a:p>
          <a:p>
            <a:pPr indent="0" lvl="0" marL="457200" rtl="0" algn="l">
              <a:spcBef>
                <a:spcPts val="1200"/>
              </a:spcBef>
              <a:spcAft>
                <a:spcPts val="1200"/>
              </a:spcAft>
              <a:buNone/>
            </a:pPr>
            <a:r>
              <a:rPr lang="en"/>
              <a:t>2 * (precision * </a:t>
            </a:r>
            <a:r>
              <a:rPr lang="en"/>
              <a:t>recall</a:t>
            </a:r>
            <a:r>
              <a:rPr lang="en"/>
              <a:t>)/(precision + recall)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Unbalanced Dataset</a:t>
            </a:r>
            <a:endParaRPr/>
          </a:p>
        </p:txBody>
      </p:sp>
      <p:sp>
        <p:nvSpPr>
          <p:cNvPr id="340" name="Google Shape;340;p59"/>
          <p:cNvSpPr txBox="1"/>
          <p:nvPr>
            <p:ph idx="1" type="body"/>
          </p:nvPr>
        </p:nvSpPr>
        <p:spPr>
          <a:xfrm>
            <a:off x="311700" y="1152475"/>
            <a:ext cx="8520600" cy="3859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Ketika pada dataset kita dapati bahwa distribusi label/kelasnya tidak seimbang maka ada beberapa strategi pendekatan yang bisa dilakukan:</a:t>
            </a:r>
            <a:endParaRPr/>
          </a:p>
          <a:p>
            <a:pPr indent="-342900" lvl="0" marL="457200" rtl="0" algn="l">
              <a:spcBef>
                <a:spcPts val="1200"/>
              </a:spcBef>
              <a:spcAft>
                <a:spcPts val="0"/>
              </a:spcAft>
              <a:buSzPts val="1800"/>
              <a:buAutoNum type="arabicPeriod"/>
            </a:pPr>
            <a:r>
              <a:rPr lang="en"/>
              <a:t>Tambah datanya</a:t>
            </a:r>
            <a:endParaRPr/>
          </a:p>
          <a:p>
            <a:pPr indent="-342900" lvl="0" marL="457200" rtl="0" algn="l">
              <a:spcBef>
                <a:spcPts val="0"/>
              </a:spcBef>
              <a:spcAft>
                <a:spcPts val="0"/>
              </a:spcAft>
              <a:buSzPts val="1800"/>
              <a:buAutoNum type="arabicPeriod"/>
            </a:pPr>
            <a:r>
              <a:rPr lang="en"/>
              <a:t>Hapus duplicate (cari cara untuk mencari text similarity)</a:t>
            </a:r>
            <a:br>
              <a:rPr lang="en"/>
            </a:br>
            <a:r>
              <a:rPr lang="en" sz="1100" u="sng">
                <a:solidFill>
                  <a:schemeClr val="hlink"/>
                </a:solidFill>
                <a:hlinkClick r:id="rId3"/>
              </a:rPr>
              <a:t>Text Similarities : Estimate the degree of similarity between two texts | by Adrien Sieg | Medium</a:t>
            </a:r>
            <a:endParaRPr/>
          </a:p>
          <a:p>
            <a:pPr indent="-342900" lvl="0" marL="457200" rtl="0" algn="l">
              <a:spcBef>
                <a:spcPts val="0"/>
              </a:spcBef>
              <a:spcAft>
                <a:spcPts val="0"/>
              </a:spcAft>
              <a:buSzPts val="1800"/>
              <a:buAutoNum type="arabicPeriod"/>
            </a:pPr>
            <a:r>
              <a:rPr lang="en"/>
              <a:t>Ubah metrik evaluasi model</a:t>
            </a:r>
            <a:endParaRPr/>
          </a:p>
          <a:p>
            <a:pPr indent="-342900" lvl="0" marL="457200" rtl="0" algn="l">
              <a:spcBef>
                <a:spcPts val="0"/>
              </a:spcBef>
              <a:spcAft>
                <a:spcPts val="0"/>
              </a:spcAft>
              <a:buSzPts val="1800"/>
              <a:buAutoNum type="arabicPeriod"/>
            </a:pPr>
            <a:r>
              <a:rPr lang="en"/>
              <a:t>Merge kelas minoritas menjadi satu</a:t>
            </a:r>
            <a:endParaRPr/>
          </a:p>
          <a:p>
            <a:pPr indent="-342900" lvl="0" marL="457200" rtl="0" algn="l">
              <a:spcBef>
                <a:spcPts val="0"/>
              </a:spcBef>
              <a:spcAft>
                <a:spcPts val="0"/>
              </a:spcAft>
              <a:buSzPts val="1800"/>
              <a:buAutoNum type="arabicPeriod"/>
            </a:pPr>
            <a:r>
              <a:rPr lang="en"/>
              <a:t>Resampling (Undersampling, Oversampling, SMOTE, dll)</a:t>
            </a:r>
            <a:br>
              <a:rPr lang="en"/>
            </a:br>
            <a:r>
              <a:rPr lang="en"/>
              <a:t>Konsekuensi:</a:t>
            </a:r>
            <a:br>
              <a:rPr lang="en"/>
            </a:br>
            <a:r>
              <a:rPr lang="en"/>
              <a:t>- undersampling : information loss, poor model training</a:t>
            </a:r>
            <a:br>
              <a:rPr lang="en"/>
            </a:br>
            <a:r>
              <a:rPr lang="en"/>
              <a:t>- oversampling : overfit, inaccurate predictions</a:t>
            </a:r>
            <a:br>
              <a:rPr lang="en"/>
            </a:br>
            <a:r>
              <a:rPr lang="en"/>
              <a:t>- SMOTE : kurang bagus untuk data teks karena vektor data dari teks biasanya memiliki dimensi yang sangat tinggi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dan Preprocessing - 1</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REMOVE IRRELEVANT PARTS OF THE TEXT </a:t>
            </a:r>
            <a:endParaRPr/>
          </a:p>
          <a:p>
            <a:pPr indent="0" lvl="0" marL="0" rtl="0" algn="l">
              <a:spcBef>
                <a:spcPts val="1200"/>
              </a:spcBef>
              <a:spcAft>
                <a:spcPts val="0"/>
              </a:spcAft>
              <a:buNone/>
            </a:pPr>
            <a:r>
              <a:rPr lang="en"/>
              <a:t>Definisi irrelevant sangat bervariasi tergantung tujuan pembuatan model serta latar belakang data tersebut. (sifat model juga mempengaruhi)</a:t>
            </a:r>
            <a:endParaRPr/>
          </a:p>
          <a:p>
            <a:pPr indent="0" lvl="0" marL="0" rtl="0" algn="l">
              <a:spcBef>
                <a:spcPts val="1200"/>
              </a:spcBef>
              <a:spcAft>
                <a:spcPts val="0"/>
              </a:spcAft>
              <a:buNone/>
            </a:pPr>
            <a:r>
              <a:rPr lang="en"/>
              <a:t>Beberapa langkah preprocess:</a:t>
            </a:r>
            <a:endParaRPr/>
          </a:p>
          <a:p>
            <a:pPr indent="-342900" lvl="0" marL="457200" rtl="0" algn="l">
              <a:spcBef>
                <a:spcPts val="1200"/>
              </a:spcBef>
              <a:spcAft>
                <a:spcPts val="0"/>
              </a:spcAft>
              <a:buSzPts val="1800"/>
              <a:buAutoNum type="arabicPeriod"/>
            </a:pPr>
            <a:r>
              <a:rPr lang="en"/>
              <a:t>Menghapus record data dengan kondisi tertentu</a:t>
            </a:r>
            <a:endParaRPr/>
          </a:p>
          <a:p>
            <a:pPr indent="-342900" lvl="0" marL="457200" rtl="0" algn="l">
              <a:spcBef>
                <a:spcPts val="0"/>
              </a:spcBef>
              <a:spcAft>
                <a:spcPts val="0"/>
              </a:spcAft>
              <a:buSzPts val="1800"/>
              <a:buAutoNum type="arabicPeriod"/>
            </a:pPr>
            <a:r>
              <a:rPr lang="en"/>
              <a:t>Menghilangkan punctuation</a:t>
            </a:r>
            <a:endParaRPr/>
          </a:p>
          <a:p>
            <a:pPr indent="-342900" lvl="0" marL="457200" rtl="0" algn="l">
              <a:spcBef>
                <a:spcPts val="0"/>
              </a:spcBef>
              <a:spcAft>
                <a:spcPts val="0"/>
              </a:spcAft>
              <a:buSzPts val="1800"/>
              <a:buAutoNum type="arabicPeriod"/>
            </a:pPr>
            <a:r>
              <a:rPr lang="en"/>
              <a:t>Lemmatization</a:t>
            </a:r>
            <a:endParaRPr/>
          </a:p>
          <a:p>
            <a:pPr indent="-342900" lvl="0" marL="457200" rtl="0" algn="l">
              <a:spcBef>
                <a:spcPts val="0"/>
              </a:spcBef>
              <a:spcAft>
                <a:spcPts val="0"/>
              </a:spcAft>
              <a:buSzPts val="1800"/>
              <a:buAutoNum type="arabicPeriod"/>
            </a:pPr>
            <a:r>
              <a:rPr lang="en"/>
              <a:t>Stopwords</a:t>
            </a:r>
            <a:endParaRPr/>
          </a:p>
          <a:p>
            <a:pPr indent="-342900" lvl="0" marL="457200" rtl="0" algn="l">
              <a:spcBef>
                <a:spcPts val="0"/>
              </a:spcBef>
              <a:spcAft>
                <a:spcPts val="0"/>
              </a:spcAft>
              <a:buSzPts val="1800"/>
              <a:buAutoNum type="arabicPeriod"/>
            </a:pPr>
            <a:r>
              <a:rPr lang="en"/>
              <a:t>Lowercase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dan Preprocessing - 2</a:t>
            </a:r>
            <a:endParaRPr/>
          </a:p>
          <a:p>
            <a:pPr indent="0" lvl="0" marL="0" rtl="0" algn="l">
              <a:spcBef>
                <a:spcPts val="0"/>
              </a:spcBef>
              <a:spcAft>
                <a:spcPts val="0"/>
              </a:spcAft>
              <a:buClr>
                <a:schemeClr val="dk1"/>
              </a:buClr>
              <a:buSzPct val="100000"/>
              <a:buFont typeface="Arial"/>
              <a:buNone/>
            </a:pPr>
            <a:r>
              <a:rPr lang="en" sz="1100" u="sng">
                <a:solidFill>
                  <a:schemeClr val="hlink"/>
                </a:solidFill>
                <a:hlinkClick r:id="rId3"/>
              </a:rPr>
              <a:t>NLP Text Preprocessing: A Practical Guide and Template | by Jiahao Weng | Towards Data Science</a:t>
            </a:r>
            <a:endParaRPr/>
          </a:p>
        </p:txBody>
      </p:sp>
      <p:sp>
        <p:nvSpPr>
          <p:cNvPr id="85" name="Google Shape;85;p18"/>
          <p:cNvSpPr txBox="1"/>
          <p:nvPr>
            <p:ph idx="1" type="body"/>
          </p:nvPr>
        </p:nvSpPr>
        <p:spPr>
          <a:xfrm>
            <a:off x="311700" y="1152475"/>
            <a:ext cx="3654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Preprocess lainnya :</a:t>
            </a:r>
            <a:endParaRPr/>
          </a:p>
          <a:p>
            <a:pPr indent="-322580" lvl="0" marL="457200" rtl="0" algn="l">
              <a:lnSpc>
                <a:spcPct val="218181"/>
              </a:lnSpc>
              <a:spcBef>
                <a:spcPts val="320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Remove HTML tags</a:t>
            </a:r>
            <a:endParaRPr sz="1600">
              <a:solidFill>
                <a:srgbClr val="292929"/>
              </a:solidFill>
              <a:highlight>
                <a:srgbClr val="FFFFFF"/>
              </a:highlight>
              <a:latin typeface="Georgia"/>
              <a:ea typeface="Georgia"/>
              <a:cs typeface="Georgia"/>
              <a:sym typeface="Georgia"/>
            </a:endParaRPr>
          </a:p>
          <a:p>
            <a:pPr indent="-322580" lvl="0" marL="457200" rtl="0" algn="l">
              <a:lnSpc>
                <a:spcPct val="218181"/>
              </a:lnSpc>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Remove extra whitespaces</a:t>
            </a:r>
            <a:endParaRPr sz="1600">
              <a:solidFill>
                <a:srgbClr val="292929"/>
              </a:solidFill>
              <a:highlight>
                <a:srgbClr val="FFFFFF"/>
              </a:highlight>
              <a:latin typeface="Georgia"/>
              <a:ea typeface="Georgia"/>
              <a:cs typeface="Georgia"/>
              <a:sym typeface="Georgia"/>
            </a:endParaRPr>
          </a:p>
          <a:p>
            <a:pPr indent="-322580" lvl="0" marL="457200" rtl="0" algn="l">
              <a:lnSpc>
                <a:spcPct val="218181"/>
              </a:lnSpc>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Convert accented characters to ASCII characters</a:t>
            </a:r>
            <a:endParaRPr sz="1600">
              <a:solidFill>
                <a:srgbClr val="292929"/>
              </a:solidFill>
              <a:highlight>
                <a:srgbClr val="FFFFFF"/>
              </a:highlight>
              <a:latin typeface="Georgia"/>
              <a:ea typeface="Georgia"/>
              <a:cs typeface="Georgia"/>
              <a:sym typeface="Georgia"/>
            </a:endParaRPr>
          </a:p>
          <a:p>
            <a:pPr indent="-322580" lvl="0" marL="457200" rtl="0" algn="l">
              <a:lnSpc>
                <a:spcPct val="218181"/>
              </a:lnSpc>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Expand contractions</a:t>
            </a:r>
            <a:endParaRPr sz="1600">
              <a:solidFill>
                <a:srgbClr val="292929"/>
              </a:solidFill>
              <a:highlight>
                <a:srgbClr val="FFFFFF"/>
              </a:highlight>
              <a:latin typeface="Georgia"/>
              <a:ea typeface="Georgia"/>
              <a:cs typeface="Georgia"/>
              <a:sym typeface="Georgia"/>
            </a:endParaRPr>
          </a:p>
          <a:p>
            <a:pPr indent="-322580" lvl="0" marL="457200" rtl="0" algn="l">
              <a:lnSpc>
                <a:spcPct val="218181"/>
              </a:lnSpc>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Remove special characters</a:t>
            </a:r>
            <a:endParaRPr/>
          </a:p>
        </p:txBody>
      </p:sp>
      <p:sp>
        <p:nvSpPr>
          <p:cNvPr id="86" name="Google Shape;86;p18"/>
          <p:cNvSpPr txBox="1"/>
          <p:nvPr>
            <p:ph idx="1" type="body"/>
          </p:nvPr>
        </p:nvSpPr>
        <p:spPr>
          <a:xfrm>
            <a:off x="4878800" y="1152475"/>
            <a:ext cx="3654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314960" lvl="0" marL="457200" rtl="0" algn="l">
              <a:lnSpc>
                <a:spcPct val="218181"/>
              </a:lnSpc>
              <a:spcBef>
                <a:spcPts val="170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Lowercase all texts</a:t>
            </a:r>
            <a:endParaRPr sz="1600">
              <a:solidFill>
                <a:srgbClr val="292929"/>
              </a:solidFill>
              <a:highlight>
                <a:srgbClr val="FFFFFF"/>
              </a:highlight>
              <a:latin typeface="Georgia"/>
              <a:ea typeface="Georgia"/>
              <a:cs typeface="Georgia"/>
              <a:sym typeface="Georgia"/>
            </a:endParaRPr>
          </a:p>
          <a:p>
            <a:pPr indent="-314960" lvl="0" marL="457200" rtl="0" algn="l">
              <a:lnSpc>
                <a:spcPct val="218181"/>
              </a:lnSpc>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Convert number words to numeric form</a:t>
            </a:r>
            <a:endParaRPr sz="1600">
              <a:solidFill>
                <a:srgbClr val="292929"/>
              </a:solidFill>
              <a:highlight>
                <a:srgbClr val="FFFFFF"/>
              </a:highlight>
              <a:latin typeface="Georgia"/>
              <a:ea typeface="Georgia"/>
              <a:cs typeface="Georgia"/>
              <a:sym typeface="Georgia"/>
            </a:endParaRPr>
          </a:p>
          <a:p>
            <a:pPr indent="-314960" lvl="0" marL="457200" rtl="0" algn="l">
              <a:lnSpc>
                <a:spcPct val="218181"/>
              </a:lnSpc>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Remove numbers</a:t>
            </a:r>
            <a:endParaRPr sz="1600">
              <a:solidFill>
                <a:srgbClr val="292929"/>
              </a:solidFill>
              <a:highlight>
                <a:srgbClr val="FFFFFF"/>
              </a:highlight>
              <a:latin typeface="Georgia"/>
              <a:ea typeface="Georgia"/>
              <a:cs typeface="Georgia"/>
              <a:sym typeface="Georgia"/>
            </a:endParaRPr>
          </a:p>
          <a:p>
            <a:pPr indent="-314960" lvl="0" marL="457200" rtl="0" algn="l">
              <a:lnSpc>
                <a:spcPct val="218181"/>
              </a:lnSpc>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Remove stopwords</a:t>
            </a:r>
            <a:endParaRPr sz="1600">
              <a:solidFill>
                <a:srgbClr val="292929"/>
              </a:solidFill>
              <a:highlight>
                <a:srgbClr val="FFFFFF"/>
              </a:highlight>
              <a:latin typeface="Georgia"/>
              <a:ea typeface="Georgia"/>
              <a:cs typeface="Georgia"/>
              <a:sym typeface="Georgia"/>
            </a:endParaRPr>
          </a:p>
          <a:p>
            <a:pPr indent="-314960" lvl="0" marL="457200" rtl="0" algn="l">
              <a:lnSpc>
                <a:spcPct val="218181"/>
              </a:lnSpc>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Lemmatization</a:t>
            </a:r>
            <a:endParaRPr sz="1600">
              <a:solidFill>
                <a:srgbClr val="292929"/>
              </a:solidFill>
              <a:highlight>
                <a:srgbClr val="FFFFFF"/>
              </a:highlight>
              <a:latin typeface="Georgia"/>
              <a:ea typeface="Georgia"/>
              <a:cs typeface="Georgia"/>
              <a:sym typeface="Georgia"/>
            </a:endParaRPr>
          </a:p>
          <a:p>
            <a:pPr indent="-314960" lvl="0" marL="457200" rtl="0" algn="l">
              <a:lnSpc>
                <a:spcPct val="218181"/>
              </a:lnSpc>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Stemming</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Folding/Lower Casing</a:t>
            </a:r>
            <a:endParaRPr/>
          </a:p>
          <a:p>
            <a:pPr indent="0" lvl="0" marL="0" rtl="0" algn="l">
              <a:spcBef>
                <a:spcPts val="0"/>
              </a:spcBef>
              <a:spcAft>
                <a:spcPts val="0"/>
              </a:spcAft>
              <a:buNone/>
            </a:pPr>
            <a:r>
              <a:rPr lang="en" sz="1100" u="sng">
                <a:solidFill>
                  <a:schemeClr val="hlink"/>
                </a:solidFill>
                <a:hlinkClick r:id="rId3"/>
              </a:rPr>
              <a:t>Capitalization/case-folding. (stanford.edu)</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Ini termasuk preprocessing yang seing dipakai</a:t>
            </a:r>
            <a:endParaRPr/>
          </a:p>
          <a:p>
            <a:pPr indent="-325755" lvl="0" marL="457200" rtl="0" algn="l">
              <a:spcBef>
                <a:spcPts val="0"/>
              </a:spcBef>
              <a:spcAft>
                <a:spcPts val="0"/>
              </a:spcAft>
              <a:buSzPct val="100000"/>
              <a:buChar char="●"/>
            </a:pPr>
            <a:r>
              <a:rPr lang="en"/>
              <a:t>Biasanya dipakai agar sebuah kata yang casenya berbeda namun merupakan kata yang sama dapat dikategorikan sebagai data yang sama oleh model</a:t>
            </a:r>
            <a:endParaRPr/>
          </a:p>
          <a:p>
            <a:pPr indent="0" lvl="0" marL="0" rtl="0" algn="l">
              <a:spcBef>
                <a:spcPts val="1200"/>
              </a:spcBef>
              <a:spcAft>
                <a:spcPts val="0"/>
              </a:spcAft>
              <a:buNone/>
            </a:pPr>
            <a:r>
              <a:rPr lang="en"/>
              <a:t>Kapan kita tidak melakukan lower casing?</a:t>
            </a:r>
            <a:endParaRPr/>
          </a:p>
          <a:p>
            <a:pPr indent="-325755" lvl="0" marL="457200" rtl="0" algn="l">
              <a:spcBef>
                <a:spcPts val="1200"/>
              </a:spcBef>
              <a:spcAft>
                <a:spcPts val="0"/>
              </a:spcAft>
              <a:buSzPct val="100000"/>
              <a:buChar char="●"/>
            </a:pPr>
            <a:r>
              <a:rPr lang="en"/>
              <a:t>Kalau ada nama perusahaan yang memakai suatu kata tertentu, hal ini untuk memisahkan nama perusahaan dengan kata yang aslinya (contoh : PT SINAR JAYA)</a:t>
            </a:r>
            <a:endParaRPr/>
          </a:p>
          <a:p>
            <a:pPr indent="-325755" lvl="0" marL="457200" rtl="0" algn="l">
              <a:spcBef>
                <a:spcPts val="0"/>
              </a:spcBef>
              <a:spcAft>
                <a:spcPts val="0"/>
              </a:spcAft>
              <a:buSzPct val="100000"/>
              <a:buChar char="●"/>
            </a:pPr>
            <a:r>
              <a:rPr lang="en"/>
              <a:t>Mungkin ketika ingin membedakan sentimen (biasanya ada orang yang marah menggunakan capslock) maka perlu melakukan berbagai pendekatan</a:t>
            </a:r>
            <a:endParaRPr/>
          </a:p>
          <a:p>
            <a:pPr indent="0" lvl="0" marL="0" rtl="0" algn="l">
              <a:spcBef>
                <a:spcPts val="1200"/>
              </a:spcBef>
              <a:spcAft>
                <a:spcPts val="1200"/>
              </a:spcAft>
              <a:buNone/>
            </a:pPr>
            <a:r>
              <a:rPr lang="en"/>
              <a:t>Namun, seringnya adalah kita melakukan lower casing untuk semua kata karena dengan membiarkan beberapa kata tetap kapital bisa saja mengganggu model dan effort yang dikerahkan terlalu besar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Stemming</a:t>
            </a:r>
            <a:endParaRPr/>
          </a:p>
          <a:p>
            <a:pPr indent="0" lvl="0" marL="0" rtl="0" algn="l">
              <a:spcBef>
                <a:spcPts val="0"/>
              </a:spcBef>
              <a:spcAft>
                <a:spcPts val="0"/>
              </a:spcAft>
              <a:buNone/>
            </a:pPr>
            <a:r>
              <a:rPr lang="en" sz="1100" u="sng">
                <a:solidFill>
                  <a:schemeClr val="hlink"/>
                </a:solidFill>
                <a:hlinkClick r:id="rId3"/>
              </a:rPr>
              <a:t>Stemming of words in Natural Language Processing, what is it? | by Sunny Srinidhi | Towards Data Science</a:t>
            </a:r>
            <a:endParaRPr/>
          </a:p>
        </p:txBody>
      </p:sp>
      <p:sp>
        <p:nvSpPr>
          <p:cNvPr id="98" name="Google Shape;98;p20"/>
          <p:cNvSpPr txBox="1"/>
          <p:nvPr>
            <p:ph idx="1" type="body"/>
          </p:nvPr>
        </p:nvSpPr>
        <p:spPr>
          <a:xfrm>
            <a:off x="311700" y="1152475"/>
            <a:ext cx="8520600" cy="3909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Stemming merupakan pengubahan sebuah kata dengan menghilangkan imbuhan-imbuhan (bukan ke kata dasarnya)</a:t>
            </a:r>
            <a:endParaRPr/>
          </a:p>
          <a:p>
            <a:pPr indent="0" lvl="0" marL="0" rtl="0" algn="l">
              <a:spcBef>
                <a:spcPts val="1200"/>
              </a:spcBef>
              <a:spcAft>
                <a:spcPts val="0"/>
              </a:spcAft>
              <a:buNone/>
            </a:pPr>
            <a:r>
              <a:rPr lang="en"/>
              <a:t>Stemming biasa digunakan dalam meresolve sparsity (jarangnya sebuah kata muncul)</a:t>
            </a:r>
            <a:endParaRPr/>
          </a:p>
          <a:p>
            <a:pPr indent="0" lvl="0" marL="0" rtl="0" algn="l">
              <a:spcBef>
                <a:spcPts val="1200"/>
              </a:spcBef>
              <a:spcAft>
                <a:spcPts val="0"/>
              </a:spcAft>
              <a:buNone/>
            </a:pPr>
            <a:r>
              <a:rPr lang="en"/>
              <a:t>Efek dari stemming:</a:t>
            </a:r>
            <a:endParaRPr/>
          </a:p>
          <a:p>
            <a:pPr indent="-325755" lvl="0" marL="457200" rtl="0" algn="l">
              <a:spcBef>
                <a:spcPts val="1200"/>
              </a:spcBef>
              <a:spcAft>
                <a:spcPts val="0"/>
              </a:spcAft>
              <a:buSzPct val="100000"/>
              <a:buChar char="●"/>
            </a:pPr>
            <a:r>
              <a:rPr lang="en"/>
              <a:t>Overstemming</a:t>
            </a:r>
            <a:endParaRPr/>
          </a:p>
          <a:p>
            <a:pPr indent="0" lvl="0" marL="0" rtl="0" algn="l">
              <a:spcBef>
                <a:spcPts val="1200"/>
              </a:spcBef>
              <a:spcAft>
                <a:spcPts val="0"/>
              </a:spcAft>
              <a:buNone/>
            </a:pPr>
            <a:r>
              <a:rPr lang="en"/>
              <a:t>Ketika pemotongan imbuhan yang menyebabkan dua kata yang berbeda makna namun karena distem menjadi satu kata yang sama (contoh di bahasa inggris : university dan universe)</a:t>
            </a:r>
            <a:endParaRPr/>
          </a:p>
          <a:p>
            <a:pPr indent="-325755" lvl="0" marL="457200" rtl="0" algn="l">
              <a:spcBef>
                <a:spcPts val="1200"/>
              </a:spcBef>
              <a:spcAft>
                <a:spcPts val="0"/>
              </a:spcAft>
              <a:buSzPct val="100000"/>
              <a:buChar char="●"/>
            </a:pPr>
            <a:r>
              <a:rPr lang="en"/>
              <a:t>Understemming</a:t>
            </a:r>
            <a:endParaRPr/>
          </a:p>
          <a:p>
            <a:pPr indent="0" lvl="0" marL="0" rtl="0" algn="l">
              <a:spcBef>
                <a:spcPts val="1200"/>
              </a:spcBef>
              <a:spcAft>
                <a:spcPts val="0"/>
              </a:spcAft>
              <a:buNone/>
            </a:pPr>
            <a:r>
              <a:rPr lang="en"/>
              <a:t>Ketika pemotongan imbuhan tidak dilakukan pada dua kata yang seharusnya maknanya sama (contoh di bahasa inggris : data dan datum)</a:t>
            </a:r>
            <a:endParaRPr/>
          </a:p>
          <a:p>
            <a:pPr indent="0" lvl="0" marL="0" rtl="0" algn="l">
              <a:spcBef>
                <a:spcPts val="1200"/>
              </a:spcBef>
              <a:spcAft>
                <a:spcPts val="1200"/>
              </a:spcAft>
              <a:buNone/>
            </a:pPr>
            <a:r>
              <a:rPr lang="en"/>
              <a:t>Efek buruk lainnya : misal terawan menjadi awan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Lemmatization</a:t>
            </a:r>
            <a:endParaRPr/>
          </a:p>
          <a:p>
            <a:pPr indent="0" lvl="0" marL="0" rtl="0" algn="l">
              <a:spcBef>
                <a:spcPts val="0"/>
              </a:spcBef>
              <a:spcAft>
                <a:spcPts val="0"/>
              </a:spcAft>
              <a:buNone/>
            </a:pPr>
            <a:r>
              <a:rPr lang="en" sz="1100" u="sng">
                <a:solidFill>
                  <a:schemeClr val="hlink"/>
                </a:solidFill>
                <a:hlinkClick r:id="rId3"/>
              </a:rPr>
              <a:t>What is Stemming and Lemmatization in NLP? | Analytics Steps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Pengubahan suatu kata menjadi kata dasarnya</a:t>
            </a:r>
            <a:endParaRPr/>
          </a:p>
          <a:p>
            <a:pPr indent="0" lvl="0" marL="0" rtl="0" algn="l">
              <a:spcBef>
                <a:spcPts val="1200"/>
              </a:spcBef>
              <a:spcAft>
                <a:spcPts val="0"/>
              </a:spcAft>
              <a:buNone/>
            </a:pPr>
            <a:r>
              <a:rPr lang="en"/>
              <a:t>Berbeda dengan stemming, stemming hanya memenggal imbuhan atau bagian kata sedangkan lemmatization mengubah kata menjadi kata dasarnya secara bahasa</a:t>
            </a:r>
            <a:endParaRPr/>
          </a:p>
          <a:p>
            <a:pPr indent="0" lvl="0" marL="0" rtl="0" algn="l">
              <a:spcBef>
                <a:spcPts val="1200"/>
              </a:spcBef>
              <a:spcAft>
                <a:spcPts val="0"/>
              </a:spcAft>
              <a:buNone/>
            </a:pPr>
            <a:r>
              <a:rPr lang="en"/>
              <a:t>Biasanya tekniknya adalah dengan melakukan replacement kata</a:t>
            </a:r>
            <a:endParaRPr/>
          </a:p>
          <a:p>
            <a:pPr indent="0" lvl="0" marL="0" rtl="0" algn="l">
              <a:spcBef>
                <a:spcPts val="1200"/>
              </a:spcBef>
              <a:spcAft>
                <a:spcPts val="0"/>
              </a:spcAft>
              <a:buNone/>
            </a:pPr>
            <a:r>
              <a:rPr lang="en"/>
              <a:t>Contoh:</a:t>
            </a:r>
            <a:endParaRPr/>
          </a:p>
          <a:p>
            <a:pPr indent="0" lvl="0" marL="0" rtl="0" algn="l">
              <a:spcBef>
                <a:spcPts val="1200"/>
              </a:spcBef>
              <a:spcAft>
                <a:spcPts val="0"/>
              </a:spcAft>
              <a:buNone/>
            </a:pPr>
            <a:r>
              <a:rPr lang="en"/>
              <a:t>Stemming → teriak menjadi iak</a:t>
            </a:r>
            <a:endParaRPr/>
          </a:p>
          <a:p>
            <a:pPr indent="0" lvl="0" marL="0" rtl="0" algn="l">
              <a:spcBef>
                <a:spcPts val="1200"/>
              </a:spcBef>
              <a:spcAft>
                <a:spcPts val="1200"/>
              </a:spcAft>
              <a:buNone/>
            </a:pPr>
            <a:r>
              <a:rPr lang="en"/>
              <a:t>Lemmatization → teriak tetap menjadi teriak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