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notesMasterIdLst>
    <p:notesMasterId r:id="rId10"/>
  </p:notes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0846" autoAdjust="0"/>
  </p:normalViewPr>
  <p:slideViewPr>
    <p:cSldViewPr snapToGrid="0">
      <p:cViewPr varScale="1">
        <p:scale>
          <a:sx n="92" d="100"/>
          <a:sy n="92" d="100"/>
        </p:scale>
        <p:origin x="29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6ADA8-E5B8-4E8F-8D63-CA483CE5E9B8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379A8-878C-4587-9518-2464CE50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83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 study of Discrete Domain CSP, specifically Sudoku.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379A8-878C-4587-9518-2464CE509E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3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basics of Sudoku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379A8-878C-4587-9518-2464CE509E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76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Scan the 9 x 9 grid left to right, top to bottom until a blank is found. Then launch several search branches based on potential values that is fit for the blank.</a:t>
            </a:r>
          </a:p>
          <a:p>
            <a:pPr marL="228600" indent="-228600">
              <a:buAutoNum type="arabicPeriod"/>
            </a:pPr>
            <a:r>
              <a:rPr lang="en-US" dirty="0"/>
              <a:t>Always launch search branches from the blank with minimum number of potential values.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379A8-878C-4587-9518-2464CE509E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86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SAT encoding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379A8-878C-4587-9518-2464CE509E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5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Basics of resolution.</a:t>
            </a:r>
          </a:p>
          <a:p>
            <a:endParaRPr lang="en-US" dirty="0"/>
          </a:p>
          <a:p>
            <a:r>
              <a:rPr lang="en-US" dirty="0"/>
              <a:t>Major techniques are using 2 restricted forms of resolution: Unit propagation, Fail literal rule.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379A8-878C-4587-9518-2464CE509E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25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Test sets: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5 groups of Sudokus, each of which has 10000 instances. The number of hints are 45, 40, 35, 30, 25 for different groups, representing the difficulty.</a:t>
            </a:r>
          </a:p>
          <a:p>
            <a:endParaRPr lang="en-US" dirty="0"/>
          </a:p>
          <a:p>
            <a:r>
              <a:rPr lang="en-US" dirty="0"/>
              <a:t>Left: </a:t>
            </a:r>
          </a:p>
          <a:p>
            <a:r>
              <a:rPr lang="en-US" dirty="0"/>
              <a:t>the group with 25 hints. We can see that the SAT has beat the other 2 search algorithms.</a:t>
            </a:r>
          </a:p>
          <a:p>
            <a:endParaRPr lang="en-US" dirty="0"/>
          </a:p>
          <a:p>
            <a:r>
              <a:rPr lang="en-US" dirty="0"/>
              <a:t>Right: </a:t>
            </a:r>
          </a:p>
          <a:p>
            <a:r>
              <a:rPr lang="en-US" dirty="0"/>
              <a:t>Execution time plot for different groups. For simple Sudokus, </a:t>
            </a:r>
            <a:r>
              <a:rPr lang="en-US" dirty="0" err="1"/>
              <a:t>naiive</a:t>
            </a:r>
            <a:r>
              <a:rPr lang="en-US" dirty="0"/>
              <a:t> search method is faster than MRV heuristic, just like for sorting array with less than 20 elements. </a:t>
            </a:r>
          </a:p>
          <a:p>
            <a:r>
              <a:rPr lang="en-US" dirty="0"/>
              <a:t>The procedure to find the blank with MRV will introduce overhead.</a:t>
            </a:r>
          </a:p>
          <a:p>
            <a:r>
              <a:rPr lang="en-US" dirty="0"/>
              <a:t>When the Sudoku becomes harder, execution time for </a:t>
            </a:r>
            <a:r>
              <a:rPr lang="en-US" dirty="0" err="1"/>
              <a:t>naiive</a:t>
            </a:r>
            <a:r>
              <a:rPr lang="en-US" dirty="0"/>
              <a:t> search will increase very fast. The other two methods will remain fast.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379A8-878C-4587-9518-2464CE509E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61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 to further distinguish the efficiency of MRV heuristic and SAT Encoding, we test them on evil sudokus.</a:t>
            </a:r>
          </a:p>
          <a:p>
            <a:endParaRPr lang="en-US" dirty="0"/>
          </a:p>
          <a:p>
            <a:r>
              <a:rPr lang="en-US" dirty="0"/>
              <a:t>Here is an example, the search based methods cannot give a result in a reasonable amount of time. But SAT encoding can.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379A8-878C-4587-9518-2464CE509E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82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C70C-B787-4824-B052-7B405B16C5C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193694B-FE57-4538-A635-3AFBED97E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6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C70C-B787-4824-B052-7B405B16C5C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93694B-FE57-4538-A635-3AFBED97E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2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C70C-B787-4824-B052-7B405B16C5C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93694B-FE57-4538-A635-3AFBED97E22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880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C70C-B787-4824-B052-7B405B16C5C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93694B-FE57-4538-A635-3AFBED97E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1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C70C-B787-4824-B052-7B405B16C5C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93694B-FE57-4538-A635-3AFBED97E22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5219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C70C-B787-4824-B052-7B405B16C5C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93694B-FE57-4538-A635-3AFBED97E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09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C70C-B787-4824-B052-7B405B16C5C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694B-FE57-4538-A635-3AFBED97E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59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C70C-B787-4824-B052-7B405B16C5C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694B-FE57-4538-A635-3AFBED97E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5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C70C-B787-4824-B052-7B405B16C5C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694B-FE57-4538-A635-3AFBED97E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4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C70C-B787-4824-B052-7B405B16C5C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93694B-FE57-4538-A635-3AFBED97E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1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C70C-B787-4824-B052-7B405B16C5C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93694B-FE57-4538-A635-3AFBED97E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7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C70C-B787-4824-B052-7B405B16C5C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93694B-FE57-4538-A635-3AFBED97E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C70C-B787-4824-B052-7B405B16C5C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694B-FE57-4538-A635-3AFBED97E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7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C70C-B787-4824-B052-7B405B16C5C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694B-FE57-4538-A635-3AFBED97E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1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C70C-B787-4824-B052-7B405B16C5C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694B-FE57-4538-A635-3AFBED97E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C70C-B787-4824-B052-7B405B16C5C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93694B-FE57-4538-A635-3AFBED97E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3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2C70C-B787-4824-B052-7B405B16C5C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193694B-FE57-4538-A635-3AFBED97E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7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DFEC-684B-46BF-AA69-205F54053F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Sudoku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D5524-EBEA-43A7-A5D4-F32CEA725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Rundong Zhao</a:t>
            </a:r>
          </a:p>
        </p:txBody>
      </p:sp>
    </p:spTree>
    <p:extLst>
      <p:ext uri="{BB962C8B-B14F-4D97-AF65-F5344CB8AC3E}">
        <p14:creationId xmlns:p14="http://schemas.microsoft.com/office/powerpoint/2010/main" val="30845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075FA-74B7-49A0-8B0E-8F50ABAC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CBEF5-DA14-48DF-AC2E-EEAAC459A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256088" cy="3777622"/>
          </a:xfrm>
        </p:spPr>
        <p:txBody>
          <a:bodyPr/>
          <a:lstStyle/>
          <a:p>
            <a:r>
              <a:rPr lang="en-US" dirty="0"/>
              <a:t>9 x 9 gird</a:t>
            </a:r>
          </a:p>
          <a:p>
            <a:endParaRPr lang="en-US" dirty="0"/>
          </a:p>
          <a:p>
            <a:r>
              <a:rPr lang="en-US" dirty="0"/>
              <a:t>Each column, row and 3 x 3 sub-grid should contain all numbers from 1 – 9</a:t>
            </a:r>
          </a:p>
          <a:p>
            <a:endParaRPr lang="en-US" dirty="0"/>
          </a:p>
          <a:p>
            <a:r>
              <a:rPr lang="en-US" dirty="0"/>
              <a:t>Only admit exactly 1 solution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48A0DAF-77B9-4DB6-887B-06B94CD95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9" y="2133601"/>
            <a:ext cx="3777622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7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870DF-46D3-439A-8BFC-D44B38A0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7C5BC-CE01-4F0A-9C55-AEE3D0C8C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search without Heuristics</a:t>
            </a:r>
          </a:p>
          <a:p>
            <a:endParaRPr lang="en-US" dirty="0"/>
          </a:p>
          <a:p>
            <a:r>
              <a:rPr lang="en-US" dirty="0"/>
              <a:t>Search with Minimum Remaining Value (MRV) Heuristic</a:t>
            </a:r>
          </a:p>
          <a:p>
            <a:endParaRPr lang="en-US" dirty="0"/>
          </a:p>
          <a:p>
            <a:r>
              <a:rPr lang="en-US" dirty="0"/>
              <a:t>SAT encoding</a:t>
            </a:r>
          </a:p>
        </p:txBody>
      </p:sp>
    </p:spTree>
    <p:extLst>
      <p:ext uri="{BB962C8B-B14F-4D97-AF65-F5344CB8AC3E}">
        <p14:creationId xmlns:p14="http://schemas.microsoft.com/office/powerpoint/2010/main" val="264834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CC24-3653-4CAD-B8F7-2B570D6A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Encoding</a:t>
            </a:r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E7FC341-2C3E-4A4A-B18F-4F37DE3E1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76399"/>
            <a:ext cx="8292088" cy="4306389"/>
          </a:xfrm>
        </p:spPr>
      </p:pic>
    </p:spTree>
    <p:extLst>
      <p:ext uri="{BB962C8B-B14F-4D97-AF65-F5344CB8AC3E}">
        <p14:creationId xmlns:p14="http://schemas.microsoft.com/office/powerpoint/2010/main" val="390969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CE3E-BCA5-43DA-90D8-6EAAE231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8E035-4918-447D-9483-B7A0F7BFB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879600"/>
          </a:xfrm>
        </p:spPr>
        <p:txBody>
          <a:bodyPr/>
          <a:lstStyle/>
          <a:p>
            <a:r>
              <a:rPr lang="en-US" dirty="0"/>
              <a:t>Resolution:</a:t>
            </a:r>
          </a:p>
          <a:p>
            <a:endParaRPr lang="en-US" dirty="0"/>
          </a:p>
          <a:p>
            <a:r>
              <a:rPr lang="en-US" dirty="0"/>
              <a:t>2 restricted forms of resolution: Unit Propagation and Failed Literal Rule.</a:t>
            </a:r>
          </a:p>
          <a:p>
            <a:endParaRPr lang="en-US" dirty="0"/>
          </a:p>
        </p:txBody>
      </p:sp>
      <p:pic>
        <p:nvPicPr>
          <p:cNvPr id="5" name="Picture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E0585084-4FC4-4E95-99A8-F345D7D31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5" y="2129703"/>
            <a:ext cx="39052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117F-B27D-4EA9-9F1E-F061FCE1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0F54F71B-5485-4BC8-AB52-55CD1B80F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79" y="1780245"/>
            <a:ext cx="5333333" cy="4000000"/>
          </a:xfrm>
          <a:prstGeom prst="rect">
            <a:avLst/>
          </a:prstGeom>
        </p:spPr>
      </p:pic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2E0F086-D2F1-4BA9-B87D-9B5CFAFDF2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612" y="1780245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7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382A-9B95-42EA-B966-4E99D5E7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Evil 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87BC-5985-485A-B6B3-789E5A0D2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3824288" cy="3777622"/>
          </a:xfrm>
        </p:spPr>
        <p:txBody>
          <a:bodyPr/>
          <a:lstStyle/>
          <a:p>
            <a:r>
              <a:rPr lang="en-US" dirty="0"/>
              <a:t>Search based methods cannot return solution within reasonable time.</a:t>
            </a:r>
          </a:p>
          <a:p>
            <a:endParaRPr lang="en-US" dirty="0"/>
          </a:p>
          <a:p>
            <a:r>
              <a:rPr lang="en-US" dirty="0"/>
              <a:t>SAT encoding find solution in 130 milliseconds.</a:t>
            </a:r>
          </a:p>
        </p:txBody>
      </p:sp>
      <p:pic>
        <p:nvPicPr>
          <p:cNvPr id="5" name="Picture 4" descr="A picture containing crossword puzzle, text, shoji, water&#10;&#10;Description generated with very high confidence">
            <a:extLst>
              <a:ext uri="{FF2B5EF4-FFF2-40B4-BE49-F238E27FC236}">
                <a16:creationId xmlns:a16="http://schemas.microsoft.com/office/drawing/2014/main" id="{62733C48-453A-42D5-A459-F0184CFE0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00" y="2298700"/>
            <a:ext cx="3124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9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799B-A6B0-45FA-8FB0-D8741984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013A-F9FC-483E-92B5-FAD5DC074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 encoding is extremely fast.</a:t>
            </a:r>
          </a:p>
          <a:p>
            <a:endParaRPr lang="en-US" dirty="0"/>
          </a:p>
          <a:p>
            <a:r>
              <a:rPr lang="en-US" dirty="0"/>
              <a:t>The inference techniques will try to exploit every inference to reduce search space.</a:t>
            </a:r>
          </a:p>
          <a:p>
            <a:endParaRPr lang="en-US" dirty="0"/>
          </a:p>
          <a:p>
            <a:r>
              <a:rPr lang="en-US" dirty="0"/>
              <a:t>It is always recommend transferring Finite Domain CSPs to SAT problem.</a:t>
            </a:r>
          </a:p>
        </p:txBody>
      </p:sp>
    </p:spTree>
    <p:extLst>
      <p:ext uri="{BB962C8B-B14F-4D97-AF65-F5344CB8AC3E}">
        <p14:creationId xmlns:p14="http://schemas.microsoft.com/office/powerpoint/2010/main" val="11900073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</TotalTime>
  <Words>389</Words>
  <Application>Microsoft Office PowerPoint</Application>
  <PresentationFormat>Widescreen</PresentationFormat>
  <Paragraphs>58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Arial</vt:lpstr>
      <vt:lpstr>Calibri</vt:lpstr>
      <vt:lpstr>Century Gothic</vt:lpstr>
      <vt:lpstr>Wingdings 3</vt:lpstr>
      <vt:lpstr>Wisp</vt:lpstr>
      <vt:lpstr>Sudoku Solver</vt:lpstr>
      <vt:lpstr>Sudoku</vt:lpstr>
      <vt:lpstr>Algorithms</vt:lpstr>
      <vt:lpstr>SAT Encoding</vt:lpstr>
      <vt:lpstr>Inference Techniques</vt:lpstr>
      <vt:lpstr>Results</vt:lpstr>
      <vt:lpstr>An Evil Sudoku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Rundong Zhao</dc:creator>
  <cp:lastModifiedBy>Rundong Zhao</cp:lastModifiedBy>
  <cp:revision>13</cp:revision>
  <dcterms:created xsi:type="dcterms:W3CDTF">2017-12-13T19:39:58Z</dcterms:created>
  <dcterms:modified xsi:type="dcterms:W3CDTF">2017-12-13T21:41:03Z</dcterms:modified>
</cp:coreProperties>
</file>