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Homenaj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omenaj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beab1781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beab1781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beab1781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beab1781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beab1781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beab1781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beab1781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beab1781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beab178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beab178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eab1781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beab1781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beab1781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beab1781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beab1781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beab1781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beab1781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beab1781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beab1781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beab1781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NQNT8-YBeF50bjaJecwjjD5didJ2Vzm6/view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hyperlink" Target="https://sites.google.com/view/ismr-team-orient/domov" TargetMode="External"/><Relationship Id="rId7" Type="http://schemas.openxmlformats.org/officeDocument/2006/relationships/hyperlink" Target="http://www.linkedin.com/in/rdzhulai" TargetMode="External"/><Relationship Id="rId8" Type="http://schemas.openxmlformats.org/officeDocument/2006/relationships/hyperlink" Target="http://www.linkedin.com/in/ivan-tkachenko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g9XxB_fcTH-M8T7zYjWDFdddn6LrHE_G/view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555725" y="183175"/>
            <a:ext cx="6409500" cy="27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6300">
                <a:solidFill>
                  <a:srgbClr val="F5F2FA"/>
                </a:solidFill>
                <a:latin typeface="Homenaje"/>
                <a:ea typeface="Homenaje"/>
                <a:cs typeface="Homenaje"/>
                <a:sym typeface="Homenaje"/>
              </a:rPr>
              <a:t>Vyhýbanie sa prekážkam pomocou DRL</a:t>
            </a:r>
            <a:endParaRPr b="1" sz="6300">
              <a:solidFill>
                <a:srgbClr val="F5F2FA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300">
              <a:solidFill>
                <a:srgbClr val="F5F2FA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2443"/>
              <a:buFont typeface="Arial"/>
              <a:buNone/>
            </a:pPr>
            <a:r>
              <a:rPr b="1" lang="uk" sz="3411">
                <a:solidFill>
                  <a:srgbClr val="F5F2FA"/>
                </a:solidFill>
                <a:latin typeface="Homenaje"/>
                <a:ea typeface="Homenaje"/>
                <a:cs typeface="Homenaje"/>
                <a:sym typeface="Homenaje"/>
              </a:rPr>
              <a:t>Prezentácia #2</a:t>
            </a:r>
            <a:endParaRPr b="1" sz="3411">
              <a:solidFill>
                <a:srgbClr val="F5F2FA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608950" y="3604975"/>
            <a:ext cx="2026500" cy="148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Ivan Tkachenko</a:t>
            </a:r>
            <a:endParaRPr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Roman Dzhulai</a:t>
            </a:r>
            <a:endParaRPr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Dmytro Varich</a:t>
            </a:r>
            <a:endParaRPr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Anfisa Konycheva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6608950" y="3556900"/>
            <a:ext cx="202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uk" sz="21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Orient</a:t>
            </a:r>
            <a:endParaRPr sz="135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Konečný výsledok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377150" y="4758925"/>
            <a:ext cx="738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2" title="6_minutes_h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94725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Ďakujeme za pozornosť</a:t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377150" y="4758925"/>
            <a:ext cx="738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9" name="Google Shape;229;p23"/>
          <p:cNvGrpSpPr/>
          <p:nvPr/>
        </p:nvGrpSpPr>
        <p:grpSpPr>
          <a:xfrm>
            <a:off x="1116042" y="1414062"/>
            <a:ext cx="3645580" cy="2315391"/>
            <a:chOff x="284975" y="1395800"/>
            <a:chExt cx="3064800" cy="1946525"/>
          </a:xfrm>
        </p:grpSpPr>
        <p:sp>
          <p:nvSpPr>
            <p:cNvPr id="230" name="Google Shape;230;p23"/>
            <p:cNvSpPr/>
            <p:nvPr/>
          </p:nvSpPr>
          <p:spPr>
            <a:xfrm>
              <a:off x="365075" y="1395800"/>
              <a:ext cx="2904600" cy="1764900"/>
            </a:xfrm>
            <a:prstGeom prst="round2SameRect">
              <a:avLst>
                <a:gd fmla="val 6286" name="adj1"/>
                <a:gd fmla="val 0" name="adj2"/>
              </a:avLst>
            </a:pr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84975" y="3150625"/>
              <a:ext cx="3064800" cy="191700"/>
            </a:xfrm>
            <a:prstGeom prst="roundRect">
              <a:avLst>
                <a:gd fmla="val 16667" name="adj"/>
              </a:avLst>
            </a:prstGeom>
            <a:solidFill>
              <a:srgbClr val="A28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1787075" y="1445434"/>
              <a:ext cx="60600" cy="60600"/>
            </a:xfrm>
            <a:prstGeom prst="ellipse">
              <a:avLst/>
            </a:prstGeom>
            <a:solidFill>
              <a:srgbClr val="F5F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071" y="1574869"/>
            <a:ext cx="3249530" cy="182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075" y="1574875"/>
            <a:ext cx="3249523" cy="182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074" y="1574875"/>
            <a:ext cx="3249527" cy="187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2173388" y="3835650"/>
            <a:ext cx="1862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u="sng">
                <a:solidFill>
                  <a:srgbClr val="F5F2FA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Visit Our Website</a:t>
            </a:r>
            <a:endParaRPr sz="1300">
              <a:solidFill>
                <a:srgbClr val="F5F2F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5590600" y="1931125"/>
            <a:ext cx="22494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uk" sz="16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sz="16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5534176" y="2286627"/>
            <a:ext cx="387029" cy="386602"/>
            <a:chOff x="3752358" y="3817349"/>
            <a:chExt cx="346056" cy="345674"/>
          </a:xfrm>
        </p:grpSpPr>
        <p:sp>
          <p:nvSpPr>
            <p:cNvPr id="239" name="Google Shape;239;p23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CC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3"/>
          <p:cNvSpPr txBox="1"/>
          <p:nvPr/>
        </p:nvSpPr>
        <p:spPr>
          <a:xfrm>
            <a:off x="5446325" y="2673225"/>
            <a:ext cx="36456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2FA"/>
              </a:buClr>
              <a:buSzPts val="1200"/>
              <a:buFont typeface="Montserrat"/>
              <a:buChar char="●"/>
            </a:pPr>
            <a:r>
              <a:rPr b="0" i="0" lang="uk" sz="1200" u="sng" cap="none" strike="noStrike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www.linkedin.com/in/rdzhulai</a:t>
            </a:r>
            <a:endParaRPr b="0" i="0" sz="1200" u="none" cap="none" strike="noStrike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5F2FA"/>
              </a:buClr>
              <a:buSzPts val="1200"/>
              <a:buFont typeface="Montserrat"/>
              <a:buChar char="●"/>
            </a:pPr>
            <a:r>
              <a:rPr lang="uk" sz="1200" u="sng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www.linkedin.com/in/ivan-tkachenko1</a:t>
            </a:r>
            <a:endParaRPr sz="12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Prečo sme si vybrali DQL a aké iné možnosti sú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333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QL funguje dobre pre malé stavové priestory, ale má problémy s veľmi veľkými alebo spojitými priestormi.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Deep Q-Learning staví na Q-Learnangu pomocou hlbokej neuronovej siete na aproximáciu funkcie Q-hodnoty.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To umožňuje DQN zvládať komplexné stavové priestory, ktoré by tradičné Q-Learning nedokázalo efektívne spravovať.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875" y="1231650"/>
            <a:ext cx="3192075" cy="20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875" y="3356600"/>
            <a:ext cx="3192075" cy="16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Počiatočný výsledok modelu s jednoduchou funkciou odmeňovania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5" title="plain_simple_test_4-ezgif.com-video-spe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100" y="1221025"/>
            <a:ext cx="4998650" cy="37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86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Č</a:t>
            </a:r>
            <a:r>
              <a:rPr lang="uk"/>
              <a:t>o je DQN </a:t>
            </a:r>
            <a:r>
              <a:rPr lang="uk"/>
              <a:t>podrobne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750" y="1233650"/>
            <a:ext cx="4147024" cy="21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1090400" y="1043725"/>
            <a:ext cx="36657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Povzbudzujte požadované správanie: </a:t>
            </a: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Funkcia odmeňovania by mala motivovať agenta, aby prejavoval správanie, ktoré je v súlade s cieľmi úlohy.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Zabráňte nežiaducemu správaniu: </a:t>
            </a: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Naopak, funkcia odmeňovania by mala nežiaduce správanie penalizovať. To odrádza agenta od akcií, ktoré bránia pokroku alebo porušujú obmedzenia.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Poskytnite jasnú spätnú väzbu: </a:t>
            </a: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Odmeňovací signál by mal agentovi poskytnúť jasnú a zmysluplnú spätnú väzbu, ktorá mu umožní efektívne sa poučiť zo svojich skúseností.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Naša neurónová sieť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213" y="992675"/>
            <a:ext cx="415072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407325" y="1945800"/>
            <a:ext cx="20289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Vstupy: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Uhlová odchýlka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753025" y="1945800"/>
            <a:ext cx="2137800" cy="2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Výstupy (akcie):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Posunúť sa dopredu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Odbočiť doľava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Odbočiť doprava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Ako teraz vyzerá náš robot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92675"/>
            <a:ext cx="429724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5829800" y="1979100"/>
            <a:ext cx="306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hlavné veľké kolesá pre ľahké manévrovanie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malé extra kolesá na podporu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GPS modul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uk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kompas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Ako sme vylepšili funkciu odmeňovania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897800" y="2060463"/>
            <a:ext cx="396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K počiatočnej funkcii, ktorá používala iba súradnice, sme pridali uhlovú odchýlku od cieľa. Čím menšia odchýlka, tým väčšiu odmenu model dostane.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75" y="1090700"/>
            <a:ext cx="356681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5F2FA"/>
                </a:solidFill>
              </a:rPr>
              <a:t>Uhlová odchýlka</a:t>
            </a:r>
            <a:endParaRPr>
              <a:solidFill>
                <a:srgbClr val="F5F2FA"/>
              </a:solidFill>
            </a:endParaRPr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298375" y="1356375"/>
            <a:ext cx="5976300" cy="29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Na túto úlohu sme použili kompas. Kompas nám dáva vektorový smer, ktorým sa robot pozerá. Vektor k cieľu vypočítame pomocou súradníc cieľa a robota.</a:t>
            </a:r>
            <a:endParaRPr sz="14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CosA vypočítame pomocou vzorca. Pomocou arccos vypočítame odchýlku v radiánoch.</a:t>
            </a:r>
            <a:endParaRPr sz="14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Stále však máme jeden problém. Nevieme, na ktorej strane od robota je cieľ.</a:t>
            </a:r>
            <a:endParaRPr sz="14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F5F2FA"/>
                </a:solidFill>
                <a:latin typeface="Montserrat"/>
                <a:ea typeface="Montserrat"/>
                <a:cs typeface="Montserrat"/>
                <a:sym typeface="Montserrat"/>
              </a:rPr>
              <a:t>Tento problém sme vyriešili pomocou krížového súčinu vectorov. Ak je krížový súčin väčší ako nula, výslednú odchýlku vynásobíme -1. Týmto spôsobom, keď je cieľ na pravej strane od robota, odchýlka bude pozitívna. Keď je cieľ na ľavej strane od robota, odchýlka bude záporná.</a:t>
            </a:r>
            <a:endParaRPr sz="1400">
              <a:solidFill>
                <a:srgbClr val="F5F2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377150" y="4758925"/>
            <a:ext cx="633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184163" y="1214238"/>
            <a:ext cx="2835600" cy="135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675" y="1307862"/>
            <a:ext cx="2730575" cy="10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525" y="3319406"/>
            <a:ext cx="2573925" cy="10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Konečná funkcia odmeňovania (pravidlo)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297500" y="1039650"/>
            <a:ext cx="1017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Pseudokod: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377150" y="4758925"/>
            <a:ext cx="738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uk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/11</a:t>
            </a:r>
            <a:endParaRPr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226250" y="4879525"/>
            <a:ext cx="150900" cy="1509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393050" y="1485750"/>
            <a:ext cx="6357900" cy="27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is_at_finish() THEN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RETURN 80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approaching_distance</a:t>
            </a: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get_curr_distance_to_finish() - get_prev_distance_to_finish()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reward = 10 * (approaching_distance)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rad_deviation = get_deviation()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reward += (1/ABS(rad_deviation)) * 0.1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reward &gt; 0.5: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RETURN 0.5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reward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