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  <p:embeddedFont>
      <p:font typeface="Homenaj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5.xml"/><Relationship Id="rId41" Type="http://schemas.openxmlformats.org/officeDocument/2006/relationships/font" Target="fonts/Homenaj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03058fdd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03058fdd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03058fdd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03058fdd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03058fd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03058fd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03058fdd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03058fdd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03058fdd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03058fdd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03058fdd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d03058fdd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03058fdd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03058fdd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03058fdd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d03058fdd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d0338563f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d0338563f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Jedným z možných spôsobov, ako vylepšiť náš model, je integrácia viacerých snímačov nárazov do celého robota, aby detekoval nárazy aj v prípadoch, keď nie sú čelné alebo v prípade dynamických prekážok nie sú priame. Je možné, že len zmeny princípov vo funkcii odmeňovania môžu viesť k lepším výsledkom.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Tiež, ak je k dispozícii oveľa väčší výpočtový výkon, bolo by skvelé skúsiť použiť lidar s celým zorným polem a  väčší model DQN. Mohlo by to viesť nielen k oveľa lepším výsledkom v scenároch s dynamickými prekážkami, ale aj k úplne iným princípom rozhodovania v rámci modelu. Výber cesty, kde je oveľa menej prekážok, absolútne vyhýbanie sa najťažším miestam scenára a oveľa viac. Tiež lepší výpočtový výkon by mohol viesť k oveľa rýchlejšiemu vývoju modelu, pretože tréning a testovanie by boli oveľa rýchlejšie.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Takže naša práca ponecháva veľa rôznych možností na zlepšenie pomocou väčšieho výpočtového výkonu, väčšieho modelu, nových rôznych senzorov a modulov alebo dokonca úplne iných prístupov.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cbeab1781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cbeab1781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03058fd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03058fd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uk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Stav robota a ostatných entít je kritický pre proces rozhodovania. 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3058fd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03058fd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uk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Akcie robota sú zamerané na nastavenie jeho rýchlosti na navigáciu v prostredí. 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uk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Funkcia odmeny vyhodnocuje následky týchto akcií, odmeňuje dosiahnutie cieľa, vyhýbanie sa kolíziám, udržiavanie bezpečnej vzdialenosti od prekážok a minimalizovanie nepohodlných situácií.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uk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Cieľom je nájsť optimálnu politiku, ktorá maximalizuje kumulatívne odmeny v čase.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03058fd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03058fd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highlight>
                  <a:schemeClr val="dk1"/>
                </a:highlight>
              </a:rPr>
              <a:t>Na riešenie navigačného problému využívame architektúru hlbokých Q-sietí (DQN), silný nástroj v oblasti zosilneného učenia. DQN sa iteratívne učí zpätnej väzbe prostredia, aby upravil svoj rozhodovací proces. Počas trénovacích epizód sa DQN model prispôsobuje svojej politike, čo umožňuje robotovi účinne navigovať v zložitých prostrediach, pričom maximalizuje kumulatívne odmeny.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03058fdd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03058fdd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Konečný model robota má valcovitý červený korpus, vybavený 5 senzormi vzdialenosti, </a:t>
            </a:r>
            <a:r>
              <a:rPr lang="uk">
                <a:solidFill>
                  <a:schemeClr val="dk1"/>
                </a:solidFill>
              </a:rPr>
              <a:t>vyzerajú ako modré kocky,</a:t>
            </a:r>
            <a:r>
              <a:rPr lang="uk"/>
              <a:t> a 3 senzormi nárazu, sú zobrazené ako  biele kocky. Oba tieto senzory sú umiestnené v prednej časti korpusu po celej jeho šírke.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Okrem toho náš robot </a:t>
            </a:r>
            <a:r>
              <a:rPr lang="uk">
                <a:solidFill>
                  <a:schemeClr val="dk1"/>
                </a:solidFill>
              </a:rPr>
              <a:t>má</a:t>
            </a:r>
            <a:r>
              <a:rPr lang="uk">
                <a:solidFill>
                  <a:schemeClr val="dk1"/>
                </a:solidFill>
              </a:rPr>
              <a:t> </a:t>
            </a:r>
            <a:r>
              <a:rPr lang="uk"/>
              <a:t>GPS na určenie pozíciu robota v </a:t>
            </a:r>
            <a:r>
              <a:rPr lang="uk"/>
              <a:t>prostredie</a:t>
            </a:r>
            <a:r>
              <a:rPr lang="uk"/>
              <a:t>, a kompas, aby určil odchýlky medzi smerom robota a jeho cieľom. Oba tieto senzory sú umiestnené na vrchu korpusu uprostred vo forme gule.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Pre pohyb robota po povrchu sú k nemu pripojené 4 motory, ktoré sú reprezentované ako modré kolesá. Dva bočné kolesá sú </a:t>
            </a:r>
            <a:r>
              <a:rPr lang="uk"/>
              <a:t>veľké</a:t>
            </a:r>
            <a:r>
              <a:rPr lang="uk"/>
              <a:t> a slúžia na rýchle pohybovanie sa okolo prekážok, zatiaľ čo predné a zadné kolesá zabezpečujú podporu a manévrovateľnosť pre pohyb robota.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03058fdd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03058fd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uk"/>
              <a:t>Ako simulátor prostredia sme si vybrali Webots, pretože sa ľahko používa</a:t>
            </a:r>
            <a:br>
              <a:rPr lang="uk"/>
            </a:br>
            <a:r>
              <a:rPr lang="uk"/>
              <a:t>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uk">
                <a:solidFill>
                  <a:schemeClr val="dk1"/>
                </a:solidFill>
              </a:rPr>
              <a:t>Ako programovací jazyk sme zvolili Python, pretože to bol najvhodnejší jazyk na prácu s robotom, simuláciou a (DRL) neurónovou sieťou..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uk"/>
              <a:t>Všetky trénovania a experimenty prebiehali na počítači s grafickou kartou NVIDIA GeForce, ktorá umožňovala simuláciu v zrýchlenom režime. Približne 2 a pol krát rýchlejšie.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03058fdd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03058fdd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Na dosiahnutie nášho cieľa je potrebné zbierať údaje zo senzorov, aby náš model mal dostatok informácií na učenie.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V tabuľke 1 je uvedené, aký konkrétny typ senzora disponuje akým typom údajov.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Senzory vzdialenosti sú reprezentované ako desatinné čísla s rozsahom od 0 do 1000, pričom hodnoty sa menia v závislosti od priblíženia objektu k lúčom, ktoré zachytili.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Senzor kolízie jednoducho vráti booleanovskú premennú, keď sa nejaký objekt narazí na robota.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GPS a kompas vracajú aktuálne merania 3D vektora vo forme zoznamu. Teoreticky môžu mať nekonečný rozsah, ale v praxi sú obmedzené na naše územie.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03058fd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03058fd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03058fdd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03058fdd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44" name="Google Shape;44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uoT3vcGN7Q7VOWsUD3NACldi2d6JF5rZ/view" TargetMode="External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xoT-W_5oRisVi5ME9W1PKIhftOau-0i5/view" TargetMode="External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TRA01S3YYg-18gqlfZArVoiyDFV7UFou/view" TargetMode="External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2pqAbxISw_mCm5JfqYNZcquUbTnoRRKp/view" TargetMode="External"/><Relationship Id="rId4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JjK9nwEr1MHlpJjzWQRJ0sUzWNx-S4fZ/view" TargetMode="External"/><Relationship Id="rId4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hyperlink" Target="http://www.linkedin.com/in/dmytro-varich/" TargetMode="External"/><Relationship Id="rId5" Type="http://schemas.openxmlformats.org/officeDocument/2006/relationships/image" Target="../media/image16.png"/><Relationship Id="rId6" Type="http://schemas.openxmlformats.org/officeDocument/2006/relationships/hyperlink" Target="https://sites.google.com/view/ismr-team-orient/domov" TargetMode="External"/><Relationship Id="rId7" Type="http://schemas.openxmlformats.org/officeDocument/2006/relationships/hyperlink" Target="http://www.linkedin.com/in/rdzhulai" TargetMode="External"/><Relationship Id="rId8" Type="http://schemas.openxmlformats.org/officeDocument/2006/relationships/hyperlink" Target="http://www.linkedin.com/in/ivan-tkachenko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555725" y="183175"/>
            <a:ext cx="6409500" cy="27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6300">
                <a:solidFill>
                  <a:srgbClr val="F5F2FA"/>
                </a:solidFill>
                <a:latin typeface="Homenaje"/>
                <a:ea typeface="Homenaje"/>
                <a:cs typeface="Homenaje"/>
                <a:sym typeface="Homenaje"/>
              </a:rPr>
              <a:t>Vyhýbanie sa prekážkam pomocou DRL</a:t>
            </a:r>
            <a:endParaRPr b="1" sz="6300">
              <a:solidFill>
                <a:srgbClr val="F5F2FA"/>
              </a:solidFill>
              <a:latin typeface="Homenaje"/>
              <a:ea typeface="Homenaje"/>
              <a:cs typeface="Homenaje"/>
              <a:sym typeface="Homenaje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00">
              <a:solidFill>
                <a:srgbClr val="F5F2FA"/>
              </a:solidFill>
              <a:latin typeface="Homenaje"/>
              <a:ea typeface="Homenaje"/>
              <a:cs typeface="Homenaje"/>
              <a:sym typeface="Homenaje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2443"/>
              <a:buFont typeface="Arial"/>
              <a:buNone/>
            </a:pPr>
            <a:r>
              <a:rPr b="1" lang="uk" sz="3411">
                <a:solidFill>
                  <a:srgbClr val="F5F2FA"/>
                </a:solidFill>
                <a:latin typeface="Homenaje"/>
                <a:ea typeface="Homenaje"/>
                <a:cs typeface="Homenaje"/>
                <a:sym typeface="Homenaje"/>
              </a:rPr>
              <a:t>Záverečná prezentácia</a:t>
            </a:r>
            <a:endParaRPr b="1" sz="3411">
              <a:solidFill>
                <a:srgbClr val="F5F2FA"/>
              </a:solidFill>
              <a:latin typeface="Homenaje"/>
              <a:ea typeface="Homenaje"/>
              <a:cs typeface="Homenaje"/>
              <a:sym typeface="Homenaje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6608950" y="3604975"/>
            <a:ext cx="2026500" cy="148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uk" sz="16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Ivan Tkachenko</a:t>
            </a:r>
            <a:endParaRPr sz="16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uk" sz="16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Roman Dzhulai</a:t>
            </a:r>
            <a:endParaRPr sz="16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uk" sz="16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Dmytro Varich</a:t>
            </a:r>
            <a:endParaRPr sz="16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uk" sz="16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Anfisa Konycheva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6608950" y="3556900"/>
            <a:ext cx="2026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uk" sz="21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Orient</a:t>
            </a:r>
            <a:endParaRPr sz="135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1107550" y="424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Environment</a:t>
            </a:r>
            <a:endParaRPr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1029750" y="1800650"/>
            <a:ext cx="39693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Ako trieda Environment z knižnice Gymnasium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get_state()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get_reward()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step(action)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50" y="753675"/>
            <a:ext cx="3074403" cy="35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 txBox="1"/>
          <p:nvPr/>
        </p:nvSpPr>
        <p:spPr>
          <a:xfrm>
            <a:off x="377150" y="4758925"/>
            <a:ext cx="7305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1206350" y="477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Trénovanie modelu</a:t>
            </a:r>
            <a:endParaRPr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1168325" y="1248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očet iterácií sa časom znižuje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Nedosiahne cieľ s daným počtom iterácií – dostane penalizáciu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Uložíme aktuálny stav robota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Získame novú akciu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Ďalší krok Environment (pohyb vo zvolenom smere)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Vypočítavame nový stav robota, ktorý sa teraz nazýva pozorovanie, odmenu a b</a:t>
            </a: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oo</a:t>
            </a: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lovskú hodnotu terminated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Uložíme do pamäte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Optimalizujeme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Ak robot v tejto iterácii dosiahol cieľ – zastavíme aktuálnu epizódu tréningu a spustíme ďalšiu epizódu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377150" y="4758925"/>
            <a:ext cx="7305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11/20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1052550" y="454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Scenáre pre trénovanie a experimentovanie</a:t>
            </a:r>
            <a:endParaRPr/>
          </a:p>
        </p:txBody>
      </p:sp>
      <p:pic>
        <p:nvPicPr>
          <p:cNvPr id="234" name="Google Shape;234;p24" title="obstacles_material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775" y="1217150"/>
            <a:ext cx="4626734" cy="347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/>
          <p:nvPr/>
        </p:nvSpPr>
        <p:spPr>
          <a:xfrm>
            <a:off x="377150" y="4758925"/>
            <a:ext cx="7305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12/20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Scenár so statickými prekážkami rôznych veľkostí</a:t>
            </a:r>
            <a:endParaRPr/>
          </a:p>
        </p:txBody>
      </p:sp>
      <p:pic>
        <p:nvPicPr>
          <p:cNvPr id="242" name="Google Shape;242;p25" title="w2_w0train_firs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750" y="1307850"/>
            <a:ext cx="6277066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/>
        </p:nvSpPr>
        <p:spPr>
          <a:xfrm>
            <a:off x="377150" y="4758925"/>
            <a:ext cx="7305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13/20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1297500" y="393750"/>
            <a:ext cx="753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Scenár s vážnymi komplexnými statickými prekážkami. Model bol natrénovaný na scenári 1.</a:t>
            </a:r>
            <a:endParaRPr/>
          </a:p>
        </p:txBody>
      </p:sp>
      <p:pic>
        <p:nvPicPr>
          <p:cNvPr id="250" name="Google Shape;250;p26" title="w1_from_w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260450"/>
            <a:ext cx="6632598" cy="37308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/>
        </p:nvSpPr>
        <p:spPr>
          <a:xfrm>
            <a:off x="377150" y="4758925"/>
            <a:ext cx="7305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Jednoduchší scenár s dynamickými prekážkami. </a:t>
            </a:r>
            <a:r>
              <a:rPr lang="uk"/>
              <a:t>Model bol natrénovaný na scenári 1.</a:t>
            </a:r>
            <a:endParaRPr/>
          </a:p>
        </p:txBody>
      </p:sp>
      <p:pic>
        <p:nvPicPr>
          <p:cNvPr id="258" name="Google Shape;258;p27" title="world_dyn_slow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12" y="1247925"/>
            <a:ext cx="6456176" cy="36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/>
        </p:nvSpPr>
        <p:spPr>
          <a:xfrm>
            <a:off x="377150" y="4758925"/>
            <a:ext cx="7305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1297500" y="393750"/>
            <a:ext cx="7667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Najnáročnejší scenár s komplexnými statickými a dynamickými prekážkam. </a:t>
            </a:r>
            <a:r>
              <a:rPr lang="uk"/>
              <a:t>Model bol natrénovaný na scenári 1.</a:t>
            </a:r>
            <a:endParaRPr/>
          </a:p>
        </p:txBody>
      </p:sp>
      <p:pic>
        <p:nvPicPr>
          <p:cNvPr id="266" name="Google Shape;266;p28" title="world1_dy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519500"/>
            <a:ext cx="6110925" cy="343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/>
          <p:nvPr/>
        </p:nvSpPr>
        <p:spPr>
          <a:xfrm>
            <a:off x="377150" y="4758925"/>
            <a:ext cx="7305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1116500" y="443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Výsledky experimentov</a:t>
            </a:r>
            <a:endParaRPr/>
          </a:p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1107650" y="1357525"/>
            <a:ext cx="4389000" cy="27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Na základe našich experimentov z tabuľky sme dospeli k záveru, že náš model dosahuje vysokú úspešnosť pri navigácii a vyhýbaní sa prekážkam v simulovanom prostredí ale stále má problémy v najťažších scenároch.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Existujú isté oblasti, kde by sa mohol ešte zlepšiť, ako napríklad rýchlosť reakcie na neočakávané udalosti a niektoré ťažšie prípady s kombinovanými statickými a dynamickými prekážkami. Každý experiment trval približne 5-7 minút bez zrýchlenia.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097" y="1357525"/>
            <a:ext cx="3477825" cy="26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 txBox="1"/>
          <p:nvPr/>
        </p:nvSpPr>
        <p:spPr>
          <a:xfrm>
            <a:off x="377150" y="4758925"/>
            <a:ext cx="7305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1107650" y="409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Záver</a:t>
            </a:r>
            <a:endParaRPr/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629550" y="1375175"/>
            <a:ext cx="5142900" cy="27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5"/>
              <a:buFont typeface="Montserrat"/>
              <a:buChar char="●"/>
            </a:pPr>
            <a:r>
              <a:rPr lang="uk" sz="1305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uk" sz="1305">
                <a:latin typeface="Montserrat"/>
                <a:ea typeface="Montserrat"/>
                <a:cs typeface="Montserrat"/>
                <a:sym typeface="Montserrat"/>
              </a:rPr>
              <a:t>odel je schopný efektívne navigovať v rožných prostrediach a vyhýbať sa prekážkam no zároveň má ťažkosti v konkrétnych prípadoch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5"/>
              <a:buFont typeface="Montserrat"/>
              <a:buChar char="●"/>
            </a:pPr>
            <a:r>
              <a:rPr lang="uk" sz="1305">
                <a:latin typeface="Montserrat"/>
                <a:ea typeface="Montserrat"/>
                <a:cs typeface="Montserrat"/>
                <a:sym typeface="Montserrat"/>
              </a:rPr>
              <a:t>Výsledky môžu byť užitočné pre budúci výskum v tejto oblasti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uk" sz="1305">
                <a:latin typeface="Montserrat"/>
                <a:ea typeface="Montserrat"/>
                <a:cs typeface="Montserrat"/>
                <a:sym typeface="Montserrat"/>
              </a:rPr>
              <a:t>Spôsoby, ako zlepšiť model: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5"/>
              <a:buFont typeface="Montserrat"/>
              <a:buChar char="●"/>
            </a:pPr>
            <a:r>
              <a:rPr lang="uk" sz="1305">
                <a:latin typeface="Montserrat"/>
                <a:ea typeface="Montserrat"/>
                <a:cs typeface="Montserrat"/>
                <a:sym typeface="Montserrat"/>
              </a:rPr>
              <a:t>Integrácia viacerých snímačov nárazov do celého robota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5"/>
              <a:buFont typeface="Montserrat"/>
              <a:buChar char="●"/>
            </a:pPr>
            <a:r>
              <a:rPr lang="uk" sz="1305">
                <a:latin typeface="Montserrat"/>
                <a:ea typeface="Montserrat"/>
                <a:cs typeface="Montserrat"/>
                <a:sym typeface="Montserrat"/>
              </a:rPr>
              <a:t>Zmeny princípov vo funkcii odmeňovania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5"/>
              <a:buFont typeface="Montserrat"/>
              <a:buChar char="●"/>
            </a:pPr>
            <a:r>
              <a:rPr lang="uk" sz="1305">
                <a:latin typeface="Montserrat"/>
                <a:ea typeface="Montserrat"/>
                <a:cs typeface="Montserrat"/>
                <a:sym typeface="Montserrat"/>
              </a:rPr>
              <a:t>Lidar s celým zorným polem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5"/>
              <a:buFont typeface="Montserrat"/>
              <a:buChar char="●"/>
            </a:pPr>
            <a:r>
              <a:rPr lang="uk" sz="1305">
                <a:latin typeface="Montserrat"/>
                <a:ea typeface="Montserrat"/>
                <a:cs typeface="Montserrat"/>
                <a:sym typeface="Montserrat"/>
              </a:rPr>
              <a:t>Dobrý výpočtový výkon – väčší</a:t>
            </a:r>
            <a:r>
              <a:rPr lang="uk" sz="1305">
                <a:latin typeface="Montserrat"/>
                <a:ea typeface="Montserrat"/>
                <a:cs typeface="Montserrat"/>
                <a:sym typeface="Montserrat"/>
              </a:rPr>
              <a:t> model DQN a rýchlejší vývoj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450" y="1211850"/>
            <a:ext cx="3335376" cy="3335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0"/>
          <p:cNvSpPr txBox="1"/>
          <p:nvPr/>
        </p:nvSpPr>
        <p:spPr>
          <a:xfrm>
            <a:off x="377150" y="4758925"/>
            <a:ext cx="7305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Ďakujeme za pozornosť</a:t>
            </a:r>
            <a:endParaRPr/>
          </a:p>
        </p:txBody>
      </p:sp>
      <p:grpSp>
        <p:nvGrpSpPr>
          <p:cNvPr id="292" name="Google Shape;292;p31"/>
          <p:cNvGrpSpPr/>
          <p:nvPr/>
        </p:nvGrpSpPr>
        <p:grpSpPr>
          <a:xfrm>
            <a:off x="1116042" y="1414062"/>
            <a:ext cx="3645580" cy="2315391"/>
            <a:chOff x="284975" y="1395800"/>
            <a:chExt cx="3064800" cy="1946525"/>
          </a:xfrm>
        </p:grpSpPr>
        <p:sp>
          <p:nvSpPr>
            <p:cNvPr id="293" name="Google Shape;293;p31"/>
            <p:cNvSpPr/>
            <p:nvPr/>
          </p:nvSpPr>
          <p:spPr>
            <a:xfrm>
              <a:off x="365075" y="1395800"/>
              <a:ext cx="2904600" cy="1764900"/>
            </a:xfrm>
            <a:prstGeom prst="round2SameRect">
              <a:avLst>
                <a:gd fmla="val 6286" name="adj1"/>
                <a:gd fmla="val 0" name="adj2"/>
              </a:avLst>
            </a:prstGeom>
            <a:solidFill>
              <a:srgbClr val="CC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284975" y="3150625"/>
              <a:ext cx="3064800" cy="191700"/>
            </a:xfrm>
            <a:prstGeom prst="roundRect">
              <a:avLst>
                <a:gd fmla="val 16667" name="adj"/>
              </a:avLst>
            </a:prstGeom>
            <a:solidFill>
              <a:srgbClr val="A28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1787075" y="1445434"/>
              <a:ext cx="60600" cy="60600"/>
            </a:xfrm>
            <a:prstGeom prst="ellipse">
              <a:avLst/>
            </a:prstGeom>
            <a:solidFill>
              <a:srgbClr val="F5F2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071" y="1574869"/>
            <a:ext cx="3249530" cy="1827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4075" y="1574875"/>
            <a:ext cx="3249523" cy="1827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4074" y="1574875"/>
            <a:ext cx="3249527" cy="187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1"/>
          <p:cNvSpPr txBox="1"/>
          <p:nvPr/>
        </p:nvSpPr>
        <p:spPr>
          <a:xfrm>
            <a:off x="2173388" y="3835650"/>
            <a:ext cx="1862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 u="sng">
                <a:solidFill>
                  <a:srgbClr val="F5F2FA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Visit Our Website</a:t>
            </a:r>
            <a:endParaRPr sz="1300">
              <a:solidFill>
                <a:srgbClr val="F5F2F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5590600" y="1931125"/>
            <a:ext cx="22494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uk" sz="16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b="1" sz="16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1" name="Google Shape;301;p31"/>
          <p:cNvGrpSpPr/>
          <p:nvPr/>
        </p:nvGrpSpPr>
        <p:grpSpPr>
          <a:xfrm>
            <a:off x="5534176" y="2286627"/>
            <a:ext cx="387029" cy="386602"/>
            <a:chOff x="3752358" y="3817349"/>
            <a:chExt cx="346056" cy="345674"/>
          </a:xfrm>
        </p:grpSpPr>
        <p:sp>
          <p:nvSpPr>
            <p:cNvPr id="302" name="Google Shape;302;p31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CC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CC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CC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CC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31"/>
          <p:cNvSpPr txBox="1"/>
          <p:nvPr/>
        </p:nvSpPr>
        <p:spPr>
          <a:xfrm>
            <a:off x="5446325" y="2673225"/>
            <a:ext cx="36456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2FA"/>
              </a:buClr>
              <a:buSzPts val="1200"/>
              <a:buFont typeface="Montserrat"/>
              <a:buChar char="●"/>
            </a:pPr>
            <a:r>
              <a:rPr b="0" i="0" lang="uk" sz="1200" u="sng" cap="none" strike="noStrike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www.linkedin.com/in/rdzhulai</a:t>
            </a:r>
            <a:endParaRPr b="0" i="0" sz="1200" u="none" cap="none" strike="noStrike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5F2FA"/>
              </a:buClr>
              <a:buSzPts val="1200"/>
              <a:buFont typeface="Montserrat"/>
              <a:buChar char="●"/>
            </a:pPr>
            <a:r>
              <a:rPr lang="uk" sz="1200" u="sng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www.linkedin.com/in/ivan-tkachenko1</a:t>
            </a:r>
            <a:endParaRPr sz="12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uk" sz="12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www.linkedin.com/in/dmytro-varich</a:t>
            </a:r>
            <a:endParaRPr sz="12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uk" sz="12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www.linkedin.com/in/anfisa-konycheva</a:t>
            </a:r>
            <a:endParaRPr sz="12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377150" y="4758925"/>
            <a:ext cx="7305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0/20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052550" y="437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Popis problematiky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871550" y="1522325"/>
            <a:ext cx="395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Prostredie je definované, ako 2D karteziánsky rovinový systém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Stav robota zahŕňa jeho polohu, rýchlosť, natočenie a cieľovú pozíciu.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Stav ostatných entít obsahuje ich polohy, rýchlosti, rozmery a minimálne vzdialenosti od robota.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175" y="724000"/>
            <a:ext cx="4173174" cy="41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092100" y="977025"/>
            <a:ext cx="76245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Akcie robota sú zamerané na nastavenie jeho rýchlosti na navigáciu v prostredí.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Funkcia odmeny vyhodnocuje následky týchto akcií.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Cieľom je nájsť optimálnu riadiacu stratégiu, ktorá maximalizuje kumulatívne odmeny v čase.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1257825" y="169600"/>
            <a:ext cx="774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Implementácia učenia s posilňovaním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37" y="2156900"/>
            <a:ext cx="6406126" cy="25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143025" y="393750"/>
            <a:ext cx="5499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Metóda riešenia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097575" y="1307850"/>
            <a:ext cx="3661500" cy="30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Na riešenie navigačného problému využívame architektúru hlbokých Sieti (DQN)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Iteratívne </a:t>
            </a: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sa učí zo spätnej väzbe prostredia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DQN model prispôsobuje svojej </a:t>
            </a: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riadiacej stratégie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Umožňuje robotovi účinne navigovať v tomto prostredí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Maximalizuje kumulatívne odmeny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350" y="917850"/>
            <a:ext cx="3926926" cy="351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052550" y="411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Konečný model robota</a:t>
            </a:r>
            <a:endParaRPr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1016200" y="1576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uk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Valcovitý korpus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5 senzory vzdialenosti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3 senzory nárazu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GPS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Kompas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4 motory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900" y="2380925"/>
            <a:ext cx="5948351" cy="22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052550" y="530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Simulácia</a:t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052550" y="1392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Simulačné prostredie </a:t>
            </a: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Webots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PyTorch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NVIDIA GeForce GT1030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Zrýchlený režim (približne 2,5-krát rýchlejšie)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975" y="3759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143025" y="566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Návrh riešenia</a:t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525" y="1631349"/>
            <a:ext cx="4373025" cy="20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/>
        </p:nvSpPr>
        <p:spPr>
          <a:xfrm>
            <a:off x="1079425" y="2048400"/>
            <a:ext cx="281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Prvým krokom je </a:t>
            </a: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zber </a:t>
            </a: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dát zo senzorov, aby sme potom mohli trénovať náš model neurónovej siete.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1079425" y="1631350"/>
            <a:ext cx="221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Dáta zo senzorov: 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200" y="910250"/>
            <a:ext cx="3181500" cy="39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/>
        </p:nvSpPr>
        <p:spPr>
          <a:xfrm>
            <a:off x="470500" y="1493175"/>
            <a:ext cx="3631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Vstupná vrstva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5n - senzory vzdialenosti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1n - senzory nárazu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1n - </a:t>
            </a: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uhlová</a:t>
            </a: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odchýlka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2n - súradnice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Skryté vrstvy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ReLU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156n + 78n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Výstupná vrstva (akcie)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dopredu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doľava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u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doprava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625" y="2821450"/>
            <a:ext cx="2391449" cy="20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164700" y="284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Funkcia odmeňovania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63294" l="0" r="43684" t="0"/>
          <a:stretch/>
        </p:blipFill>
        <p:spPr>
          <a:xfrm>
            <a:off x="1164700" y="919825"/>
            <a:ext cx="2830425" cy="2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/20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1"/>
          <p:cNvPicPr preferRelativeResize="0"/>
          <p:nvPr/>
        </p:nvPicPr>
        <p:blipFill rotWithShape="1">
          <a:blip r:embed="rId3">
            <a:alphaModFix/>
          </a:blip>
          <a:srcRect b="0" l="0" r="0" t="36338"/>
          <a:stretch/>
        </p:blipFill>
        <p:spPr>
          <a:xfrm>
            <a:off x="4090850" y="919825"/>
            <a:ext cx="4850764" cy="395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