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gif" ContentType="image/gif"/>
  <Override PartName="/ppt/media/image2.jpeg" ContentType="image/jpeg"/>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_rels/slide4.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41.xml.rels" ContentType="application/vnd.openxmlformats-package.relationships+xml"/>
  <Override PartName="/ppt/slides/_rels/slide34.xml.rels" ContentType="application/vnd.openxmlformats-package.relationships+xml"/>
  <Override PartName="/ppt/slides/_rels/slide7.xml.rels" ContentType="application/vnd.openxmlformats-package.relationships+xml"/>
  <Override PartName="/ppt/slides/_rels/slide42.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20.xml.rels" ContentType="application/vnd.openxmlformats-package.relationships+xml"/>
  <Override PartName="/ppt/slides/_rels/slide31.xml.rels" ContentType="application/vnd.openxmlformats-package.relationships+xml"/>
  <Override PartName="/ppt/slides/_rels/slide15.xml.rels" ContentType="application/vnd.openxmlformats-package.relationships+xml"/>
  <Override PartName="/ppt/slides/_rels/slide24.xml.rels" ContentType="application/vnd.openxmlformats-package.relationships+xml"/>
  <Override PartName="/ppt/slides/_rels/slide39.xml.rels" ContentType="application/vnd.openxmlformats-package.relationships+xml"/>
  <Override PartName="/ppt/slides/_rels/slide14.xml.rels" ContentType="application/vnd.openxmlformats-package.relationships+xml"/>
  <Override PartName="/ppt/slides/_rels/slide30.xml.rels" ContentType="application/vnd.openxmlformats-package.relationships+xml"/>
  <Override PartName="/ppt/slides/_rels/slide29.xml.rels" ContentType="application/vnd.openxmlformats-package.relationships+xml"/>
  <Override PartName="/ppt/slides/_rels/slide23.xml.rels" ContentType="application/vnd.openxmlformats-package.relationships+xml"/>
  <Override PartName="/ppt/slides/_rels/slide38.xml.rels" ContentType="application/vnd.openxmlformats-package.relationships+xml"/>
  <Override PartName="/ppt/slides/_rels/slide19.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28.xml.rels" ContentType="application/vnd.openxmlformats-package.relationships+xml"/>
  <Override PartName="/ppt/slides/_rels/slide44.xml.rels" ContentType="application/vnd.openxmlformats-package.relationships+xml"/>
  <Override PartName="/ppt/slides/_rels/slide22.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21.xml.rels" ContentType="application/vnd.openxmlformats-package.relationships+xml"/>
  <Override PartName="/ppt/slides/_rels/slide36.xml.rels" ContentType="application/vnd.openxmlformats-package.relationships+xml"/>
  <Override PartName="/ppt/slides/_rels/slide27.xml.rels" ContentType="application/vnd.openxmlformats-package.relationships+xml"/>
  <Override PartName="/ppt/slides/_rels/slide43.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32.xml.rels" ContentType="application/vnd.openxmlformats-package.relationships+xml"/>
  <Override PartName="/ppt/slides/_rels/slide16.xml.rels" ContentType="application/vnd.openxmlformats-package.relationships+xml"/>
  <Override PartName="/ppt/slides/_rels/slide25.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12.xml" ContentType="application/vnd.openxmlformats-officedocument.presentationml.slide+xml"/>
  <Override PartName="/ppt/slides/slide44.xml" ContentType="application/vnd.openxmlformats-officedocument.presentationml.slide+xml"/>
  <Override PartName="/ppt/slides/slide9.xml" ContentType="application/vnd.openxmlformats-officedocument.presentationml.slide+xml"/>
  <Override PartName="/ppt/slides/slide36.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xml" ContentType="application/vnd.openxmlformats-officedocument.presentationml.slide+xml"/>
  <Override PartName="/ppt/slides/slide38.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6.xml" ContentType="application/vnd.openxmlformats-officedocument.presentationml.slide+xml"/>
  <Override PartName="/ppt/slides/slide41.xml" ContentType="application/vnd.openxmlformats-officedocument.presentationml.slide+xml"/>
  <Override PartName="/ppt/slides/slide3.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41"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43"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4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5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5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5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62"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70"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8880" cy="1144440"/>
          </a:xfrm>
          <a:prstGeom prst="rect">
            <a:avLst/>
          </a:prstGeom>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1" name="PlaceHolder 2"/>
          <p:cNvSpPr>
            <a:spLocks noGrp="1"/>
          </p:cNvSpPr>
          <p:nvPr>
            <p:ph type="body"/>
          </p:nvPr>
        </p:nvSpPr>
        <p:spPr>
          <a:xfrm>
            <a:off x="457200" y="1604520"/>
            <a:ext cx="822888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gif"/><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hyperlink" Target="http://www.loc.gov/standards/datetime/pre-submission.html" TargetMode="External"/><Relationship Id="rId2" Type="http://schemas.openxmlformats.org/officeDocument/2006/relationships/hyperlink" Target="http://www.loc.gov/standards/datetime/listserv.html" TargetMode="External"/><Relationship Id="rId3" Type="http://schemas.openxmlformats.org/officeDocument/2006/relationships/hyperlink" Target="http://sun8.loc.gov/listarch/datetime.html" TargetMode="External"/><Relationship Id="rId4"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hyperlink" Target="https://www.w3.org/TR/2016/WD-owl-time-20160712/" TargetMode="External"/><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Title 1"/>
          <p:cNvSpPr/>
          <p:nvPr/>
        </p:nvSpPr>
        <p:spPr>
          <a:xfrm>
            <a:off x="609480" y="914400"/>
            <a:ext cx="7847640" cy="3123000"/>
          </a:xfrm>
          <a:prstGeom prst="rect">
            <a:avLst/>
          </a:prstGeom>
          <a:noFill/>
          <a:ln w="0">
            <a:noFill/>
          </a:ln>
        </p:spPr>
        <p:style>
          <a:lnRef idx="0"/>
          <a:fillRef idx="0"/>
          <a:effectRef idx="0"/>
          <a:fontRef idx="minor"/>
        </p:style>
        <p:txBody>
          <a:bodyPr lIns="90000" rIns="90000" tIns="45000" bIns="45000" anchor="ctr">
            <a:normAutofit fontScale="81000"/>
          </a:bodyPr>
          <a:p>
            <a:pPr algn="ctr">
              <a:lnSpc>
                <a:spcPct val="100000"/>
              </a:lnSpc>
            </a:pPr>
            <a:r>
              <a:rPr b="1" lang="en-US" sz="4400" spc="-1" strike="noStrike">
                <a:solidFill>
                  <a:srgbClr val="000000"/>
                </a:solidFill>
                <a:latin typeface="Calibri"/>
                <a:ea typeface="DejaVu Sans"/>
              </a:rPr>
              <a:t>ISO-8601:2019 and the</a:t>
            </a:r>
            <a:br/>
            <a:r>
              <a:rPr b="1" lang="en-US" sz="4400" spc="-1" strike="noStrike">
                <a:solidFill>
                  <a:srgbClr val="000000"/>
                </a:solidFill>
                <a:latin typeface="Calibri"/>
                <a:ea typeface="DejaVu Sans"/>
              </a:rPr>
              <a:t>Extended Date/Time Format (EDTF)</a:t>
            </a:r>
            <a:br/>
            <a:r>
              <a:rPr b="0" lang="en-US" sz="1800" spc="-1" strike="noStrike">
                <a:solidFill>
                  <a:srgbClr val="000000"/>
                </a:solidFill>
                <a:latin typeface="Calibri"/>
                <a:ea typeface="DejaVu Sans"/>
              </a:rPr>
              <a:t>First the adoption of </a:t>
            </a:r>
            <a:r>
              <a:rPr b="0" lang="en-US" sz="2000" spc="-1" strike="noStrike">
                <a:solidFill>
                  <a:srgbClr val="000000"/>
                </a:solidFill>
                <a:latin typeface="Calibri"/>
                <a:ea typeface="DejaVu Sans"/>
              </a:rPr>
              <a:t>EDTF (Extended Date Time Format) within RDA (the Resource Description and Access format), its fine-tuning within the TC 154 WG 5 the publication of ISO 8601:2019 and not its adoption by national standards bodies for date and time representation formats has a profound impact on metadata standards upon date structures and search: approximate dates, uncertain dates, year dates exceeding 4 digits, seasons, extended intervals, unspecified elements and and and..</a:t>
            </a:r>
            <a:endParaRPr b="0" lang="en-US" sz="2000" spc="-1" strike="noStrike">
              <a:latin typeface="Arial"/>
            </a:endParaRPr>
          </a:p>
        </p:txBody>
      </p:sp>
      <p:sp>
        <p:nvSpPr>
          <p:cNvPr id="77" name="Subtitle 2"/>
          <p:cNvSpPr/>
          <p:nvPr/>
        </p:nvSpPr>
        <p:spPr>
          <a:xfrm>
            <a:off x="1295280" y="4038120"/>
            <a:ext cx="6399720" cy="1751400"/>
          </a:xfrm>
          <a:prstGeom prst="rect">
            <a:avLst/>
          </a:prstGeom>
          <a:noFill/>
          <a:ln w="0">
            <a:noFill/>
          </a:ln>
        </p:spPr>
        <p:style>
          <a:lnRef idx="0"/>
          <a:fillRef idx="0"/>
          <a:effectRef idx="0"/>
          <a:fontRef idx="minor"/>
        </p:style>
        <p:txBody>
          <a:bodyPr lIns="90000" rIns="90000" tIns="45000" bIns="45000">
            <a:noAutofit/>
          </a:bodyPr>
          <a:p>
            <a:pPr algn="ctr">
              <a:lnSpc>
                <a:spcPct val="100000"/>
              </a:lnSpc>
              <a:spcBef>
                <a:spcPts val="641"/>
              </a:spcBef>
              <a:tabLst>
                <a:tab algn="l" pos="0"/>
              </a:tabLst>
            </a:pPr>
            <a:r>
              <a:rPr b="0" lang="en-US" sz="3200" spc="-1" strike="noStrike">
                <a:solidFill>
                  <a:srgbClr val="8b8b8b"/>
                </a:solidFill>
                <a:latin typeface="Calibri"/>
                <a:ea typeface="DejaVu Sans"/>
              </a:rPr>
              <a:t>Edward C. Zimmermann</a:t>
            </a:r>
            <a:endParaRPr b="0" lang="en-US" sz="3200" spc="-1" strike="noStrike">
              <a:latin typeface="Arial"/>
            </a:endParaRPr>
          </a:p>
          <a:p>
            <a:pPr algn="ctr">
              <a:lnSpc>
                <a:spcPct val="100000"/>
              </a:lnSpc>
              <a:spcBef>
                <a:spcPts val="641"/>
              </a:spcBef>
              <a:tabLst>
                <a:tab algn="l" pos="0"/>
              </a:tabLst>
            </a:pPr>
            <a:r>
              <a:rPr b="0" lang="en-US" sz="3200" spc="-1" strike="noStrike">
                <a:solidFill>
                  <a:srgbClr val="8b8b8b"/>
                </a:solidFill>
                <a:latin typeface="Calibri"/>
                <a:ea typeface="DejaVu Sans"/>
              </a:rPr>
              <a:t>&lt;edz@nonmonotonic.net&gt;</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itel 1"/>
          <p:cNvSpPr/>
          <p:nvPr/>
        </p:nvSpPr>
        <p:spPr>
          <a:xfrm>
            <a:off x="457200" y="274680"/>
            <a:ext cx="8228520" cy="114192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de-DE" sz="4400" spc="-1" strike="noStrike">
                <a:solidFill>
                  <a:srgbClr val="000000"/>
                </a:solidFill>
                <a:latin typeface="Calibri"/>
                <a:ea typeface="DejaVu Sans"/>
              </a:rPr>
              <a:t>Date/Time Resolution</a:t>
            </a:r>
            <a:endParaRPr b="0" lang="en-US" sz="4400" spc="-1" strike="noStrike">
              <a:latin typeface="Arial"/>
            </a:endParaRPr>
          </a:p>
        </p:txBody>
      </p:sp>
      <p:sp>
        <p:nvSpPr>
          <p:cNvPr id="95" name="Inhaltsplatzhalter 4"/>
          <p:cNvSpPr/>
          <p:nvPr/>
        </p:nvSpPr>
        <p:spPr>
          <a:xfrm>
            <a:off x="457200" y="1600200"/>
            <a:ext cx="8228520" cy="4524840"/>
          </a:xfrm>
          <a:prstGeom prst="rect">
            <a:avLst/>
          </a:prstGeom>
          <a:noFill/>
          <a:ln w="0">
            <a:noFill/>
          </a:ln>
        </p:spPr>
        <p:style>
          <a:lnRef idx="0"/>
          <a:fillRef idx="0"/>
          <a:effectRef idx="0"/>
          <a:fontRef idx="minor"/>
        </p:style>
        <p:txBody>
          <a:bodyPr lIns="90000" rIns="90000" tIns="45000" bIns="45000">
            <a:normAutofit fontScale="63000"/>
          </a:bodyPr>
          <a:p>
            <a:pPr marL="343080" indent="-342000">
              <a:lnSpc>
                <a:spcPct val="100000"/>
              </a:lnSpc>
              <a:spcBef>
                <a:spcPts val="641"/>
              </a:spcBef>
              <a:tabLst>
                <a:tab algn="l" pos="0"/>
              </a:tabLst>
            </a:pPr>
            <a:r>
              <a:rPr b="0" lang="de-DE" sz="3200" spc="-1" strike="noStrike">
                <a:solidFill>
                  <a:srgbClr val="000000"/>
                </a:solidFill>
                <a:latin typeface="Calibri"/>
                <a:ea typeface="DejaVu Sans"/>
              </a:rPr>
              <a:t>	</a:t>
            </a:r>
            <a:r>
              <a:rPr b="0" lang="de-DE" sz="3200" spc="-1" strike="noStrike">
                <a:solidFill>
                  <a:srgbClr val="000000"/>
                </a:solidFill>
                <a:latin typeface="Calibri"/>
                <a:ea typeface="DejaVu Sans"/>
              </a:rPr>
              <a:t>Many date types in engines use a resolution of seconds.  Search is typically viewed as a numeric search where the date is converted into seconds since the Epoch (1 Jan 1970).</a:t>
            </a:r>
            <a:endParaRPr b="0" lang="en-US" sz="3200" spc="-1" strike="noStrike">
              <a:latin typeface="Arial"/>
            </a:endParaRPr>
          </a:p>
          <a:p>
            <a:pPr marL="343080" indent="-342000">
              <a:lnSpc>
                <a:spcPct val="100000"/>
              </a:lnSpc>
              <a:spcBef>
                <a:spcPts val="641"/>
              </a:spcBef>
              <a:tabLst>
                <a:tab algn="l" pos="0"/>
              </a:tabLst>
            </a:pPr>
            <a:r>
              <a:rPr b="0" lang="de-DE" sz="3200" spc="-1" strike="noStrike">
                <a:solidFill>
                  <a:srgbClr val="000000"/>
                </a:solidFill>
                <a:latin typeface="Calibri"/>
                <a:ea typeface="DejaVu Sans"/>
              </a:rPr>
              <a:t>    </a:t>
            </a:r>
            <a:r>
              <a:rPr b="0" lang="de-DE" sz="3200" spc="-1" strike="noStrike">
                <a:solidFill>
                  <a:srgbClr val="000000"/>
                </a:solidFill>
                <a:latin typeface="Calibri"/>
                <a:ea typeface="DejaVu Sans"/>
              </a:rPr>
              <a:t>There are a number of approaches—e.g Lucene‘s precision-step and trie. Lucene uses milisecond precision and by default a step of 16 (same for double)—and assumes all times are UTC (and a day starts at 00:00:00 and ends at 23:59:59).</a:t>
            </a:r>
            <a:endParaRPr b="0" lang="en-US" sz="3200" spc="-1" strike="noStrike">
              <a:latin typeface="Arial"/>
            </a:endParaRPr>
          </a:p>
          <a:p>
            <a:pPr marL="343080" indent="-342000">
              <a:lnSpc>
                <a:spcPct val="100000"/>
              </a:lnSpc>
              <a:spcBef>
                <a:spcPts val="641"/>
              </a:spcBef>
              <a:tabLst>
                <a:tab algn="l" pos="0"/>
              </a:tabLst>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Speed of light is </a:t>
            </a:r>
            <a:r>
              <a:rPr b="0" lang="de-DE" sz="3200" spc="-1" strike="noStrike">
                <a:solidFill>
                  <a:srgbClr val="000000"/>
                </a:solidFill>
                <a:latin typeface="Calibri"/>
                <a:ea typeface="DejaVu Sans"/>
              </a:rPr>
              <a:t>299 792 458 m/s.  DCF77 is Mainflingen near Frankfurt.  280.93 km.   1/1067 second. Around 1 ms(!).</a:t>
            </a:r>
            <a:endParaRPr b="0" lang="en-US" sz="3200" spc="-1" strike="noStrike">
              <a:latin typeface="Arial"/>
            </a:endParaRPr>
          </a:p>
          <a:p>
            <a:pPr marL="343080" indent="-342000">
              <a:lnSpc>
                <a:spcPct val="100000"/>
              </a:lnSpc>
              <a:spcBef>
                <a:spcPts val="641"/>
              </a:spcBef>
              <a:tabLst>
                <a:tab algn="l" pos="0"/>
              </a:tabLst>
            </a:pPr>
            <a:r>
              <a:rPr b="0" lang="de-DE" sz="3200" spc="-1" strike="noStrike">
                <a:solidFill>
                  <a:srgbClr val="000000"/>
                </a:solidFill>
                <a:latin typeface="Calibri"/>
                <a:ea typeface="DejaVu Sans"/>
              </a:rPr>
              <a:t> </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itel 1"/>
          <p:cNvSpPr/>
          <p:nvPr/>
        </p:nvSpPr>
        <p:spPr>
          <a:xfrm>
            <a:off x="457200" y="274680"/>
            <a:ext cx="8228520" cy="114192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de-DE" sz="4400" spc="-1" strike="noStrike">
                <a:solidFill>
                  <a:srgbClr val="000000"/>
                </a:solidFill>
                <a:latin typeface="Calibri"/>
                <a:ea typeface="DejaVu Sans"/>
              </a:rPr>
              <a:t>Intl. Time Zones: Max Diff &gt; 24hr</a:t>
            </a:r>
            <a:endParaRPr b="0" lang="en-US" sz="4400" spc="-1" strike="noStrike">
              <a:latin typeface="Arial"/>
            </a:endParaRPr>
          </a:p>
        </p:txBody>
      </p:sp>
      <p:pic>
        <p:nvPicPr>
          <p:cNvPr id="97" name="Inhaltsplatzhalter 3" descr="timezone.gif"/>
          <p:cNvPicPr/>
          <p:nvPr/>
        </p:nvPicPr>
        <p:blipFill>
          <a:blip r:embed="rId1"/>
          <a:stretch/>
        </p:blipFill>
        <p:spPr>
          <a:xfrm>
            <a:off x="374040" y="1523880"/>
            <a:ext cx="7473240" cy="416412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itel 1"/>
          <p:cNvSpPr/>
          <p:nvPr/>
        </p:nvSpPr>
        <p:spPr>
          <a:xfrm>
            <a:off x="457200" y="304920"/>
            <a:ext cx="8228520" cy="1141920"/>
          </a:xfrm>
          <a:prstGeom prst="rect">
            <a:avLst/>
          </a:prstGeom>
          <a:noFill/>
          <a:ln w="0">
            <a:noFill/>
          </a:ln>
        </p:spPr>
        <p:style>
          <a:lnRef idx="0"/>
          <a:fillRef idx="0"/>
          <a:effectRef idx="0"/>
          <a:fontRef idx="minor"/>
        </p:style>
        <p:txBody>
          <a:bodyPr lIns="90000" rIns="90000" tIns="45000" bIns="45000" anchor="ctr">
            <a:normAutofit fontScale="97000"/>
          </a:bodyPr>
          <a:p>
            <a:pPr algn="ctr">
              <a:lnSpc>
                <a:spcPct val="100000"/>
              </a:lnSpc>
            </a:pPr>
            <a:r>
              <a:rPr b="0" lang="de-DE" sz="2800" spc="-1" strike="noStrike">
                <a:solidFill>
                  <a:srgbClr val="000000"/>
                </a:solidFill>
                <a:latin typeface="Calibri"/>
                <a:ea typeface="DejaVu Sans"/>
              </a:rPr>
              <a:t>The report of an event in a location without time zone can match events reported on two different calendar days!</a:t>
            </a:r>
            <a:endParaRPr b="0" lang="en-US" sz="2800" spc="-1" strike="noStrike">
              <a:latin typeface="Arial"/>
            </a:endParaRPr>
          </a:p>
        </p:txBody>
      </p:sp>
      <p:sp>
        <p:nvSpPr>
          <p:cNvPr id="99" name="Inhaltsplatzhalter 2"/>
          <p:cNvSpPr/>
          <p:nvPr/>
        </p:nvSpPr>
        <p:spPr>
          <a:xfrm>
            <a:off x="457200" y="1600200"/>
            <a:ext cx="8228520" cy="4524840"/>
          </a:xfrm>
          <a:prstGeom prst="rect">
            <a:avLst/>
          </a:prstGeom>
          <a:noFill/>
          <a:ln w="0">
            <a:noFill/>
          </a:ln>
        </p:spPr>
        <p:style>
          <a:lnRef idx="0"/>
          <a:fillRef idx="0"/>
          <a:effectRef idx="0"/>
          <a:fontRef idx="minor"/>
        </p:style>
        <p:txBody>
          <a:bodyPr lIns="90000" rIns="90000" tIns="45000" bIns="45000">
            <a:normAutofit/>
          </a:bodyPr>
          <a:p>
            <a:pPr marL="343080" indent="-342000">
              <a:lnSpc>
                <a:spcPct val="100000"/>
              </a:lnSpc>
              <a:spcBef>
                <a:spcPts val="360"/>
              </a:spcBef>
              <a:tabLst>
                <a:tab algn="l" pos="0"/>
              </a:tabLst>
            </a:pPr>
            <a:r>
              <a:rPr b="0" lang="en-US" sz="1800" spc="-1" strike="noStrike">
                <a:solidFill>
                  <a:srgbClr val="000000"/>
                </a:solidFill>
                <a:latin typeface="Calibri"/>
                <a:ea typeface="DejaVu Sans"/>
              </a:rPr>
              <a:t>The International </a:t>
            </a:r>
            <a:endParaRPr b="0" lang="en-US" sz="1800" spc="-1" strike="noStrike">
              <a:latin typeface="Arial"/>
            </a:endParaRPr>
          </a:p>
          <a:p>
            <a:pPr marL="343080" indent="-342000">
              <a:lnSpc>
                <a:spcPct val="100000"/>
              </a:lnSpc>
              <a:spcBef>
                <a:spcPts val="360"/>
              </a:spcBef>
              <a:buClr>
                <a:srgbClr val="000000"/>
              </a:buClr>
              <a:buFont typeface="Arial"/>
              <a:buChar char="•"/>
              <a:tabLst>
                <a:tab algn="l" pos="0"/>
              </a:tabLst>
            </a:pPr>
            <a:r>
              <a:rPr b="0" lang="en-US" sz="1800" spc="-1" strike="noStrike">
                <a:solidFill>
                  <a:srgbClr val="000000"/>
                </a:solidFill>
                <a:latin typeface="Calibri"/>
                <a:ea typeface="DejaVu Sans"/>
              </a:rPr>
              <a:t>Time difference between UTC+14 and UTC–12 is that of </a:t>
            </a:r>
            <a:r>
              <a:rPr b="1" lang="en-US" sz="1800" spc="-1" strike="noStrike">
                <a:solidFill>
                  <a:srgbClr val="000000"/>
                </a:solidFill>
                <a:latin typeface="Calibri"/>
                <a:ea typeface="DejaVu Sans"/>
              </a:rPr>
              <a:t>26 hours</a:t>
            </a:r>
            <a:r>
              <a:rPr b="0" lang="en-US" sz="1800" spc="-1" strike="noStrike">
                <a:solidFill>
                  <a:srgbClr val="000000"/>
                </a:solidFill>
                <a:latin typeface="Calibri"/>
                <a:ea typeface="DejaVu Sans"/>
              </a:rPr>
              <a:t>.</a:t>
            </a:r>
            <a:endParaRPr b="0" lang="en-US" sz="1800" spc="-1" strike="noStrike">
              <a:latin typeface="Arial"/>
            </a:endParaRPr>
          </a:p>
          <a:p>
            <a:pPr marL="343080" indent="-342000">
              <a:lnSpc>
                <a:spcPct val="100000"/>
              </a:lnSpc>
              <a:spcBef>
                <a:spcPts val="360"/>
              </a:spcBef>
              <a:buClr>
                <a:srgbClr val="000000"/>
              </a:buClr>
              <a:buFont typeface="Arial"/>
              <a:buChar char="•"/>
              <a:tabLst>
                <a:tab algn="l" pos="0"/>
              </a:tabLst>
            </a:pPr>
            <a:r>
              <a:rPr b="0" lang="en-US" sz="1800" spc="-1" strike="noStrike">
                <a:solidFill>
                  <a:srgbClr val="000000"/>
                </a:solidFill>
                <a:latin typeface="Calibri"/>
                <a:ea typeface="DejaVu Sans"/>
              </a:rPr>
              <a:t>Time difference between UTC+13 and UTC–12 is of </a:t>
            </a:r>
            <a:r>
              <a:rPr b="1" lang="en-US" sz="1800" spc="-1" strike="noStrike">
                <a:solidFill>
                  <a:srgbClr val="000000"/>
                </a:solidFill>
                <a:latin typeface="Calibri"/>
                <a:ea typeface="DejaVu Sans"/>
              </a:rPr>
              <a:t>25 hours</a:t>
            </a:r>
            <a:r>
              <a:rPr b="0" lang="en-US" sz="1800" spc="-1" strike="noStrike">
                <a:solidFill>
                  <a:srgbClr val="000000"/>
                </a:solidFill>
                <a:latin typeface="Calibri"/>
                <a:ea typeface="DejaVu Sans"/>
              </a:rPr>
              <a:t>.</a:t>
            </a:r>
            <a:endParaRPr b="0" lang="en-US" sz="1800" spc="-1" strike="noStrike">
              <a:latin typeface="Arial"/>
            </a:endParaRPr>
          </a:p>
          <a:p>
            <a:pPr marL="343080" indent="-342000">
              <a:lnSpc>
                <a:spcPct val="100000"/>
              </a:lnSpc>
              <a:spcBef>
                <a:spcPts val="360"/>
              </a:spcBef>
              <a:buClr>
                <a:srgbClr val="000000"/>
              </a:buClr>
              <a:buFont typeface="Arial"/>
              <a:buChar char="•"/>
              <a:tabLst>
                <a:tab algn="l" pos="0"/>
              </a:tabLst>
            </a:pPr>
            <a:r>
              <a:rPr b="0" lang="en-US" sz="1800" spc="-1" strike="noStrike">
                <a:solidFill>
                  <a:srgbClr val="000000"/>
                </a:solidFill>
                <a:latin typeface="Calibri"/>
                <a:ea typeface="DejaVu Sans"/>
              </a:rPr>
              <a:t>Time difference between UTC+14 and UTC–11 is of </a:t>
            </a:r>
            <a:r>
              <a:rPr b="1" lang="en-US" sz="1800" spc="-1" strike="noStrike">
                <a:solidFill>
                  <a:srgbClr val="000000"/>
                </a:solidFill>
                <a:latin typeface="Calibri"/>
                <a:ea typeface="DejaVu Sans"/>
              </a:rPr>
              <a:t>25 hours</a:t>
            </a:r>
            <a:r>
              <a:rPr b="0" lang="en-US" sz="1800" spc="-1" strike="noStrike">
                <a:solidFill>
                  <a:srgbClr val="000000"/>
                </a:solidFill>
                <a:latin typeface="Calibri"/>
                <a:ea typeface="DejaVu Sans"/>
              </a:rPr>
              <a:t>.</a:t>
            </a:r>
            <a:endParaRPr b="0" lang="en-US" sz="1800" spc="-1" strike="noStrike">
              <a:latin typeface="Arial"/>
            </a:endParaRPr>
          </a:p>
          <a:p>
            <a:pPr>
              <a:lnSpc>
                <a:spcPct val="100000"/>
              </a:lnSpc>
              <a:spcBef>
                <a:spcPts val="360"/>
              </a:spcBef>
              <a:tabLst>
                <a:tab algn="l" pos="0"/>
              </a:tabLst>
            </a:pPr>
            <a:endParaRPr b="0" lang="en-US" sz="1800" spc="-1" strike="noStrike">
              <a:latin typeface="Arial"/>
            </a:endParaRPr>
          </a:p>
          <a:p>
            <a:pPr marL="343080" indent="-342000">
              <a:lnSpc>
                <a:spcPct val="100000"/>
              </a:lnSpc>
              <a:spcBef>
                <a:spcPts val="360"/>
              </a:spcBef>
              <a:buClr>
                <a:srgbClr val="000000"/>
              </a:buClr>
              <a:buFont typeface="Arial"/>
              <a:buChar char="•"/>
              <a:tabLst>
                <a:tab algn="l" pos="0"/>
              </a:tabLst>
            </a:pPr>
            <a:r>
              <a:rPr b="0" lang="en-US" sz="1800" spc="-1" strike="noStrike">
                <a:solidFill>
                  <a:srgbClr val="000000"/>
                </a:solidFill>
                <a:latin typeface="Calibri"/>
                <a:ea typeface="DejaVu Sans"/>
              </a:rPr>
              <a:t>Kamchatka (Russia) uses UTC+12 (9 hours ahead of Moscow).</a:t>
            </a:r>
            <a:endParaRPr b="0" lang="en-US" sz="1800" spc="-1" strike="noStrike">
              <a:latin typeface="Arial"/>
            </a:endParaRPr>
          </a:p>
          <a:p>
            <a:pPr marL="343080" indent="-342000">
              <a:lnSpc>
                <a:spcPct val="100000"/>
              </a:lnSpc>
              <a:spcBef>
                <a:spcPts val="360"/>
              </a:spcBef>
              <a:buClr>
                <a:srgbClr val="000000"/>
              </a:buClr>
              <a:buFont typeface="Arial"/>
              <a:buChar char="•"/>
              <a:tabLst>
                <a:tab algn="l" pos="0"/>
              </a:tabLst>
            </a:pPr>
            <a:r>
              <a:rPr b="0" lang="en-US" sz="1800" spc="-1" strike="noStrike">
                <a:solidFill>
                  <a:srgbClr val="000000"/>
                </a:solidFill>
                <a:latin typeface="Calibri"/>
                <a:ea typeface="DejaVu Sans"/>
              </a:rPr>
              <a:t>Midway Atol, Jarvis Island and a number of uninhabited US Islands use UTC-11. </a:t>
            </a:r>
            <a:endParaRPr b="0" lang="en-US" sz="1800" spc="-1" strike="noStrike">
              <a:latin typeface="Arial"/>
            </a:endParaRPr>
          </a:p>
          <a:p>
            <a:pPr marL="343080" indent="-342000">
              <a:lnSpc>
                <a:spcPct val="100000"/>
              </a:lnSpc>
              <a:spcBef>
                <a:spcPts val="360"/>
              </a:spcBef>
              <a:buClr>
                <a:srgbClr val="000000"/>
              </a:buClr>
              <a:buFont typeface="Arial"/>
              <a:buChar char="•"/>
              <a:tabLst>
                <a:tab algn="l" pos="0"/>
              </a:tabLst>
            </a:pPr>
            <a:r>
              <a:rPr b="0" lang="en-US" sz="1800" spc="-1" strike="noStrike">
                <a:solidFill>
                  <a:srgbClr val="000000"/>
                </a:solidFill>
                <a:latin typeface="Calibri"/>
                <a:ea typeface="DejaVu Sans"/>
              </a:rPr>
              <a:t>Baker Island and Howland Island (uninhabited Oceania) use UTC-12 all year round</a:t>
            </a:r>
            <a:endParaRPr b="0" lang="en-US" sz="1800" spc="-1" strike="noStrike">
              <a:latin typeface="Arial"/>
            </a:endParaRPr>
          </a:p>
          <a:p>
            <a:pPr marL="343080" indent="-342000">
              <a:lnSpc>
                <a:spcPct val="100000"/>
              </a:lnSpc>
              <a:spcBef>
                <a:spcPts val="360"/>
              </a:spcBef>
              <a:buClr>
                <a:srgbClr val="000000"/>
              </a:buClr>
              <a:buFont typeface="Arial"/>
              <a:buChar char="•"/>
              <a:tabLst>
                <a:tab algn="l" pos="0"/>
              </a:tabLst>
            </a:pPr>
            <a:r>
              <a:rPr b="0" lang="en-US" sz="1800" spc="-1" strike="noStrike">
                <a:solidFill>
                  <a:srgbClr val="000000"/>
                </a:solidFill>
                <a:latin typeface="Calibri"/>
                <a:ea typeface="DejaVu Sans"/>
              </a:rPr>
              <a:t>Line Islands of Kiribati observe UTC+14 as standard time.</a:t>
            </a:r>
            <a:endParaRPr b="0" lang="en-US" sz="1800" spc="-1" strike="noStrike">
              <a:latin typeface="Arial"/>
            </a:endParaRPr>
          </a:p>
          <a:p>
            <a:pPr marL="343080" indent="-342000">
              <a:lnSpc>
                <a:spcPct val="100000"/>
              </a:lnSpc>
              <a:spcBef>
                <a:spcPts val="360"/>
              </a:spcBef>
              <a:buClr>
                <a:srgbClr val="000000"/>
              </a:buClr>
              <a:buFont typeface="Arial"/>
              <a:buChar char="•"/>
              <a:tabLst>
                <a:tab algn="l" pos="0"/>
              </a:tabLst>
            </a:pPr>
            <a:r>
              <a:rPr b="0" lang="en-US" sz="1800" spc="-1" strike="noStrike">
                <a:solidFill>
                  <a:srgbClr val="000000"/>
                </a:solidFill>
                <a:latin typeface="Calibri"/>
                <a:ea typeface="DejaVu Sans"/>
              </a:rPr>
              <a:t>Phoenix Islands of Kiribati, Tokelau, and Tonga observe UTC+13 all year round.</a:t>
            </a:r>
            <a:endParaRPr b="0" lang="en-US" sz="1800" spc="-1" strike="noStrike">
              <a:latin typeface="Arial"/>
            </a:endParaRPr>
          </a:p>
          <a:p>
            <a:pPr marL="343080" indent="-342000">
              <a:lnSpc>
                <a:spcPct val="100000"/>
              </a:lnSpc>
              <a:spcBef>
                <a:spcPts val="360"/>
              </a:spcBef>
              <a:buClr>
                <a:srgbClr val="000000"/>
              </a:buClr>
              <a:buFont typeface="Arial"/>
              <a:buChar char="•"/>
              <a:tabLst>
                <a:tab algn="l" pos="0"/>
              </a:tabLst>
            </a:pPr>
            <a:r>
              <a:rPr b="0" lang="en-US" sz="1800" spc="-1" strike="noStrike">
                <a:solidFill>
                  <a:srgbClr val="000000"/>
                </a:solidFill>
                <a:latin typeface="Calibri"/>
                <a:ea typeface="DejaVu Sans"/>
              </a:rPr>
              <a:t>Fiji and New Zealand observe UTC+13 in southern summers.</a:t>
            </a:r>
            <a:endParaRPr b="0" lang="en-US" sz="1800" spc="-1" strike="noStrike">
              <a:latin typeface="Arial"/>
            </a:endParaRPr>
          </a:p>
          <a:p>
            <a:pPr marL="343080" indent="-342000">
              <a:lnSpc>
                <a:spcPct val="100000"/>
              </a:lnSpc>
              <a:spcBef>
                <a:spcPts val="360"/>
              </a:spcBef>
              <a:buClr>
                <a:srgbClr val="000000"/>
              </a:buClr>
              <a:buFont typeface="Arial"/>
              <a:buChar char="•"/>
              <a:tabLst>
                <a:tab algn="l" pos="0"/>
              </a:tabLst>
            </a:pPr>
            <a:r>
              <a:rPr b="0" lang="en-US" sz="1800" spc="-1" strike="noStrike">
                <a:solidFill>
                  <a:srgbClr val="000000"/>
                </a:solidFill>
                <a:latin typeface="Calibri"/>
                <a:ea typeface="DejaVu Sans"/>
              </a:rPr>
              <a:t>Samoa observes UTC+13 as standard time and UTC+14 in southern summer.</a:t>
            </a:r>
            <a:endParaRPr b="0" lang="en-US" sz="1800" spc="-1" strike="noStrike">
              <a:latin typeface="Arial"/>
            </a:endParaRPr>
          </a:p>
          <a:p>
            <a:pPr marL="343080" indent="-342000">
              <a:lnSpc>
                <a:spcPct val="100000"/>
              </a:lnSpc>
              <a:spcBef>
                <a:spcPts val="360"/>
              </a:spcBef>
              <a:tabLst>
                <a:tab algn="l" pos="0"/>
              </a:tabLst>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itel 1"/>
          <p:cNvSpPr/>
          <p:nvPr/>
        </p:nvSpPr>
        <p:spPr>
          <a:xfrm>
            <a:off x="457200" y="274680"/>
            <a:ext cx="8228520" cy="1141920"/>
          </a:xfrm>
          <a:prstGeom prst="rect">
            <a:avLst/>
          </a:prstGeom>
          <a:noFill/>
          <a:ln w="0">
            <a:noFill/>
          </a:ln>
        </p:spPr>
        <p:style>
          <a:lnRef idx="0"/>
          <a:fillRef idx="0"/>
          <a:effectRef idx="0"/>
          <a:fontRef idx="minor"/>
        </p:style>
        <p:txBody>
          <a:bodyPr lIns="90000" rIns="90000" tIns="45000" bIns="45000" anchor="ctr">
            <a:normAutofit fontScale="90000"/>
          </a:bodyPr>
          <a:p>
            <a:pPr algn="ctr">
              <a:lnSpc>
                <a:spcPct val="100000"/>
              </a:lnSpc>
            </a:pPr>
            <a:r>
              <a:rPr b="0" lang="de-DE" sz="4400" spc="-1" strike="noStrike">
                <a:solidFill>
                  <a:srgbClr val="000000"/>
                </a:solidFill>
                <a:latin typeface="Calibri"/>
                <a:ea typeface="DejaVu Sans"/>
              </a:rPr>
              <a:t>Time Zone Conversions are not Date Independent</a:t>
            </a:r>
            <a:endParaRPr b="0" lang="en-US" sz="4400" spc="-1" strike="noStrike">
              <a:latin typeface="Arial"/>
            </a:endParaRPr>
          </a:p>
        </p:txBody>
      </p:sp>
      <p:sp>
        <p:nvSpPr>
          <p:cNvPr id="101" name="Inhaltsplatzhalter 2"/>
          <p:cNvSpPr/>
          <p:nvPr/>
        </p:nvSpPr>
        <p:spPr>
          <a:xfrm>
            <a:off x="457200" y="1600200"/>
            <a:ext cx="8228520" cy="4524840"/>
          </a:xfrm>
          <a:prstGeom prst="rect">
            <a:avLst/>
          </a:prstGeom>
          <a:noFill/>
          <a:ln w="0">
            <a:noFill/>
          </a:ln>
        </p:spPr>
        <p:style>
          <a:lnRef idx="0"/>
          <a:fillRef idx="0"/>
          <a:effectRef idx="0"/>
          <a:fontRef idx="minor"/>
        </p:style>
        <p:txBody>
          <a:bodyPr lIns="90000" rIns="90000" tIns="45000" bIns="45000">
            <a:normAutofit fontScale="39000"/>
          </a:bodyPr>
          <a:p>
            <a:pPr marL="343080" indent="-342000">
              <a:lnSpc>
                <a:spcPct val="100000"/>
              </a:lnSpc>
              <a:spcBef>
                <a:spcPts val="641"/>
              </a:spcBef>
              <a:tabLst>
                <a:tab algn="l" pos="0"/>
              </a:tabLst>
            </a:pPr>
            <a:endParaRPr b="0" lang="en-US" sz="2600" spc="-1" strike="noStrike">
              <a:latin typeface="Arial"/>
            </a:endParaRPr>
          </a:p>
          <a:p>
            <a:pPr marL="343080" indent="-342000">
              <a:lnSpc>
                <a:spcPct val="100000"/>
              </a:lnSpc>
              <a:spcBef>
                <a:spcPts val="641"/>
              </a:spcBef>
              <a:tabLst>
                <a:tab algn="l" pos="0"/>
              </a:tabLst>
            </a:pPr>
            <a:r>
              <a:rPr b="0" lang="en-US" sz="3200" spc="-1" strike="noStrike">
                <a:solidFill>
                  <a:srgbClr val="000000"/>
                </a:solidFill>
                <a:latin typeface="Calibri"/>
                <a:ea typeface="DejaVu Sans"/>
              </a:rPr>
              <a:t>Time Zone also depends upon the year (Examples)</a:t>
            </a:r>
            <a:endParaRPr b="0" lang="en-US" sz="3200" spc="-1" strike="noStrike">
              <a:latin typeface="Arial"/>
            </a:endParaRPr>
          </a:p>
          <a:p>
            <a:pPr marL="343080" indent="-342000">
              <a:lnSpc>
                <a:spcPct val="100000"/>
              </a:lnSpc>
              <a:spcBef>
                <a:spcPts val="641"/>
              </a:spcBef>
              <a:buClr>
                <a:srgbClr val="000000"/>
              </a:buClr>
              <a:buFont typeface="Arial"/>
              <a:buChar char="•"/>
              <a:tabLst>
                <a:tab algn="l" pos="0"/>
              </a:tabLst>
            </a:pPr>
            <a:r>
              <a:rPr b="0" lang="en-US" sz="3200" spc="-1" strike="noStrike">
                <a:solidFill>
                  <a:srgbClr val="000000"/>
                </a:solidFill>
                <a:latin typeface="Calibri"/>
                <a:ea typeface="DejaVu Sans"/>
              </a:rPr>
              <a:t>In 2009, Samoa moved the International Date Line to the other side of its territory, which means that its time zone was changed from UTC–11 to UTC+13 and UTC+14 in the southern summer.</a:t>
            </a:r>
            <a:endParaRPr b="0" lang="en-US" sz="3200" spc="-1" strike="noStrike">
              <a:latin typeface="Arial"/>
            </a:endParaRPr>
          </a:p>
          <a:p>
            <a:pPr marL="343080" indent="-342000">
              <a:lnSpc>
                <a:spcPct val="100000"/>
              </a:lnSpc>
              <a:spcBef>
                <a:spcPts val="641"/>
              </a:spcBef>
              <a:buClr>
                <a:srgbClr val="000000"/>
              </a:buClr>
              <a:buFont typeface="Arial"/>
              <a:buChar char="•"/>
              <a:tabLst>
                <a:tab algn="l" pos="0"/>
              </a:tabLst>
            </a:pPr>
            <a:r>
              <a:rPr b="0" lang="en-US" sz="3200" spc="-1" strike="noStrike">
                <a:solidFill>
                  <a:srgbClr val="000000"/>
                </a:solidFill>
                <a:latin typeface="Calibri"/>
                <a:ea typeface="DejaVu Sans"/>
              </a:rPr>
              <a:t>In 1947 Hawaii went from GMT-10:30 to GMT-10. </a:t>
            </a:r>
            <a:r>
              <a:rPr b="1" i="1" lang="en-US" sz="3200" spc="-1" strike="noStrike">
                <a:solidFill>
                  <a:srgbClr val="000000"/>
                </a:solidFill>
                <a:latin typeface="Calibri"/>
                <a:ea typeface="DejaVu Sans"/>
              </a:rPr>
              <a:t>Pearl Harbor 7 Dec 1941 7:53 AM.</a:t>
            </a:r>
            <a:endParaRPr b="0" lang="en-US" sz="3200" spc="-1" strike="noStrike">
              <a:latin typeface="Arial"/>
            </a:endParaRPr>
          </a:p>
          <a:p>
            <a:pPr marL="343080" indent="-342000">
              <a:lnSpc>
                <a:spcPct val="100000"/>
              </a:lnSpc>
              <a:spcBef>
                <a:spcPts val="641"/>
              </a:spcBef>
              <a:buClr>
                <a:srgbClr val="000000"/>
              </a:buClr>
              <a:buFont typeface="Arial"/>
              <a:buChar char="•"/>
              <a:tabLst>
                <a:tab algn="l" pos="0"/>
              </a:tabLst>
            </a:pPr>
            <a:r>
              <a:rPr b="0" lang="en-US" sz="3200" spc="-1" strike="noStrike">
                <a:solidFill>
                  <a:srgbClr val="000000"/>
                </a:solidFill>
                <a:latin typeface="Calibri"/>
                <a:ea typeface="DejaVu Sans"/>
              </a:rPr>
              <a:t>In 1912 Korea as a colony changed the time zone to GMT+09:00 to align with Japan Standard Time. On 5 August 2015, the North Korean government decided to return to UTC+08:30, effective 15 August 2015 </a:t>
            </a:r>
            <a:endParaRPr b="0" lang="en-US" sz="3200" spc="-1" strike="noStrike">
              <a:latin typeface="Arial"/>
            </a:endParaRPr>
          </a:p>
          <a:p>
            <a:pPr>
              <a:lnSpc>
                <a:spcPct val="100000"/>
              </a:lnSpc>
              <a:spcBef>
                <a:spcPts val="641"/>
              </a:spcBef>
              <a:tabLst>
                <a:tab algn="l" pos="0"/>
              </a:tabLst>
            </a:pPr>
            <a:endParaRPr b="0" lang="en-US" sz="3200" spc="-1" strike="noStrike">
              <a:latin typeface="Arial"/>
            </a:endParaRPr>
          </a:p>
          <a:p>
            <a:pPr marL="343080" indent="-342000">
              <a:lnSpc>
                <a:spcPct val="100000"/>
              </a:lnSpc>
              <a:spcBef>
                <a:spcPts val="641"/>
              </a:spcBef>
              <a:tabLst>
                <a:tab algn="l" pos="0"/>
              </a:tabLst>
            </a:pPr>
            <a:r>
              <a:rPr b="0" lang="en-US" sz="3200" spc="-1" strike="noStrike">
                <a:solidFill>
                  <a:srgbClr val="000000"/>
                </a:solidFill>
                <a:latin typeface="Calibri"/>
                <a:ea typeface="DejaVu Sans"/>
              </a:rPr>
              <a:t>NOTE: The name UTC was formally adopted in 1967 and GMT and UTC were the same until ’72. GMT is NOT LONGER a time zone.</a:t>
            </a:r>
            <a:endParaRPr b="0" lang="en-US" sz="3200" spc="-1" strike="noStrike">
              <a:latin typeface="Arial"/>
            </a:endParaRPr>
          </a:p>
          <a:p>
            <a:pPr marL="343080" indent="-342000">
              <a:lnSpc>
                <a:spcPct val="100000"/>
              </a:lnSpc>
              <a:spcBef>
                <a:spcPts val="641"/>
              </a:spcBef>
              <a:tabLst>
                <a:tab algn="l" pos="0"/>
              </a:tabLst>
            </a:pP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itel 1"/>
          <p:cNvSpPr/>
          <p:nvPr/>
        </p:nvSpPr>
        <p:spPr>
          <a:xfrm>
            <a:off x="457200" y="274680"/>
            <a:ext cx="8228520" cy="114192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de-DE" sz="4400" spc="-1" strike="noStrike">
                <a:solidFill>
                  <a:srgbClr val="000000"/>
                </a:solidFill>
                <a:latin typeface="Calibri"/>
                <a:ea typeface="DejaVu Sans"/>
              </a:rPr>
              <a:t>Man on the Moon</a:t>
            </a:r>
            <a:endParaRPr b="0" lang="en-US" sz="4400" spc="-1" strike="noStrike">
              <a:latin typeface="Arial"/>
            </a:endParaRPr>
          </a:p>
        </p:txBody>
      </p:sp>
      <p:sp>
        <p:nvSpPr>
          <p:cNvPr id="103" name="Inhaltsplatzhalter 2"/>
          <p:cNvSpPr/>
          <p:nvPr/>
        </p:nvSpPr>
        <p:spPr>
          <a:xfrm>
            <a:off x="457200" y="1600200"/>
            <a:ext cx="8228520" cy="4524840"/>
          </a:xfrm>
          <a:prstGeom prst="rect">
            <a:avLst/>
          </a:prstGeom>
          <a:noFill/>
          <a:ln w="0">
            <a:noFill/>
          </a:ln>
        </p:spPr>
        <p:style>
          <a:lnRef idx="0"/>
          <a:fillRef idx="0"/>
          <a:effectRef idx="0"/>
          <a:fontRef idx="minor"/>
        </p:style>
        <p:txBody>
          <a:bodyPr lIns="90000" rIns="90000" tIns="45000" bIns="45000">
            <a:normAutofit fontScale="25000"/>
          </a:bodyPr>
          <a:p>
            <a:pPr marL="343080" indent="-342000">
              <a:lnSpc>
                <a:spcPct val="100000"/>
              </a:lnSpc>
              <a:spcBef>
                <a:spcPts val="641"/>
              </a:spcBef>
              <a:buClr>
                <a:srgbClr val="000000"/>
              </a:buClr>
              <a:buFont typeface="Arial"/>
              <a:buChar char="•"/>
            </a:pPr>
            <a:r>
              <a:rPr b="0" lang="de-DE" sz="3200" spc="-1" strike="noStrike">
                <a:solidFill>
                  <a:srgbClr val="000000"/>
                </a:solidFill>
                <a:latin typeface="Calibri"/>
                <a:ea typeface="DejaVu Sans"/>
              </a:rPr>
              <a:t>Neal Armstrong first set foot on the Moon?</a:t>
            </a:r>
            <a:endParaRPr b="0" lang="en-US" sz="3200" spc="-1" strike="noStrike">
              <a:latin typeface="Arial"/>
            </a:endParaRPr>
          </a:p>
          <a:p>
            <a:pPr marL="343080" indent="-342000">
              <a:lnSpc>
                <a:spcPct val="100000"/>
              </a:lnSpc>
              <a:spcBef>
                <a:spcPts val="641"/>
              </a:spcBef>
              <a:tabLst>
                <a:tab algn="l" pos="0"/>
              </a:tabLst>
            </a:pPr>
            <a:r>
              <a:rPr b="0" lang="de-DE" sz="3200" spc="-1" strike="noStrike">
                <a:solidFill>
                  <a:srgbClr val="000000"/>
                </a:solidFill>
                <a:latin typeface="Calibri"/>
                <a:ea typeface="DejaVu Sans"/>
              </a:rPr>
              <a:t>	</a:t>
            </a:r>
            <a:r>
              <a:rPr b="0" lang="de-DE" sz="3200" spc="-1" strike="noStrike">
                <a:solidFill>
                  <a:srgbClr val="000000"/>
                </a:solidFill>
                <a:latin typeface="Calibri"/>
                <a:ea typeface="DejaVu Sans"/>
              </a:rPr>
              <a:t>21 July 1969 02:56:15 GMT (Up until 1972 UTC and GMT was the same)</a:t>
            </a:r>
            <a:endParaRPr b="0" lang="en-US" sz="3200" spc="-1" strike="noStrike">
              <a:latin typeface="Arial"/>
            </a:endParaRPr>
          </a:p>
          <a:p>
            <a:pPr marL="343080" indent="-342000">
              <a:lnSpc>
                <a:spcPct val="100000"/>
              </a:lnSpc>
              <a:spcBef>
                <a:spcPts val="641"/>
              </a:spcBef>
              <a:buClr>
                <a:srgbClr val="000000"/>
              </a:buClr>
              <a:buFont typeface="Arial"/>
              <a:buChar char="•"/>
              <a:tabLst>
                <a:tab algn="l" pos="0"/>
              </a:tabLst>
            </a:pPr>
            <a:r>
              <a:rPr b="0" lang="de-DE" sz="3200" spc="-1" strike="noStrike">
                <a:solidFill>
                  <a:srgbClr val="000000"/>
                </a:solidFill>
                <a:latin typeface="Calibri"/>
                <a:ea typeface="DejaVu Sans"/>
              </a:rPr>
              <a:t>The date is different when viewed from Los Angeles (GMT-8) than from Munich.</a:t>
            </a:r>
            <a:endParaRPr b="0" lang="en-US" sz="3200" spc="-1" strike="noStrike">
              <a:latin typeface="Arial"/>
            </a:endParaRPr>
          </a:p>
          <a:p>
            <a:pPr marL="343080" indent="-342000">
              <a:lnSpc>
                <a:spcPct val="100000"/>
              </a:lnSpc>
              <a:spcBef>
                <a:spcPts val="641"/>
              </a:spcBef>
              <a:buClr>
                <a:srgbClr val="000000"/>
              </a:buClr>
              <a:buFont typeface="Arial"/>
              <a:buChar char="•"/>
              <a:tabLst>
                <a:tab algn="l" pos="0"/>
              </a:tabLst>
            </a:pPr>
            <a:r>
              <a:rPr b="0" lang="en-US" sz="3200" spc="-1" strike="noStrike">
                <a:solidFill>
                  <a:srgbClr val="000000"/>
                </a:solidFill>
                <a:latin typeface="Calibri"/>
                <a:ea typeface="DejaVu Sans"/>
              </a:rPr>
              <a:t>“</a:t>
            </a:r>
            <a:r>
              <a:rPr b="0" lang="en-US" sz="3200" spc="-1" strike="noStrike">
                <a:solidFill>
                  <a:srgbClr val="000000"/>
                </a:solidFill>
                <a:latin typeface="Calibri"/>
                <a:ea typeface="DejaVu Sans"/>
              </a:rPr>
              <a:t>On July 20, 1969, the world watched as Neil Armstrong opened the hatch of the Eagle and stepped outside onto a barren lunar landscape. Buzz Aldrin followed him out the door and they became the first humans to ever walk on the moon. All the while, their third crewmate, Michael Collins, sat in a lonely orbit around moon in the Columbia command module.” -- http://www.space.com/26532-nasa-apollo-11-moon-landing-anniversary.html</a:t>
            </a:r>
            <a:endParaRPr b="0" lang="en-US" sz="3200" spc="-1" strike="noStrike">
              <a:latin typeface="Arial"/>
            </a:endParaRPr>
          </a:p>
          <a:p>
            <a:pPr marL="343080" indent="-342000">
              <a:lnSpc>
                <a:spcPct val="100000"/>
              </a:lnSpc>
              <a:spcBef>
                <a:spcPts val="641"/>
              </a:spcBef>
              <a:buClr>
                <a:srgbClr val="000000"/>
              </a:buClr>
              <a:buFont typeface="Arial"/>
              <a:buChar char="•"/>
              <a:tabLst>
                <a:tab algn="l" pos="0"/>
              </a:tabLst>
            </a:pPr>
            <a:r>
              <a:rPr b="0" lang="de-DE" sz="3200" spc="-1" strike="noStrike">
                <a:solidFill>
                  <a:srgbClr val="000000"/>
                </a:solidFill>
                <a:latin typeface="Calibri"/>
                <a:ea typeface="DejaVu Sans"/>
              </a:rPr>
              <a:t>When talking about an event that took place in Munich around the same time as Armstrong set foot on the Moon yields a different day than someone in Los Angeles speaking of an event ….</a:t>
            </a:r>
            <a:endParaRPr b="0" lang="en-US" sz="3200" spc="-1" strike="noStrike">
              <a:latin typeface="Arial"/>
            </a:endParaRPr>
          </a:p>
          <a:p>
            <a:pPr marL="343080" indent="-342000">
              <a:lnSpc>
                <a:spcPct val="100000"/>
              </a:lnSpc>
              <a:spcBef>
                <a:spcPts val="641"/>
              </a:spcBef>
              <a:buClr>
                <a:srgbClr val="000000"/>
              </a:buClr>
              <a:buFont typeface="Arial"/>
              <a:buChar char="•"/>
              <a:tabLst>
                <a:tab algn="l" pos="0"/>
              </a:tabLst>
            </a:pPr>
            <a:r>
              <a:rPr b="0" lang="de-DE" sz="3200" spc="-1" strike="noStrike">
                <a:solidFill>
                  <a:srgbClr val="000000"/>
                </a:solidFill>
                <a:latin typeface="Calibri"/>
                <a:ea typeface="DejaVu Sans"/>
              </a:rPr>
              <a:t>The event took place ON THE MOON so can‘t even talk about the time or date of the location of the event. Perhaps from the prespective of JPL in Pasadena? Cape in Florida? Washington DC? Some observatory?</a:t>
            </a:r>
            <a:endParaRPr b="0" lang="en-US" sz="3200" spc="-1" strike="noStrike">
              <a:latin typeface="Arial"/>
            </a:endParaRPr>
          </a:p>
          <a:p>
            <a:pPr>
              <a:lnSpc>
                <a:spcPct val="100000"/>
              </a:lnSpc>
              <a:spcBef>
                <a:spcPts val="641"/>
              </a:spcBef>
              <a:tabLst>
                <a:tab algn="l" pos="0"/>
              </a:tabLst>
            </a:pP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itel 1"/>
          <p:cNvSpPr/>
          <p:nvPr/>
        </p:nvSpPr>
        <p:spPr>
          <a:xfrm>
            <a:off x="457200" y="274680"/>
            <a:ext cx="8228520" cy="79092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0" lang="de-DE" sz="2800" spc="-1" strike="noStrike">
                <a:solidFill>
                  <a:srgbClr val="000000"/>
                </a:solidFill>
                <a:latin typeface="Calibri"/>
                <a:ea typeface="DejaVu Sans"/>
              </a:rPr>
              <a:t>What is the expression of a date as year mean?</a:t>
            </a:r>
            <a:endParaRPr b="0" lang="en-US" sz="2800" spc="-1" strike="noStrike">
              <a:latin typeface="Arial"/>
            </a:endParaRPr>
          </a:p>
        </p:txBody>
      </p:sp>
      <p:sp>
        <p:nvSpPr>
          <p:cNvPr id="105" name="Inhaltsplatzhalter 2"/>
          <p:cNvSpPr/>
          <p:nvPr/>
        </p:nvSpPr>
        <p:spPr>
          <a:xfrm>
            <a:off x="457200" y="1219320"/>
            <a:ext cx="8228520" cy="4905720"/>
          </a:xfrm>
          <a:prstGeom prst="rect">
            <a:avLst/>
          </a:prstGeom>
          <a:noFill/>
          <a:ln w="0">
            <a:noFill/>
          </a:ln>
        </p:spPr>
        <p:style>
          <a:lnRef idx="0"/>
          <a:fillRef idx="0"/>
          <a:effectRef idx="0"/>
          <a:fontRef idx="minor"/>
        </p:style>
        <p:txBody>
          <a:bodyPr lIns="90000" rIns="90000" tIns="45000" bIns="45000">
            <a:noAutofit/>
          </a:bodyPr>
          <a:p>
            <a:pPr marL="343080" indent="-342000">
              <a:lnSpc>
                <a:spcPct val="100000"/>
              </a:lnSpc>
              <a:spcBef>
                <a:spcPts val="300"/>
              </a:spcBef>
              <a:buClr>
                <a:srgbClr val="000000"/>
              </a:buClr>
              <a:buFont typeface="Arial"/>
              <a:buChar char="•"/>
            </a:pPr>
            <a:r>
              <a:rPr b="0" lang="en-US" sz="1500" spc="-1" strike="noStrike">
                <a:solidFill>
                  <a:srgbClr val="000000"/>
                </a:solidFill>
                <a:latin typeface="Calibri"/>
                <a:ea typeface="DejaVu Sans"/>
              </a:rPr>
              <a:t>The date expression "1964" does not express the "whole year" but rather a measurement point with precision of year. Abe Lincoln, for example, was not murdered the whole day of 14 April 1865 but shot at an instant within that day. Its typically given that he was shot at 22:15 and died the next day at 7:22.</a:t>
            </a:r>
            <a:endParaRPr b="0" lang="en-US" sz="1500" spc="-1" strike="noStrike">
              <a:latin typeface="Arial"/>
            </a:endParaRPr>
          </a:p>
          <a:p>
            <a:pPr marL="343080" indent="-342000">
              <a:lnSpc>
                <a:spcPct val="100000"/>
              </a:lnSpc>
              <a:spcBef>
                <a:spcPts val="300"/>
              </a:spcBef>
              <a:buClr>
                <a:srgbClr val="000000"/>
              </a:buClr>
              <a:buFont typeface="Arial"/>
              <a:buChar char="•"/>
            </a:pPr>
            <a:r>
              <a:rPr b="0" lang="en-US" sz="1500" spc="-1" strike="noStrike">
                <a:solidFill>
                  <a:srgbClr val="000000"/>
                </a:solidFill>
                <a:latin typeface="Calibri"/>
                <a:ea typeface="DejaVu Sans"/>
              </a:rPr>
              <a:t>Was he shot the "whole" of the minute? </a:t>
            </a:r>
            <a:endParaRPr b="0" lang="en-US" sz="1500" spc="-1" strike="noStrike">
              <a:latin typeface="Arial"/>
            </a:endParaRPr>
          </a:p>
          <a:p>
            <a:pPr marL="343080" indent="-342000">
              <a:lnSpc>
                <a:spcPct val="100000"/>
              </a:lnSpc>
              <a:spcBef>
                <a:spcPts val="300"/>
              </a:spcBef>
              <a:buClr>
                <a:srgbClr val="000000"/>
              </a:buClr>
              <a:buFont typeface="Arial"/>
              <a:buChar char="•"/>
            </a:pPr>
            <a:r>
              <a:rPr b="0" lang="en-US" sz="1500" spc="-1" strike="noStrike">
                <a:solidFill>
                  <a:srgbClr val="000000"/>
                </a:solidFill>
                <a:latin typeface="Calibri"/>
                <a:ea typeface="DejaVu Sans"/>
              </a:rPr>
              <a:t>Did he die a whole minute long? Or, again, was it not both instants--- this time measured, resp. expressed, to minutes? In comparing two measures of two different objects with differing precisions---- here its dates but it could be temperature, length, mass or whatever--- one must normalize to a common precision and this ultimately is typically the coarser of the two. Imagine, for example, two people that measure the weight of same specimen using different scales. One person using a good quality analytic lab balance- -- for example readable to 0.01mg with 0.05mg repeatability--- may read 1.0146g while the other using a much cruder scale readable to grams may read only 1 gram. 1.0146g is not a greater measure than the 1g. Both have measured the same sample but at different precisions. The weights must then be "the same". Measuring another specimen the first reads on their analytic balance 1.0370g. The second person reads 1 gram. At the precision of the lab balance the second sample is heavier than the first but at the precision of the crude scale the two weigh the same. Turing now to dates the date "1964-04" if measured in year precision would yield "1964". In month precision "1964-04" is before "1964-06" but in year precision they are "the same" just as two babies born on the same day but at different times share the same birthday. </a:t>
            </a:r>
            <a:endParaRPr b="0" lang="en-US" sz="15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Titel 1"/>
          <p:cNvSpPr/>
          <p:nvPr/>
        </p:nvSpPr>
        <p:spPr>
          <a:xfrm>
            <a:off x="457200" y="274680"/>
            <a:ext cx="8228520" cy="79092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de-DE" sz="2800" spc="-1" strike="noStrike">
                <a:solidFill>
                  <a:srgbClr val="000000"/>
                </a:solidFill>
                <a:latin typeface="Calibri"/>
                <a:ea typeface="DejaVu Sans"/>
              </a:rPr>
              <a:t>Intervals</a:t>
            </a:r>
            <a:endParaRPr b="0" lang="en-US" sz="2800" spc="-1" strike="noStrike">
              <a:latin typeface="Arial"/>
            </a:endParaRPr>
          </a:p>
        </p:txBody>
      </p:sp>
      <p:sp>
        <p:nvSpPr>
          <p:cNvPr id="107" name="Inhaltsplatzhalter 2"/>
          <p:cNvSpPr/>
          <p:nvPr/>
        </p:nvSpPr>
        <p:spPr>
          <a:xfrm>
            <a:off x="457200" y="1219320"/>
            <a:ext cx="8228520" cy="4905720"/>
          </a:xfrm>
          <a:prstGeom prst="rect">
            <a:avLst/>
          </a:prstGeom>
          <a:noFill/>
          <a:ln w="0">
            <a:noFill/>
          </a:ln>
        </p:spPr>
        <p:style>
          <a:lnRef idx="0"/>
          <a:fillRef idx="0"/>
          <a:effectRef idx="0"/>
          <a:fontRef idx="minor"/>
        </p:style>
        <p:txBody>
          <a:bodyPr lIns="90000" rIns="90000" tIns="45000" bIns="45000">
            <a:noAutofit/>
          </a:bodyPr>
          <a:p>
            <a:pPr marL="343080" indent="-342000">
              <a:lnSpc>
                <a:spcPct val="100000"/>
              </a:lnSpc>
              <a:spcBef>
                <a:spcPts val="320"/>
              </a:spcBef>
              <a:buClr>
                <a:srgbClr val="000000"/>
              </a:buClr>
              <a:buFont typeface="Arial"/>
              <a:buChar char="•"/>
            </a:pPr>
            <a:r>
              <a:rPr b="0" lang="en-US" sz="1600" spc="-1" strike="noStrike">
                <a:solidFill>
                  <a:srgbClr val="000000"/>
                </a:solidFill>
                <a:latin typeface="Calibri"/>
                <a:ea typeface="DejaVu Sans"/>
              </a:rPr>
              <a:t>[sidetrack: The interesting problem is that an abstract time interval is not really a set of discrete points of undividable precision but a fuzzy continuum with measurements always at some precision. If we judge time considering precision we have a clear well defined element count for any interval and have a well defined set of points. The highest currently agreed upon ("interoperable") resolution of time is 1/9192631770 of a second (from the state transition of Caesium-133). If one second can have at most 9,192,631,770 sub-points then 1 day can have at most 24*60*60*9,192,631,770 or 794243384928000 elements-- by current computational standards a relatively small number (fits in 64-bit ints).] Does it matter if its defined? For, at least my, typical questions I don't think so. For any time point (expressed in any precision) I can answer the question: "Is it within the given interval?" Does "1960/1964-04" contain - "1963"? Yes - "1964"? Yes (since the precision of comparison can't ever be finer than the the precision of the least precise measure). - "1964-04-12"? Yes - "1964-05"? No Other typical questions such as: - Do the intervals overlap? - Is one interval included in the other? - Are the two intervals exclusive to one another (and, if so, their order)? similarly follow.... With a higher level of (measurement) precision, of course, it might turn out that the date expressed as "1964" in the comparison was really "1964-05- 12T12:30" and this NOT in the interval but is it really the same comparison? The state of knowledge, afteral, is different. The same observation, of course, holds for intervals with the same precision for start and end when we increase precision. Increasing the precision--- just as increasing knowledge--- can sometimes lead to new and different conclusions.... ]</a:t>
            </a:r>
            <a:br/>
            <a:r>
              <a:rPr b="0" lang="de-DE" sz="1600" spc="-1" strike="noStrike">
                <a:solidFill>
                  <a:srgbClr val="000000"/>
                </a:solidFill>
                <a:latin typeface="Calibri"/>
                <a:ea typeface="DejaVu Sans"/>
              </a:rPr>
              <a:t> </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Titel 1"/>
          <p:cNvSpPr/>
          <p:nvPr/>
        </p:nvSpPr>
        <p:spPr>
          <a:xfrm>
            <a:off x="457200" y="274680"/>
            <a:ext cx="8228520" cy="638640"/>
          </a:xfrm>
          <a:prstGeom prst="rect">
            <a:avLst/>
          </a:prstGeom>
          <a:noFill/>
          <a:ln w="0">
            <a:noFill/>
          </a:ln>
        </p:spPr>
        <p:style>
          <a:lnRef idx="0"/>
          <a:fillRef idx="0"/>
          <a:effectRef idx="0"/>
          <a:fontRef idx="minor"/>
        </p:style>
        <p:txBody>
          <a:bodyPr lIns="90000" rIns="90000" tIns="45000" bIns="45000" anchor="ctr">
            <a:normAutofit fontScale="97000"/>
          </a:bodyPr>
          <a:p>
            <a:pPr algn="ctr">
              <a:lnSpc>
                <a:spcPct val="100000"/>
              </a:lnSpc>
            </a:pPr>
            <a:r>
              <a:rPr b="0" lang="de-DE" sz="4400" spc="-1" strike="noStrike">
                <a:solidFill>
                  <a:srgbClr val="000000"/>
                </a:solidFill>
                <a:latin typeface="Calibri"/>
                <a:ea typeface="DejaVu Sans"/>
              </a:rPr>
              <a:t>Precision</a:t>
            </a:r>
            <a:endParaRPr b="0" lang="en-US" sz="4400" spc="-1" strike="noStrike">
              <a:latin typeface="Arial"/>
            </a:endParaRPr>
          </a:p>
        </p:txBody>
      </p:sp>
      <p:sp>
        <p:nvSpPr>
          <p:cNvPr id="109" name="Inhaltsplatzhalter 2"/>
          <p:cNvSpPr/>
          <p:nvPr/>
        </p:nvSpPr>
        <p:spPr>
          <a:xfrm>
            <a:off x="457200" y="1143000"/>
            <a:ext cx="8228520" cy="4982040"/>
          </a:xfrm>
          <a:prstGeom prst="rect">
            <a:avLst/>
          </a:prstGeom>
          <a:noFill/>
          <a:ln w="0">
            <a:noFill/>
          </a:ln>
        </p:spPr>
        <p:style>
          <a:lnRef idx="0"/>
          <a:fillRef idx="0"/>
          <a:effectRef idx="0"/>
          <a:fontRef idx="minor"/>
        </p:style>
        <p:txBody>
          <a:bodyPr lIns="90000" rIns="90000" tIns="45000" bIns="45000">
            <a:normAutofit fontScale="15000"/>
          </a:bodyPr>
          <a:p>
            <a:pPr marL="343080" indent="-342000">
              <a:lnSpc>
                <a:spcPct val="100000"/>
              </a:lnSpc>
              <a:spcBef>
                <a:spcPts val="479"/>
              </a:spcBef>
              <a:tabLst>
                <a:tab algn="l" pos="0"/>
              </a:tabLst>
            </a:pPr>
            <a:endParaRPr b="0" lang="en-US" sz="2600" spc="-1" strike="noStrike">
              <a:latin typeface="Arial"/>
            </a:endParaRPr>
          </a:p>
          <a:p>
            <a:pPr marL="343080" indent="-342000">
              <a:lnSpc>
                <a:spcPct val="100000"/>
              </a:lnSpc>
              <a:spcBef>
                <a:spcPts val="1020"/>
              </a:spcBef>
              <a:tabLst>
                <a:tab algn="l" pos="0"/>
              </a:tabLst>
            </a:pPr>
            <a:r>
              <a:rPr b="0" lang="de-DE" sz="5100" spc="-1" strike="noStrike">
                <a:solidFill>
                  <a:srgbClr val="000000"/>
                </a:solidFill>
                <a:latin typeface="Calibri"/>
                <a:ea typeface="DejaVu Sans"/>
              </a:rPr>
              <a:t>Readability, Repeatability, Knowledge</a:t>
            </a:r>
            <a:endParaRPr b="0" lang="en-US" sz="5100" spc="-1" strike="noStrike">
              <a:latin typeface="Arial"/>
            </a:endParaRPr>
          </a:p>
          <a:p>
            <a:pPr marL="343080" indent="-342000">
              <a:lnSpc>
                <a:spcPct val="100000"/>
              </a:lnSpc>
              <a:spcBef>
                <a:spcPts val="1020"/>
              </a:spcBef>
              <a:tabLst>
                <a:tab algn="l" pos="0"/>
              </a:tabLst>
            </a:pPr>
            <a:r>
              <a:rPr b="0" lang="de-DE" sz="5100" spc="-1" strike="noStrike">
                <a:solidFill>
                  <a:srgbClr val="000000"/>
                </a:solidFill>
                <a:latin typeface="Calibri"/>
                <a:ea typeface="DejaVu Sans"/>
              </a:rPr>
              <a:t>    </a:t>
            </a:r>
            <a:r>
              <a:rPr b="0" lang="de-DE" sz="5100" spc="-1" strike="noStrike">
                <a:solidFill>
                  <a:srgbClr val="000000"/>
                </a:solidFill>
                <a:latin typeface="Calibri"/>
                <a:ea typeface="DejaVu Sans"/>
              </a:rPr>
              <a:t>20 July 2016 19:00:00 Munich</a:t>
            </a:r>
            <a:endParaRPr b="0" lang="en-US" sz="5100" spc="-1" strike="noStrike">
              <a:latin typeface="Arial"/>
            </a:endParaRPr>
          </a:p>
          <a:p>
            <a:pPr marL="343080" indent="-342000">
              <a:lnSpc>
                <a:spcPct val="100000"/>
              </a:lnSpc>
              <a:spcBef>
                <a:spcPts val="1020"/>
              </a:spcBef>
              <a:tabLst>
                <a:tab algn="l" pos="0"/>
              </a:tabLst>
            </a:pPr>
            <a:r>
              <a:rPr b="0" lang="de-DE" sz="5100" spc="-1" strike="noStrike">
                <a:solidFill>
                  <a:srgbClr val="000000"/>
                </a:solidFill>
                <a:latin typeface="Calibri"/>
                <a:ea typeface="DejaVu Sans"/>
              </a:rPr>
              <a:t>    </a:t>
            </a:r>
            <a:r>
              <a:rPr b="0" lang="de-DE" sz="5100" spc="-1" strike="noStrike">
                <a:solidFill>
                  <a:srgbClr val="000000"/>
                </a:solidFill>
                <a:latin typeface="Calibri"/>
                <a:ea typeface="DejaVu Sans"/>
              </a:rPr>
              <a:t>20 July 2016 19:00 Munich</a:t>
            </a:r>
            <a:endParaRPr b="0" lang="en-US" sz="5100" spc="-1" strike="noStrike">
              <a:latin typeface="Arial"/>
            </a:endParaRPr>
          </a:p>
          <a:p>
            <a:pPr marL="343080" indent="-342000">
              <a:lnSpc>
                <a:spcPct val="100000"/>
              </a:lnSpc>
              <a:spcBef>
                <a:spcPts val="1020"/>
              </a:spcBef>
              <a:tabLst>
                <a:tab algn="l" pos="0"/>
              </a:tabLst>
            </a:pPr>
            <a:r>
              <a:rPr b="0" lang="de-DE" sz="5100" spc="-1" strike="noStrike">
                <a:solidFill>
                  <a:srgbClr val="000000"/>
                </a:solidFill>
                <a:latin typeface="Calibri"/>
                <a:ea typeface="DejaVu Sans"/>
              </a:rPr>
              <a:t>    </a:t>
            </a:r>
            <a:r>
              <a:rPr b="0" lang="de-DE" sz="5100" spc="-1" strike="noStrike">
                <a:solidFill>
                  <a:srgbClr val="000000"/>
                </a:solidFill>
                <a:latin typeface="Calibri"/>
                <a:ea typeface="DejaVu Sans"/>
              </a:rPr>
              <a:t>20 July 2016 7 PM Munich</a:t>
            </a:r>
            <a:endParaRPr b="0" lang="en-US" sz="5100" spc="-1" strike="noStrike">
              <a:latin typeface="Arial"/>
            </a:endParaRPr>
          </a:p>
          <a:p>
            <a:pPr marL="343080" indent="-342000">
              <a:lnSpc>
                <a:spcPct val="100000"/>
              </a:lnSpc>
              <a:spcBef>
                <a:spcPts val="1020"/>
              </a:spcBef>
              <a:tabLst>
                <a:tab algn="l" pos="0"/>
              </a:tabLst>
            </a:pPr>
            <a:r>
              <a:rPr b="0" lang="de-DE" sz="5100" spc="-1" strike="noStrike">
                <a:solidFill>
                  <a:srgbClr val="000000"/>
                </a:solidFill>
                <a:latin typeface="Calibri"/>
                <a:ea typeface="DejaVu Sans"/>
              </a:rPr>
              <a:t>    </a:t>
            </a:r>
            <a:r>
              <a:rPr b="0" lang="de-DE" sz="5100" spc="-1" strike="noStrike">
                <a:solidFill>
                  <a:srgbClr val="000000"/>
                </a:solidFill>
                <a:latin typeface="Calibri"/>
                <a:ea typeface="DejaVu Sans"/>
              </a:rPr>
              <a:t>20 July 2016 Munich</a:t>
            </a:r>
            <a:endParaRPr b="0" lang="en-US" sz="5100" spc="-1" strike="noStrike">
              <a:latin typeface="Arial"/>
            </a:endParaRPr>
          </a:p>
          <a:p>
            <a:pPr marL="343080" indent="-342000">
              <a:lnSpc>
                <a:spcPct val="100000"/>
              </a:lnSpc>
              <a:spcBef>
                <a:spcPts val="1020"/>
              </a:spcBef>
              <a:tabLst>
                <a:tab algn="l" pos="0"/>
              </a:tabLst>
            </a:pPr>
            <a:r>
              <a:rPr b="0" lang="de-DE" sz="5100" spc="-1" strike="noStrike">
                <a:solidFill>
                  <a:srgbClr val="000000"/>
                </a:solidFill>
                <a:latin typeface="Calibri"/>
                <a:ea typeface="DejaVu Sans"/>
              </a:rPr>
              <a:t>    </a:t>
            </a:r>
            <a:r>
              <a:rPr b="0" lang="de-DE" sz="5100" spc="-1" strike="noStrike">
                <a:solidFill>
                  <a:srgbClr val="000000"/>
                </a:solidFill>
                <a:latin typeface="Calibri"/>
                <a:ea typeface="DejaVu Sans"/>
              </a:rPr>
              <a:t>20 July 2016</a:t>
            </a:r>
            <a:endParaRPr b="0" lang="en-US" sz="5100" spc="-1" strike="noStrike">
              <a:latin typeface="Arial"/>
            </a:endParaRPr>
          </a:p>
          <a:p>
            <a:pPr marL="343080" indent="-342000">
              <a:lnSpc>
                <a:spcPct val="100000"/>
              </a:lnSpc>
              <a:spcBef>
                <a:spcPts val="1020"/>
              </a:spcBef>
              <a:tabLst>
                <a:tab algn="l" pos="0"/>
              </a:tabLst>
            </a:pPr>
            <a:r>
              <a:rPr b="0" lang="de-DE" sz="5100" spc="-1" strike="noStrike">
                <a:solidFill>
                  <a:srgbClr val="000000"/>
                </a:solidFill>
                <a:latin typeface="Calibri"/>
                <a:ea typeface="DejaVu Sans"/>
              </a:rPr>
              <a:t>    </a:t>
            </a:r>
            <a:r>
              <a:rPr b="0" lang="de-DE" sz="5100" spc="-1" strike="noStrike">
                <a:solidFill>
                  <a:srgbClr val="000000"/>
                </a:solidFill>
                <a:latin typeface="Calibri"/>
                <a:ea typeface="DejaVu Sans"/>
              </a:rPr>
              <a:t>Late July 2016</a:t>
            </a:r>
            <a:endParaRPr b="0" lang="en-US" sz="5100" spc="-1" strike="noStrike">
              <a:latin typeface="Arial"/>
            </a:endParaRPr>
          </a:p>
          <a:p>
            <a:pPr marL="343080" indent="-342000">
              <a:lnSpc>
                <a:spcPct val="100000"/>
              </a:lnSpc>
              <a:spcBef>
                <a:spcPts val="1020"/>
              </a:spcBef>
              <a:tabLst>
                <a:tab algn="l" pos="0"/>
              </a:tabLst>
            </a:pPr>
            <a:r>
              <a:rPr b="0" lang="de-DE" sz="5100" spc="-1" strike="noStrike">
                <a:solidFill>
                  <a:srgbClr val="000000"/>
                </a:solidFill>
                <a:latin typeface="Calibri"/>
                <a:ea typeface="DejaVu Sans"/>
              </a:rPr>
              <a:t>    </a:t>
            </a:r>
            <a:r>
              <a:rPr b="0" lang="de-DE" sz="5100" spc="-1" strike="noStrike">
                <a:solidFill>
                  <a:srgbClr val="000000"/>
                </a:solidFill>
                <a:latin typeface="Calibri"/>
                <a:ea typeface="DejaVu Sans"/>
              </a:rPr>
              <a:t>July 2016</a:t>
            </a:r>
            <a:endParaRPr b="0" lang="en-US" sz="5100" spc="-1" strike="noStrike">
              <a:latin typeface="Arial"/>
            </a:endParaRPr>
          </a:p>
          <a:p>
            <a:pPr marL="343080" indent="-342000">
              <a:lnSpc>
                <a:spcPct val="100000"/>
              </a:lnSpc>
              <a:spcBef>
                <a:spcPts val="1020"/>
              </a:spcBef>
              <a:tabLst>
                <a:tab algn="l" pos="0"/>
              </a:tabLst>
            </a:pPr>
            <a:r>
              <a:rPr b="0" lang="de-DE" sz="5100" spc="-1" strike="noStrike">
                <a:solidFill>
                  <a:srgbClr val="000000"/>
                </a:solidFill>
                <a:latin typeface="Calibri"/>
                <a:ea typeface="DejaVu Sans"/>
              </a:rPr>
              <a:t>    </a:t>
            </a:r>
            <a:r>
              <a:rPr b="0" lang="de-DE" sz="5100" spc="-1" strike="noStrike">
                <a:solidFill>
                  <a:srgbClr val="000000"/>
                </a:solidFill>
                <a:latin typeface="Calibri"/>
                <a:ea typeface="DejaVu Sans"/>
              </a:rPr>
              <a:t>2nd Quarter 2016</a:t>
            </a:r>
            <a:endParaRPr b="0" lang="en-US" sz="5100" spc="-1" strike="noStrike">
              <a:latin typeface="Arial"/>
            </a:endParaRPr>
          </a:p>
          <a:p>
            <a:pPr marL="343080" indent="-342000">
              <a:lnSpc>
                <a:spcPct val="100000"/>
              </a:lnSpc>
              <a:spcBef>
                <a:spcPts val="1020"/>
              </a:spcBef>
              <a:tabLst>
                <a:tab algn="l" pos="0"/>
              </a:tabLst>
            </a:pPr>
            <a:r>
              <a:rPr b="0" lang="de-DE" sz="5100" spc="-1" strike="noStrike">
                <a:solidFill>
                  <a:srgbClr val="000000"/>
                </a:solidFill>
                <a:latin typeface="Calibri"/>
                <a:ea typeface="DejaVu Sans"/>
              </a:rPr>
              <a:t>    </a:t>
            </a:r>
            <a:r>
              <a:rPr b="0" lang="de-DE" sz="5100" spc="-1" strike="noStrike">
                <a:solidFill>
                  <a:srgbClr val="000000"/>
                </a:solidFill>
                <a:latin typeface="Calibri"/>
                <a:ea typeface="DejaVu Sans"/>
              </a:rPr>
              <a:t>Summer 2016</a:t>
            </a:r>
            <a:endParaRPr b="0" lang="en-US" sz="5100" spc="-1" strike="noStrike">
              <a:latin typeface="Arial"/>
            </a:endParaRPr>
          </a:p>
          <a:p>
            <a:pPr marL="343080" indent="-342000">
              <a:lnSpc>
                <a:spcPct val="100000"/>
              </a:lnSpc>
              <a:spcBef>
                <a:spcPts val="1020"/>
              </a:spcBef>
              <a:tabLst>
                <a:tab algn="l" pos="0"/>
              </a:tabLst>
            </a:pPr>
            <a:r>
              <a:rPr b="0" lang="de-DE" sz="5100" spc="-1" strike="noStrike">
                <a:solidFill>
                  <a:srgbClr val="000000"/>
                </a:solidFill>
                <a:latin typeface="Calibri"/>
                <a:ea typeface="DejaVu Sans"/>
              </a:rPr>
              <a:t>    </a:t>
            </a:r>
            <a:r>
              <a:rPr b="0" lang="de-DE" sz="5100" spc="-1" strike="noStrike">
                <a:solidFill>
                  <a:srgbClr val="000000"/>
                </a:solidFill>
                <a:latin typeface="Calibri"/>
                <a:ea typeface="DejaVu Sans"/>
              </a:rPr>
              <a:t>2016</a:t>
            </a:r>
            <a:endParaRPr b="0" lang="en-US" sz="5100" spc="-1" strike="noStrike">
              <a:latin typeface="Arial"/>
            </a:endParaRPr>
          </a:p>
          <a:p>
            <a:pPr marL="343080" indent="-342000">
              <a:lnSpc>
                <a:spcPct val="100000"/>
              </a:lnSpc>
              <a:spcBef>
                <a:spcPts val="1020"/>
              </a:spcBef>
              <a:tabLst>
                <a:tab algn="l" pos="0"/>
              </a:tabLst>
            </a:pPr>
            <a:r>
              <a:rPr b="0" lang="de-DE" sz="5100" spc="-1" strike="noStrike">
                <a:solidFill>
                  <a:srgbClr val="000000"/>
                </a:solidFill>
                <a:latin typeface="Calibri"/>
                <a:ea typeface="DejaVu Sans"/>
              </a:rPr>
              <a:t>    </a:t>
            </a:r>
            <a:r>
              <a:rPr b="0" lang="de-DE" sz="5100" spc="-1" strike="noStrike">
                <a:solidFill>
                  <a:srgbClr val="000000"/>
                </a:solidFill>
                <a:latin typeface="Calibri"/>
                <a:ea typeface="DejaVu Sans"/>
              </a:rPr>
              <a:t>2010s (decade)</a:t>
            </a:r>
            <a:endParaRPr b="0" lang="en-US" sz="5100" spc="-1" strike="noStrike">
              <a:latin typeface="Arial"/>
            </a:endParaRPr>
          </a:p>
          <a:p>
            <a:pPr marL="343080" indent="-342000">
              <a:lnSpc>
                <a:spcPct val="100000"/>
              </a:lnSpc>
              <a:spcBef>
                <a:spcPts val="1020"/>
              </a:spcBef>
              <a:tabLst>
                <a:tab algn="l" pos="0"/>
              </a:tabLst>
            </a:pPr>
            <a:r>
              <a:rPr b="0" lang="de-DE" sz="5100" spc="-1" strike="noStrike">
                <a:solidFill>
                  <a:srgbClr val="000000"/>
                </a:solidFill>
                <a:latin typeface="Calibri"/>
                <a:ea typeface="DejaVu Sans"/>
              </a:rPr>
              <a:t>    </a:t>
            </a:r>
            <a:r>
              <a:rPr b="0" lang="de-DE" sz="5100" spc="-1" strike="noStrike">
                <a:solidFill>
                  <a:srgbClr val="000000"/>
                </a:solidFill>
                <a:latin typeface="Calibri"/>
                <a:ea typeface="DejaVu Sans"/>
              </a:rPr>
              <a:t>21th century</a:t>
            </a:r>
            <a:endParaRPr b="0" lang="en-US" sz="5100" spc="-1" strike="noStrike">
              <a:latin typeface="Arial"/>
            </a:endParaRPr>
          </a:p>
          <a:p>
            <a:pPr marL="343080" indent="-342000">
              <a:lnSpc>
                <a:spcPct val="100000"/>
              </a:lnSpc>
              <a:spcBef>
                <a:spcPts val="479"/>
              </a:spcBef>
              <a:tabLst>
                <a:tab algn="l" pos="0"/>
              </a:tabLst>
            </a:pPr>
            <a:endParaRPr b="0" lang="en-US" sz="5100" spc="-1" strike="noStrike">
              <a:latin typeface="Arial"/>
            </a:endParaRPr>
          </a:p>
          <a:p>
            <a:pPr marL="343080" indent="-342000">
              <a:lnSpc>
                <a:spcPct val="100000"/>
              </a:lnSpc>
              <a:spcBef>
                <a:spcPts val="760"/>
              </a:spcBef>
              <a:tabLst>
                <a:tab algn="l" pos="0"/>
              </a:tabLst>
            </a:pPr>
            <a:r>
              <a:rPr b="0" lang="de-DE" sz="3800" spc="-1" strike="noStrike">
                <a:solidFill>
                  <a:srgbClr val="000000"/>
                </a:solidFill>
                <a:latin typeface="Calibri"/>
                <a:ea typeface="DejaVu Sans"/>
              </a:rPr>
              <a:t>Granularity is NOT driven by some integer representation—bits.</a:t>
            </a:r>
            <a:endParaRPr b="0" lang="en-US" sz="3800" spc="-1" strike="noStrike">
              <a:latin typeface="Arial"/>
            </a:endParaRPr>
          </a:p>
          <a:p>
            <a:pPr marL="343080" indent="-342000">
              <a:lnSpc>
                <a:spcPct val="100000"/>
              </a:lnSpc>
              <a:spcBef>
                <a:spcPts val="479"/>
              </a:spcBef>
              <a:tabLst>
                <a:tab algn="l" pos="0"/>
              </a:tabLst>
            </a:pPr>
            <a:endParaRPr b="0" lang="en-US" sz="3800" spc="-1" strike="noStrike">
              <a:latin typeface="Arial"/>
            </a:endParaRPr>
          </a:p>
          <a:p>
            <a:pPr marL="343080" indent="-342000">
              <a:lnSpc>
                <a:spcPct val="100000"/>
              </a:lnSpc>
              <a:spcBef>
                <a:spcPts val="400"/>
              </a:spcBef>
              <a:tabLst>
                <a:tab algn="l" pos="0"/>
              </a:tabLst>
            </a:pPr>
            <a:endParaRPr b="0" lang="en-US" sz="3800" spc="-1" strike="noStrike">
              <a:latin typeface="Arial"/>
            </a:endParaRPr>
          </a:p>
          <a:p>
            <a:pPr marL="343080" indent="-342000">
              <a:lnSpc>
                <a:spcPct val="100000"/>
              </a:lnSpc>
              <a:spcBef>
                <a:spcPts val="479"/>
              </a:spcBef>
              <a:tabLst>
                <a:tab algn="l" pos="0"/>
              </a:tabLst>
            </a:pPr>
            <a:r>
              <a:rPr b="0" lang="de-DE" sz="2400" spc="-1" strike="noStrike">
                <a:solidFill>
                  <a:srgbClr val="000000"/>
                </a:solidFill>
                <a:latin typeface="Calibri"/>
                <a:ea typeface="DejaVu Sans"/>
              </a:rPr>
              <a:t> </a:t>
            </a:r>
            <a:endParaRPr b="0" lang="en-US" sz="2400" spc="-1" strike="noStrike">
              <a:latin typeface="Arial"/>
            </a:endParaRPr>
          </a:p>
          <a:p>
            <a:pPr marL="343080" indent="-342000">
              <a:lnSpc>
                <a:spcPct val="100000"/>
              </a:lnSpc>
              <a:spcBef>
                <a:spcPts val="641"/>
              </a:spcBef>
              <a:tabLst>
                <a:tab algn="l" pos="0"/>
              </a:tabLst>
            </a:pPr>
            <a:endParaRPr b="0" lang="en-US" sz="2400" spc="-1" strike="noStrike">
              <a:latin typeface="Arial"/>
            </a:endParaRPr>
          </a:p>
          <a:p>
            <a:pPr marL="343080" indent="-342000">
              <a:lnSpc>
                <a:spcPct val="100000"/>
              </a:lnSpc>
              <a:spcBef>
                <a:spcPts val="641"/>
              </a:spcBef>
              <a:tabLst>
                <a:tab algn="l" pos="0"/>
              </a:tabLst>
            </a:pPr>
            <a:r>
              <a:rPr b="0" lang="de-DE" sz="3200" spc="-1" strike="noStrike">
                <a:solidFill>
                  <a:srgbClr val="000000"/>
                </a:solidFill>
                <a:latin typeface="Calibri"/>
                <a:ea typeface="DejaVu Sans"/>
              </a:rPr>
              <a:t>	</a:t>
            </a:r>
            <a:endParaRPr b="0" lang="en-US" sz="3200" spc="-1" strike="noStrike">
              <a:latin typeface="Arial"/>
            </a:endParaRPr>
          </a:p>
          <a:p>
            <a:pPr marL="343080" indent="-342000">
              <a:lnSpc>
                <a:spcPct val="100000"/>
              </a:lnSpc>
              <a:spcBef>
                <a:spcPts val="641"/>
              </a:spcBef>
              <a:tabLst>
                <a:tab algn="l" pos="0"/>
              </a:tabLst>
            </a:pPr>
            <a:r>
              <a:rPr b="0" lang="de-DE" sz="3200" spc="-1" strike="noStrike">
                <a:solidFill>
                  <a:srgbClr val="000000"/>
                </a:solidFill>
                <a:latin typeface="Calibri"/>
                <a:ea typeface="DejaVu Sans"/>
              </a:rPr>
              <a:t>	</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itel 1"/>
          <p:cNvSpPr/>
          <p:nvPr/>
        </p:nvSpPr>
        <p:spPr>
          <a:xfrm>
            <a:off x="457200" y="274680"/>
            <a:ext cx="8228520" cy="114192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de-DE" sz="4400" spc="-1" strike="noStrike">
                <a:solidFill>
                  <a:srgbClr val="000000"/>
                </a:solidFill>
                <a:latin typeface="Calibri"/>
                <a:ea typeface="DejaVu Sans"/>
              </a:rPr>
              <a:t>Aprox. Vs Uncertain Dates</a:t>
            </a:r>
            <a:endParaRPr b="0" lang="en-US" sz="4400" spc="-1" strike="noStrike">
              <a:latin typeface="Arial"/>
            </a:endParaRPr>
          </a:p>
        </p:txBody>
      </p:sp>
      <p:sp>
        <p:nvSpPr>
          <p:cNvPr id="111" name="Inhaltsplatzhalter 2"/>
          <p:cNvSpPr/>
          <p:nvPr/>
        </p:nvSpPr>
        <p:spPr>
          <a:xfrm>
            <a:off x="457200" y="1600200"/>
            <a:ext cx="8228520" cy="4524840"/>
          </a:xfrm>
          <a:prstGeom prst="rect">
            <a:avLst/>
          </a:prstGeom>
          <a:noFill/>
          <a:ln w="0">
            <a:noFill/>
          </a:ln>
        </p:spPr>
        <p:style>
          <a:lnRef idx="0"/>
          <a:fillRef idx="0"/>
          <a:effectRef idx="0"/>
          <a:fontRef idx="minor"/>
        </p:style>
        <p:txBody>
          <a:bodyPr lIns="90000" rIns="90000" tIns="45000" bIns="45000">
            <a:normAutofit fontScale="16000"/>
          </a:bodyPr>
          <a:p>
            <a:pPr marL="343080" indent="-342000">
              <a:lnSpc>
                <a:spcPct val="100000"/>
              </a:lnSpc>
              <a:spcBef>
                <a:spcPts val="641"/>
              </a:spcBef>
              <a:tabLst>
                <a:tab algn="l" pos="0"/>
              </a:tabLst>
            </a:pPr>
            <a:r>
              <a:rPr b="0" lang="en-US" sz="3200" spc="-1" strike="noStrike">
                <a:solidFill>
                  <a:srgbClr val="000000"/>
                </a:solidFill>
                <a:latin typeface="Calibri"/>
                <a:ea typeface="DejaVu Sans"/>
              </a:rPr>
              <a:t>They are not the same. </a:t>
            </a:r>
            <a:endParaRPr b="0" lang="en-US" sz="3200" spc="-1" strike="noStrike">
              <a:latin typeface="Arial"/>
            </a:endParaRPr>
          </a:p>
          <a:p>
            <a:pPr marL="343080" indent="-342000">
              <a:lnSpc>
                <a:spcPct val="100000"/>
              </a:lnSpc>
              <a:spcBef>
                <a:spcPts val="641"/>
              </a:spcBef>
              <a:buClr>
                <a:srgbClr val="000000"/>
              </a:buClr>
              <a:buFont typeface="Arial"/>
              <a:buChar char="•"/>
              <a:tabLst>
                <a:tab algn="l" pos="0"/>
              </a:tabLst>
            </a:pPr>
            <a:r>
              <a:rPr b="0" lang="en-US" sz="3200" spc="-1" strike="noStrike">
                <a:solidFill>
                  <a:srgbClr val="000000"/>
                </a:solidFill>
                <a:latin typeface="Calibri"/>
                <a:ea typeface="DejaVu Sans"/>
              </a:rPr>
              <a:t>There are questionable dates--- “not sure”.</a:t>
            </a:r>
            <a:endParaRPr b="0" lang="en-US" sz="3200" spc="-1" strike="noStrike">
              <a:latin typeface="Arial"/>
            </a:endParaRPr>
          </a:p>
          <a:p>
            <a:pPr marL="343080" indent="-342000">
              <a:lnSpc>
                <a:spcPct val="100000"/>
              </a:lnSpc>
              <a:spcBef>
                <a:spcPts val="641"/>
              </a:spcBef>
              <a:buClr>
                <a:srgbClr val="000000"/>
              </a:buClr>
              <a:buFont typeface="Arial"/>
              <a:buChar char="•"/>
              <a:tabLst>
                <a:tab algn="l" pos="0"/>
              </a:tabLst>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And there are approx. ones.. </a:t>
            </a:r>
            <a:endParaRPr b="0" lang="en-US" sz="3200" spc="-1" strike="noStrike">
              <a:latin typeface="Arial"/>
            </a:endParaRPr>
          </a:p>
          <a:p>
            <a:pPr marL="343080" indent="-342000">
              <a:lnSpc>
                <a:spcPct val="100000"/>
              </a:lnSpc>
              <a:spcBef>
                <a:spcPts val="641"/>
              </a:spcBef>
              <a:tabLst>
                <a:tab algn="l" pos="0"/>
              </a:tabLst>
            </a:pPr>
            <a:endParaRPr b="0" lang="en-US" sz="3200" spc="-1" strike="noStrike">
              <a:latin typeface="Arial"/>
            </a:endParaRPr>
          </a:p>
          <a:p>
            <a:pPr marL="343080" indent="-342000">
              <a:lnSpc>
                <a:spcPct val="100000"/>
              </a:lnSpc>
              <a:spcBef>
                <a:spcPts val="641"/>
              </a:spcBef>
              <a:tabLst>
                <a:tab algn="l" pos="0"/>
              </a:tabLst>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When did the Egyptian pharaoh Tutankhamun live?</a:t>
            </a:r>
            <a:endParaRPr b="0" lang="en-US" sz="3200" spc="-1" strike="noStrike">
              <a:latin typeface="Arial"/>
            </a:endParaRPr>
          </a:p>
          <a:p>
            <a:pPr marL="343080" indent="-342000">
              <a:lnSpc>
                <a:spcPct val="100000"/>
              </a:lnSpc>
              <a:spcBef>
                <a:spcPts val="641"/>
              </a:spcBef>
              <a:tabLst>
                <a:tab algn="l" pos="0"/>
              </a:tabLst>
            </a:pPr>
            <a:r>
              <a:rPr b="0" lang="en-US" sz="3200" spc="-1" strike="noStrike">
                <a:solidFill>
                  <a:srgbClr val="000000"/>
                </a:solidFill>
                <a:latin typeface="Calibri"/>
                <a:ea typeface="DejaVu Sans"/>
              </a:rPr>
              <a:t>        </a:t>
            </a:r>
            <a:endParaRPr b="0" lang="en-US" sz="3200" spc="-1" strike="noStrike">
              <a:latin typeface="Arial"/>
            </a:endParaRPr>
          </a:p>
          <a:p>
            <a:pPr marL="343080" indent="-342000">
              <a:lnSpc>
                <a:spcPct val="100000"/>
              </a:lnSpc>
              <a:spcBef>
                <a:spcPts val="641"/>
              </a:spcBef>
              <a:tabLst>
                <a:tab algn="l" pos="0"/>
              </a:tabLst>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Following, the Torah there are a number of calculations  for the date of the Great Flood. Any of these are not approximate but questionable. Chabad, for example, put the date of start of the Great Flood at 1656 since creation and, in their model, 2105 BCE. Others put it at 5000 BCE, 2304 BCE and a number of other dates.. Each calculated with a clear and well developed methodology.. Going from Creation forward.. from Exodus backwards.. etc. etc.. These days--- save the +-1 year--- are questionable but not approximate.  Did the Great Flood even occur?</a:t>
            </a:r>
            <a:endParaRPr b="0" lang="en-US" sz="3200" spc="-1" strike="noStrike">
              <a:latin typeface="Arial"/>
            </a:endParaRPr>
          </a:p>
          <a:p>
            <a:pPr marL="343080" indent="-342000">
              <a:lnSpc>
                <a:spcPct val="100000"/>
              </a:lnSpc>
              <a:spcBef>
                <a:spcPts val="641"/>
              </a:spcBef>
              <a:tabLst>
                <a:tab algn="l" pos="0"/>
              </a:tabLst>
            </a:pPr>
            <a:endParaRPr b="0" lang="en-US" sz="3200" spc="-1" strike="noStrike">
              <a:latin typeface="Arial"/>
            </a:endParaRPr>
          </a:p>
          <a:p>
            <a:pPr marL="343080" indent="-342000">
              <a:lnSpc>
                <a:spcPct val="100000"/>
              </a:lnSpc>
              <a:spcBef>
                <a:spcPts val="641"/>
              </a:spcBef>
              <a:tabLst>
                <a:tab algn="l" pos="0"/>
              </a:tabLst>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25th of December 3 BCE is generally given as the birthday for a Yehoshua ben Yosef. That date is questionable. Its the accepted date but its also generally accepted to be wrong. Among the followers of Christian faiths the year 2 BCE, 3 BCE, 4 BCE and 6 BCE and even 1 CE have their adherents and alongside 25 Dec. the 6th of April is a popular date. It is also not even accepted if such a person ever existed-- whence can have no date of birth. Some consider the figure to be a myth while others see multiple Yehoshuas within a number of Messianic sects.</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Titel 1"/>
          <p:cNvSpPr/>
          <p:nvPr/>
        </p:nvSpPr>
        <p:spPr>
          <a:xfrm>
            <a:off x="457200" y="274680"/>
            <a:ext cx="8228520" cy="114192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de-DE" sz="4400" spc="-1" strike="noStrike">
                <a:solidFill>
                  <a:srgbClr val="000000"/>
                </a:solidFill>
                <a:latin typeface="Calibri"/>
                <a:ea typeface="DejaVu Sans"/>
              </a:rPr>
              <a:t>ISO 8601:2004 was not expressive enough</a:t>
            </a:r>
            <a:endParaRPr b="0" lang="en-US" sz="4400" spc="-1" strike="noStrike">
              <a:latin typeface="Arial"/>
            </a:endParaRPr>
          </a:p>
        </p:txBody>
      </p:sp>
      <p:sp>
        <p:nvSpPr>
          <p:cNvPr id="113" name="Inhaltsplatzhalter 2"/>
          <p:cNvSpPr/>
          <p:nvPr/>
        </p:nvSpPr>
        <p:spPr>
          <a:xfrm>
            <a:off x="457200" y="1600200"/>
            <a:ext cx="8228520" cy="4524840"/>
          </a:xfrm>
          <a:prstGeom prst="rect">
            <a:avLst/>
          </a:prstGeom>
          <a:noFill/>
          <a:ln w="0">
            <a:noFill/>
          </a:ln>
        </p:spPr>
        <p:style>
          <a:lnRef idx="0"/>
          <a:fillRef idx="0"/>
          <a:effectRef idx="0"/>
          <a:fontRef idx="minor"/>
        </p:style>
        <p:txBody>
          <a:bodyPr lIns="90000" rIns="90000" tIns="45000" bIns="45000">
            <a:normAutofit fontScale="45000"/>
          </a:bodyPr>
          <a:p>
            <a:pPr marL="343080" indent="-342000">
              <a:lnSpc>
                <a:spcPct val="100000"/>
              </a:lnSpc>
              <a:spcBef>
                <a:spcPts val="641"/>
              </a:spcBef>
              <a:buClr>
                <a:srgbClr val="000000"/>
              </a:buClr>
              <a:buFont typeface="Arial"/>
              <a:buChar char="•"/>
            </a:pPr>
            <a:r>
              <a:rPr b="0" lang="de-DE" sz="3200" spc="-1" strike="noStrike">
                <a:solidFill>
                  <a:srgbClr val="000000"/>
                </a:solidFill>
                <a:latin typeface="Calibri"/>
                <a:ea typeface="DejaVu Sans"/>
              </a:rPr>
              <a:t>A lot of date metadata was not „clean“</a:t>
            </a:r>
            <a:endParaRPr b="0" lang="en-US" sz="3200" spc="-1" strike="noStrike">
              <a:latin typeface="Arial"/>
            </a:endParaRPr>
          </a:p>
          <a:p>
            <a:pPr marL="343080" indent="-342000">
              <a:lnSpc>
                <a:spcPct val="100000"/>
              </a:lnSpc>
              <a:spcBef>
                <a:spcPts val="641"/>
              </a:spcBef>
              <a:buClr>
                <a:srgbClr val="000000"/>
              </a:buClr>
              <a:buFont typeface="Arial"/>
              <a:buChar char="•"/>
            </a:pPr>
            <a:r>
              <a:rPr b="1" lang="de-DE" sz="3200" spc="-1" strike="noStrike">
                <a:solidFill>
                  <a:srgbClr val="000000"/>
                </a:solidFill>
                <a:latin typeface="Calibri"/>
                <a:ea typeface="DejaVu Sans"/>
              </a:rPr>
              <a:t>Rebecca Guenther</a:t>
            </a:r>
            <a:r>
              <a:rPr b="0" lang="de-DE" sz="3200" spc="-1" strike="noStrike">
                <a:solidFill>
                  <a:srgbClr val="000000"/>
                </a:solidFill>
                <a:latin typeface="Calibri"/>
                <a:ea typeface="DejaVu Sans"/>
              </a:rPr>
              <a:t> of the Library of Congress (world‘s leading authority on digital preservation metadata) asked Ray Dennenburg to help develop a new date language.</a:t>
            </a:r>
            <a:endParaRPr b="0" lang="en-US" sz="3200" spc="-1" strike="noStrike">
              <a:latin typeface="Arial"/>
            </a:endParaRPr>
          </a:p>
          <a:p>
            <a:pPr marL="343080" indent="-342000">
              <a:lnSpc>
                <a:spcPct val="100000"/>
              </a:lnSpc>
              <a:spcBef>
                <a:spcPts val="641"/>
              </a:spcBef>
              <a:buClr>
                <a:srgbClr val="000000"/>
              </a:buClr>
              <a:buFont typeface="Arial"/>
              <a:buChar char="•"/>
            </a:pPr>
            <a:r>
              <a:rPr b="0" lang="de-DE" sz="3200" spc="-1" strike="noStrike">
                <a:solidFill>
                  <a:srgbClr val="000000"/>
                </a:solidFill>
                <a:latin typeface="Calibri"/>
                <a:ea typeface="DejaVu Sans"/>
              </a:rPr>
              <a:t>I had developed my own date superset for IB.</a:t>
            </a:r>
            <a:endParaRPr b="0" lang="en-US" sz="3200" spc="-1" strike="noStrike">
              <a:latin typeface="Arial"/>
            </a:endParaRPr>
          </a:p>
          <a:p>
            <a:pPr marL="343080" indent="-342000">
              <a:lnSpc>
                <a:spcPct val="100000"/>
              </a:lnSpc>
              <a:spcBef>
                <a:spcPts val="641"/>
              </a:spcBef>
              <a:buClr>
                <a:srgbClr val="000000"/>
              </a:buClr>
              <a:buFont typeface="Arial"/>
              <a:buChar char="•"/>
            </a:pPr>
            <a:r>
              <a:rPr b="0" lang="de-DE" sz="3200" spc="-1" strike="noStrike">
                <a:solidFill>
                  <a:srgbClr val="000000"/>
                </a:solidFill>
                <a:latin typeface="Calibri"/>
                <a:ea typeface="DejaVu Sans"/>
              </a:rPr>
              <a:t>I knew Ray from Z39.50, SRU and other standard efforts.</a:t>
            </a:r>
            <a:endParaRPr b="0" lang="en-US" sz="3200" spc="-1" strike="noStrike">
              <a:latin typeface="Arial"/>
            </a:endParaRPr>
          </a:p>
          <a:p>
            <a:pPr marL="343080" indent="-342000">
              <a:lnSpc>
                <a:spcPct val="100000"/>
              </a:lnSpc>
              <a:spcBef>
                <a:spcPts val="641"/>
              </a:spcBef>
              <a:buClr>
                <a:srgbClr val="000000"/>
              </a:buClr>
              <a:buFont typeface="Arial"/>
              <a:buChar char="•"/>
            </a:pPr>
            <a:r>
              <a:rPr b="0" lang="de-DE" sz="3200" spc="-1" strike="noStrike">
                <a:solidFill>
                  <a:srgbClr val="000000"/>
                </a:solidFill>
                <a:latin typeface="Calibri"/>
                <a:ea typeface="DejaVu Sans"/>
              </a:rPr>
              <a:t>Ray, myself and a number of interested geeks joined the show and EDTF was born.</a:t>
            </a:r>
            <a:endParaRPr b="0" lang="en-US" sz="3200" spc="-1" strike="noStrike">
              <a:latin typeface="Arial"/>
            </a:endParaRPr>
          </a:p>
          <a:p>
            <a:pPr marL="343080" indent="-342000">
              <a:lnSpc>
                <a:spcPct val="100000"/>
              </a:lnSpc>
              <a:spcBef>
                <a:spcPts val="641"/>
              </a:spcBef>
              <a:buClr>
                <a:srgbClr val="000000"/>
              </a:buClr>
              <a:buFont typeface="Arial"/>
              <a:buChar char="•"/>
            </a:pPr>
            <a:r>
              <a:rPr b="0" lang="de-DE" sz="3200" spc="-1" strike="noStrike">
                <a:solidFill>
                  <a:srgbClr val="000000"/>
                </a:solidFill>
                <a:latin typeface="Calibri"/>
                <a:ea typeface="DejaVu Sans"/>
              </a:rPr>
              <a:t>Widely accepted by the digital preservation community it was adopted by a number of other standards especially RDA (Resource Description and Access) metadata standard for cultural heritage (adopted by, among others, the German library).</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Titel 1"/>
          <p:cNvSpPr/>
          <p:nvPr/>
        </p:nvSpPr>
        <p:spPr>
          <a:xfrm>
            <a:off x="457200" y="274680"/>
            <a:ext cx="8228520" cy="114192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de-DE" sz="4400" spc="-1" strike="noStrike">
                <a:solidFill>
                  <a:srgbClr val="000000"/>
                </a:solidFill>
                <a:latin typeface="Calibri"/>
                <a:ea typeface="DejaVu Sans"/>
              </a:rPr>
              <a:t>Temporal Data Types</a:t>
            </a:r>
            <a:endParaRPr b="0" lang="en-US" sz="4400" spc="-1" strike="noStrike">
              <a:latin typeface="Arial"/>
            </a:endParaRPr>
          </a:p>
        </p:txBody>
      </p:sp>
      <p:sp>
        <p:nvSpPr>
          <p:cNvPr id="79" name="Inhaltsplatzhalter 2"/>
          <p:cNvSpPr/>
          <p:nvPr/>
        </p:nvSpPr>
        <p:spPr>
          <a:xfrm>
            <a:off x="457200" y="1600200"/>
            <a:ext cx="8228520" cy="4524840"/>
          </a:xfrm>
          <a:prstGeom prst="rect">
            <a:avLst/>
          </a:prstGeom>
          <a:noFill/>
          <a:ln w="0">
            <a:noFill/>
          </a:ln>
        </p:spPr>
        <p:style>
          <a:lnRef idx="0"/>
          <a:fillRef idx="0"/>
          <a:effectRef idx="0"/>
          <a:fontRef idx="minor"/>
        </p:style>
        <p:txBody>
          <a:bodyPr lIns="90000" rIns="90000" tIns="45000" bIns="45000">
            <a:noAutofit/>
          </a:bodyPr>
          <a:p>
            <a:pPr marL="343080" indent="-342000">
              <a:lnSpc>
                <a:spcPct val="100000"/>
              </a:lnSpc>
              <a:spcBef>
                <a:spcPts val="641"/>
              </a:spcBef>
              <a:buClr>
                <a:srgbClr val="000000"/>
              </a:buClr>
              <a:buFont typeface="Arial"/>
              <a:buChar char="•"/>
            </a:pPr>
            <a:r>
              <a:rPr b="0" lang="de-DE" sz="3200" spc="-1" strike="noStrike">
                <a:solidFill>
                  <a:srgbClr val="000000"/>
                </a:solidFill>
                <a:latin typeface="Calibri"/>
                <a:ea typeface="DejaVu Sans"/>
              </a:rPr>
              <a:t>Instants: something happened at an instant of time. </a:t>
            </a:r>
            <a:endParaRPr b="0" lang="en-US" sz="3200" spc="-1" strike="noStrike">
              <a:latin typeface="Arial"/>
            </a:endParaRPr>
          </a:p>
          <a:p>
            <a:pPr marL="343080" indent="-342000">
              <a:lnSpc>
                <a:spcPct val="100000"/>
              </a:lnSpc>
              <a:spcBef>
                <a:spcPts val="641"/>
              </a:spcBef>
              <a:buClr>
                <a:srgbClr val="000000"/>
              </a:buClr>
              <a:buFont typeface="Arial"/>
              <a:buChar char="•"/>
            </a:pPr>
            <a:r>
              <a:rPr b="0" lang="de-DE" sz="3200" spc="-1" strike="noStrike">
                <a:solidFill>
                  <a:srgbClr val="000000"/>
                </a:solidFill>
                <a:latin typeface="Calibri"/>
                <a:ea typeface="DejaVu Sans"/>
              </a:rPr>
              <a:t>Intervals: length of time (e.g. 1 month)</a:t>
            </a:r>
            <a:endParaRPr b="0" lang="en-US" sz="3200" spc="-1" strike="noStrike">
              <a:latin typeface="Arial"/>
            </a:endParaRPr>
          </a:p>
          <a:p>
            <a:pPr marL="343080" indent="-342000">
              <a:lnSpc>
                <a:spcPct val="100000"/>
              </a:lnSpc>
              <a:spcBef>
                <a:spcPts val="641"/>
              </a:spcBef>
              <a:buClr>
                <a:srgbClr val="000000"/>
              </a:buClr>
              <a:buFont typeface="Arial"/>
              <a:buChar char="•"/>
            </a:pPr>
            <a:r>
              <a:rPr b="0" lang="de-DE" sz="3200" spc="-1" strike="noStrike">
                <a:solidFill>
                  <a:srgbClr val="000000"/>
                </a:solidFill>
                <a:latin typeface="Calibri"/>
                <a:ea typeface="DejaVu Sans"/>
              </a:rPr>
              <a:t>Period: An anchored duration of time (e.g. Summer School Holidays in Bavaria 30.07.2016 – 12.09.2016)</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ontent Placeholder 2"/>
          <p:cNvSpPr/>
          <p:nvPr/>
        </p:nvSpPr>
        <p:spPr>
          <a:xfrm>
            <a:off x="457200" y="1600200"/>
            <a:ext cx="8228520" cy="4524840"/>
          </a:xfrm>
          <a:prstGeom prst="rect">
            <a:avLst/>
          </a:prstGeom>
          <a:noFill/>
          <a:ln w="0">
            <a:noFill/>
          </a:ln>
        </p:spPr>
        <p:style>
          <a:lnRef idx="0"/>
          <a:fillRef idx="0"/>
          <a:effectRef idx="0"/>
          <a:fontRef idx="minor"/>
        </p:style>
        <p:txBody>
          <a:bodyPr lIns="90000" rIns="90000" tIns="45000" bIns="45000">
            <a:normAutofit/>
          </a:bodyPr>
          <a:p>
            <a:pPr marL="343080" indent="-34200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EDTF responded to a need for a date/time string to be more expressive than ISO 8601:2004. </a:t>
            </a:r>
            <a:endParaRPr b="0" lang="en-US" sz="3200" spc="-1" strike="noStrike">
              <a:latin typeface="Arial"/>
            </a:endParaRPr>
          </a:p>
          <a:p>
            <a:pPr marL="343080" indent="-34200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Defined features to be supported in a date/time string, features considered useful for a wide variety of applications.</a:t>
            </a:r>
            <a:endParaRPr b="0" lang="en-US" sz="3200" spc="-1" strike="noStrike">
              <a:latin typeface="Arial"/>
            </a:endParaRPr>
          </a:p>
          <a:p>
            <a:pPr>
              <a:lnSpc>
                <a:spcPct val="100000"/>
              </a:lnSpc>
              <a:spcBef>
                <a:spcPts val="641"/>
              </a:spcBef>
            </a:pPr>
            <a:r>
              <a:rPr b="0" lang="en-US" sz="3600" spc="-1" strike="noStrike">
                <a:solidFill>
                  <a:srgbClr val="000000"/>
                </a:solidFill>
                <a:latin typeface="Calibri"/>
                <a:ea typeface="DejaVu Sans"/>
              </a:rPr>
              <a:t>EDTF was originally defined as a </a:t>
            </a:r>
            <a:r>
              <a:rPr b="1" lang="en-US" sz="3600" spc="-1" strike="noStrike">
                <a:solidFill>
                  <a:srgbClr val="000000"/>
                </a:solidFill>
                <a:latin typeface="Calibri"/>
                <a:ea typeface="DejaVu Sans"/>
              </a:rPr>
              <a:t>Profile of </a:t>
            </a:r>
            <a:r>
              <a:rPr b="0" lang="en-US" sz="3600" spc="-1" strike="noStrike">
                <a:solidFill>
                  <a:srgbClr val="000000"/>
                </a:solidFill>
                <a:latin typeface="Calibri"/>
                <a:ea typeface="DejaVu Sans"/>
              </a:rPr>
              <a:t>/ </a:t>
            </a:r>
            <a:r>
              <a:rPr b="1" lang="en-US" sz="3600" spc="-1" strike="noStrike">
                <a:solidFill>
                  <a:srgbClr val="000000"/>
                </a:solidFill>
                <a:latin typeface="Calibri"/>
                <a:ea typeface="DejaVu Sans"/>
              </a:rPr>
              <a:t>extension to </a:t>
            </a:r>
            <a:r>
              <a:rPr b="0" lang="en-US" sz="3600" spc="-1" strike="noStrike">
                <a:solidFill>
                  <a:srgbClr val="000000"/>
                </a:solidFill>
                <a:latin typeface="Calibri"/>
                <a:ea typeface="DejaVu Sans"/>
              </a:rPr>
              <a:t>ISO 8601:2004</a:t>
            </a:r>
            <a:br/>
            <a:r>
              <a:rPr b="0" lang="en-US" sz="3200" spc="-1" strike="noStrike">
                <a:solidFill>
                  <a:srgbClr val="000000"/>
                </a:solidFill>
                <a:latin typeface="Calibri"/>
                <a:ea typeface="DejaVu Sans"/>
              </a:rPr>
              <a:t> </a:t>
            </a:r>
            <a:endParaRPr b="0" lang="en-US" sz="3200" spc="-1" strike="noStrike">
              <a:latin typeface="Arial"/>
            </a:endParaRPr>
          </a:p>
          <a:p>
            <a:pPr>
              <a:lnSpc>
                <a:spcPct val="100000"/>
              </a:lnSpc>
              <a:spcBef>
                <a:spcPts val="641"/>
              </a:spcBef>
            </a:pP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Title 1"/>
          <p:cNvSpPr/>
          <p:nvPr/>
        </p:nvSpPr>
        <p:spPr>
          <a:xfrm>
            <a:off x="457200" y="274680"/>
            <a:ext cx="8228520" cy="114192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000000"/>
                </a:solidFill>
                <a:latin typeface="Calibri"/>
                <a:ea typeface="DejaVu Sans"/>
              </a:rPr>
              <a:t>Profile of / extension to ISO 8601</a:t>
            </a:r>
            <a:endParaRPr b="0" lang="en-US" sz="4400" spc="-1" strike="noStrike">
              <a:latin typeface="Arial"/>
            </a:endParaRPr>
          </a:p>
        </p:txBody>
      </p:sp>
      <p:sp>
        <p:nvSpPr>
          <p:cNvPr id="116" name="Content Placeholder 2"/>
          <p:cNvSpPr/>
          <p:nvPr/>
        </p:nvSpPr>
        <p:spPr>
          <a:xfrm>
            <a:off x="457200" y="1600200"/>
            <a:ext cx="8228520" cy="4524840"/>
          </a:xfrm>
          <a:prstGeom prst="rect">
            <a:avLst/>
          </a:prstGeom>
          <a:noFill/>
          <a:ln w="0">
            <a:noFill/>
          </a:ln>
        </p:spPr>
        <p:style>
          <a:lnRef idx="0"/>
          <a:fillRef idx="0"/>
          <a:effectRef idx="0"/>
          <a:fontRef idx="minor"/>
        </p:style>
        <p:txBody>
          <a:bodyPr lIns="90000" rIns="90000" tIns="45000" bIns="45000">
            <a:normAutofit fontScale="94000"/>
          </a:bodyPr>
          <a:p>
            <a:pPr marL="343080" indent="-342000">
              <a:lnSpc>
                <a:spcPct val="100000"/>
              </a:lnSpc>
              <a:spcBef>
                <a:spcPts val="641"/>
              </a:spcBef>
              <a:buClr>
                <a:srgbClr val="000000"/>
              </a:buClr>
              <a:buFont typeface="Arial"/>
              <a:buChar char="•"/>
            </a:pPr>
            <a:r>
              <a:rPr b="1" lang="en-US" sz="3200" spc="-1" strike="noStrike">
                <a:solidFill>
                  <a:srgbClr val="000000"/>
                </a:solidFill>
                <a:latin typeface="Calibri"/>
                <a:ea typeface="DejaVu Sans"/>
              </a:rPr>
              <a:t>Profile</a:t>
            </a:r>
            <a:endParaRPr b="0" lang="en-US" sz="3200" spc="-1" strike="noStrike">
              <a:latin typeface="Arial"/>
            </a:endParaRPr>
          </a:p>
          <a:p>
            <a:pPr lvl="1" marL="743040" indent="-284760">
              <a:lnSpc>
                <a:spcPct val="100000"/>
              </a:lnSpc>
              <a:spcBef>
                <a:spcPts val="561"/>
              </a:spcBef>
              <a:buClr>
                <a:srgbClr val="000000"/>
              </a:buClr>
              <a:buFont typeface="Arial"/>
              <a:buChar char="–"/>
            </a:pPr>
            <a:r>
              <a:rPr b="0" lang="en-US" sz="2800" spc="-1" strike="noStrike">
                <a:solidFill>
                  <a:srgbClr val="000000"/>
                </a:solidFill>
                <a:latin typeface="Calibri"/>
                <a:ea typeface="DejaVu Sans"/>
              </a:rPr>
              <a:t>8601 describes a number of date/time features. Some are redundant and/or not very useful; to reduce the scope for error and the complexity of software, it seems worthwhile to restrict the supported formats to a smaller set. </a:t>
            </a:r>
            <a:br/>
            <a:r>
              <a:rPr b="0" lang="en-US" sz="2800" spc="-1" strike="noStrike">
                <a:solidFill>
                  <a:srgbClr val="000000"/>
                </a:solidFill>
                <a:latin typeface="Calibri"/>
                <a:ea typeface="DejaVu Sans"/>
              </a:rPr>
              <a:t> </a:t>
            </a:r>
            <a:endParaRPr b="0" lang="en-US" sz="2800" spc="-1" strike="noStrike">
              <a:latin typeface="Arial"/>
            </a:endParaRPr>
          </a:p>
          <a:p>
            <a:pPr marL="343080" indent="-342000">
              <a:lnSpc>
                <a:spcPct val="100000"/>
              </a:lnSpc>
              <a:spcBef>
                <a:spcPts val="641"/>
              </a:spcBef>
              <a:buClr>
                <a:srgbClr val="000000"/>
              </a:buClr>
              <a:buFont typeface="Arial"/>
              <a:buChar char="•"/>
            </a:pPr>
            <a:r>
              <a:rPr b="1" lang="en-US" sz="3200" spc="-1" strike="noStrike">
                <a:solidFill>
                  <a:srgbClr val="000000"/>
                </a:solidFill>
                <a:latin typeface="Calibri"/>
                <a:ea typeface="DejaVu Sans"/>
              </a:rPr>
              <a:t>Extension</a:t>
            </a:r>
            <a:endParaRPr b="0" lang="en-US" sz="3200" spc="-1" strike="noStrike">
              <a:latin typeface="Arial"/>
            </a:endParaRPr>
          </a:p>
          <a:p>
            <a:pPr lvl="1" marL="743040" indent="-284760">
              <a:lnSpc>
                <a:spcPct val="100000"/>
              </a:lnSpc>
              <a:spcBef>
                <a:spcPts val="561"/>
              </a:spcBef>
              <a:buClr>
                <a:srgbClr val="000000"/>
              </a:buClr>
              <a:buFont typeface="Arial"/>
              <a:buChar char="–"/>
            </a:pPr>
            <a:r>
              <a:rPr b="0" lang="en-US" sz="2800" spc="-1" strike="noStrike">
                <a:solidFill>
                  <a:srgbClr val="000000"/>
                </a:solidFill>
                <a:latin typeface="Calibri"/>
                <a:ea typeface="DejaVu Sans"/>
              </a:rPr>
              <a:t>On the other hand, there are a number of date and time format conventions in common use that are not included in ISO 8601; it seemed worthwhile to normalize these.</a:t>
            </a:r>
            <a:endParaRPr b="0" lang="en-US" sz="2800" spc="-1" strike="noStrike">
              <a:latin typeface="Arial"/>
            </a:endParaRPr>
          </a:p>
          <a:p>
            <a:pPr>
              <a:lnSpc>
                <a:spcPct val="100000"/>
              </a:lnSpc>
              <a:spcBef>
                <a:spcPts val="641"/>
              </a:spcBef>
            </a:pP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
          <p:cNvSpPr txBox="1"/>
          <p:nvPr/>
        </p:nvSpPr>
        <p:spPr>
          <a:xfrm>
            <a:off x="685800" y="914400"/>
            <a:ext cx="8001000" cy="7808760"/>
          </a:xfrm>
          <a:prstGeom prst="rect">
            <a:avLst/>
          </a:prstGeom>
          <a:noFill/>
          <a:ln w="0">
            <a:noFill/>
          </a:ln>
        </p:spPr>
        <p:txBody>
          <a:bodyPr lIns="90000" rIns="90000" tIns="45000" bIns="45000">
            <a:noAutofit/>
          </a:bodyPr>
          <a:p>
            <a:r>
              <a:rPr b="0" lang="en-US" sz="2600" spc="-1" strike="noStrike">
                <a:latin typeface="Arial"/>
              </a:rPr>
              <a:t>EDTF → ISO-8601:2019</a:t>
            </a:r>
            <a:endParaRPr b="0" lang="en-US" sz="2600" spc="-1" strike="noStrike">
              <a:latin typeface="Arial"/>
            </a:endParaRPr>
          </a:p>
          <a:p>
            <a:endParaRPr b="0" lang="en-US" sz="2600" spc="-1" strike="noStrike">
              <a:latin typeface="Arial"/>
            </a:endParaRPr>
          </a:p>
          <a:p>
            <a:r>
              <a:rPr b="0" lang="en-US" sz="2200" spc="-1" strike="noStrike">
                <a:latin typeface="Arial"/>
              </a:rPr>
              <a:t>Predecessors:</a:t>
            </a:r>
            <a:endParaRPr b="0" lang="en-US" sz="2200" spc="-1" strike="noStrike">
              <a:latin typeface="Arial"/>
            </a:endParaRPr>
          </a:p>
          <a:p>
            <a:r>
              <a:rPr b="0" lang="en-US" sz="2200" spc="-1" strike="noStrike">
                <a:latin typeface="Arial"/>
              </a:rPr>
              <a:t>    • </a:t>
            </a:r>
            <a:r>
              <a:rPr b="0" lang="en-US" sz="2200" spc="-1" strike="noStrike">
                <a:latin typeface="Arial"/>
              </a:rPr>
              <a:t>ISO 2014:1976 (all-numeric dates)</a:t>
            </a:r>
            <a:endParaRPr b="0" lang="en-US" sz="2200" spc="-1" strike="noStrike">
              <a:latin typeface="Arial"/>
            </a:endParaRPr>
          </a:p>
          <a:p>
            <a:r>
              <a:rPr b="0" lang="en-US" sz="2200" spc="-1" strike="noStrike">
                <a:latin typeface="Arial"/>
              </a:rPr>
              <a:t>    • </a:t>
            </a:r>
            <a:r>
              <a:rPr b="0" lang="en-US" sz="2200" spc="-1" strike="noStrike">
                <a:latin typeface="Arial"/>
              </a:rPr>
              <a:t>ISO 2015:1976 (week numbering)</a:t>
            </a:r>
            <a:endParaRPr b="0" lang="en-US" sz="2200" spc="-1" strike="noStrike">
              <a:latin typeface="Arial"/>
            </a:endParaRPr>
          </a:p>
          <a:p>
            <a:r>
              <a:rPr b="0" lang="en-US" sz="2200" spc="-1" strike="noStrike">
                <a:latin typeface="Arial"/>
              </a:rPr>
              <a:t>    • </a:t>
            </a:r>
            <a:r>
              <a:rPr b="0" lang="en-US" sz="2200" spc="-1" strike="noStrike">
                <a:latin typeface="Arial"/>
              </a:rPr>
              <a:t>ISO 2711:1973 (ordinal date numbering)</a:t>
            </a:r>
            <a:endParaRPr b="0" lang="en-US" sz="2200" spc="-1" strike="noStrike">
              <a:latin typeface="Arial"/>
            </a:endParaRPr>
          </a:p>
          <a:p>
            <a:r>
              <a:rPr b="0" lang="en-US" sz="2200" spc="-1" strike="noStrike">
                <a:latin typeface="Arial"/>
              </a:rPr>
              <a:t>    • </a:t>
            </a:r>
            <a:r>
              <a:rPr b="0" lang="en-US" sz="2200" spc="-1" strike="noStrike">
                <a:latin typeface="Arial"/>
              </a:rPr>
              <a:t>ISO 3307:1975 (representations of time of the day)</a:t>
            </a:r>
            <a:endParaRPr b="0" lang="en-US" sz="2200" spc="-1" strike="noStrike">
              <a:latin typeface="Arial"/>
            </a:endParaRPr>
          </a:p>
          <a:p>
            <a:r>
              <a:rPr b="0" lang="en-US" sz="2200" spc="-1" strike="noStrike">
                <a:latin typeface="Arial"/>
              </a:rPr>
              <a:t>    • </a:t>
            </a:r>
            <a:r>
              <a:rPr b="0" lang="en-US" sz="2200" spc="-1" strike="noStrike">
                <a:latin typeface="Arial"/>
              </a:rPr>
              <a:t>ISO 4031:1978 (time differentials)</a:t>
            </a:r>
            <a:endParaRPr b="0" lang="en-US" sz="2200" spc="-1" strike="noStrike">
              <a:latin typeface="Arial"/>
            </a:endParaRPr>
          </a:p>
          <a:p>
            <a:r>
              <a:rPr b="0" lang="en-US" sz="2200" spc="-1" strike="noStrike">
                <a:latin typeface="Arial"/>
              </a:rPr>
              <a:t>These standards were all superseded by the first ISO 8601, ISO 8601:1988.</a:t>
            </a:r>
            <a:endParaRPr b="0" lang="en-US" sz="2200" spc="-1" strike="noStrike">
              <a:latin typeface="Arial"/>
            </a:endParaRPr>
          </a:p>
          <a:p>
            <a:endParaRPr b="0" lang="en-US" sz="2200" spc="-1" strike="noStrike">
              <a:latin typeface="Arial"/>
            </a:endParaRPr>
          </a:p>
          <a:p>
            <a:r>
              <a:rPr b="0" lang="en-US" sz="2200" spc="-1" strike="noStrike">
                <a:latin typeface="Arial"/>
              </a:rPr>
              <a:t>And subsequently ISO 8601 has been updated multiple times:</a:t>
            </a:r>
            <a:endParaRPr b="0" lang="en-US" sz="2200" spc="-1" strike="noStrike">
              <a:latin typeface="Arial"/>
            </a:endParaRPr>
          </a:p>
          <a:p>
            <a:r>
              <a:rPr b="0" lang="en-US" sz="2200" spc="-1" strike="noStrike">
                <a:latin typeface="Arial"/>
              </a:rPr>
              <a:t>    • </a:t>
            </a:r>
            <a:r>
              <a:rPr b="0" lang="en-US" sz="2200" spc="-1" strike="noStrike">
                <a:latin typeface="Arial"/>
              </a:rPr>
              <a:t>ISO 8601:1988</a:t>
            </a:r>
            <a:endParaRPr b="0" lang="en-US" sz="2200" spc="-1" strike="noStrike">
              <a:latin typeface="Arial"/>
            </a:endParaRPr>
          </a:p>
          <a:p>
            <a:r>
              <a:rPr b="0" lang="en-US" sz="2200" spc="-1" strike="noStrike">
                <a:latin typeface="Arial"/>
              </a:rPr>
              <a:t>    • </a:t>
            </a:r>
            <a:r>
              <a:rPr b="0" lang="en-US" sz="2200" spc="-1" strike="noStrike">
                <a:latin typeface="Arial"/>
              </a:rPr>
              <a:t>ISO 8601:1988/Cor 1:1991</a:t>
            </a:r>
            <a:endParaRPr b="0" lang="en-US" sz="2200" spc="-1" strike="noStrike">
              <a:latin typeface="Arial"/>
            </a:endParaRPr>
          </a:p>
          <a:p>
            <a:r>
              <a:rPr b="0" lang="en-US" sz="2200" spc="-1" strike="noStrike">
                <a:latin typeface="Arial"/>
              </a:rPr>
              <a:t>    • </a:t>
            </a:r>
            <a:r>
              <a:rPr b="0" lang="en-US" sz="2200" spc="-1" strike="noStrike">
                <a:latin typeface="Arial"/>
              </a:rPr>
              <a:t>ISO 8601:2000</a:t>
            </a:r>
            <a:endParaRPr b="0" lang="en-US" sz="2200" spc="-1" strike="noStrike">
              <a:latin typeface="Arial"/>
            </a:endParaRPr>
          </a:p>
          <a:p>
            <a:r>
              <a:rPr b="0" lang="en-US" sz="2200" spc="-1" strike="noStrike">
                <a:latin typeface="Arial"/>
              </a:rPr>
              <a:t>    • </a:t>
            </a:r>
            <a:r>
              <a:rPr b="0" lang="en-US" sz="2200" spc="-1" strike="noStrike">
                <a:latin typeface="Arial"/>
              </a:rPr>
              <a:t>ISO 8601:2004</a:t>
            </a:r>
            <a:endParaRPr b="0" lang="en-US" sz="2200" spc="-1" strike="noStrike">
              <a:latin typeface="Arial"/>
            </a:endParaRPr>
          </a:p>
          <a:p>
            <a:endParaRPr b="0" lang="en-US" sz="2200" spc="-1" strike="noStrike">
              <a:latin typeface="Arial"/>
            </a:endParaRPr>
          </a:p>
          <a:p>
            <a:endParaRPr b="0" lang="en-US" sz="2200" spc="-1" strike="noStrike">
              <a:latin typeface="Arial"/>
            </a:endParaRPr>
          </a:p>
          <a:p>
            <a:endParaRPr b="0" lang="en-US" sz="2200" spc="-1" strike="noStrike">
              <a:latin typeface="Arial"/>
            </a:endParaRPr>
          </a:p>
          <a:p>
            <a:endParaRPr b="0" lang="en-US" sz="2200" spc="-1" strike="noStrike">
              <a:latin typeface="Arial"/>
            </a:endParaRPr>
          </a:p>
          <a:p>
            <a:endParaRPr b="0" lang="en-US" sz="2200" spc="-1" strike="noStrike">
              <a:latin typeface="Arial"/>
            </a:endParaRPr>
          </a:p>
          <a:p>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Title 1"/>
          <p:cNvSpPr/>
          <p:nvPr/>
        </p:nvSpPr>
        <p:spPr>
          <a:xfrm>
            <a:off x="457200" y="274680"/>
            <a:ext cx="8228520" cy="114192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000000"/>
                </a:solidFill>
                <a:latin typeface="Calibri"/>
                <a:ea typeface="DejaVu Sans"/>
              </a:rPr>
              <a:t>EDTF Three Levels:   0, 1, and 2</a:t>
            </a:r>
            <a:endParaRPr b="0" lang="en-US" sz="4400" spc="-1" strike="noStrike">
              <a:latin typeface="Arial"/>
            </a:endParaRPr>
          </a:p>
        </p:txBody>
      </p:sp>
      <p:sp>
        <p:nvSpPr>
          <p:cNvPr id="119" name="Content Placeholder 2"/>
          <p:cNvSpPr/>
          <p:nvPr/>
        </p:nvSpPr>
        <p:spPr>
          <a:xfrm>
            <a:off x="457200" y="1600200"/>
            <a:ext cx="8228520" cy="4524840"/>
          </a:xfrm>
          <a:prstGeom prst="rect">
            <a:avLst/>
          </a:prstGeom>
          <a:noFill/>
          <a:ln w="0">
            <a:noFill/>
          </a:ln>
        </p:spPr>
        <p:style>
          <a:lnRef idx="0"/>
          <a:fillRef idx="0"/>
          <a:effectRef idx="0"/>
          <a:fontRef idx="minor"/>
        </p:style>
        <p:txBody>
          <a:bodyPr lIns="90000" rIns="90000" tIns="45000" bIns="45000">
            <a:noAutofit/>
          </a:bodyPr>
          <a:p>
            <a:pPr>
              <a:lnSpc>
                <a:spcPct val="100000"/>
              </a:lnSpc>
              <a:spcBef>
                <a:spcPts val="641"/>
              </a:spcBef>
            </a:pPr>
            <a:endParaRPr b="0" lang="en-US" sz="2600" spc="-1" strike="noStrike">
              <a:latin typeface="Arial"/>
            </a:endParaRPr>
          </a:p>
          <a:p>
            <a:pPr marL="343080" indent="-34200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Level 0: A profile of 8601</a:t>
            </a:r>
            <a:br/>
            <a:r>
              <a:rPr b="0" lang="en-US" sz="3200" spc="-1" strike="noStrike">
                <a:solidFill>
                  <a:srgbClr val="000000"/>
                </a:solidFill>
                <a:latin typeface="Calibri"/>
                <a:ea typeface="DejaVu Sans"/>
              </a:rPr>
              <a:t> </a:t>
            </a:r>
            <a:endParaRPr b="0" lang="en-US" sz="3200" spc="-1" strike="noStrike">
              <a:latin typeface="Arial"/>
            </a:endParaRPr>
          </a:p>
          <a:p>
            <a:pPr marL="343080" indent="-34200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Level 1: simple extensions</a:t>
            </a:r>
            <a:br/>
            <a:r>
              <a:rPr b="0" lang="en-US" sz="3200" spc="-1" strike="noStrike">
                <a:solidFill>
                  <a:srgbClr val="000000"/>
                </a:solidFill>
                <a:latin typeface="Calibri"/>
                <a:ea typeface="DejaVu Sans"/>
              </a:rPr>
              <a:t> </a:t>
            </a:r>
            <a:endParaRPr b="0" lang="en-US" sz="3200" spc="-1" strike="noStrike">
              <a:latin typeface="Arial"/>
            </a:endParaRPr>
          </a:p>
          <a:p>
            <a:pPr marL="343080" indent="-34200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Level 2: more complex extensions </a:t>
            </a:r>
            <a:endParaRPr b="0" lang="en-US" sz="3200" spc="-1" strike="noStrike">
              <a:latin typeface="Arial"/>
            </a:endParaRPr>
          </a:p>
          <a:p>
            <a:pPr>
              <a:lnSpc>
                <a:spcPct val="100000"/>
              </a:lnSpc>
              <a:spcBef>
                <a:spcPts val="641"/>
              </a:spcBef>
            </a:pP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Title 1"/>
          <p:cNvSpPr/>
          <p:nvPr/>
        </p:nvSpPr>
        <p:spPr>
          <a:xfrm>
            <a:off x="457200" y="274680"/>
            <a:ext cx="8228520" cy="114192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000000"/>
                </a:solidFill>
                <a:latin typeface="Calibri"/>
                <a:ea typeface="DejaVu Sans"/>
              </a:rPr>
              <a:t>Level 0 (profile of 8601)</a:t>
            </a:r>
            <a:endParaRPr b="0" lang="en-US" sz="4400" spc="-1" strike="noStrike">
              <a:latin typeface="Arial"/>
            </a:endParaRPr>
          </a:p>
        </p:txBody>
      </p:sp>
      <p:sp>
        <p:nvSpPr>
          <p:cNvPr id="121" name="Content Placeholder 2"/>
          <p:cNvSpPr/>
          <p:nvPr/>
        </p:nvSpPr>
        <p:spPr>
          <a:xfrm>
            <a:off x="457200" y="1600200"/>
            <a:ext cx="8228520" cy="4524840"/>
          </a:xfrm>
          <a:prstGeom prst="rect">
            <a:avLst/>
          </a:prstGeom>
          <a:noFill/>
          <a:ln w="0">
            <a:noFill/>
          </a:ln>
        </p:spPr>
        <p:style>
          <a:lnRef idx="0"/>
          <a:fillRef idx="0"/>
          <a:effectRef idx="0"/>
          <a:fontRef idx="minor"/>
        </p:style>
        <p:txBody>
          <a:bodyPr lIns="90000" rIns="90000" tIns="45000" bIns="45000">
            <a:noAutofit/>
          </a:bodyPr>
          <a:p>
            <a:pPr marL="343080" indent="-34200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Date</a:t>
            </a:r>
            <a:br/>
            <a:r>
              <a:rPr b="0" lang="en-US" sz="3200" spc="-1" strike="noStrike">
                <a:solidFill>
                  <a:srgbClr val="000000"/>
                </a:solidFill>
                <a:latin typeface="Calibri"/>
                <a:ea typeface="DejaVu Sans"/>
              </a:rPr>
              <a:t> </a:t>
            </a:r>
            <a:endParaRPr b="0" lang="en-US" sz="3200" spc="-1" strike="noStrike">
              <a:latin typeface="Arial"/>
            </a:endParaRPr>
          </a:p>
          <a:p>
            <a:pPr marL="343080" indent="-34200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Date and Time</a:t>
            </a:r>
            <a:br/>
            <a:r>
              <a:rPr b="0" lang="en-US" sz="3200" spc="-1" strike="noStrike">
                <a:solidFill>
                  <a:srgbClr val="000000"/>
                </a:solidFill>
                <a:latin typeface="Calibri"/>
                <a:ea typeface="DejaVu Sans"/>
              </a:rPr>
              <a:t> </a:t>
            </a:r>
            <a:endParaRPr b="0" lang="en-US" sz="3200" spc="-1" strike="noStrike">
              <a:latin typeface="Arial"/>
            </a:endParaRPr>
          </a:p>
          <a:p>
            <a:pPr marL="343080" indent="-34200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Interval</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Title 1"/>
          <p:cNvSpPr/>
          <p:nvPr/>
        </p:nvSpPr>
        <p:spPr>
          <a:xfrm>
            <a:off x="457200" y="274680"/>
            <a:ext cx="8228520" cy="1141920"/>
          </a:xfrm>
          <a:prstGeom prst="rect">
            <a:avLst/>
          </a:prstGeom>
          <a:noFill/>
          <a:ln w="0">
            <a:noFill/>
          </a:ln>
        </p:spPr>
        <p:style>
          <a:lnRef idx="0"/>
          <a:fillRef idx="0"/>
          <a:effectRef idx="0"/>
          <a:fontRef idx="minor"/>
        </p:style>
        <p:txBody>
          <a:bodyPr lIns="90000" rIns="90000" tIns="45000" bIns="45000" anchor="ctr">
            <a:normAutofit fontScale="82000"/>
          </a:bodyPr>
          <a:p>
            <a:pPr algn="ctr">
              <a:lnSpc>
                <a:spcPct val="100000"/>
              </a:lnSpc>
            </a:pPr>
            <a:r>
              <a:rPr b="0" lang="en-US" sz="4400" spc="-1" strike="noStrike">
                <a:solidFill>
                  <a:srgbClr val="000000"/>
                </a:solidFill>
                <a:latin typeface="Calibri"/>
                <a:ea typeface="DejaVu Sans"/>
              </a:rPr>
              <a:t>Date</a:t>
            </a:r>
            <a:br/>
            <a:endParaRPr b="0" lang="en-US" sz="4400" spc="-1" strike="noStrike">
              <a:latin typeface="Arial"/>
            </a:endParaRPr>
          </a:p>
        </p:txBody>
      </p:sp>
      <p:sp>
        <p:nvSpPr>
          <p:cNvPr id="123" name="Content Placeholder 2"/>
          <p:cNvSpPr/>
          <p:nvPr/>
        </p:nvSpPr>
        <p:spPr>
          <a:xfrm>
            <a:off x="457200" y="1600200"/>
            <a:ext cx="8228520" cy="4524840"/>
          </a:xfrm>
          <a:prstGeom prst="rect">
            <a:avLst/>
          </a:prstGeom>
          <a:noFill/>
          <a:ln w="0">
            <a:noFill/>
          </a:ln>
        </p:spPr>
        <p:style>
          <a:lnRef idx="0"/>
          <a:fillRef idx="0"/>
          <a:effectRef idx="0"/>
          <a:fontRef idx="minor"/>
        </p:style>
        <p:txBody>
          <a:bodyPr lIns="90000" rIns="90000" tIns="45000" bIns="45000">
            <a:noAutofit/>
          </a:bodyPr>
          <a:p>
            <a:pPr marL="343080" indent="-34200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Any of the following:</a:t>
            </a:r>
            <a:endParaRPr b="0" lang="en-US" sz="3200" spc="-1" strike="noStrike">
              <a:latin typeface="Arial"/>
            </a:endParaRPr>
          </a:p>
          <a:p>
            <a:pPr lvl="1" marL="743040" indent="-284760">
              <a:lnSpc>
                <a:spcPct val="100000"/>
              </a:lnSpc>
              <a:spcBef>
                <a:spcPts val="479"/>
              </a:spcBef>
              <a:buClr>
                <a:srgbClr val="000000"/>
              </a:buClr>
              <a:buFont typeface="Wingdings" charset="2"/>
              <a:buChar char=""/>
            </a:pPr>
            <a:r>
              <a:rPr b="0" lang="en-US" sz="2400" spc="-1" strike="noStrike">
                <a:solidFill>
                  <a:srgbClr val="000000"/>
                </a:solidFill>
                <a:latin typeface="Calibri"/>
                <a:ea typeface="DejaVu Sans"/>
              </a:rPr>
              <a:t>year, month, and day (e.g. 2001-02-03)</a:t>
            </a:r>
            <a:endParaRPr b="0" lang="en-US" sz="2400" spc="-1" strike="noStrike">
              <a:latin typeface="Arial"/>
            </a:endParaRPr>
          </a:p>
          <a:p>
            <a:pPr lvl="1" marL="743040" indent="-284760">
              <a:lnSpc>
                <a:spcPct val="100000"/>
              </a:lnSpc>
              <a:spcBef>
                <a:spcPts val="479"/>
              </a:spcBef>
              <a:buClr>
                <a:srgbClr val="000000"/>
              </a:buClr>
              <a:buFont typeface="Wingdings" charset="2"/>
              <a:buChar char=""/>
            </a:pPr>
            <a:r>
              <a:rPr b="0" lang="en-US" sz="2400" spc="-1" strike="noStrike">
                <a:solidFill>
                  <a:srgbClr val="000000"/>
                </a:solidFill>
                <a:latin typeface="Calibri"/>
                <a:ea typeface="DejaVu Sans"/>
              </a:rPr>
              <a:t>year and month (e.g. 2008-12 )</a:t>
            </a:r>
            <a:endParaRPr b="0" lang="en-US" sz="2400" spc="-1" strike="noStrike">
              <a:latin typeface="Arial"/>
            </a:endParaRPr>
          </a:p>
          <a:p>
            <a:pPr lvl="1" marL="743040" indent="-284760">
              <a:lnSpc>
                <a:spcPct val="100000"/>
              </a:lnSpc>
              <a:spcBef>
                <a:spcPts val="561"/>
              </a:spcBef>
              <a:buClr>
                <a:srgbClr val="000000"/>
              </a:buClr>
              <a:buFont typeface="Wingdings" charset="2"/>
              <a:buChar char=""/>
            </a:pPr>
            <a:r>
              <a:rPr b="0" lang="en-US" sz="2400" spc="-1" strike="noStrike">
                <a:solidFill>
                  <a:srgbClr val="000000"/>
                </a:solidFill>
                <a:latin typeface="Calibri"/>
                <a:ea typeface="DejaVu Sans"/>
              </a:rPr>
              <a:t>year (e.g. 2008)</a:t>
            </a:r>
            <a:br/>
            <a:r>
              <a:rPr b="0" lang="en-US" sz="2800" spc="-1" strike="noStrike">
                <a:solidFill>
                  <a:srgbClr val="000000"/>
                </a:solidFill>
                <a:latin typeface="Calibri"/>
                <a:ea typeface="DejaVu Sans"/>
              </a:rPr>
              <a:t> </a:t>
            </a:r>
            <a:endParaRPr b="0" lang="en-US" sz="2800" spc="-1" strike="noStrike">
              <a:latin typeface="Arial"/>
            </a:endParaRPr>
          </a:p>
          <a:p>
            <a:pPr marL="343080" indent="-34200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extended form only (hyphens)</a:t>
            </a:r>
            <a:br/>
            <a:r>
              <a:rPr b="0" lang="en-US" sz="3200" spc="-1" strike="noStrike">
                <a:solidFill>
                  <a:srgbClr val="000000"/>
                </a:solidFill>
                <a:latin typeface="Calibri"/>
                <a:ea typeface="DejaVu Sans"/>
              </a:rPr>
              <a:t> </a:t>
            </a:r>
            <a:endParaRPr b="0" lang="en-US" sz="3200" spc="-1" strike="noStrike">
              <a:latin typeface="Arial"/>
            </a:endParaRPr>
          </a:p>
          <a:p>
            <a:pPr marL="343080" indent="-34200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Four-digit year only </a:t>
            </a:r>
            <a:endParaRPr b="0" lang="en-US" sz="3200" spc="-1" strike="noStrike">
              <a:latin typeface="Arial"/>
            </a:endParaRPr>
          </a:p>
          <a:p>
            <a:pPr>
              <a:lnSpc>
                <a:spcPct val="100000"/>
              </a:lnSpc>
              <a:spcBef>
                <a:spcPts val="641"/>
              </a:spcBef>
            </a:pP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Title 1"/>
          <p:cNvSpPr/>
          <p:nvPr/>
        </p:nvSpPr>
        <p:spPr>
          <a:xfrm>
            <a:off x="457200" y="274680"/>
            <a:ext cx="8228520" cy="114192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1" lang="en-US" sz="4400" spc="-1" strike="noStrike">
                <a:solidFill>
                  <a:srgbClr val="000000"/>
                </a:solidFill>
                <a:latin typeface="Calibri"/>
                <a:ea typeface="DejaVu Sans"/>
              </a:rPr>
              <a:t>Date and Time</a:t>
            </a:r>
            <a:endParaRPr b="0" lang="en-US" sz="4400" spc="-1" strike="noStrike">
              <a:latin typeface="Arial"/>
            </a:endParaRPr>
          </a:p>
        </p:txBody>
      </p:sp>
      <p:sp>
        <p:nvSpPr>
          <p:cNvPr id="125" name="Content Placeholder 2"/>
          <p:cNvSpPr/>
          <p:nvPr/>
        </p:nvSpPr>
        <p:spPr>
          <a:xfrm>
            <a:off x="457200" y="1600200"/>
            <a:ext cx="8228520" cy="4524840"/>
          </a:xfrm>
          <a:prstGeom prst="rect">
            <a:avLst/>
          </a:prstGeom>
          <a:noFill/>
          <a:ln w="0">
            <a:noFill/>
          </a:ln>
        </p:spPr>
        <p:style>
          <a:lnRef idx="0"/>
          <a:fillRef idx="0"/>
          <a:effectRef idx="0"/>
          <a:fontRef idx="minor"/>
        </p:style>
        <p:txBody>
          <a:bodyPr lIns="90000" rIns="90000" tIns="45000" bIns="45000">
            <a:normAutofit/>
          </a:bodyPr>
          <a:p>
            <a:pPr marL="343080" indent="-342000">
              <a:lnSpc>
                <a:spcPct val="100000"/>
              </a:lnSpc>
              <a:spcBef>
                <a:spcPts val="479"/>
              </a:spcBef>
              <a:buClr>
                <a:srgbClr val="000000"/>
              </a:buClr>
              <a:buFont typeface="Arial"/>
              <a:buChar char="•"/>
            </a:pPr>
            <a:r>
              <a:rPr b="0" lang="en-US" sz="2400" spc="-1" strike="noStrike">
                <a:solidFill>
                  <a:srgbClr val="000000"/>
                </a:solidFill>
                <a:latin typeface="Calibri"/>
                <a:ea typeface="DejaVu Sans"/>
              </a:rPr>
              <a:t>One of the following three forms</a:t>
            </a:r>
            <a:endParaRPr b="0" lang="en-US" sz="2400" spc="-1" strike="noStrike">
              <a:latin typeface="Arial"/>
            </a:endParaRPr>
          </a:p>
          <a:p>
            <a:pPr lvl="1" marL="743040" indent="-284760">
              <a:lnSpc>
                <a:spcPct val="100000"/>
              </a:lnSpc>
              <a:spcBef>
                <a:spcPts val="380"/>
              </a:spcBef>
              <a:buClr>
                <a:srgbClr val="000000"/>
              </a:buClr>
              <a:buFont typeface="Wingdings" charset="2"/>
              <a:buChar char=""/>
            </a:pPr>
            <a:r>
              <a:rPr b="0" lang="en-US" sz="1900" spc="-1" strike="noStrike">
                <a:solidFill>
                  <a:srgbClr val="000000"/>
                </a:solidFill>
                <a:latin typeface="Calibri"/>
                <a:ea typeface="DejaVu Sans"/>
              </a:rPr>
              <a:t>2001-02-03T09:30:01</a:t>
            </a:r>
            <a:endParaRPr b="0" lang="en-US" sz="1900" spc="-1" strike="noStrike">
              <a:latin typeface="Arial"/>
            </a:endParaRPr>
          </a:p>
          <a:p>
            <a:pPr lvl="1" marL="743040" indent="-284760">
              <a:lnSpc>
                <a:spcPct val="100000"/>
              </a:lnSpc>
              <a:spcBef>
                <a:spcPts val="380"/>
              </a:spcBef>
              <a:buClr>
                <a:srgbClr val="000000"/>
              </a:buClr>
              <a:buFont typeface="Wingdings" charset="2"/>
              <a:buChar char=""/>
            </a:pPr>
            <a:r>
              <a:rPr b="0" lang="en-US" sz="1900" spc="-1" strike="noStrike">
                <a:solidFill>
                  <a:srgbClr val="000000"/>
                </a:solidFill>
                <a:latin typeface="Calibri"/>
                <a:ea typeface="DejaVu Sans"/>
              </a:rPr>
              <a:t>2004-01-01T10:10:10Z</a:t>
            </a:r>
            <a:endParaRPr b="0" lang="en-US" sz="1900" spc="-1" strike="noStrike">
              <a:latin typeface="Arial"/>
            </a:endParaRPr>
          </a:p>
          <a:p>
            <a:pPr lvl="1" marL="743040" indent="-284760">
              <a:lnSpc>
                <a:spcPct val="100000"/>
              </a:lnSpc>
              <a:spcBef>
                <a:spcPts val="380"/>
              </a:spcBef>
              <a:buClr>
                <a:srgbClr val="000000"/>
              </a:buClr>
              <a:buFont typeface="Wingdings" charset="2"/>
              <a:buChar char=""/>
            </a:pPr>
            <a:r>
              <a:rPr b="0" lang="en-US" sz="1900" spc="-1" strike="noStrike">
                <a:solidFill>
                  <a:srgbClr val="000000"/>
                </a:solidFill>
                <a:latin typeface="Calibri"/>
                <a:ea typeface="DejaVu Sans"/>
              </a:rPr>
              <a:t>2004-01-01T10:10:10+05:00</a:t>
            </a:r>
            <a:br/>
            <a:r>
              <a:rPr b="0" lang="en-US" sz="1900" spc="-1" strike="noStrike">
                <a:solidFill>
                  <a:srgbClr val="000000"/>
                </a:solidFill>
                <a:latin typeface="Calibri"/>
                <a:ea typeface="DejaVu Sans"/>
              </a:rPr>
              <a:t> </a:t>
            </a:r>
            <a:endParaRPr b="0" lang="en-US" sz="1900" spc="-1" strike="noStrike">
              <a:latin typeface="Arial"/>
            </a:endParaRPr>
          </a:p>
          <a:p>
            <a:pPr marL="343080" indent="-342000">
              <a:lnSpc>
                <a:spcPct val="100000"/>
              </a:lnSpc>
              <a:spcBef>
                <a:spcPts val="459"/>
              </a:spcBef>
              <a:buClr>
                <a:srgbClr val="000000"/>
              </a:buClr>
              <a:buFont typeface="Arial"/>
              <a:buChar char="•"/>
            </a:pPr>
            <a:r>
              <a:rPr b="0" lang="en-US" sz="2300" spc="-1" strike="noStrike">
                <a:solidFill>
                  <a:srgbClr val="000000"/>
                </a:solidFill>
                <a:latin typeface="Calibri"/>
                <a:ea typeface="DejaVu Sans"/>
              </a:rPr>
              <a:t>I.e. date ‘T’ time   followed by either nothing, “Z” or zone offset</a:t>
            </a:r>
            <a:br/>
            <a:r>
              <a:rPr b="0" lang="en-US" sz="2300" spc="-1" strike="noStrike">
                <a:solidFill>
                  <a:srgbClr val="000000"/>
                </a:solidFill>
                <a:latin typeface="Calibri"/>
                <a:ea typeface="DejaVu Sans"/>
              </a:rPr>
              <a:t> </a:t>
            </a:r>
            <a:endParaRPr b="0" lang="en-US" sz="2300" spc="-1" strike="noStrike">
              <a:latin typeface="Arial"/>
            </a:endParaRPr>
          </a:p>
          <a:p>
            <a:pPr marL="343080" indent="-342000">
              <a:lnSpc>
                <a:spcPct val="100000"/>
              </a:lnSpc>
              <a:spcBef>
                <a:spcPts val="360"/>
              </a:spcBef>
              <a:buClr>
                <a:srgbClr val="000000"/>
              </a:buClr>
              <a:buFont typeface="Arial"/>
              <a:buChar char="•"/>
            </a:pPr>
            <a:r>
              <a:rPr b="0" lang="en-US" sz="1800" spc="-1" strike="noStrike">
                <a:solidFill>
                  <a:srgbClr val="000000"/>
                </a:solidFill>
                <a:latin typeface="Calibri"/>
                <a:ea typeface="DejaVu Sans"/>
              </a:rPr>
              <a:t>Zone-offset:   '+' or '-' followed by a 2-digit hour, followed optionally by a colon and the 2-digit minutes.</a:t>
            </a:r>
            <a:endParaRPr b="0" lang="en-US" sz="1800" spc="-1" strike="noStrike">
              <a:latin typeface="Arial"/>
            </a:endParaRPr>
          </a:p>
          <a:p>
            <a:pPr>
              <a:lnSpc>
                <a:spcPct val="100000"/>
              </a:lnSpc>
              <a:spcBef>
                <a:spcPts val="641"/>
              </a:spcBef>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Title 1"/>
          <p:cNvSpPr/>
          <p:nvPr/>
        </p:nvSpPr>
        <p:spPr>
          <a:xfrm>
            <a:off x="457200" y="274680"/>
            <a:ext cx="8228520" cy="114192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000000"/>
                </a:solidFill>
                <a:latin typeface="Calibri"/>
                <a:ea typeface="DejaVu Sans"/>
              </a:rPr>
              <a:t>Interval</a:t>
            </a:r>
            <a:endParaRPr b="0" lang="en-US" sz="4400" spc="-1" strike="noStrike">
              <a:latin typeface="Arial"/>
            </a:endParaRPr>
          </a:p>
        </p:txBody>
      </p:sp>
      <p:sp>
        <p:nvSpPr>
          <p:cNvPr id="127" name="Content Placeholder 2"/>
          <p:cNvSpPr/>
          <p:nvPr/>
        </p:nvSpPr>
        <p:spPr>
          <a:xfrm>
            <a:off x="457200" y="1600200"/>
            <a:ext cx="8228520" cy="4524840"/>
          </a:xfrm>
          <a:prstGeom prst="rect">
            <a:avLst/>
          </a:prstGeom>
          <a:noFill/>
          <a:ln w="0">
            <a:noFill/>
          </a:ln>
        </p:spPr>
        <p:style>
          <a:lnRef idx="0"/>
          <a:fillRef idx="0"/>
          <a:effectRef idx="0"/>
          <a:fontRef idx="minor"/>
        </p:style>
        <p:txBody>
          <a:bodyPr lIns="90000" rIns="90000" tIns="45000" bIns="45000">
            <a:normAutofit fontScale="94000"/>
          </a:bodyPr>
          <a:p>
            <a:pPr marL="343080" indent="-342000">
              <a:lnSpc>
                <a:spcPct val="100000"/>
              </a:lnSpc>
              <a:spcBef>
                <a:spcPts val="641"/>
              </a:spcBef>
              <a:tabLst>
                <a:tab algn="l" pos="0"/>
              </a:tabLst>
            </a:pPr>
            <a:r>
              <a:rPr b="0" lang="en-US" sz="3200" spc="-1" strike="noStrike">
                <a:solidFill>
                  <a:srgbClr val="000000"/>
                </a:solidFill>
                <a:latin typeface="Calibri"/>
                <a:ea typeface="DejaVu Sans"/>
              </a:rPr>
              <a:t>Normal Interval Rules  </a:t>
            </a:r>
            <a:endParaRPr b="0" lang="en-US" sz="3200" spc="-1" strike="noStrike">
              <a:latin typeface="Arial"/>
            </a:endParaRPr>
          </a:p>
          <a:p>
            <a:pPr marL="343080" indent="-342000">
              <a:lnSpc>
                <a:spcPct val="100000"/>
              </a:lnSpc>
              <a:spcBef>
                <a:spcPts val="601"/>
              </a:spcBef>
              <a:buClr>
                <a:srgbClr val="000000"/>
              </a:buClr>
              <a:buFont typeface="Arial"/>
              <a:buChar char="•"/>
              <a:tabLst>
                <a:tab algn="l" pos="0"/>
              </a:tabLst>
            </a:pPr>
            <a:r>
              <a:rPr b="0" lang="en-US" sz="3000" spc="-1" strike="noStrike">
                <a:solidFill>
                  <a:srgbClr val="000000"/>
                </a:solidFill>
                <a:latin typeface="Calibri"/>
                <a:ea typeface="DejaVu Sans"/>
              </a:rPr>
              <a:t>date   /  date</a:t>
            </a:r>
            <a:endParaRPr b="0" lang="en-US" sz="3000" spc="-1" strike="noStrike">
              <a:latin typeface="Arial"/>
            </a:endParaRPr>
          </a:p>
          <a:p>
            <a:pPr lvl="1" marL="743040" indent="-284760">
              <a:lnSpc>
                <a:spcPct val="100000"/>
              </a:lnSpc>
              <a:spcBef>
                <a:spcPts val="439"/>
              </a:spcBef>
              <a:buClr>
                <a:srgbClr val="000000"/>
              </a:buClr>
              <a:buFont typeface="Wingdings" charset="2"/>
              <a:buChar char=""/>
              <a:tabLst>
                <a:tab algn="l" pos="0"/>
              </a:tabLst>
            </a:pPr>
            <a:r>
              <a:rPr b="0" lang="en-US" sz="2200" spc="-1" strike="noStrike">
                <a:solidFill>
                  <a:srgbClr val="000000"/>
                </a:solidFill>
                <a:latin typeface="Calibri"/>
                <a:ea typeface="DejaVu Sans"/>
              </a:rPr>
              <a:t>No times</a:t>
            </a:r>
            <a:endParaRPr b="0" lang="en-US" sz="2200" spc="-1" strike="noStrike">
              <a:latin typeface="Arial"/>
            </a:endParaRPr>
          </a:p>
          <a:p>
            <a:pPr lvl="1" marL="743040" indent="-284760">
              <a:lnSpc>
                <a:spcPct val="100000"/>
              </a:lnSpc>
              <a:spcBef>
                <a:spcPts val="439"/>
              </a:spcBef>
              <a:buClr>
                <a:srgbClr val="000000"/>
              </a:buClr>
              <a:buFont typeface="Wingdings" charset="2"/>
              <a:buChar char=""/>
              <a:tabLst>
                <a:tab algn="l" pos="0"/>
              </a:tabLst>
            </a:pPr>
            <a:r>
              <a:rPr b="0" lang="en-US" sz="2200" spc="-1" strike="noStrike">
                <a:solidFill>
                  <a:srgbClr val="000000"/>
                </a:solidFill>
                <a:latin typeface="Calibri"/>
                <a:ea typeface="DejaVu Sans"/>
              </a:rPr>
              <a:t>No durations</a:t>
            </a:r>
            <a:br/>
            <a:r>
              <a:rPr b="0" lang="en-US" sz="2200" spc="-1" strike="noStrike">
                <a:solidFill>
                  <a:srgbClr val="000000"/>
                </a:solidFill>
                <a:latin typeface="Calibri"/>
                <a:ea typeface="DejaVu Sans"/>
              </a:rPr>
              <a:t> </a:t>
            </a:r>
            <a:endParaRPr b="0" lang="en-US" sz="2200" spc="-1" strike="noStrike">
              <a:latin typeface="Arial"/>
            </a:endParaRPr>
          </a:p>
          <a:p>
            <a:pPr marL="343080" indent="-342000">
              <a:lnSpc>
                <a:spcPct val="100000"/>
              </a:lnSpc>
              <a:spcBef>
                <a:spcPts val="519"/>
              </a:spcBef>
              <a:buClr>
                <a:srgbClr val="000000"/>
              </a:buClr>
              <a:buFont typeface="Arial"/>
              <a:buChar char="•"/>
              <a:tabLst>
                <a:tab algn="l" pos="0"/>
              </a:tabLst>
            </a:pPr>
            <a:r>
              <a:rPr b="0" lang="en-US" sz="2600" spc="-1" strike="noStrike">
                <a:solidFill>
                  <a:srgbClr val="000000"/>
                </a:solidFill>
                <a:latin typeface="Calibri"/>
                <a:ea typeface="DejaVu Sans"/>
              </a:rPr>
              <a:t>Examples:</a:t>
            </a:r>
            <a:endParaRPr b="0" lang="en-US" sz="2600" spc="-1" strike="noStrike">
              <a:latin typeface="Arial"/>
            </a:endParaRPr>
          </a:p>
          <a:p>
            <a:pPr lvl="1" marL="743040" indent="-284760">
              <a:lnSpc>
                <a:spcPct val="100000"/>
              </a:lnSpc>
              <a:spcBef>
                <a:spcPts val="380"/>
              </a:spcBef>
              <a:buClr>
                <a:srgbClr val="000000"/>
              </a:buClr>
              <a:buFont typeface="Wingdings" charset="2"/>
              <a:buChar char=""/>
              <a:tabLst>
                <a:tab algn="l" pos="0"/>
              </a:tabLst>
            </a:pPr>
            <a:r>
              <a:rPr b="0" lang="en-US" sz="1900" spc="-1" strike="noStrike">
                <a:solidFill>
                  <a:srgbClr val="000000"/>
                </a:solidFill>
                <a:latin typeface="Calibri"/>
                <a:ea typeface="DejaVu Sans"/>
              </a:rPr>
              <a:t>1964/2008 </a:t>
            </a:r>
            <a:endParaRPr b="0" lang="en-US" sz="1900" spc="-1" strike="noStrike">
              <a:latin typeface="Arial"/>
            </a:endParaRPr>
          </a:p>
          <a:p>
            <a:pPr lvl="1" marL="743040" indent="-284760">
              <a:lnSpc>
                <a:spcPct val="100000"/>
              </a:lnSpc>
              <a:spcBef>
                <a:spcPts val="380"/>
              </a:spcBef>
              <a:buClr>
                <a:srgbClr val="000000"/>
              </a:buClr>
              <a:buFont typeface="Wingdings" charset="2"/>
              <a:buChar char=""/>
              <a:tabLst>
                <a:tab algn="l" pos="0"/>
              </a:tabLst>
            </a:pPr>
            <a:r>
              <a:rPr b="0" lang="en-US" sz="1900" spc="-1" strike="noStrike">
                <a:solidFill>
                  <a:srgbClr val="000000"/>
                </a:solidFill>
                <a:latin typeface="Calibri"/>
                <a:ea typeface="DejaVu Sans"/>
              </a:rPr>
              <a:t>2004-06/2006-08 </a:t>
            </a:r>
            <a:endParaRPr b="0" lang="en-US" sz="1900" spc="-1" strike="noStrike">
              <a:latin typeface="Arial"/>
            </a:endParaRPr>
          </a:p>
          <a:p>
            <a:pPr lvl="1" marL="743040" indent="-284760">
              <a:lnSpc>
                <a:spcPct val="100000"/>
              </a:lnSpc>
              <a:spcBef>
                <a:spcPts val="380"/>
              </a:spcBef>
              <a:buClr>
                <a:srgbClr val="000000"/>
              </a:buClr>
              <a:buFont typeface="Wingdings" charset="2"/>
              <a:buChar char=""/>
              <a:tabLst>
                <a:tab algn="l" pos="0"/>
              </a:tabLst>
            </a:pPr>
            <a:r>
              <a:rPr b="0" lang="en-US" sz="1900" spc="-1" strike="noStrike">
                <a:solidFill>
                  <a:srgbClr val="000000"/>
                </a:solidFill>
                <a:latin typeface="Calibri"/>
                <a:ea typeface="DejaVu Sans"/>
              </a:rPr>
              <a:t>2004-02-01/2005-02-08 </a:t>
            </a:r>
            <a:br/>
            <a:r>
              <a:rPr b="0" lang="en-US" sz="1900" spc="-1" strike="noStrike">
                <a:solidFill>
                  <a:srgbClr val="000000"/>
                </a:solidFill>
                <a:latin typeface="Calibri"/>
                <a:ea typeface="DejaVu Sans"/>
              </a:rPr>
              <a:t> </a:t>
            </a:r>
            <a:endParaRPr b="0" lang="en-US" sz="1900" spc="-1" strike="noStrike">
              <a:latin typeface="Arial"/>
            </a:endParaRPr>
          </a:p>
          <a:p>
            <a:pPr marL="343080" indent="-342000">
              <a:lnSpc>
                <a:spcPct val="100000"/>
              </a:lnSpc>
              <a:spcBef>
                <a:spcPts val="459"/>
              </a:spcBef>
              <a:buClr>
                <a:srgbClr val="000000"/>
              </a:buClr>
              <a:buFont typeface="Arial"/>
              <a:buChar char="•"/>
              <a:tabLst>
                <a:tab algn="l" pos="0"/>
              </a:tabLst>
            </a:pPr>
            <a:r>
              <a:rPr b="0" lang="en-US" sz="2300" spc="-1" strike="noStrike">
                <a:solidFill>
                  <a:srgbClr val="000000"/>
                </a:solidFill>
                <a:latin typeface="Calibri"/>
                <a:ea typeface="DejaVu Sans"/>
              </a:rPr>
              <a:t>Start and end date may have different precisions:</a:t>
            </a:r>
            <a:endParaRPr b="0" lang="en-US" sz="2300" spc="-1" strike="noStrike">
              <a:latin typeface="Arial"/>
            </a:endParaRPr>
          </a:p>
          <a:p>
            <a:pPr lvl="1" marL="743040" indent="-284760">
              <a:lnSpc>
                <a:spcPct val="100000"/>
              </a:lnSpc>
              <a:spcBef>
                <a:spcPts val="380"/>
              </a:spcBef>
              <a:buClr>
                <a:srgbClr val="000000"/>
              </a:buClr>
              <a:buFont typeface="Wingdings" charset="2"/>
              <a:buChar char=""/>
              <a:tabLst>
                <a:tab algn="l" pos="0"/>
              </a:tabLst>
            </a:pPr>
            <a:r>
              <a:rPr b="0" lang="en-US" sz="1900" spc="-1" strike="noStrike">
                <a:solidFill>
                  <a:srgbClr val="000000"/>
                </a:solidFill>
                <a:latin typeface="Calibri"/>
                <a:ea typeface="DejaVu Sans"/>
              </a:rPr>
              <a:t>2004-02-01/2005-02 </a:t>
            </a:r>
            <a:endParaRPr b="0" lang="en-US" sz="1900" spc="-1" strike="noStrike">
              <a:latin typeface="Arial"/>
            </a:endParaRPr>
          </a:p>
          <a:p>
            <a:pPr lvl="1" marL="743040" indent="-284760">
              <a:lnSpc>
                <a:spcPct val="100000"/>
              </a:lnSpc>
              <a:spcBef>
                <a:spcPts val="380"/>
              </a:spcBef>
              <a:buClr>
                <a:srgbClr val="000000"/>
              </a:buClr>
              <a:buFont typeface="Wingdings" charset="2"/>
              <a:buChar char=""/>
              <a:tabLst>
                <a:tab algn="l" pos="0"/>
              </a:tabLst>
            </a:pPr>
            <a:r>
              <a:rPr b="0" lang="en-US" sz="1900" spc="-1" strike="noStrike">
                <a:solidFill>
                  <a:srgbClr val="000000"/>
                </a:solidFill>
                <a:latin typeface="Calibri"/>
                <a:ea typeface="DejaVu Sans"/>
              </a:rPr>
              <a:t>2004-02-01/2005 </a:t>
            </a:r>
            <a:endParaRPr b="0" lang="en-US" sz="1900" spc="-1" strike="noStrike">
              <a:latin typeface="Arial"/>
            </a:endParaRPr>
          </a:p>
          <a:p>
            <a:pPr lvl="1" marL="743040" indent="-284760">
              <a:lnSpc>
                <a:spcPct val="100000"/>
              </a:lnSpc>
              <a:spcBef>
                <a:spcPts val="380"/>
              </a:spcBef>
              <a:buClr>
                <a:srgbClr val="000000"/>
              </a:buClr>
              <a:buFont typeface="Wingdings" charset="2"/>
              <a:buChar char=""/>
              <a:tabLst>
                <a:tab algn="l" pos="0"/>
              </a:tabLst>
            </a:pPr>
            <a:r>
              <a:rPr b="0" lang="en-US" sz="1900" spc="-1" strike="noStrike">
                <a:solidFill>
                  <a:srgbClr val="000000"/>
                </a:solidFill>
                <a:latin typeface="Calibri"/>
                <a:ea typeface="DejaVu Sans"/>
              </a:rPr>
              <a:t>2005/2006-02 </a:t>
            </a:r>
            <a:endParaRPr b="0" lang="en-US" sz="1900" spc="-1" strike="noStrike">
              <a:latin typeface="Arial"/>
            </a:endParaRPr>
          </a:p>
          <a:p>
            <a:pPr marL="743040" indent="-284760">
              <a:lnSpc>
                <a:spcPct val="100000"/>
              </a:lnSpc>
              <a:spcBef>
                <a:spcPts val="380"/>
              </a:spcBef>
              <a:tabLst>
                <a:tab algn="l" pos="0"/>
              </a:tabLst>
            </a:pPr>
            <a:endParaRPr b="0" lang="en-US" sz="19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Title 1"/>
          <p:cNvSpPr/>
          <p:nvPr/>
        </p:nvSpPr>
        <p:spPr>
          <a:xfrm>
            <a:off x="457200" y="274680"/>
            <a:ext cx="8228520" cy="114192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000000"/>
                </a:solidFill>
                <a:latin typeface="Calibri"/>
                <a:ea typeface="DejaVu Sans"/>
              </a:rPr>
              <a:t>Level 1 (Simple Extensions)</a:t>
            </a:r>
            <a:endParaRPr b="0" lang="en-US" sz="4400" spc="-1" strike="noStrike">
              <a:latin typeface="Arial"/>
            </a:endParaRPr>
          </a:p>
        </p:txBody>
      </p:sp>
      <p:sp>
        <p:nvSpPr>
          <p:cNvPr id="129" name="Content Placeholder 2"/>
          <p:cNvSpPr/>
          <p:nvPr/>
        </p:nvSpPr>
        <p:spPr>
          <a:xfrm>
            <a:off x="457200" y="1600200"/>
            <a:ext cx="8228520" cy="4524840"/>
          </a:xfrm>
          <a:prstGeom prst="rect">
            <a:avLst/>
          </a:prstGeom>
          <a:noFill/>
          <a:ln w="0">
            <a:noFill/>
          </a:ln>
        </p:spPr>
        <p:style>
          <a:lnRef idx="0"/>
          <a:fillRef idx="0"/>
          <a:effectRef idx="0"/>
          <a:fontRef idx="minor"/>
        </p:style>
        <p:txBody>
          <a:bodyPr lIns="90000" rIns="90000" tIns="45000" bIns="45000">
            <a:noAutofit/>
          </a:bodyPr>
          <a:p>
            <a:pPr marL="343080" indent="-34200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Uncertain</a:t>
            </a:r>
            <a:endParaRPr b="0" lang="en-US" sz="3200" spc="-1" strike="noStrike">
              <a:latin typeface="Arial"/>
            </a:endParaRPr>
          </a:p>
          <a:p>
            <a:pPr marL="343080" indent="-34200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Approximate</a:t>
            </a:r>
            <a:endParaRPr b="0" lang="en-US" sz="3200" spc="-1" strike="noStrike">
              <a:latin typeface="Arial"/>
            </a:endParaRPr>
          </a:p>
          <a:p>
            <a:pPr marL="343080" indent="-34200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Unspecified</a:t>
            </a:r>
            <a:endParaRPr b="0" lang="en-US" sz="3200" spc="-1" strike="noStrike">
              <a:latin typeface="Arial"/>
            </a:endParaRPr>
          </a:p>
          <a:p>
            <a:pPr marL="343080" indent="-34200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Extended Interval</a:t>
            </a:r>
            <a:endParaRPr b="0" lang="en-US" sz="3200" spc="-1" strike="noStrike">
              <a:latin typeface="Arial"/>
            </a:endParaRPr>
          </a:p>
          <a:p>
            <a:pPr marL="343080" indent="-34200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Year Exceeding Four Digits</a:t>
            </a:r>
            <a:endParaRPr b="0" lang="en-US" sz="3200" spc="-1" strike="noStrike">
              <a:latin typeface="Arial"/>
            </a:endParaRPr>
          </a:p>
          <a:p>
            <a:pPr marL="343080" indent="-34200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Season</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Title 1"/>
          <p:cNvSpPr/>
          <p:nvPr/>
        </p:nvSpPr>
        <p:spPr>
          <a:xfrm>
            <a:off x="457200" y="274680"/>
            <a:ext cx="8228520" cy="114192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000000"/>
                </a:solidFill>
                <a:latin typeface="Calibri"/>
                <a:ea typeface="DejaVu Sans"/>
              </a:rPr>
              <a:t>Uncertain</a:t>
            </a:r>
            <a:endParaRPr b="0" lang="en-US" sz="4400" spc="-1" strike="noStrike">
              <a:latin typeface="Arial"/>
            </a:endParaRPr>
          </a:p>
        </p:txBody>
      </p:sp>
      <p:sp>
        <p:nvSpPr>
          <p:cNvPr id="131" name="Content Placeholder 2"/>
          <p:cNvSpPr/>
          <p:nvPr/>
        </p:nvSpPr>
        <p:spPr>
          <a:xfrm>
            <a:off x="457200" y="1600200"/>
            <a:ext cx="8228520" cy="4524840"/>
          </a:xfrm>
          <a:prstGeom prst="rect">
            <a:avLst/>
          </a:prstGeom>
          <a:noFill/>
          <a:ln w="0">
            <a:noFill/>
          </a:ln>
        </p:spPr>
        <p:style>
          <a:lnRef idx="0"/>
          <a:fillRef idx="0"/>
          <a:effectRef idx="0"/>
          <a:fontRef idx="minor"/>
        </p:style>
        <p:txBody>
          <a:bodyPr lIns="90000" rIns="90000" tIns="45000" bIns="45000">
            <a:noAutofit/>
          </a:bodyPr>
          <a:p>
            <a:pPr marL="343080" indent="-34200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1984?</a:t>
            </a:r>
            <a:br/>
            <a:r>
              <a:rPr b="0" lang="en-US" sz="3200" spc="-1" strike="noStrike">
                <a:solidFill>
                  <a:srgbClr val="000000"/>
                </a:solidFill>
                <a:latin typeface="Calibri"/>
                <a:ea typeface="DejaVu Sans"/>
              </a:rPr>
              <a:t> </a:t>
            </a:r>
            <a:endParaRPr b="0" lang="en-US" sz="3200" spc="-1" strike="noStrike">
              <a:latin typeface="Arial"/>
            </a:endParaRPr>
          </a:p>
          <a:p>
            <a:pPr marL="343080" indent="-34200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2004-06?</a:t>
            </a:r>
            <a:br/>
            <a:r>
              <a:rPr b="0" lang="en-US" sz="3200" spc="-1" strike="noStrike">
                <a:solidFill>
                  <a:srgbClr val="000000"/>
                </a:solidFill>
                <a:latin typeface="Calibri"/>
                <a:ea typeface="DejaVu Sans"/>
              </a:rPr>
              <a:t> </a:t>
            </a:r>
            <a:endParaRPr b="0" lang="en-US" sz="3200" spc="-1" strike="noStrike">
              <a:latin typeface="Arial"/>
            </a:endParaRPr>
          </a:p>
          <a:p>
            <a:pPr marL="343080" indent="-34200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2004-06-11?</a:t>
            </a:r>
            <a:endParaRPr b="0" lang="en-US" sz="3200" spc="-1" strike="noStrike">
              <a:latin typeface="Arial"/>
            </a:endParaRPr>
          </a:p>
        </p:txBody>
      </p:sp>
      <p:pic>
        <p:nvPicPr>
          <p:cNvPr id="132" name="Inhaltsplatzhalter 3" descr="balance.jpg"/>
          <p:cNvPicPr/>
          <p:nvPr/>
        </p:nvPicPr>
        <p:blipFill>
          <a:blip r:embed="rId1"/>
          <a:stretch/>
        </p:blipFill>
        <p:spPr>
          <a:xfrm>
            <a:off x="4876920" y="1676520"/>
            <a:ext cx="1992240" cy="128664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Titel 1"/>
          <p:cNvSpPr/>
          <p:nvPr/>
        </p:nvSpPr>
        <p:spPr>
          <a:xfrm>
            <a:off x="457200" y="274680"/>
            <a:ext cx="8228520" cy="114192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de-DE" sz="4400" spc="-1" strike="noStrike">
                <a:solidFill>
                  <a:srgbClr val="000000"/>
                </a:solidFill>
                <a:latin typeface="Calibri"/>
                <a:ea typeface="DejaVu Sans"/>
              </a:rPr>
              <a:t>Dates and Times</a:t>
            </a:r>
            <a:endParaRPr b="0" lang="en-US" sz="4400" spc="-1" strike="noStrike">
              <a:latin typeface="Arial"/>
            </a:endParaRPr>
          </a:p>
        </p:txBody>
      </p:sp>
      <p:sp>
        <p:nvSpPr>
          <p:cNvPr id="81" name="Inhaltsplatzhalter 2"/>
          <p:cNvSpPr/>
          <p:nvPr/>
        </p:nvSpPr>
        <p:spPr>
          <a:xfrm>
            <a:off x="457200" y="1600200"/>
            <a:ext cx="8228520" cy="4524840"/>
          </a:xfrm>
          <a:prstGeom prst="rect">
            <a:avLst/>
          </a:prstGeom>
          <a:noFill/>
          <a:ln w="0">
            <a:noFill/>
          </a:ln>
        </p:spPr>
        <p:style>
          <a:lnRef idx="0"/>
          <a:fillRef idx="0"/>
          <a:effectRef idx="0"/>
          <a:fontRef idx="minor"/>
        </p:style>
        <p:txBody>
          <a:bodyPr lIns="90000" rIns="90000" tIns="45000" bIns="45000">
            <a:normAutofit fontScale="73000"/>
          </a:bodyPr>
          <a:p>
            <a:pPr marL="343080" indent="-342000">
              <a:lnSpc>
                <a:spcPct val="100000"/>
              </a:lnSpc>
              <a:spcBef>
                <a:spcPts val="641"/>
              </a:spcBef>
              <a:buClr>
                <a:srgbClr val="000000"/>
              </a:buClr>
              <a:buFont typeface="Arial"/>
              <a:buChar char="•"/>
            </a:pPr>
            <a:r>
              <a:rPr b="0" lang="de-DE" sz="3200" spc="-1" strike="noStrike">
                <a:solidFill>
                  <a:srgbClr val="000000"/>
                </a:solidFill>
                <a:latin typeface="Calibri"/>
                <a:ea typeface="DejaVu Sans"/>
              </a:rPr>
              <a:t>The dates found in objects or descriptions in metadata in Libraries etc. don‘t always have dates like 20 July 2021 17:00:00 GMT (that‘s 7 PM in Munich) to describe the date of objects or references.</a:t>
            </a:r>
            <a:endParaRPr b="0" lang="en-US" sz="3200" spc="-1" strike="noStrike">
              <a:latin typeface="Arial"/>
            </a:endParaRPr>
          </a:p>
          <a:p>
            <a:pPr marL="343080" indent="-342000">
              <a:lnSpc>
                <a:spcPct val="100000"/>
              </a:lnSpc>
              <a:spcBef>
                <a:spcPts val="641"/>
              </a:spcBef>
              <a:tabLst>
                <a:tab algn="l" pos="0"/>
              </a:tabLst>
            </a:pPr>
            <a:r>
              <a:rPr b="0" lang="de-DE" sz="3200" spc="-1" strike="noStrike">
                <a:solidFill>
                  <a:srgbClr val="000000"/>
                </a:solidFill>
                <a:latin typeface="Calibri"/>
                <a:ea typeface="DejaVu Sans"/>
              </a:rPr>
              <a:t>Instead:</a:t>
            </a:r>
            <a:endParaRPr b="0" lang="en-US" sz="3200" spc="-1" strike="noStrike">
              <a:latin typeface="Arial"/>
            </a:endParaRPr>
          </a:p>
          <a:p>
            <a:pPr marL="343080" indent="-342000">
              <a:lnSpc>
                <a:spcPct val="100000"/>
              </a:lnSpc>
              <a:spcBef>
                <a:spcPts val="641"/>
              </a:spcBef>
              <a:buClr>
                <a:srgbClr val="000000"/>
              </a:buClr>
              <a:buFont typeface="Arial"/>
              <a:buChar char="•"/>
              <a:tabLst>
                <a:tab algn="l" pos="0"/>
              </a:tabLst>
            </a:pPr>
            <a:r>
              <a:rPr b="0" lang="de-DE" sz="3200" spc="-1" strike="noStrike">
                <a:solidFill>
                  <a:srgbClr val="000000"/>
                </a:solidFill>
                <a:latin typeface="Calibri"/>
                <a:ea typeface="DejaVu Sans"/>
              </a:rPr>
              <a:t>Circa 1940</a:t>
            </a:r>
            <a:endParaRPr b="0" lang="en-US" sz="3200" spc="-1" strike="noStrike">
              <a:latin typeface="Arial"/>
            </a:endParaRPr>
          </a:p>
          <a:p>
            <a:pPr marL="343080" indent="-342000">
              <a:lnSpc>
                <a:spcPct val="100000"/>
              </a:lnSpc>
              <a:spcBef>
                <a:spcPts val="641"/>
              </a:spcBef>
              <a:buClr>
                <a:srgbClr val="000000"/>
              </a:buClr>
              <a:buFont typeface="Arial"/>
              <a:buChar char="•"/>
              <a:tabLst>
                <a:tab algn="l" pos="0"/>
              </a:tabLst>
            </a:pPr>
            <a:r>
              <a:rPr b="0" lang="de-DE" sz="3200" spc="-1" strike="noStrike">
                <a:solidFill>
                  <a:srgbClr val="000000"/>
                </a:solidFill>
                <a:latin typeface="Calibri"/>
                <a:ea typeface="DejaVu Sans"/>
              </a:rPr>
              <a:t>Summer 1974 (Journals)</a:t>
            </a:r>
            <a:endParaRPr b="0" lang="en-US" sz="3200" spc="-1" strike="noStrike">
              <a:latin typeface="Arial"/>
            </a:endParaRPr>
          </a:p>
          <a:p>
            <a:pPr marL="343080" indent="-342000">
              <a:lnSpc>
                <a:spcPct val="100000"/>
              </a:lnSpc>
              <a:spcBef>
                <a:spcPts val="641"/>
              </a:spcBef>
              <a:buClr>
                <a:srgbClr val="000000"/>
              </a:buClr>
              <a:buFont typeface="Arial"/>
              <a:buChar char="•"/>
              <a:tabLst>
                <a:tab algn="l" pos="0"/>
              </a:tabLst>
            </a:pPr>
            <a:r>
              <a:rPr b="0" lang="de-DE" sz="3200" spc="-1" strike="noStrike">
                <a:solidFill>
                  <a:srgbClr val="000000"/>
                </a:solidFill>
                <a:latin typeface="Calibri"/>
                <a:ea typeface="DejaVu Sans"/>
              </a:rPr>
              <a:t>Christmas 1933 (not meaning 25 Dec.) </a:t>
            </a:r>
            <a:endParaRPr b="0" lang="en-US" sz="3200" spc="-1" strike="noStrike">
              <a:latin typeface="Arial"/>
            </a:endParaRPr>
          </a:p>
          <a:p>
            <a:pPr marL="343080" indent="-342000">
              <a:lnSpc>
                <a:spcPct val="100000"/>
              </a:lnSpc>
              <a:spcBef>
                <a:spcPts val="641"/>
              </a:spcBef>
              <a:buClr>
                <a:srgbClr val="000000"/>
              </a:buClr>
              <a:buFont typeface="Arial"/>
              <a:buChar char="•"/>
              <a:tabLst>
                <a:tab algn="l" pos="0"/>
              </a:tabLst>
            </a:pPr>
            <a:r>
              <a:rPr b="0" lang="de-DE" sz="3200" spc="-1" strike="noStrike">
                <a:solidFill>
                  <a:srgbClr val="000000"/>
                </a:solidFill>
                <a:latin typeface="Calibri"/>
                <a:ea typeface="DejaVu Sans"/>
              </a:rPr>
              <a:t>Some Tues in August 1943 or 1944</a:t>
            </a:r>
            <a:endParaRPr b="0" lang="en-US" sz="3200" spc="-1" strike="noStrike">
              <a:latin typeface="Arial"/>
            </a:endParaRPr>
          </a:p>
          <a:p>
            <a:pPr marL="343080" indent="-342000">
              <a:lnSpc>
                <a:spcPct val="100000"/>
              </a:lnSpc>
              <a:spcBef>
                <a:spcPts val="641"/>
              </a:spcBef>
              <a:tabLst>
                <a:tab algn="l" pos="0"/>
              </a:tabLst>
            </a:pPr>
            <a:r>
              <a:rPr b="0" lang="de-DE" sz="3200" spc="-1" strike="noStrike">
                <a:solidFill>
                  <a:srgbClr val="000000"/>
                </a:solidFill>
                <a:latin typeface="Calibri"/>
                <a:ea typeface="DejaVu Sans"/>
              </a:rPr>
              <a:t>Semantics depend upon context (Instant or Period)</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itle 1"/>
          <p:cNvSpPr/>
          <p:nvPr/>
        </p:nvSpPr>
        <p:spPr>
          <a:xfrm>
            <a:off x="457200" y="274680"/>
            <a:ext cx="8228520" cy="114192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000000"/>
                </a:solidFill>
                <a:latin typeface="Calibri"/>
                <a:ea typeface="DejaVu Sans"/>
              </a:rPr>
              <a:t>Approximate</a:t>
            </a:r>
            <a:endParaRPr b="0" lang="en-US" sz="4400" spc="-1" strike="noStrike">
              <a:latin typeface="Arial"/>
            </a:endParaRPr>
          </a:p>
        </p:txBody>
      </p:sp>
      <p:sp>
        <p:nvSpPr>
          <p:cNvPr id="134" name="Content Placeholder 2"/>
          <p:cNvSpPr/>
          <p:nvPr/>
        </p:nvSpPr>
        <p:spPr>
          <a:xfrm>
            <a:off x="457200" y="1600200"/>
            <a:ext cx="8228520" cy="4524840"/>
          </a:xfrm>
          <a:prstGeom prst="rect">
            <a:avLst/>
          </a:prstGeom>
          <a:noFill/>
          <a:ln w="0">
            <a:noFill/>
          </a:ln>
        </p:spPr>
        <p:style>
          <a:lnRef idx="0"/>
          <a:fillRef idx="0"/>
          <a:effectRef idx="0"/>
          <a:fontRef idx="minor"/>
        </p:style>
        <p:txBody>
          <a:bodyPr lIns="90000" rIns="90000" tIns="45000" bIns="45000">
            <a:noAutofit/>
          </a:bodyPr>
          <a:p>
            <a:pPr marL="343080" indent="-34200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1984~</a:t>
            </a:r>
            <a:br/>
            <a:r>
              <a:rPr b="0" lang="en-US" sz="3200" spc="-1" strike="noStrike">
                <a:solidFill>
                  <a:srgbClr val="000000"/>
                </a:solidFill>
                <a:latin typeface="Calibri"/>
                <a:ea typeface="DejaVu Sans"/>
              </a:rPr>
              <a:t> </a:t>
            </a:r>
            <a:endParaRPr b="0" lang="en-US" sz="3200" spc="-1" strike="noStrike">
              <a:latin typeface="Arial"/>
            </a:endParaRPr>
          </a:p>
          <a:p>
            <a:pPr marL="343080" indent="-34200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2004-06~</a:t>
            </a:r>
            <a:br/>
            <a:r>
              <a:rPr b="0" lang="en-US" sz="3200" spc="-1" strike="noStrike">
                <a:solidFill>
                  <a:srgbClr val="000000"/>
                </a:solidFill>
                <a:latin typeface="Calibri"/>
                <a:ea typeface="DejaVu Sans"/>
              </a:rPr>
              <a:t> </a:t>
            </a:r>
            <a:endParaRPr b="0" lang="en-US" sz="3200" spc="-1" strike="noStrike">
              <a:latin typeface="Arial"/>
            </a:endParaRPr>
          </a:p>
          <a:p>
            <a:pPr marL="343080" indent="-34200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2004-06-11~</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itle 1"/>
          <p:cNvSpPr/>
          <p:nvPr/>
        </p:nvSpPr>
        <p:spPr>
          <a:xfrm>
            <a:off x="457200" y="274680"/>
            <a:ext cx="8228520" cy="114192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000000"/>
                </a:solidFill>
                <a:latin typeface="Calibri"/>
                <a:ea typeface="DejaVu Sans"/>
              </a:rPr>
              <a:t>Unspecified</a:t>
            </a:r>
            <a:endParaRPr b="0" lang="en-US" sz="4400" spc="-1" strike="noStrike">
              <a:latin typeface="Arial"/>
            </a:endParaRPr>
          </a:p>
        </p:txBody>
      </p:sp>
      <p:sp>
        <p:nvSpPr>
          <p:cNvPr id="136" name="Content Placeholder 2"/>
          <p:cNvSpPr/>
          <p:nvPr/>
        </p:nvSpPr>
        <p:spPr>
          <a:xfrm>
            <a:off x="457200" y="1600200"/>
            <a:ext cx="8228520" cy="4524840"/>
          </a:xfrm>
          <a:prstGeom prst="rect">
            <a:avLst/>
          </a:prstGeom>
          <a:noFill/>
          <a:ln w="0">
            <a:noFill/>
          </a:ln>
        </p:spPr>
        <p:style>
          <a:lnRef idx="0"/>
          <a:fillRef idx="0"/>
          <a:effectRef idx="0"/>
          <a:fontRef idx="minor"/>
        </p:style>
        <p:txBody>
          <a:bodyPr lIns="90000" rIns="90000" tIns="45000" bIns="45000">
            <a:normAutofit fontScale="60000"/>
          </a:bodyPr>
          <a:p>
            <a:pPr marL="343080" indent="-34200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Replacement character(s) rather than appended (X originally u).</a:t>
            </a:r>
            <a:br/>
            <a:r>
              <a:rPr b="0" lang="en-US" sz="3200" spc="-1" strike="noStrike">
                <a:solidFill>
                  <a:srgbClr val="000000"/>
                </a:solidFill>
                <a:latin typeface="Calibri"/>
                <a:ea typeface="DejaVu Sans"/>
              </a:rPr>
              <a:t> </a:t>
            </a:r>
            <a:endParaRPr b="0" lang="en-US" sz="3200" spc="-1" strike="noStrike">
              <a:latin typeface="Arial"/>
            </a:endParaRPr>
          </a:p>
          <a:p>
            <a:pPr lvl="1" marL="743040" indent="-284760">
              <a:lnSpc>
                <a:spcPct val="100000"/>
              </a:lnSpc>
              <a:spcBef>
                <a:spcPts val="561"/>
              </a:spcBef>
              <a:buClr>
                <a:srgbClr val="000000"/>
              </a:buClr>
              <a:buFont typeface="Arial"/>
              <a:buChar char="–"/>
            </a:pPr>
            <a:r>
              <a:rPr b="0" lang="en-US" sz="2800" spc="-1" strike="noStrike">
                <a:solidFill>
                  <a:srgbClr val="000000"/>
                </a:solidFill>
                <a:latin typeface="Calibri"/>
                <a:ea typeface="DejaVu Sans"/>
              </a:rPr>
              <a:t>199X</a:t>
            </a:r>
            <a:br/>
            <a:r>
              <a:rPr b="0" i="1" lang="en-US" sz="2300" spc="-1" strike="noStrike">
                <a:solidFill>
                  <a:srgbClr val="000000"/>
                </a:solidFill>
                <a:latin typeface="Calibri"/>
                <a:ea typeface="DejaVu Sans"/>
              </a:rPr>
              <a:t>some unspecified year in the 1990s.</a:t>
            </a:r>
            <a:br/>
            <a:r>
              <a:rPr b="0" i="1" lang="en-US" sz="2300" spc="-1" strike="noStrike">
                <a:solidFill>
                  <a:srgbClr val="000000"/>
                </a:solidFill>
                <a:latin typeface="Calibri"/>
                <a:ea typeface="DejaVu Sans"/>
              </a:rPr>
              <a:t> </a:t>
            </a:r>
            <a:endParaRPr b="0" lang="en-US" sz="2300" spc="-1" strike="noStrike">
              <a:latin typeface="Arial"/>
            </a:endParaRPr>
          </a:p>
          <a:p>
            <a:pPr lvl="1" marL="743040" indent="-284760">
              <a:lnSpc>
                <a:spcPct val="100000"/>
              </a:lnSpc>
              <a:spcBef>
                <a:spcPts val="561"/>
              </a:spcBef>
              <a:buClr>
                <a:srgbClr val="000000"/>
              </a:buClr>
              <a:buFont typeface="Arial"/>
              <a:buChar char="–"/>
            </a:pPr>
            <a:r>
              <a:rPr b="0" lang="en-US" sz="2800" spc="-1" strike="noStrike">
                <a:solidFill>
                  <a:srgbClr val="000000"/>
                </a:solidFill>
                <a:latin typeface="Calibri"/>
                <a:ea typeface="DejaVu Sans"/>
              </a:rPr>
              <a:t>19XX</a:t>
            </a:r>
            <a:br/>
            <a:r>
              <a:rPr b="0" i="1" lang="en-US" sz="2300" spc="-1" strike="noStrike">
                <a:solidFill>
                  <a:srgbClr val="000000"/>
                </a:solidFill>
                <a:latin typeface="Calibri"/>
                <a:ea typeface="DejaVu Sans"/>
              </a:rPr>
              <a:t>some unspecified year in the 1900s.</a:t>
            </a:r>
            <a:br/>
            <a:r>
              <a:rPr b="0" i="1" lang="en-US" sz="2800" spc="-1" strike="noStrike">
                <a:solidFill>
                  <a:srgbClr val="000000"/>
                </a:solidFill>
                <a:latin typeface="Calibri"/>
                <a:ea typeface="DejaVu Sans"/>
              </a:rPr>
              <a:t> </a:t>
            </a:r>
            <a:endParaRPr b="0" lang="en-US" sz="2800" spc="-1" strike="noStrike">
              <a:latin typeface="Arial"/>
            </a:endParaRPr>
          </a:p>
          <a:p>
            <a:pPr lvl="1" marL="743040" indent="-284760">
              <a:lnSpc>
                <a:spcPct val="100000"/>
              </a:lnSpc>
              <a:spcBef>
                <a:spcPts val="561"/>
              </a:spcBef>
              <a:buClr>
                <a:srgbClr val="000000"/>
              </a:buClr>
              <a:buFont typeface="Arial"/>
              <a:buChar char="–"/>
            </a:pPr>
            <a:r>
              <a:rPr b="0" lang="en-US" sz="2800" spc="-1" strike="noStrike">
                <a:solidFill>
                  <a:srgbClr val="000000"/>
                </a:solidFill>
                <a:latin typeface="Calibri"/>
                <a:ea typeface="DejaVu Sans"/>
              </a:rPr>
              <a:t>1999-XX</a:t>
            </a:r>
            <a:br/>
            <a:r>
              <a:rPr b="0" i="1" lang="en-US" sz="2300" spc="-1" strike="noStrike">
                <a:solidFill>
                  <a:srgbClr val="000000"/>
                </a:solidFill>
                <a:latin typeface="Calibri"/>
                <a:ea typeface="DejaVu Sans"/>
              </a:rPr>
              <a:t>some month in 1999</a:t>
            </a:r>
            <a:br/>
            <a:r>
              <a:rPr b="0" i="1" lang="en-US" sz="2800" spc="-1" strike="noStrike">
                <a:solidFill>
                  <a:srgbClr val="000000"/>
                </a:solidFill>
                <a:latin typeface="Calibri"/>
                <a:ea typeface="DejaVu Sans"/>
              </a:rPr>
              <a:t> </a:t>
            </a:r>
            <a:endParaRPr b="0" lang="en-US" sz="2800" spc="-1" strike="noStrike">
              <a:latin typeface="Arial"/>
            </a:endParaRPr>
          </a:p>
          <a:p>
            <a:pPr lvl="1" marL="743040" indent="-284760">
              <a:lnSpc>
                <a:spcPct val="100000"/>
              </a:lnSpc>
              <a:spcBef>
                <a:spcPts val="561"/>
              </a:spcBef>
              <a:buClr>
                <a:srgbClr val="000000"/>
              </a:buClr>
              <a:buFont typeface="Arial"/>
              <a:buChar char="–"/>
            </a:pPr>
            <a:r>
              <a:rPr b="0" lang="en-US" sz="2800" spc="-1" strike="noStrike">
                <a:solidFill>
                  <a:srgbClr val="000000"/>
                </a:solidFill>
                <a:latin typeface="Calibri"/>
                <a:ea typeface="DejaVu Sans"/>
              </a:rPr>
              <a:t>1999-01-XX</a:t>
            </a:r>
            <a:br/>
            <a:r>
              <a:rPr b="0" i="1" lang="en-US" sz="2300" spc="-1" strike="noStrike">
                <a:solidFill>
                  <a:srgbClr val="000000"/>
                </a:solidFill>
                <a:latin typeface="Calibri"/>
                <a:ea typeface="DejaVu Sans"/>
              </a:rPr>
              <a:t>some day in January 1999 </a:t>
            </a:r>
            <a:br/>
            <a:r>
              <a:rPr b="0" i="1" lang="en-US" sz="2800" spc="-1" strike="noStrike">
                <a:solidFill>
                  <a:srgbClr val="000000"/>
                </a:solidFill>
                <a:latin typeface="Calibri"/>
                <a:ea typeface="DejaVu Sans"/>
              </a:rPr>
              <a:t> </a:t>
            </a:r>
            <a:endParaRPr b="0" lang="en-US" sz="2800" spc="-1" strike="noStrike">
              <a:latin typeface="Arial"/>
            </a:endParaRPr>
          </a:p>
          <a:p>
            <a:pPr lvl="1" marL="743040" indent="-284760">
              <a:lnSpc>
                <a:spcPct val="100000"/>
              </a:lnSpc>
              <a:spcBef>
                <a:spcPts val="561"/>
              </a:spcBef>
              <a:buClr>
                <a:srgbClr val="000000"/>
              </a:buClr>
              <a:buFont typeface="Arial"/>
              <a:buChar char="–"/>
            </a:pPr>
            <a:r>
              <a:rPr b="0" lang="en-US" sz="2800" spc="-1" strike="noStrike">
                <a:solidFill>
                  <a:srgbClr val="000000"/>
                </a:solidFill>
                <a:latin typeface="Calibri"/>
                <a:ea typeface="DejaVu Sans"/>
              </a:rPr>
              <a:t>1999-XX-XX</a:t>
            </a:r>
            <a:br/>
            <a:r>
              <a:rPr b="0" i="1" lang="en-US" sz="2300" spc="-1" strike="noStrike">
                <a:solidFill>
                  <a:srgbClr val="000000"/>
                </a:solidFill>
                <a:latin typeface="Calibri"/>
                <a:ea typeface="DejaVu Sans"/>
              </a:rPr>
              <a:t>some day in 1999 </a:t>
            </a:r>
            <a:endParaRPr b="0" lang="en-US" sz="2300" spc="-1" strike="noStrike">
              <a:latin typeface="Arial"/>
            </a:endParaRPr>
          </a:p>
          <a:p>
            <a:pPr>
              <a:lnSpc>
                <a:spcPct val="100000"/>
              </a:lnSpc>
              <a:spcBef>
                <a:spcPts val="641"/>
              </a:spcBef>
            </a:pPr>
            <a:endParaRPr b="0" lang="en-US" sz="23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itle 1"/>
          <p:cNvSpPr/>
          <p:nvPr/>
        </p:nvSpPr>
        <p:spPr>
          <a:xfrm>
            <a:off x="457200" y="274680"/>
            <a:ext cx="8228520" cy="114192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000000"/>
                </a:solidFill>
                <a:latin typeface="Calibri"/>
                <a:ea typeface="DejaVu Sans"/>
              </a:rPr>
              <a:t>Extended Interval</a:t>
            </a:r>
            <a:endParaRPr b="0" lang="en-US" sz="4400" spc="-1" strike="noStrike">
              <a:latin typeface="Arial"/>
            </a:endParaRPr>
          </a:p>
        </p:txBody>
      </p:sp>
      <p:sp>
        <p:nvSpPr>
          <p:cNvPr id="138" name="Content Placeholder 2"/>
          <p:cNvSpPr/>
          <p:nvPr/>
        </p:nvSpPr>
        <p:spPr>
          <a:xfrm>
            <a:off x="457200" y="1600200"/>
            <a:ext cx="8228520" cy="4524840"/>
          </a:xfrm>
          <a:prstGeom prst="rect">
            <a:avLst/>
          </a:prstGeom>
          <a:noFill/>
          <a:ln w="0">
            <a:noFill/>
          </a:ln>
        </p:spPr>
        <p:style>
          <a:lnRef idx="0"/>
          <a:fillRef idx="0"/>
          <a:effectRef idx="0"/>
          <a:fontRef idx="minor"/>
        </p:style>
        <p:txBody>
          <a:bodyPr lIns="90000" rIns="90000" tIns="45000" bIns="45000">
            <a:normAutofit fontScale="73000"/>
          </a:bodyPr>
          <a:p>
            <a:pPr marL="343080" indent="-34200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unknown/2006</a:t>
            </a:r>
            <a:br/>
            <a:r>
              <a:rPr b="0" i="1" lang="en-US" sz="2600" spc="-1" strike="noStrike">
                <a:solidFill>
                  <a:srgbClr val="000000"/>
                </a:solidFill>
                <a:latin typeface="Calibri"/>
                <a:ea typeface="DejaVu Sans"/>
              </a:rPr>
              <a:t>beginning unknown</a:t>
            </a:r>
            <a:br/>
            <a:r>
              <a:rPr b="0" i="1" lang="en-US" sz="2600" spc="-1" strike="noStrike">
                <a:solidFill>
                  <a:srgbClr val="000000"/>
                </a:solidFill>
                <a:latin typeface="Calibri"/>
                <a:ea typeface="DejaVu Sans"/>
              </a:rPr>
              <a:t> </a:t>
            </a:r>
            <a:endParaRPr b="0" lang="en-US" sz="2600" spc="-1" strike="noStrike">
              <a:latin typeface="Arial"/>
            </a:endParaRPr>
          </a:p>
          <a:p>
            <a:pPr marL="343080" indent="-34200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2004-06-01/unknown</a:t>
            </a:r>
            <a:br/>
            <a:r>
              <a:rPr b="0" i="1" lang="en-US" sz="2600" spc="-1" strike="noStrike">
                <a:solidFill>
                  <a:srgbClr val="000000"/>
                </a:solidFill>
                <a:latin typeface="Calibri"/>
                <a:ea typeface="DejaVu Sans"/>
              </a:rPr>
              <a:t>end unknown </a:t>
            </a:r>
            <a:br/>
            <a:r>
              <a:rPr b="0" i="1" lang="en-US" sz="3200" spc="-1" strike="noStrike">
                <a:solidFill>
                  <a:srgbClr val="000000"/>
                </a:solidFill>
                <a:latin typeface="Calibri"/>
                <a:ea typeface="DejaVu Sans"/>
              </a:rPr>
              <a:t> </a:t>
            </a:r>
            <a:endParaRPr b="0" lang="en-US" sz="3200" spc="-1" strike="noStrike">
              <a:latin typeface="Arial"/>
            </a:endParaRPr>
          </a:p>
          <a:p>
            <a:pPr marL="343080" indent="-34200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2004-01-01/open</a:t>
            </a:r>
            <a:br/>
            <a:r>
              <a:rPr b="0" i="1" lang="en-US" sz="2600" spc="-1" strike="noStrike">
                <a:solidFill>
                  <a:srgbClr val="000000"/>
                </a:solidFill>
                <a:latin typeface="Calibri"/>
                <a:ea typeface="DejaVu Sans"/>
              </a:rPr>
              <a:t>no end date</a:t>
            </a:r>
            <a:br/>
            <a:r>
              <a:rPr b="0" i="1" lang="en-US" sz="3200" spc="-1" strike="noStrike">
                <a:solidFill>
                  <a:srgbClr val="000000"/>
                </a:solidFill>
                <a:latin typeface="Calibri"/>
                <a:ea typeface="DejaVu Sans"/>
              </a:rPr>
              <a:t> </a:t>
            </a:r>
            <a:endParaRPr b="0" lang="en-US" sz="3200" spc="-1" strike="noStrike">
              <a:latin typeface="Arial"/>
            </a:endParaRPr>
          </a:p>
          <a:p>
            <a:pPr marL="343080" indent="-34200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1984~/2004</a:t>
            </a:r>
            <a:r>
              <a:rPr b="0" i="1" lang="en-US" sz="3200" spc="-1" strike="noStrike">
                <a:solidFill>
                  <a:srgbClr val="000000"/>
                </a:solidFill>
                <a:latin typeface="Calibri"/>
                <a:ea typeface="DejaVu Sans"/>
              </a:rPr>
              <a:t>-06</a:t>
            </a:r>
            <a:br/>
            <a:r>
              <a:rPr b="0" i="1" lang="en-US" sz="2600" spc="-1" strike="noStrike">
                <a:solidFill>
                  <a:srgbClr val="000000"/>
                </a:solidFill>
                <a:latin typeface="Calibri"/>
                <a:ea typeface="DejaVu Sans"/>
              </a:rPr>
              <a:t>beginning approximately 1984 and ending June 2004</a:t>
            </a:r>
            <a:r>
              <a:rPr b="0" lang="en-US" sz="2600" spc="-1" strike="noStrike">
                <a:solidFill>
                  <a:srgbClr val="000000"/>
                </a:solidFill>
                <a:latin typeface="Calibri"/>
                <a:ea typeface="DejaVu Sans"/>
              </a:rPr>
              <a:t> </a:t>
            </a:r>
            <a:endParaRPr b="0" lang="en-US" sz="2600" spc="-1" strike="noStrike">
              <a:latin typeface="Arial"/>
            </a:endParaRPr>
          </a:p>
          <a:p>
            <a:pPr marL="343080" indent="-342000">
              <a:lnSpc>
                <a:spcPct val="100000"/>
              </a:lnSpc>
              <a:spcBef>
                <a:spcPts val="641"/>
              </a:spcBef>
              <a:buClr>
                <a:srgbClr val="000000"/>
              </a:buClr>
              <a:buFont typeface="Arial"/>
              <a:buChar char="•"/>
            </a:pPr>
            <a:br/>
            <a:r>
              <a:rPr b="0" lang="en-US" sz="3200" spc="-1" strike="noStrike">
                <a:solidFill>
                  <a:srgbClr val="000000"/>
                </a:solidFill>
                <a:latin typeface="Calibri"/>
                <a:ea typeface="DejaVu Sans"/>
              </a:rPr>
              <a:t>1984-06-02?/2004-08-08~</a:t>
            </a:r>
            <a:br/>
            <a:r>
              <a:rPr b="0" i="1" lang="en-US" sz="2600" spc="-1" strike="noStrike">
                <a:solidFill>
                  <a:srgbClr val="000000"/>
                </a:solidFill>
                <a:latin typeface="Calibri"/>
                <a:ea typeface="DejaVu Sans"/>
              </a:rPr>
              <a:t>beginning uncertain,  end approximate</a:t>
            </a:r>
            <a:endParaRPr b="0" lang="en-US" sz="2600" spc="-1" strike="noStrike">
              <a:latin typeface="Arial"/>
            </a:endParaRPr>
          </a:p>
          <a:p>
            <a:pPr>
              <a:lnSpc>
                <a:spcPct val="100000"/>
              </a:lnSpc>
              <a:spcBef>
                <a:spcPts val="641"/>
              </a:spcBef>
            </a:pP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Title 1"/>
          <p:cNvSpPr/>
          <p:nvPr/>
        </p:nvSpPr>
        <p:spPr>
          <a:xfrm>
            <a:off x="457200" y="274680"/>
            <a:ext cx="8228520" cy="114192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000000"/>
                </a:solidFill>
                <a:latin typeface="Calibri"/>
                <a:ea typeface="DejaVu Sans"/>
              </a:rPr>
              <a:t>Year Exceeding Four Digits</a:t>
            </a:r>
            <a:endParaRPr b="0" lang="en-US" sz="4400" spc="-1" strike="noStrike">
              <a:latin typeface="Arial"/>
            </a:endParaRPr>
          </a:p>
        </p:txBody>
      </p:sp>
      <p:sp>
        <p:nvSpPr>
          <p:cNvPr id="140" name="Content Placeholder 2"/>
          <p:cNvSpPr/>
          <p:nvPr/>
        </p:nvSpPr>
        <p:spPr>
          <a:xfrm>
            <a:off x="457200" y="1600200"/>
            <a:ext cx="8228520" cy="4524840"/>
          </a:xfrm>
          <a:prstGeom prst="rect">
            <a:avLst/>
          </a:prstGeom>
          <a:noFill/>
          <a:ln w="0">
            <a:noFill/>
          </a:ln>
        </p:spPr>
        <p:style>
          <a:lnRef idx="0"/>
          <a:fillRef idx="0"/>
          <a:effectRef idx="0"/>
          <a:fontRef idx="minor"/>
        </p:style>
        <p:txBody>
          <a:bodyPr lIns="90000" rIns="90000" tIns="45000" bIns="45000">
            <a:noAutofit/>
          </a:bodyPr>
          <a:p>
            <a:pPr marL="343080" indent="-34200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a:t>
            </a:r>
            <a:r>
              <a:rPr b="0" lang="en-US" sz="3200" spc="-1" strike="noStrike">
                <a:solidFill>
                  <a:srgbClr val="000000"/>
                </a:solidFill>
                <a:latin typeface="Calibri"/>
                <a:ea typeface="DejaVu Sans"/>
              </a:rPr>
              <a:t>Y’ at the beginning of the string means it is a year, with no limit on number of digits.  </a:t>
            </a:r>
            <a:br/>
            <a:r>
              <a:rPr b="0" lang="en-US" sz="3200" spc="-1" strike="noStrike">
                <a:solidFill>
                  <a:srgbClr val="000000"/>
                </a:solidFill>
                <a:latin typeface="Calibri"/>
                <a:ea typeface="DejaVu Sans"/>
              </a:rPr>
              <a:t> </a:t>
            </a:r>
            <a:endParaRPr b="0" lang="en-US" sz="3200" spc="-1" strike="noStrike">
              <a:latin typeface="Arial"/>
            </a:endParaRPr>
          </a:p>
          <a:p>
            <a:pPr lvl="1" marL="743040" indent="-284760">
              <a:lnSpc>
                <a:spcPct val="100000"/>
              </a:lnSpc>
              <a:spcBef>
                <a:spcPts val="561"/>
              </a:spcBef>
              <a:buClr>
                <a:srgbClr val="000000"/>
              </a:buClr>
              <a:buFont typeface="Wingdings" charset="2"/>
              <a:buChar char=""/>
            </a:pPr>
            <a:r>
              <a:rPr b="0" lang="en-US" sz="2800" spc="-1" strike="noStrike">
                <a:solidFill>
                  <a:srgbClr val="000000"/>
                </a:solidFill>
                <a:latin typeface="Calibri"/>
                <a:ea typeface="DejaVu Sans"/>
              </a:rPr>
              <a:t> </a:t>
            </a:r>
            <a:r>
              <a:rPr b="0" lang="en-US" sz="2800" spc="-1" strike="noStrike">
                <a:solidFill>
                  <a:srgbClr val="000000"/>
                </a:solidFill>
                <a:latin typeface="Calibri"/>
                <a:ea typeface="DejaVu Sans"/>
              </a:rPr>
              <a:t>y170000002 </a:t>
            </a:r>
            <a:br/>
            <a:r>
              <a:rPr b="0" i="1" lang="en-US" sz="1600" spc="-1" strike="noStrike">
                <a:solidFill>
                  <a:srgbClr val="000000"/>
                </a:solidFill>
                <a:latin typeface="Calibri"/>
                <a:ea typeface="DejaVu Sans"/>
              </a:rPr>
              <a:t>the year 170000002</a:t>
            </a:r>
            <a:br/>
            <a:r>
              <a:rPr b="0" i="1" lang="en-US" sz="1600" spc="-1" strike="noStrike">
                <a:solidFill>
                  <a:srgbClr val="000000"/>
                </a:solidFill>
                <a:latin typeface="Calibri"/>
                <a:ea typeface="DejaVu Sans"/>
              </a:rPr>
              <a:t> </a:t>
            </a:r>
            <a:endParaRPr b="0" lang="en-US" sz="1600" spc="-1" strike="noStrike">
              <a:latin typeface="Arial"/>
            </a:endParaRPr>
          </a:p>
          <a:p>
            <a:pPr lvl="1" marL="743040" indent="-284760">
              <a:lnSpc>
                <a:spcPct val="100000"/>
              </a:lnSpc>
              <a:spcBef>
                <a:spcPts val="561"/>
              </a:spcBef>
              <a:buClr>
                <a:srgbClr val="000000"/>
              </a:buClr>
              <a:buFont typeface="Wingdings" charset="2"/>
              <a:buChar char=""/>
            </a:pPr>
            <a:r>
              <a:rPr b="0" lang="en-US" sz="2800" spc="-1" strike="noStrike">
                <a:solidFill>
                  <a:srgbClr val="000000"/>
                </a:solidFill>
                <a:latin typeface="Calibri"/>
                <a:ea typeface="DejaVu Sans"/>
              </a:rPr>
              <a:t> </a:t>
            </a:r>
            <a:r>
              <a:rPr b="0" lang="en-US" sz="2800" spc="-1" strike="noStrike">
                <a:solidFill>
                  <a:srgbClr val="000000"/>
                </a:solidFill>
                <a:latin typeface="Calibri"/>
                <a:ea typeface="DejaVu Sans"/>
              </a:rPr>
              <a:t>y-170000002 </a:t>
            </a:r>
            <a:br/>
            <a:r>
              <a:rPr b="0" i="1" lang="en-US" sz="1600" spc="-1" strike="noStrike">
                <a:solidFill>
                  <a:srgbClr val="000000"/>
                </a:solidFill>
                <a:latin typeface="Calibri"/>
                <a:ea typeface="DejaVu Sans"/>
              </a:rPr>
              <a:t>the year -170000002</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Title 1"/>
          <p:cNvSpPr/>
          <p:nvPr/>
        </p:nvSpPr>
        <p:spPr>
          <a:xfrm>
            <a:off x="457200" y="274680"/>
            <a:ext cx="8228520" cy="114192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000000"/>
                </a:solidFill>
                <a:latin typeface="Calibri"/>
                <a:ea typeface="DejaVu Sans"/>
              </a:rPr>
              <a:t>Season</a:t>
            </a:r>
            <a:endParaRPr b="0" lang="en-US" sz="4400" spc="-1" strike="noStrike">
              <a:latin typeface="Arial"/>
            </a:endParaRPr>
          </a:p>
        </p:txBody>
      </p:sp>
      <p:sp>
        <p:nvSpPr>
          <p:cNvPr id="142" name="Content Placeholder 2"/>
          <p:cNvSpPr/>
          <p:nvPr/>
        </p:nvSpPr>
        <p:spPr>
          <a:xfrm>
            <a:off x="457200" y="1600200"/>
            <a:ext cx="8228520" cy="4524840"/>
          </a:xfrm>
          <a:prstGeom prst="rect">
            <a:avLst/>
          </a:prstGeom>
          <a:noFill/>
          <a:ln w="0">
            <a:noFill/>
          </a:ln>
        </p:spPr>
        <p:style>
          <a:lnRef idx="0"/>
          <a:fillRef idx="0"/>
          <a:effectRef idx="0"/>
          <a:fontRef idx="minor"/>
        </p:style>
        <p:txBody>
          <a:bodyPr lIns="90000" rIns="90000" tIns="45000" bIns="45000">
            <a:normAutofit/>
          </a:bodyPr>
          <a:p>
            <a:pPr marL="343080" indent="-34200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2001-21 </a:t>
            </a:r>
            <a:br/>
            <a:r>
              <a:rPr b="0" i="1" lang="en-US" sz="2200" spc="-1" strike="noStrike">
                <a:solidFill>
                  <a:srgbClr val="000000"/>
                </a:solidFill>
                <a:latin typeface="Calibri"/>
                <a:ea typeface="DejaVu Sans"/>
              </a:rPr>
              <a:t>Spring, 2001</a:t>
            </a:r>
            <a:br/>
            <a:r>
              <a:rPr b="0" i="1" lang="en-US" sz="3200" spc="-1" strike="noStrike">
                <a:solidFill>
                  <a:srgbClr val="000000"/>
                </a:solidFill>
                <a:latin typeface="Calibri"/>
                <a:ea typeface="DejaVu Sans"/>
              </a:rPr>
              <a:t> </a:t>
            </a:r>
            <a:endParaRPr b="0" lang="en-US" sz="3200" spc="-1" strike="noStrike">
              <a:latin typeface="Arial"/>
            </a:endParaRPr>
          </a:p>
          <a:p>
            <a:pPr marL="343080" indent="-34200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2003-22 </a:t>
            </a:r>
            <a:br/>
            <a:r>
              <a:rPr b="0" i="1" lang="en-US" sz="2200" spc="-1" strike="noStrike">
                <a:solidFill>
                  <a:srgbClr val="000000"/>
                </a:solidFill>
                <a:latin typeface="Calibri"/>
                <a:ea typeface="DejaVu Sans"/>
              </a:rPr>
              <a:t>Summer, 2003 </a:t>
            </a:r>
            <a:br/>
            <a:r>
              <a:rPr b="0" i="1" lang="en-US" sz="3200" spc="-1" strike="noStrike">
                <a:solidFill>
                  <a:srgbClr val="000000"/>
                </a:solidFill>
                <a:latin typeface="Calibri"/>
                <a:ea typeface="DejaVu Sans"/>
              </a:rPr>
              <a:t> </a:t>
            </a:r>
            <a:endParaRPr b="0" lang="en-US" sz="3200" spc="-1" strike="noStrike">
              <a:latin typeface="Arial"/>
            </a:endParaRPr>
          </a:p>
          <a:p>
            <a:pPr marL="343080" indent="-34200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2000-23 </a:t>
            </a:r>
            <a:br/>
            <a:r>
              <a:rPr b="0" i="1" lang="en-US" sz="2200" spc="-1" strike="noStrike">
                <a:solidFill>
                  <a:srgbClr val="000000"/>
                </a:solidFill>
                <a:latin typeface="Calibri"/>
                <a:ea typeface="DejaVu Sans"/>
              </a:rPr>
              <a:t>Autumn, 2000 </a:t>
            </a:r>
            <a:br/>
            <a:r>
              <a:rPr b="0" i="1" lang="en-US" sz="3200" spc="-1" strike="noStrike">
                <a:solidFill>
                  <a:srgbClr val="000000"/>
                </a:solidFill>
                <a:latin typeface="Calibri"/>
                <a:ea typeface="DejaVu Sans"/>
              </a:rPr>
              <a:t> </a:t>
            </a:r>
            <a:endParaRPr b="0" lang="en-US" sz="3200" spc="-1" strike="noStrike">
              <a:latin typeface="Arial"/>
            </a:endParaRPr>
          </a:p>
          <a:p>
            <a:pPr marL="343080" indent="-34200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2010-24 </a:t>
            </a:r>
            <a:br/>
            <a:r>
              <a:rPr b="0" i="1" lang="en-US" sz="2200" spc="-1" strike="noStrike">
                <a:solidFill>
                  <a:srgbClr val="000000"/>
                </a:solidFill>
                <a:latin typeface="Calibri"/>
                <a:ea typeface="DejaVu Sans"/>
              </a:rPr>
              <a:t>Winter, 2010 </a:t>
            </a:r>
            <a:endParaRPr b="0" lang="en-US" sz="2200" spc="-1" strike="noStrike">
              <a:latin typeface="Arial"/>
            </a:endParaRPr>
          </a:p>
          <a:p>
            <a:pPr>
              <a:lnSpc>
                <a:spcPct val="100000"/>
              </a:lnSpc>
              <a:spcBef>
                <a:spcPts val="641"/>
              </a:spcBef>
            </a:pP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Title 1"/>
          <p:cNvSpPr/>
          <p:nvPr/>
        </p:nvSpPr>
        <p:spPr>
          <a:xfrm>
            <a:off x="457200" y="274680"/>
            <a:ext cx="8228520" cy="114192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0" lang="en-US" sz="3600" spc="-1" strike="noStrike">
                <a:solidFill>
                  <a:srgbClr val="000000"/>
                </a:solidFill>
                <a:latin typeface="Calibri"/>
                <a:ea typeface="DejaVu Sans"/>
              </a:rPr>
              <a:t>Level 2: more complex extensions </a:t>
            </a:r>
            <a:endParaRPr b="0" lang="en-US" sz="3600" spc="-1" strike="noStrike">
              <a:latin typeface="Arial"/>
            </a:endParaRPr>
          </a:p>
        </p:txBody>
      </p:sp>
      <p:sp>
        <p:nvSpPr>
          <p:cNvPr id="144" name="Content Placeholder 2"/>
          <p:cNvSpPr/>
          <p:nvPr/>
        </p:nvSpPr>
        <p:spPr>
          <a:xfrm>
            <a:off x="457200" y="1600200"/>
            <a:ext cx="8228520" cy="4524840"/>
          </a:xfrm>
          <a:prstGeom prst="rect">
            <a:avLst/>
          </a:prstGeom>
          <a:noFill/>
          <a:ln w="0">
            <a:noFill/>
          </a:ln>
        </p:spPr>
        <p:style>
          <a:lnRef idx="0"/>
          <a:fillRef idx="0"/>
          <a:effectRef idx="0"/>
          <a:fontRef idx="minor"/>
        </p:style>
        <p:txBody>
          <a:bodyPr lIns="90000" rIns="90000" tIns="45000" bIns="45000">
            <a:normAutofit fontScale="97000"/>
          </a:bodyPr>
          <a:p>
            <a:pPr marL="343080" indent="-342000">
              <a:lnSpc>
                <a:spcPct val="100000"/>
              </a:lnSpc>
              <a:spcBef>
                <a:spcPts val="479"/>
              </a:spcBef>
              <a:buClr>
                <a:srgbClr val="000000"/>
              </a:buClr>
              <a:buFont typeface="Arial"/>
              <a:buChar char="•"/>
            </a:pPr>
            <a:r>
              <a:rPr b="0" lang="en-US" sz="2400" spc="-1" strike="noStrike">
                <a:solidFill>
                  <a:srgbClr val="000000"/>
                </a:solidFill>
                <a:latin typeface="Calibri"/>
                <a:ea typeface="DejaVu Sans"/>
              </a:rPr>
              <a:t>2004?-06-11</a:t>
            </a:r>
            <a:br/>
            <a:r>
              <a:rPr b="0" i="1" lang="en-US" sz="2400" spc="-1" strike="noStrike">
                <a:solidFill>
                  <a:srgbClr val="000000"/>
                </a:solidFill>
                <a:latin typeface="Calibri"/>
                <a:ea typeface="DejaVu Sans"/>
              </a:rPr>
              <a:t>uncertain year; month, day known</a:t>
            </a:r>
            <a:r>
              <a:rPr b="0" lang="en-US" sz="2400" spc="-1" strike="noStrike">
                <a:solidFill>
                  <a:srgbClr val="000000"/>
                </a:solidFill>
                <a:latin typeface="Calibri"/>
                <a:ea typeface="DejaVu Sans"/>
              </a:rPr>
              <a:t> </a:t>
            </a:r>
            <a:br/>
            <a:r>
              <a:rPr b="0" lang="en-US" sz="2400" spc="-1" strike="noStrike">
                <a:solidFill>
                  <a:srgbClr val="000000"/>
                </a:solidFill>
                <a:latin typeface="Calibri"/>
                <a:ea typeface="DejaVu Sans"/>
              </a:rPr>
              <a:t> </a:t>
            </a:r>
            <a:endParaRPr b="0" lang="en-US" sz="2400" spc="-1" strike="noStrike">
              <a:latin typeface="Arial"/>
            </a:endParaRPr>
          </a:p>
          <a:p>
            <a:pPr marL="343080" indent="-342000">
              <a:lnSpc>
                <a:spcPct val="100000"/>
              </a:lnSpc>
              <a:spcBef>
                <a:spcPts val="479"/>
              </a:spcBef>
              <a:buClr>
                <a:srgbClr val="000000"/>
              </a:buClr>
              <a:buFont typeface="Arial"/>
              <a:buChar char="•"/>
            </a:pPr>
            <a:r>
              <a:rPr b="0" lang="en-US" sz="2400" spc="-1" strike="noStrike">
                <a:solidFill>
                  <a:srgbClr val="000000"/>
                </a:solidFill>
                <a:latin typeface="Calibri"/>
                <a:ea typeface="DejaVu Sans"/>
              </a:rPr>
              <a:t>2004-06~-11</a:t>
            </a:r>
            <a:br/>
            <a:r>
              <a:rPr b="0" i="1" lang="en-US" sz="2400" spc="-1" strike="noStrike">
                <a:solidFill>
                  <a:srgbClr val="000000"/>
                </a:solidFill>
                <a:latin typeface="Calibri"/>
                <a:ea typeface="DejaVu Sans"/>
              </a:rPr>
              <a:t>year and month  approximate; day known</a:t>
            </a:r>
            <a:br/>
            <a:r>
              <a:rPr b="0" i="1" lang="en-US" sz="2400" spc="-1" strike="noStrike">
                <a:solidFill>
                  <a:srgbClr val="000000"/>
                </a:solidFill>
                <a:latin typeface="Calibri"/>
                <a:ea typeface="DejaVu Sans"/>
              </a:rPr>
              <a:t> </a:t>
            </a:r>
            <a:endParaRPr b="0" lang="en-US" sz="2400" spc="-1" strike="noStrike">
              <a:latin typeface="Arial"/>
            </a:endParaRPr>
          </a:p>
          <a:p>
            <a:pPr marL="343080" indent="-342000">
              <a:lnSpc>
                <a:spcPct val="100000"/>
              </a:lnSpc>
              <a:spcBef>
                <a:spcPts val="479"/>
              </a:spcBef>
              <a:buClr>
                <a:srgbClr val="000000"/>
              </a:buClr>
              <a:buFont typeface="Arial"/>
              <a:buChar char="•"/>
            </a:pPr>
            <a:r>
              <a:rPr b="0" lang="en-US" sz="2400" spc="-1" strike="noStrike">
                <a:solidFill>
                  <a:srgbClr val="000000"/>
                </a:solidFill>
                <a:latin typeface="Calibri"/>
                <a:ea typeface="DejaVu Sans"/>
              </a:rPr>
              <a:t>2004-06-(11)~</a:t>
            </a:r>
            <a:br/>
            <a:r>
              <a:rPr b="0" i="1" lang="en-US" sz="2400" spc="-1" strike="noStrike">
                <a:solidFill>
                  <a:srgbClr val="000000"/>
                </a:solidFill>
                <a:latin typeface="Calibri"/>
                <a:ea typeface="DejaVu Sans"/>
              </a:rPr>
              <a:t>day approximate; year, month known</a:t>
            </a:r>
            <a:br/>
            <a:r>
              <a:rPr b="0" i="1" lang="en-US" sz="2400" spc="-1" strike="noStrike">
                <a:solidFill>
                  <a:srgbClr val="000000"/>
                </a:solidFill>
                <a:latin typeface="Calibri"/>
                <a:ea typeface="DejaVu Sans"/>
              </a:rPr>
              <a:t> </a:t>
            </a:r>
            <a:endParaRPr b="0" lang="en-US" sz="2400" spc="-1" strike="noStrike">
              <a:latin typeface="Arial"/>
            </a:endParaRPr>
          </a:p>
          <a:p>
            <a:pPr marL="343080" indent="-342000">
              <a:lnSpc>
                <a:spcPct val="100000"/>
              </a:lnSpc>
              <a:spcBef>
                <a:spcPts val="479"/>
              </a:spcBef>
              <a:buClr>
                <a:srgbClr val="000000"/>
              </a:buClr>
              <a:buFont typeface="Arial"/>
              <a:buChar char="•"/>
            </a:pPr>
            <a:r>
              <a:rPr b="0" lang="en-US" sz="2400" spc="-1" strike="noStrike">
                <a:solidFill>
                  <a:srgbClr val="000000"/>
                </a:solidFill>
                <a:latin typeface="Calibri"/>
                <a:ea typeface="DejaVu Sans"/>
              </a:rPr>
              <a:t> </a:t>
            </a:r>
            <a:r>
              <a:rPr b="0" lang="en-US" sz="2400" spc="-1" strike="noStrike">
                <a:solidFill>
                  <a:srgbClr val="000000"/>
                </a:solidFill>
                <a:latin typeface="Calibri"/>
                <a:ea typeface="DejaVu Sans"/>
              </a:rPr>
              <a:t>2004-(06)~-11</a:t>
            </a:r>
            <a:br/>
            <a:r>
              <a:rPr b="0" i="1" lang="en-US" sz="2400" spc="-1" strike="noStrike">
                <a:solidFill>
                  <a:srgbClr val="000000"/>
                </a:solidFill>
                <a:latin typeface="Calibri"/>
                <a:ea typeface="DejaVu Sans"/>
              </a:rPr>
              <a:t>month approximate, year and day known</a:t>
            </a:r>
            <a:r>
              <a:rPr b="0" lang="en-US" sz="2400" spc="-1" strike="noStrike">
                <a:solidFill>
                  <a:srgbClr val="000000"/>
                </a:solidFill>
                <a:latin typeface="Calibri"/>
                <a:ea typeface="DejaVu Sans"/>
              </a:rPr>
              <a:t> </a:t>
            </a:r>
            <a:br/>
            <a:r>
              <a:rPr b="0" lang="en-US" sz="2400" spc="-1" strike="noStrike">
                <a:solidFill>
                  <a:srgbClr val="000000"/>
                </a:solidFill>
                <a:latin typeface="Calibri"/>
                <a:ea typeface="DejaVu Sans"/>
              </a:rPr>
              <a:t> </a:t>
            </a:r>
            <a:endParaRPr b="0" lang="en-US" sz="2400" spc="-1" strike="noStrike">
              <a:latin typeface="Arial"/>
            </a:endParaRPr>
          </a:p>
          <a:p>
            <a:pPr marL="343080" indent="-342000">
              <a:lnSpc>
                <a:spcPct val="100000"/>
              </a:lnSpc>
              <a:spcBef>
                <a:spcPts val="479"/>
              </a:spcBef>
              <a:buClr>
                <a:srgbClr val="000000"/>
              </a:buClr>
              <a:buFont typeface="Arial"/>
              <a:buChar char="•"/>
            </a:pPr>
            <a:r>
              <a:rPr b="0" lang="en-US" sz="2400" spc="-1" strike="noStrike">
                <a:solidFill>
                  <a:srgbClr val="000000"/>
                </a:solidFill>
                <a:latin typeface="Calibri"/>
                <a:ea typeface="DejaVu Sans"/>
              </a:rPr>
              <a:t>15uu-12-25</a:t>
            </a:r>
            <a:br/>
            <a:r>
              <a:rPr b="0" i="1" lang="en-US" sz="2400" spc="-1" strike="noStrike">
                <a:solidFill>
                  <a:srgbClr val="000000"/>
                </a:solidFill>
                <a:latin typeface="Calibri"/>
                <a:ea typeface="DejaVu Sans"/>
              </a:rPr>
              <a:t>December 25 sometime during the 1500s</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Title 1"/>
          <p:cNvSpPr/>
          <p:nvPr/>
        </p:nvSpPr>
        <p:spPr>
          <a:xfrm>
            <a:off x="457200" y="274680"/>
            <a:ext cx="8228520" cy="114192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0" lang="en-US" sz="3600" spc="-1" strike="noStrike">
                <a:solidFill>
                  <a:srgbClr val="000000"/>
                </a:solidFill>
                <a:latin typeface="Calibri"/>
                <a:ea typeface="DejaVu Sans"/>
              </a:rPr>
              <a:t>Year Exceeding Four Digits (L2):</a:t>
            </a:r>
            <a:br/>
            <a:r>
              <a:rPr b="0" lang="en-US" sz="3600" spc="-1" strike="noStrike">
                <a:solidFill>
                  <a:srgbClr val="000000"/>
                </a:solidFill>
                <a:latin typeface="Calibri"/>
                <a:ea typeface="DejaVu Sans"/>
              </a:rPr>
              <a:t>Exponential Form</a:t>
            </a:r>
            <a:endParaRPr b="0" lang="en-US" sz="3600" spc="-1" strike="noStrike">
              <a:latin typeface="Arial"/>
            </a:endParaRPr>
          </a:p>
        </p:txBody>
      </p:sp>
      <p:sp>
        <p:nvSpPr>
          <p:cNvPr id="146" name="Content Placeholder 2"/>
          <p:cNvSpPr/>
          <p:nvPr/>
        </p:nvSpPr>
        <p:spPr>
          <a:xfrm>
            <a:off x="457200" y="1600200"/>
            <a:ext cx="8228520" cy="4524840"/>
          </a:xfrm>
          <a:prstGeom prst="rect">
            <a:avLst/>
          </a:prstGeom>
          <a:noFill/>
          <a:ln w="0">
            <a:noFill/>
          </a:ln>
        </p:spPr>
        <p:style>
          <a:lnRef idx="0"/>
          <a:fillRef idx="0"/>
          <a:effectRef idx="0"/>
          <a:fontRef idx="minor"/>
        </p:style>
        <p:txBody>
          <a:bodyPr lIns="90000" rIns="90000" tIns="45000" bIns="45000">
            <a:noAutofit/>
          </a:bodyPr>
          <a:p>
            <a:pPr marL="343080" indent="-34200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y17e7 </a:t>
            </a:r>
            <a:br/>
            <a:r>
              <a:rPr b="0" i="1" lang="en-US" sz="2000" spc="-1" strike="noStrike">
                <a:solidFill>
                  <a:srgbClr val="000000"/>
                </a:solidFill>
                <a:latin typeface="Calibri"/>
                <a:ea typeface="DejaVu Sans"/>
              </a:rPr>
              <a:t>the year 170000000 (contrast with </a:t>
            </a:r>
            <a:r>
              <a:rPr b="0" lang="en-US" sz="2000" spc="-1" strike="noStrike">
                <a:solidFill>
                  <a:srgbClr val="000000"/>
                </a:solidFill>
                <a:latin typeface="Calibri"/>
                <a:ea typeface="DejaVu Sans"/>
              </a:rPr>
              <a:t>y170000000 of level 1)</a:t>
            </a:r>
            <a:br/>
            <a:r>
              <a:rPr b="0" i="1" lang="en-US" sz="2000" spc="-1" strike="noStrike">
                <a:solidFill>
                  <a:srgbClr val="000000"/>
                </a:solidFill>
                <a:latin typeface="Calibri"/>
                <a:ea typeface="DejaVu Sans"/>
              </a:rPr>
              <a:t> </a:t>
            </a:r>
            <a:endParaRPr b="0" lang="en-US" sz="2000" spc="-1" strike="noStrike">
              <a:latin typeface="Arial"/>
            </a:endParaRPr>
          </a:p>
          <a:p>
            <a:pPr marL="343080" indent="-34200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y-17e7 </a:t>
            </a:r>
            <a:br/>
            <a:r>
              <a:rPr b="0" i="1" lang="en-US" sz="2000" spc="-1" strike="noStrike">
                <a:solidFill>
                  <a:srgbClr val="000000"/>
                </a:solidFill>
                <a:latin typeface="Calibri"/>
                <a:ea typeface="DejaVu Sans"/>
              </a:rPr>
              <a:t>the year -170000000</a:t>
            </a:r>
            <a:br/>
            <a:r>
              <a:rPr b="0" i="1" lang="en-US" sz="2000" spc="-1" strike="noStrike">
                <a:solidFill>
                  <a:srgbClr val="000000"/>
                </a:solidFill>
                <a:latin typeface="Calibri"/>
                <a:ea typeface="DejaVu Sans"/>
              </a:rPr>
              <a:t> </a:t>
            </a:r>
            <a:endParaRPr b="0" lang="en-US" sz="2000" spc="-1" strike="noStrike">
              <a:latin typeface="Arial"/>
            </a:endParaRPr>
          </a:p>
          <a:p>
            <a:pPr marL="343080" indent="-34200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y17101e4p3 </a:t>
            </a:r>
            <a:br/>
            <a:r>
              <a:rPr b="0" i="1" lang="en-US" sz="2000" spc="-1" strike="noStrike">
                <a:solidFill>
                  <a:srgbClr val="000000"/>
                </a:solidFill>
                <a:latin typeface="Calibri"/>
                <a:ea typeface="DejaVu Sans"/>
              </a:rPr>
              <a:t>Some year between 171000000 and 171999999, estimated to be 171010000</a:t>
            </a:r>
            <a:r>
              <a:rPr b="0" lang="en-US" sz="2000" spc="-1" strike="noStrike">
                <a:solidFill>
                  <a:srgbClr val="000000"/>
                </a:solidFill>
                <a:latin typeface="Calibri"/>
                <a:ea typeface="DejaVu Sans"/>
              </a:rPr>
              <a:t> </a:t>
            </a:r>
            <a:r>
              <a:rPr b="0" i="1" lang="en-US" sz="2000" spc="-1" strike="noStrike">
                <a:solidFill>
                  <a:srgbClr val="000000"/>
                </a:solidFill>
                <a:latin typeface="Calibri"/>
                <a:ea typeface="DejaVu Sans"/>
              </a:rPr>
              <a:t>('p3' indicates a precision of 3 significant digits.)</a:t>
            </a:r>
            <a:r>
              <a:rPr b="0" lang="en-US" sz="2000" spc="-1" strike="noStrike">
                <a:solidFill>
                  <a:srgbClr val="000000"/>
                </a:solidFill>
                <a:latin typeface="Calibri"/>
                <a:ea typeface="DejaVu Sans"/>
              </a:rPr>
              <a:t> </a:t>
            </a:r>
            <a:endParaRPr b="0" lang="en-US" sz="2000" spc="-1" strike="noStrike">
              <a:latin typeface="Arial"/>
            </a:endParaRPr>
          </a:p>
          <a:p>
            <a:pPr>
              <a:lnSpc>
                <a:spcPct val="100000"/>
              </a:lnSpc>
              <a:spcBef>
                <a:spcPts val="641"/>
              </a:spcBef>
            </a:pP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
          <p:cNvSpPr txBox="1"/>
          <p:nvPr/>
        </p:nvSpPr>
        <p:spPr>
          <a:xfrm>
            <a:off x="457200" y="1143000"/>
            <a:ext cx="8001000" cy="6751800"/>
          </a:xfrm>
          <a:prstGeom prst="rect">
            <a:avLst/>
          </a:prstGeom>
          <a:noFill/>
          <a:ln w="0">
            <a:noFill/>
          </a:ln>
        </p:spPr>
        <p:txBody>
          <a:bodyPr lIns="90000" rIns="90000" tIns="45000" bIns="45000">
            <a:noAutofit/>
          </a:bodyPr>
          <a:p>
            <a:endParaRPr b="0" lang="en-US" sz="2600" spc="-1" strike="noStrike">
              <a:latin typeface="Arial"/>
            </a:endParaRPr>
          </a:p>
          <a:p>
            <a:r>
              <a:rPr b="0" lang="en-US" sz="2000" spc="-1" strike="noStrike">
                <a:latin typeface="Arial"/>
              </a:rPr>
              <a:t>Of particular significance the new edition (which is effectively a new standard) contains:</a:t>
            </a:r>
            <a:endParaRPr b="0" lang="en-US" sz="2000" spc="-1" strike="noStrike">
              <a:latin typeface="Arial"/>
            </a:endParaRPr>
          </a:p>
          <a:p>
            <a:r>
              <a:rPr b="0" lang="en-US" sz="2000" spc="-1" strike="noStrike">
                <a:latin typeface="Arial"/>
              </a:rPr>
              <a:t>    — </a:t>
            </a:r>
            <a:r>
              <a:rPr b="0" lang="en-US" sz="2000" spc="-1" strike="noStrike">
                <a:latin typeface="Arial"/>
              </a:rPr>
              <a:t>a concept of precision</a:t>
            </a:r>
            <a:endParaRPr b="0" lang="en-US" sz="2000" spc="-1" strike="noStrike">
              <a:latin typeface="Arial"/>
            </a:endParaRPr>
          </a:p>
          <a:p>
            <a:r>
              <a:rPr b="0" lang="en-US" sz="2000" spc="-1" strike="noStrike">
                <a:latin typeface="Arial"/>
              </a:rPr>
              <a:t>    — </a:t>
            </a:r>
            <a:r>
              <a:rPr b="0" lang="en-US" sz="2000" spc="-1" strike="noStrike">
                <a:latin typeface="Arial"/>
              </a:rPr>
              <a:t>uncertain or approximate dates, or dates with portions unspecified;</a:t>
            </a:r>
            <a:endParaRPr b="0" lang="en-US" sz="2000" spc="-1" strike="noStrike">
              <a:latin typeface="Arial"/>
            </a:endParaRPr>
          </a:p>
          <a:p>
            <a:r>
              <a:rPr b="0" lang="en-US" sz="2000" spc="-1" strike="noStrike">
                <a:latin typeface="Arial"/>
              </a:rPr>
              <a:t>    — </a:t>
            </a:r>
            <a:r>
              <a:rPr b="0" lang="en-US" sz="2000" spc="-1" strike="noStrike">
                <a:latin typeface="Arial"/>
              </a:rPr>
              <a:t>extended time intervals;</a:t>
            </a:r>
            <a:endParaRPr b="0" lang="en-US" sz="2000" spc="-1" strike="noStrike">
              <a:latin typeface="Arial"/>
            </a:endParaRPr>
          </a:p>
          <a:p>
            <a:r>
              <a:rPr b="0" lang="en-US" sz="2000" spc="-1" strike="noStrike">
                <a:latin typeface="Arial"/>
              </a:rPr>
              <a:t>    — </a:t>
            </a:r>
            <a:r>
              <a:rPr b="0" lang="en-US" sz="2000" spc="-1" strike="noStrike">
                <a:latin typeface="Arial"/>
              </a:rPr>
              <a:t>divisions of a year;</a:t>
            </a:r>
            <a:endParaRPr b="0" lang="en-US" sz="2000" spc="-1" strike="noStrike">
              <a:latin typeface="Arial"/>
            </a:endParaRPr>
          </a:p>
          <a:p>
            <a:r>
              <a:rPr b="0" lang="en-US" sz="2000" spc="-1" strike="noStrike">
                <a:latin typeface="Arial"/>
              </a:rPr>
              <a:t>    — </a:t>
            </a:r>
            <a:r>
              <a:rPr b="0" lang="en-US" sz="2000" spc="-1" strike="noStrike">
                <a:latin typeface="Arial"/>
              </a:rPr>
              <a:t>sets and choices of calendar dates;</a:t>
            </a:r>
            <a:endParaRPr b="0" lang="en-US" sz="2000" spc="-1" strike="noStrike">
              <a:latin typeface="Arial"/>
            </a:endParaRPr>
          </a:p>
          <a:p>
            <a:r>
              <a:rPr b="0" lang="en-US" sz="2000" spc="-1" strike="noStrike">
                <a:latin typeface="Arial"/>
              </a:rPr>
              <a:t>    — </a:t>
            </a:r>
            <a:r>
              <a:rPr b="0" lang="en-US" sz="2000" spc="-1" strike="noStrike">
                <a:latin typeface="Arial"/>
              </a:rPr>
              <a:t>grouped time scale units;</a:t>
            </a:r>
            <a:endParaRPr b="0" lang="en-US" sz="2000" spc="-1" strike="noStrike">
              <a:latin typeface="Arial"/>
            </a:endParaRPr>
          </a:p>
          <a:p>
            <a:r>
              <a:rPr b="0" lang="en-US" sz="2000" spc="-1" strike="noStrike">
                <a:latin typeface="Arial"/>
              </a:rPr>
              <a:t>    — </a:t>
            </a:r>
            <a:r>
              <a:rPr b="0" lang="en-US" sz="2000" spc="-1" strike="noStrike">
                <a:latin typeface="Arial"/>
              </a:rPr>
              <a:t>repeat rules for recurring time intervals; and</a:t>
            </a:r>
            <a:endParaRPr b="0" lang="en-US" sz="2000" spc="-1" strike="noStrike">
              <a:latin typeface="Arial"/>
            </a:endParaRPr>
          </a:p>
          <a:p>
            <a:r>
              <a:rPr b="0" lang="en-US" sz="2000" spc="-1" strike="noStrike">
                <a:latin typeface="Arial"/>
              </a:rPr>
              <a:t>    — </a:t>
            </a:r>
            <a:r>
              <a:rPr b="0" lang="en-US" sz="2000" spc="-1" strike="noStrike">
                <a:latin typeface="Arial"/>
              </a:rPr>
              <a:t>date and time arithmetic.</a:t>
            </a:r>
            <a:endParaRPr b="0" lang="en-US" sz="2000" spc="-1" strike="noStrike">
              <a:latin typeface="Arial"/>
            </a:endParaRPr>
          </a:p>
          <a:p>
            <a:r>
              <a:rPr b="0" lang="en-US" sz="2000" spc="-1" strike="noStrike">
                <a:latin typeface="Arial"/>
              </a:rPr>
              <a:t>It is now in two parts. Part 1 specifies basic rules. It functionally more or less corresponds the the previous standard but has been heavily rewritten (&gt;80%).   Part 2 (wholly new) specifies extensions, including community profiles to specify conformance levels for use of which rules.</a:t>
            </a:r>
            <a:endParaRPr b="0" lang="en-US" sz="2000" spc="-1" strike="noStrike">
              <a:latin typeface="Arial"/>
            </a:endParaRPr>
          </a:p>
          <a:p>
            <a:endParaRPr b="0" lang="en-US" sz="2000" spc="-1" strike="noStrike">
              <a:latin typeface="Arial"/>
            </a:endParaRPr>
          </a:p>
          <a:p>
            <a:endParaRPr b="0" lang="en-US" sz="2000" spc="-1" strike="noStrike">
              <a:latin typeface="Arial"/>
            </a:endParaRPr>
          </a:p>
          <a:p>
            <a:endParaRPr b="0" lang="en-US" sz="2000" spc="-1" strike="noStrike">
              <a:latin typeface="Arial"/>
            </a:endParaRPr>
          </a:p>
          <a:p>
            <a:endParaRPr b="0" lang="en-US" sz="2000" spc="-1" strike="noStrike">
              <a:latin typeface="Arial"/>
            </a:endParaRPr>
          </a:p>
        </p:txBody>
      </p:sp>
      <p:sp>
        <p:nvSpPr>
          <p:cNvPr id="148" name=""/>
          <p:cNvSpPr txBox="1"/>
          <p:nvPr/>
        </p:nvSpPr>
        <p:spPr>
          <a:xfrm>
            <a:off x="1371600" y="457200"/>
            <a:ext cx="2971800" cy="486720"/>
          </a:xfrm>
          <a:prstGeom prst="rect">
            <a:avLst/>
          </a:prstGeom>
          <a:noFill/>
          <a:ln w="0">
            <a:noFill/>
          </a:ln>
        </p:spPr>
        <p:txBody>
          <a:bodyPr lIns="90000" rIns="90000" tIns="45000" bIns="45000">
            <a:noAutofit/>
          </a:bodyPr>
          <a:p>
            <a:r>
              <a:rPr b="0" lang="en-US" sz="2800" spc="-1" strike="noStrike">
                <a:latin typeface="Arial"/>
              </a:rPr>
              <a:t>ISO 8601:2019</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Title 1"/>
          <p:cNvSpPr/>
          <p:nvPr/>
        </p:nvSpPr>
        <p:spPr>
          <a:xfrm>
            <a:off x="457200" y="274680"/>
            <a:ext cx="8228520" cy="114192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000000"/>
                </a:solidFill>
                <a:latin typeface="Calibri"/>
                <a:ea typeface="DejaVu Sans"/>
              </a:rPr>
              <a:t>ISO 8601 “Part 2”</a:t>
            </a:r>
            <a:endParaRPr b="0" lang="en-US" sz="4400" spc="-1" strike="noStrike">
              <a:latin typeface="Arial"/>
            </a:endParaRPr>
          </a:p>
        </p:txBody>
      </p:sp>
      <p:sp>
        <p:nvSpPr>
          <p:cNvPr id="150" name="Content Placeholder 2"/>
          <p:cNvSpPr/>
          <p:nvPr/>
        </p:nvSpPr>
        <p:spPr>
          <a:xfrm>
            <a:off x="457200" y="1600200"/>
            <a:ext cx="8228520" cy="5028120"/>
          </a:xfrm>
          <a:prstGeom prst="rect">
            <a:avLst/>
          </a:prstGeom>
          <a:noFill/>
          <a:ln w="0">
            <a:noFill/>
          </a:ln>
        </p:spPr>
        <p:style>
          <a:lnRef idx="0"/>
          <a:fillRef idx="0"/>
          <a:effectRef idx="0"/>
          <a:fontRef idx="minor"/>
        </p:style>
        <p:txBody>
          <a:bodyPr lIns="90000" rIns="90000" tIns="45000" bIns="45000">
            <a:normAutofit/>
          </a:bodyPr>
          <a:p>
            <a:pPr marL="343080" indent="-34200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ISO / TC 154  WG 5</a:t>
            </a:r>
            <a:endParaRPr b="0" lang="en-US" sz="3200" spc="-1" strike="noStrike">
              <a:latin typeface="Arial"/>
            </a:endParaRPr>
          </a:p>
          <a:p>
            <a:pPr lvl="1" marL="743040" indent="-284760">
              <a:lnSpc>
                <a:spcPct val="100000"/>
              </a:lnSpc>
              <a:spcBef>
                <a:spcPts val="439"/>
              </a:spcBef>
              <a:buClr>
                <a:srgbClr val="000000"/>
              </a:buClr>
              <a:buFont typeface="Wingdings" charset="2"/>
              <a:buChar char=""/>
            </a:pPr>
            <a:r>
              <a:rPr b="0" lang="en-US" sz="2200" spc="-1" strike="noStrike">
                <a:solidFill>
                  <a:srgbClr val="000000"/>
                </a:solidFill>
                <a:latin typeface="Calibri"/>
                <a:ea typeface="DejaVu Sans"/>
              </a:rPr>
              <a:t>Convened Spring 2015</a:t>
            </a:r>
            <a:endParaRPr b="0" lang="en-US" sz="2200" spc="-1" strike="noStrike">
              <a:latin typeface="Arial"/>
            </a:endParaRPr>
          </a:p>
          <a:p>
            <a:pPr lvl="1" marL="743040" indent="-284760">
              <a:lnSpc>
                <a:spcPct val="100000"/>
              </a:lnSpc>
              <a:spcBef>
                <a:spcPts val="439"/>
              </a:spcBef>
              <a:buClr>
                <a:srgbClr val="000000"/>
              </a:buClr>
              <a:buFont typeface="Wingdings" charset="2"/>
              <a:buChar char=""/>
            </a:pPr>
            <a:r>
              <a:rPr b="0" lang="en-US" sz="2200" spc="-1" strike="noStrike">
                <a:solidFill>
                  <a:srgbClr val="000000"/>
                </a:solidFill>
                <a:latin typeface="Calibri"/>
                <a:ea typeface="DejaVu Sans"/>
              </a:rPr>
              <a:t> </a:t>
            </a:r>
            <a:r>
              <a:rPr b="0" lang="en-US" sz="2200" spc="-1" strike="noStrike">
                <a:solidFill>
                  <a:srgbClr val="000000"/>
                </a:solidFill>
                <a:latin typeface="Calibri"/>
                <a:ea typeface="DejaVu Sans"/>
              </a:rPr>
              <a:t>Ray Denenburg of the Library of Congress is currently representing the EDTF community in the WG. </a:t>
            </a:r>
            <a:endParaRPr b="0" lang="en-US" sz="2200" spc="-1" strike="noStrike">
              <a:latin typeface="Arial"/>
            </a:endParaRPr>
          </a:p>
          <a:p>
            <a:pPr lvl="1" marL="743040" indent="-284760">
              <a:lnSpc>
                <a:spcPct val="100000"/>
              </a:lnSpc>
              <a:spcBef>
                <a:spcPts val="439"/>
              </a:spcBef>
              <a:buClr>
                <a:srgbClr val="000000"/>
              </a:buClr>
              <a:buFont typeface="Wingdings" charset="2"/>
              <a:buChar char=""/>
            </a:pPr>
            <a:r>
              <a:rPr b="0" lang="en-US" sz="2200" spc="-1" strike="noStrike">
                <a:solidFill>
                  <a:srgbClr val="000000"/>
                </a:solidFill>
                <a:latin typeface="Calibri"/>
                <a:ea typeface="DejaVu Sans"/>
              </a:rPr>
              <a:t> </a:t>
            </a:r>
            <a:r>
              <a:rPr b="0" lang="en-US" sz="2200" spc="-1" strike="noStrike">
                <a:solidFill>
                  <a:srgbClr val="000000"/>
                </a:solidFill>
                <a:latin typeface="Calibri"/>
                <a:ea typeface="DejaVu Sans"/>
              </a:rPr>
              <a:t>ISO elected to adopt EDTF features and extend 8601 to two parts</a:t>
            </a:r>
            <a:endParaRPr b="0" lang="en-US" sz="2200" spc="-1" strike="noStrike">
              <a:latin typeface="Arial"/>
            </a:endParaRPr>
          </a:p>
          <a:p>
            <a:pPr lvl="2" marL="1143000" indent="-227520">
              <a:lnSpc>
                <a:spcPct val="100000"/>
              </a:lnSpc>
              <a:spcBef>
                <a:spcPts val="439"/>
              </a:spcBef>
              <a:buClr>
                <a:srgbClr val="000000"/>
              </a:buClr>
              <a:buFont typeface="Wingdings" charset="2"/>
              <a:buChar char=""/>
            </a:pPr>
            <a:r>
              <a:rPr b="0" lang="en-US" sz="2200" spc="-1" strike="noStrike">
                <a:solidFill>
                  <a:srgbClr val="000000"/>
                </a:solidFill>
                <a:latin typeface="Calibri"/>
                <a:ea typeface="DejaVu Sans"/>
              </a:rPr>
              <a:t> </a:t>
            </a:r>
            <a:r>
              <a:rPr b="0" lang="en-US" sz="2200" spc="-1" strike="noStrike">
                <a:solidFill>
                  <a:srgbClr val="000000"/>
                </a:solidFill>
                <a:latin typeface="Calibri"/>
                <a:ea typeface="DejaVu Sans"/>
              </a:rPr>
              <a:t>ISO 8601 Part 1 &amp; Part 2 Update agreed (8 June 2016) for CD Ballot.</a:t>
            </a:r>
            <a:endParaRPr b="0" lang="en-US" sz="2200" spc="-1" strike="noStrike">
              <a:latin typeface="Arial"/>
            </a:endParaRPr>
          </a:p>
          <a:p>
            <a:pPr lvl="1" marL="743040" indent="-284760">
              <a:lnSpc>
                <a:spcPct val="100000"/>
              </a:lnSpc>
              <a:spcBef>
                <a:spcPts val="439"/>
              </a:spcBef>
              <a:buClr>
                <a:srgbClr val="000000"/>
              </a:buClr>
              <a:buFont typeface="Wingdings" charset="2"/>
              <a:buChar char=""/>
            </a:pPr>
            <a:r>
              <a:rPr b="0" lang="en-US" sz="2200" spc="-1" strike="noStrike">
                <a:solidFill>
                  <a:srgbClr val="000000"/>
                </a:solidFill>
                <a:latin typeface="Calibri"/>
                <a:ea typeface="DejaVu Sans"/>
              </a:rPr>
              <a:t>Preliminary drafts were made available to EDTF community - http://www.loc.gov/standards/datetime/iso-tc154-wg5_n0038_iso_wd_8601-1_2016-02-16.pdf</a:t>
            </a:r>
            <a:endParaRPr b="0" lang="en-US" sz="2200" spc="-1" strike="noStrike">
              <a:latin typeface="Arial"/>
            </a:endParaRPr>
          </a:p>
          <a:p>
            <a:pPr marL="743040" indent="-284760">
              <a:lnSpc>
                <a:spcPct val="100000"/>
              </a:lnSpc>
              <a:spcBef>
                <a:spcPts val="439"/>
              </a:spcBef>
              <a:tabLst>
                <a:tab algn="l" pos="0"/>
              </a:tabLst>
            </a:pPr>
            <a:r>
              <a:rPr b="0" lang="en-US" sz="2200" spc="-1" strike="noStrike">
                <a:solidFill>
                  <a:srgbClr val="000000"/>
                </a:solidFill>
                <a:latin typeface="Calibri"/>
                <a:ea typeface="DejaVu Sans"/>
              </a:rPr>
              <a:t>     </a:t>
            </a:r>
            <a:r>
              <a:rPr b="0" lang="en-US" sz="2200" spc="-1" strike="noStrike">
                <a:solidFill>
                  <a:srgbClr val="000000"/>
                </a:solidFill>
                <a:latin typeface="Calibri"/>
                <a:ea typeface="DejaVu Sans"/>
              </a:rPr>
              <a:t>- http://www.loc.gov/standards/datetime/iso-tc154-wg5_n0039_iso_wd_8601-2_2016-02-16.pdf</a:t>
            </a:r>
            <a:endParaRPr b="0" lang="en-US" sz="2200" spc="-1" strike="noStrike">
              <a:latin typeface="Arial"/>
            </a:endParaRPr>
          </a:p>
          <a:p>
            <a:pPr marL="743040" indent="-284760">
              <a:lnSpc>
                <a:spcPct val="100000"/>
              </a:lnSpc>
              <a:tabLst>
                <a:tab algn="l" pos="0"/>
              </a:tabLst>
            </a:pPr>
            <a:endParaRPr b="0" lang="en-US" sz="2200" spc="-1" strike="noStrike">
              <a:latin typeface="Arial"/>
            </a:endParaRPr>
          </a:p>
          <a:p>
            <a:pPr marL="743040" indent="-284760">
              <a:lnSpc>
                <a:spcPct val="100000"/>
              </a:lnSpc>
              <a:spcBef>
                <a:spcPts val="439"/>
              </a:spcBef>
              <a:tabLst>
                <a:tab algn="l" pos="0"/>
              </a:tabLst>
            </a:pPr>
            <a:endParaRPr b="0" lang="en-US" sz="2200" spc="-1" strike="noStrike">
              <a:latin typeface="Arial"/>
            </a:endParaRPr>
          </a:p>
          <a:p>
            <a:pPr marL="743040" indent="-284760">
              <a:lnSpc>
                <a:spcPct val="100000"/>
              </a:lnSpc>
              <a:tabLst>
                <a:tab algn="l" pos="0"/>
              </a:tabLst>
            </a:pP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
          <p:cNvSpPr txBox="1"/>
          <p:nvPr/>
        </p:nvSpPr>
        <p:spPr>
          <a:xfrm>
            <a:off x="228600" y="262800"/>
            <a:ext cx="8686800" cy="6220080"/>
          </a:xfrm>
          <a:prstGeom prst="rect">
            <a:avLst/>
          </a:prstGeom>
          <a:noFill/>
          <a:ln w="0">
            <a:noFill/>
          </a:ln>
        </p:spPr>
        <p:txBody>
          <a:bodyPr lIns="90000" rIns="90000" tIns="45000" bIns="45000">
            <a:noAutofit/>
          </a:bodyPr>
          <a:p>
            <a:r>
              <a:rPr b="0" lang="en-US" sz="2600" spc="-1" strike="noStrike">
                <a:latin typeface="Arial"/>
              </a:rPr>
              <a:t>ISO 8601:2019 Part 2</a:t>
            </a:r>
            <a:endParaRPr b="0" lang="en-US" sz="2600" spc="-1" strike="noStrike">
              <a:latin typeface="Arial"/>
            </a:endParaRPr>
          </a:p>
          <a:p>
            <a:endParaRPr b="0" lang="en-US" sz="2600" spc="-1" strike="noStrike">
              <a:latin typeface="Arial"/>
            </a:endParaRPr>
          </a:p>
          <a:p>
            <a:r>
              <a:rPr b="0" lang="en-US" sz="2600" spc="-1" strike="noStrike">
                <a:latin typeface="Arial"/>
              </a:rPr>
              <a:t>In ISO-8601:2019 extensions there are two levels defined: 1 and 2 (in contrast to EDTF’s 3).</a:t>
            </a:r>
            <a:endParaRPr b="0" lang="en-US" sz="2600" spc="-1" strike="noStrike">
              <a:latin typeface="Arial"/>
            </a:endParaRPr>
          </a:p>
          <a:p>
            <a:endParaRPr b="0" lang="en-US" sz="2600" spc="-1" strike="noStrike">
              <a:latin typeface="Arial"/>
            </a:endParaRPr>
          </a:p>
          <a:p>
            <a:r>
              <a:rPr b="0" lang="en-US" sz="2400" spc="-1" strike="noStrike">
                <a:latin typeface="Arial"/>
              </a:rPr>
              <a:t>Example:</a:t>
            </a:r>
            <a:endParaRPr b="0" lang="en-US" sz="2400" spc="-1" strike="noStrike">
              <a:latin typeface="Arial"/>
            </a:endParaRPr>
          </a:p>
          <a:p>
            <a:endParaRPr b="0" lang="en-US" sz="2400" spc="-1" strike="noStrike">
              <a:latin typeface="Arial"/>
            </a:endParaRPr>
          </a:p>
          <a:p>
            <a:r>
              <a:rPr b="0" lang="en-US" sz="2000" spc="-1" strike="noStrike">
                <a:latin typeface="Arial"/>
              </a:rPr>
              <a:t>Unspecified (X) – in earlier versions of EDTF the character ‘u’</a:t>
            </a:r>
            <a:endParaRPr b="0" lang="en-US" sz="2000" spc="-1" strike="noStrike">
              <a:latin typeface="Arial"/>
            </a:endParaRPr>
          </a:p>
          <a:p>
            <a:r>
              <a:rPr b="0" lang="en-US" sz="2000" spc="-1" strike="noStrike">
                <a:latin typeface="Arial"/>
              </a:rPr>
              <a:t>The value is not stated. The point in time may be unspecified because it did not occur yet, because it is classified, unknown or for any other reason.</a:t>
            </a:r>
            <a:endParaRPr b="0" lang="en-US" sz="2000" spc="-1" strike="noStrike">
              <a:latin typeface="Arial"/>
            </a:endParaRPr>
          </a:p>
          <a:p>
            <a:endParaRPr b="0" lang="en-US" sz="2000" spc="-1" strike="noStrike">
              <a:latin typeface="Arial"/>
            </a:endParaRPr>
          </a:p>
          <a:p>
            <a:r>
              <a:rPr b="0" lang="en-US" sz="2200" spc="-1" strike="noStrike">
                <a:latin typeface="Arial"/>
              </a:rPr>
              <a:t>Level 1:  ‘X’ may be substituted for the right-most digits, e.g. day, day and month, …</a:t>
            </a:r>
            <a:endParaRPr b="0" lang="en-US" sz="2200" spc="-1" strike="noStrike">
              <a:latin typeface="Arial"/>
            </a:endParaRPr>
          </a:p>
          <a:p>
            <a:r>
              <a:rPr b="0" lang="en-US" sz="2200" spc="-1" strike="noStrike">
                <a:latin typeface="Arial"/>
              </a:rPr>
              <a:t>Level 2:  ‘X’ may be used as a replacement for any character in the string.</a:t>
            </a:r>
            <a:endParaRPr b="0" lang="en-US" sz="2200" spc="-1" strike="noStrike">
              <a:latin typeface="Arial"/>
            </a:endParaRPr>
          </a:p>
          <a:p>
            <a:endParaRPr b="0" lang="en-US" sz="2200" spc="-1" strike="noStrike">
              <a:latin typeface="Arial"/>
            </a:endParaRPr>
          </a:p>
          <a:p>
            <a:endParaRPr b="0" lang="en-US" sz="2200" spc="-1" strike="noStrike">
              <a:latin typeface="Arial"/>
            </a:endParaRPr>
          </a:p>
          <a:p>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itel 1"/>
          <p:cNvSpPr/>
          <p:nvPr/>
        </p:nvSpPr>
        <p:spPr>
          <a:xfrm>
            <a:off x="380880" y="152280"/>
            <a:ext cx="8228520" cy="425880"/>
          </a:xfrm>
          <a:prstGeom prst="rect">
            <a:avLst/>
          </a:prstGeom>
          <a:noFill/>
          <a:ln w="0">
            <a:noFill/>
          </a:ln>
        </p:spPr>
        <p:style>
          <a:lnRef idx="0"/>
          <a:fillRef idx="0"/>
          <a:effectRef idx="0"/>
          <a:fontRef idx="minor"/>
        </p:style>
      </p:sp>
      <p:sp>
        <p:nvSpPr>
          <p:cNvPr id="83" name="Inhaltsplatzhalter 2"/>
          <p:cNvSpPr/>
          <p:nvPr/>
        </p:nvSpPr>
        <p:spPr>
          <a:xfrm>
            <a:off x="457200" y="685800"/>
            <a:ext cx="8228520" cy="5439240"/>
          </a:xfrm>
          <a:prstGeom prst="rect">
            <a:avLst/>
          </a:prstGeom>
          <a:noFill/>
          <a:ln w="0">
            <a:noFill/>
          </a:ln>
        </p:spPr>
        <p:style>
          <a:lnRef idx="0"/>
          <a:fillRef idx="0"/>
          <a:effectRef idx="0"/>
          <a:fontRef idx="minor"/>
        </p:style>
        <p:txBody>
          <a:bodyPr lIns="90000" rIns="90000" tIns="45000" bIns="45000">
            <a:normAutofit fontScale="62000"/>
          </a:bodyPr>
          <a:p>
            <a:pPr marL="343080" indent="-34200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mid September, 1516</a:t>
            </a:r>
            <a:endParaRPr b="0" lang="en-US" sz="3200" spc="-1" strike="noStrike">
              <a:latin typeface="Arial"/>
            </a:endParaRPr>
          </a:p>
          <a:p>
            <a:pPr marL="343080" indent="-34200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19 April at 9am (as could be found in a diary entry or letter)</a:t>
            </a:r>
            <a:endParaRPr b="0" lang="en-US" sz="3200" spc="-1" strike="noStrike">
              <a:latin typeface="Arial"/>
            </a:endParaRPr>
          </a:p>
          <a:p>
            <a:pPr marL="343080" indent="-34200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Time without time zone or unknown place?</a:t>
            </a:r>
            <a:endParaRPr b="0" lang="en-US" sz="3200" spc="-1" strike="noStrike">
              <a:latin typeface="Arial"/>
            </a:endParaRPr>
          </a:p>
          <a:p>
            <a:pPr marL="343080" indent="-34200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7 Nov 1918 from ~7 PM (King of Bavaria overthrown).</a:t>
            </a:r>
            <a:endParaRPr b="0" lang="en-US" sz="3200" spc="-1" strike="noStrike">
              <a:latin typeface="Arial"/>
            </a:endParaRPr>
          </a:p>
          <a:p>
            <a:pPr marL="343080" indent="-34200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October in the early 18th Century</a:t>
            </a:r>
            <a:endParaRPr b="0" lang="en-US" sz="3200" spc="-1" strike="noStrike">
              <a:latin typeface="Arial"/>
            </a:endParaRPr>
          </a:p>
          <a:p>
            <a:pPr marL="343080" indent="-34200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Sometime between the 1790’s and 1799</a:t>
            </a:r>
            <a:endParaRPr b="0" lang="en-US" sz="3200" spc="-1" strike="noStrike">
              <a:latin typeface="Arial"/>
            </a:endParaRPr>
          </a:p>
          <a:p>
            <a:pPr marL="343080" indent="-34200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Pearl Harbor 7 Dec 1941 7:53 AM.</a:t>
            </a:r>
            <a:endParaRPr b="0" lang="en-US" sz="3200" spc="-1" strike="noStrike">
              <a:latin typeface="Arial"/>
            </a:endParaRPr>
          </a:p>
          <a:p>
            <a:pPr marL="343080" indent="-34200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15 April 1865 7:22 AM (Lincoln’s death in Peterson House DC—across from Ford Theater)</a:t>
            </a:r>
            <a:endParaRPr b="0" lang="en-US" sz="3200" spc="-1" strike="noStrike">
              <a:latin typeface="Arial"/>
            </a:endParaRPr>
          </a:p>
          <a:p>
            <a:pPr marL="343080" indent="-34200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about 16:30 on Monday, 26 April 1937 (</a:t>
            </a:r>
            <a:r>
              <a:rPr b="0" lang="de-DE" sz="3200" spc="-1" strike="noStrike">
                <a:solidFill>
                  <a:srgbClr val="000000"/>
                </a:solidFill>
                <a:latin typeface="Calibri"/>
                <a:ea typeface="DejaVu Sans"/>
              </a:rPr>
              <a:t>Guernica)</a:t>
            </a:r>
            <a:endParaRPr b="0" lang="en-US" sz="3200" spc="-1" strike="noStrike">
              <a:latin typeface="Arial"/>
            </a:endParaRPr>
          </a:p>
          <a:p>
            <a:pPr marL="343080" indent="-34200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25th of December 3 BCE (accepted as factually wrong both in day and year)</a:t>
            </a:r>
            <a:endParaRPr b="0" lang="en-US" sz="3200" spc="-1" strike="noStrike">
              <a:latin typeface="Arial"/>
            </a:endParaRPr>
          </a:p>
          <a:p>
            <a:pPr marL="343080" indent="-342000">
              <a:lnSpc>
                <a:spcPct val="100000"/>
              </a:lnSpc>
              <a:spcBef>
                <a:spcPts val="641"/>
              </a:spcBef>
              <a:tabLst>
                <a:tab algn="l" pos="0"/>
              </a:tabLst>
            </a:pP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
          <p:cNvSpPr txBox="1"/>
          <p:nvPr/>
        </p:nvSpPr>
        <p:spPr>
          <a:xfrm>
            <a:off x="457200" y="457200"/>
            <a:ext cx="8001000" cy="9829440"/>
          </a:xfrm>
          <a:prstGeom prst="rect">
            <a:avLst/>
          </a:prstGeom>
          <a:noFill/>
          <a:ln w="0">
            <a:noFill/>
          </a:ln>
        </p:spPr>
        <p:txBody>
          <a:bodyPr lIns="90000" rIns="90000" tIns="45000" bIns="45000">
            <a:noAutofit/>
          </a:bodyPr>
          <a:p>
            <a:r>
              <a:rPr b="0" lang="en-US" sz="2600" spc="-1" strike="noStrike">
                <a:latin typeface="Arial"/>
              </a:rPr>
              <a:t>Seasons (Year Divisions)</a:t>
            </a:r>
            <a:endParaRPr b="0" lang="en-US" sz="2600" spc="-1" strike="noStrike">
              <a:latin typeface="Arial"/>
            </a:endParaRPr>
          </a:p>
          <a:p>
            <a:endParaRPr b="0" lang="en-US" sz="2600" spc="-1" strike="noStrike">
              <a:latin typeface="Arial"/>
            </a:endParaRPr>
          </a:p>
          <a:p>
            <a:r>
              <a:rPr b="0" lang="en-US" sz="2000" spc="-1" strike="noStrike">
                <a:latin typeface="Arial"/>
              </a:rPr>
              <a:t>Level 1: The values 21, 22, 23, 24 may be used to signify ' Spring', 'Summer', 'Autumn', 'Winter', respectively.  Example: 2020-21 for Spring 2020</a:t>
            </a:r>
            <a:endParaRPr b="0" lang="en-US" sz="2000" spc="-1" strike="noStrike">
              <a:latin typeface="Arial"/>
            </a:endParaRPr>
          </a:p>
          <a:p>
            <a:endParaRPr b="0" lang="en-US" sz="2000" spc="-1" strike="noStrike">
              <a:latin typeface="Arial"/>
            </a:endParaRPr>
          </a:p>
          <a:p>
            <a:r>
              <a:rPr b="0" lang="en-US" sz="2000" spc="-1" strike="noStrike">
                <a:latin typeface="Arial"/>
              </a:rPr>
              <a:t>These values are from the perspective of the “reporter” and don’t respect their location. But since Summer is the Southern Hemisphere maps to Winter in the Northern we have in Level-2 additionally:</a:t>
            </a:r>
            <a:endParaRPr b="0" lang="en-US" sz="2000" spc="-1" strike="noStrike">
              <a:latin typeface="Arial"/>
            </a:endParaRPr>
          </a:p>
          <a:p>
            <a:endParaRPr b="0" lang="en-US" sz="2000" spc="-1" strike="noStrike">
              <a:latin typeface="Arial"/>
            </a:endParaRPr>
          </a:p>
          <a:p>
            <a:r>
              <a:rPr b="0" lang="en-US" sz="2000" spc="-1" strike="noStrike">
                <a:latin typeface="Arial"/>
              </a:rPr>
              <a:t>    </a:t>
            </a:r>
            <a:r>
              <a:rPr b="0" lang="en-US" sz="2000" spc="-1" strike="noStrike">
                <a:latin typeface="Arial"/>
              </a:rPr>
              <a:t>25-28 = Spring - Northern Hemisphere, Summer- Northern Hemisphere, Autumn  - Northern  </a:t>
            </a:r>
            <a:endParaRPr b="0" lang="en-US" sz="2000" spc="-1" strike="noStrike">
              <a:latin typeface="Arial"/>
            </a:endParaRPr>
          </a:p>
          <a:p>
            <a:r>
              <a:rPr b="0" lang="en-US" sz="2000" spc="-1" strike="noStrike">
                <a:latin typeface="Arial"/>
              </a:rPr>
              <a:t>                    </a:t>
            </a:r>
            <a:r>
              <a:rPr b="0" lang="en-US" sz="2000" spc="-1" strike="noStrike">
                <a:latin typeface="Arial"/>
              </a:rPr>
              <a:t>Hemisphere, Winter - Northern Hemisphere  </a:t>
            </a:r>
            <a:endParaRPr b="0" lang="en-US" sz="2000" spc="-1" strike="noStrike">
              <a:latin typeface="Arial"/>
            </a:endParaRPr>
          </a:p>
          <a:p>
            <a:r>
              <a:rPr b="0" lang="en-US" sz="2000" spc="-1" strike="noStrike">
                <a:latin typeface="Arial"/>
              </a:rPr>
              <a:t>    </a:t>
            </a:r>
            <a:r>
              <a:rPr b="0" lang="en-US" sz="2000" spc="-1" strike="noStrike">
                <a:latin typeface="Arial"/>
              </a:rPr>
              <a:t>29-32 = Spring – Southern Hemisphere, Summer– Southern Hemisphere, Autumn – Southern  </a:t>
            </a:r>
            <a:endParaRPr b="0" lang="en-US" sz="2000" spc="-1" strike="noStrike">
              <a:latin typeface="Arial"/>
            </a:endParaRPr>
          </a:p>
          <a:p>
            <a:r>
              <a:rPr b="0" lang="en-US" sz="2000" spc="-1" strike="noStrike">
                <a:latin typeface="Arial"/>
              </a:rPr>
              <a:t>                    </a:t>
            </a:r>
            <a:r>
              <a:rPr b="0" lang="en-US" sz="2000" spc="-1" strike="noStrike">
                <a:latin typeface="Arial"/>
              </a:rPr>
              <a:t>Hemisphere, Winter - Southern Hemisphere  </a:t>
            </a:r>
            <a:endParaRPr b="0" lang="en-US" sz="2000" spc="-1" strike="noStrike">
              <a:latin typeface="Arial"/>
            </a:endParaRPr>
          </a:p>
          <a:p>
            <a:r>
              <a:rPr b="0" lang="en-US" sz="2000" spc="-1" strike="noStrike">
                <a:latin typeface="Arial"/>
              </a:rPr>
              <a:t>    </a:t>
            </a:r>
            <a:r>
              <a:rPr b="0" lang="en-US" sz="2000" spc="-1" strike="noStrike">
                <a:latin typeface="Arial"/>
              </a:rPr>
              <a:t>33-36 = Quarter 1, Quarter 2, Quarter 3, Quarter 4 (3 months  each) </a:t>
            </a:r>
            <a:endParaRPr b="0" lang="en-US" sz="2000" spc="-1" strike="noStrike">
              <a:latin typeface="Arial"/>
            </a:endParaRPr>
          </a:p>
          <a:p>
            <a:r>
              <a:rPr b="0" lang="en-US" sz="2000" spc="-1" strike="noStrike">
                <a:latin typeface="Arial"/>
              </a:rPr>
              <a:t>    </a:t>
            </a:r>
            <a:r>
              <a:rPr b="0" lang="en-US" sz="2000" spc="-1" strike="noStrike">
                <a:latin typeface="Arial"/>
              </a:rPr>
              <a:t>37-39 = Quadrimester 1, Quadrimester 2, Quadrimester 3  (4 months each) </a:t>
            </a:r>
            <a:endParaRPr b="0" lang="en-US" sz="2000" spc="-1" strike="noStrike">
              <a:latin typeface="Arial"/>
            </a:endParaRPr>
          </a:p>
          <a:p>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Title 1"/>
          <p:cNvSpPr/>
          <p:nvPr/>
        </p:nvSpPr>
        <p:spPr>
          <a:xfrm>
            <a:off x="457200" y="274680"/>
            <a:ext cx="8228520" cy="1141920"/>
          </a:xfrm>
          <a:prstGeom prst="rect">
            <a:avLst/>
          </a:prstGeom>
          <a:noFill/>
          <a:ln w="0">
            <a:noFill/>
          </a:ln>
        </p:spPr>
        <p:style>
          <a:lnRef idx="0"/>
          <a:fillRef idx="0"/>
          <a:effectRef idx="0"/>
          <a:fontRef idx="minor"/>
        </p:style>
      </p:sp>
      <p:sp>
        <p:nvSpPr>
          <p:cNvPr id="154" name="Content Placeholder 2"/>
          <p:cNvSpPr/>
          <p:nvPr/>
        </p:nvSpPr>
        <p:spPr>
          <a:xfrm>
            <a:off x="457200" y="1600200"/>
            <a:ext cx="8228520" cy="4524840"/>
          </a:xfrm>
          <a:prstGeom prst="rect">
            <a:avLst/>
          </a:prstGeom>
          <a:noFill/>
          <a:ln w="0">
            <a:noFill/>
          </a:ln>
        </p:spPr>
        <p:style>
          <a:lnRef idx="0"/>
          <a:fillRef idx="0"/>
          <a:effectRef idx="0"/>
          <a:fontRef idx="minor"/>
        </p:style>
        <p:txBody>
          <a:bodyPr lIns="90000" rIns="90000" tIns="45000" bIns="45000">
            <a:noAutofit/>
          </a:bodyPr>
          <a:p>
            <a:pPr marL="343080" indent="-34200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Draft EDTF specification at </a:t>
            </a:r>
            <a:r>
              <a:rPr b="0" lang="en-US" sz="2400" spc="-1" strike="noStrike" u="sng">
                <a:solidFill>
                  <a:srgbClr val="0000ff"/>
                </a:solidFill>
                <a:uFillTx/>
                <a:latin typeface="Calibri"/>
                <a:ea typeface="DejaVu Sans"/>
                <a:hlinkClick r:id="rId1"/>
              </a:rPr>
              <a:t>http://www.loc.gov/standards/datetime/pre-submission.html</a:t>
            </a:r>
            <a:r>
              <a:rPr b="0" lang="en-US" sz="2400" spc="-1" strike="noStrike">
                <a:solidFill>
                  <a:srgbClr val="000000"/>
                </a:solidFill>
                <a:latin typeface="Calibri"/>
                <a:ea typeface="DejaVu Sans"/>
              </a:rPr>
              <a:t> </a:t>
            </a:r>
            <a:br/>
            <a:r>
              <a:rPr b="0" lang="en-US" sz="3200" spc="-1" strike="noStrike">
                <a:solidFill>
                  <a:srgbClr val="000000"/>
                </a:solidFill>
                <a:latin typeface="Calibri"/>
                <a:ea typeface="DejaVu Sans"/>
              </a:rPr>
              <a:t> </a:t>
            </a:r>
            <a:endParaRPr b="0" lang="en-US" sz="3200" spc="-1" strike="noStrike">
              <a:latin typeface="Arial"/>
            </a:endParaRPr>
          </a:p>
          <a:p>
            <a:pPr marL="343080" indent="-34200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Listserv</a:t>
            </a:r>
            <a:br/>
            <a:r>
              <a:rPr b="0" lang="en-US" sz="2400" spc="-1" strike="noStrike" u="sng">
                <a:solidFill>
                  <a:srgbClr val="0000ff"/>
                </a:solidFill>
                <a:uFillTx/>
                <a:latin typeface="Calibri"/>
                <a:ea typeface="DejaVu Sans"/>
                <a:hlinkClick r:id="rId2"/>
              </a:rPr>
              <a:t>http://www.loc.gov/standards/datetime/listserv.html</a:t>
            </a:r>
            <a:r>
              <a:rPr b="0" lang="en-US" sz="2400" spc="-1" strike="noStrike">
                <a:solidFill>
                  <a:srgbClr val="000000"/>
                </a:solidFill>
                <a:latin typeface="Calibri"/>
                <a:ea typeface="DejaVu Sans"/>
              </a:rPr>
              <a:t> </a:t>
            </a:r>
            <a:br/>
            <a:r>
              <a:rPr b="0" lang="en-US" sz="2400" spc="-1" strike="noStrike">
                <a:solidFill>
                  <a:srgbClr val="000000"/>
                </a:solidFill>
                <a:latin typeface="Calibri"/>
                <a:ea typeface="DejaVu Sans"/>
              </a:rPr>
              <a:t> </a:t>
            </a:r>
            <a:endParaRPr b="0" lang="en-US" sz="2400" spc="-1" strike="noStrike">
              <a:latin typeface="Arial"/>
            </a:endParaRPr>
          </a:p>
          <a:p>
            <a:pPr marL="343080" indent="-342000">
              <a:lnSpc>
                <a:spcPct val="100000"/>
              </a:lnSpc>
              <a:spcBef>
                <a:spcPts val="479"/>
              </a:spcBef>
              <a:buClr>
                <a:srgbClr val="000000"/>
              </a:buClr>
              <a:buFont typeface="Arial"/>
              <a:buChar char="•"/>
            </a:pPr>
            <a:r>
              <a:rPr b="0" lang="en-US" sz="2400" spc="-1" strike="noStrike">
                <a:solidFill>
                  <a:srgbClr val="000000"/>
                </a:solidFill>
                <a:latin typeface="Calibri"/>
                <a:ea typeface="DejaVu Sans"/>
              </a:rPr>
              <a:t>Archive</a:t>
            </a:r>
            <a:br/>
            <a:r>
              <a:rPr b="0" lang="en-US" sz="2400" spc="-1" strike="noStrike" u="sng">
                <a:solidFill>
                  <a:srgbClr val="0000ff"/>
                </a:solidFill>
                <a:uFillTx/>
                <a:latin typeface="Calibri"/>
                <a:ea typeface="DejaVu Sans"/>
                <a:hlinkClick r:id="rId3"/>
              </a:rPr>
              <a:t>http://sun8.loc.gov/listarch/datetime.html</a:t>
            </a:r>
            <a:endParaRPr b="0" lang="en-US" sz="2400" spc="-1" strike="noStrike">
              <a:latin typeface="Arial"/>
            </a:endParaRPr>
          </a:p>
          <a:p>
            <a:pPr>
              <a:lnSpc>
                <a:spcPct val="100000"/>
              </a:lnSpc>
              <a:spcBef>
                <a:spcPts val="479"/>
              </a:spcBef>
              <a:tabLst>
                <a:tab algn="l" pos="0"/>
              </a:tabLst>
            </a:pPr>
            <a:b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Titel 1"/>
          <p:cNvSpPr/>
          <p:nvPr/>
        </p:nvSpPr>
        <p:spPr>
          <a:xfrm>
            <a:off x="457200" y="274680"/>
            <a:ext cx="8228520" cy="1141920"/>
          </a:xfrm>
          <a:prstGeom prst="rect">
            <a:avLst/>
          </a:prstGeom>
          <a:noFill/>
          <a:ln w="0">
            <a:noFill/>
          </a:ln>
        </p:spPr>
        <p:style>
          <a:lnRef idx="0"/>
          <a:fillRef idx="0"/>
          <a:effectRef idx="0"/>
          <a:fontRef idx="minor"/>
        </p:style>
      </p:sp>
      <p:sp>
        <p:nvSpPr>
          <p:cNvPr id="156" name="Inhaltsplatzhalter 2"/>
          <p:cNvSpPr/>
          <p:nvPr/>
        </p:nvSpPr>
        <p:spPr>
          <a:xfrm>
            <a:off x="457200" y="1600200"/>
            <a:ext cx="8228520" cy="4524840"/>
          </a:xfrm>
          <a:prstGeom prst="rect">
            <a:avLst/>
          </a:prstGeom>
          <a:noFill/>
          <a:ln w="0">
            <a:noFill/>
          </a:ln>
        </p:spPr>
        <p:style>
          <a:lnRef idx="0"/>
          <a:fillRef idx="0"/>
          <a:effectRef idx="0"/>
          <a:fontRef idx="minor"/>
        </p:style>
        <p:txBody>
          <a:bodyPr lIns="90000" rIns="90000" tIns="45000" bIns="45000">
            <a:noAutofit/>
          </a:bodyPr>
          <a:p>
            <a:pPr marL="343080" indent="-342000">
              <a:lnSpc>
                <a:spcPct val="100000"/>
              </a:lnSpc>
              <a:spcBef>
                <a:spcPts val="641"/>
              </a:spcBef>
              <a:buClr>
                <a:srgbClr val="000000"/>
              </a:buClr>
              <a:buFont typeface="Arial"/>
              <a:buChar char="•"/>
            </a:pPr>
            <a:r>
              <a:rPr b="0" lang="de-DE" sz="3200" spc="-1" strike="noStrike">
                <a:solidFill>
                  <a:srgbClr val="000000"/>
                </a:solidFill>
                <a:latin typeface="Calibri"/>
                <a:ea typeface="DejaVu Sans"/>
              </a:rPr>
              <a:t>SPARQL</a:t>
            </a:r>
            <a:endParaRPr b="0" lang="en-US" sz="3200" spc="-1" strike="noStrike">
              <a:latin typeface="Arial"/>
            </a:endParaRPr>
          </a:p>
          <a:p>
            <a:pPr marL="343080" indent="-342000">
              <a:lnSpc>
                <a:spcPct val="100000"/>
              </a:lnSpc>
              <a:spcBef>
                <a:spcPts val="641"/>
              </a:spcBef>
              <a:buClr>
                <a:srgbClr val="000000"/>
              </a:buClr>
              <a:buFont typeface="Arial"/>
              <a:buChar char="•"/>
            </a:pPr>
            <a:r>
              <a:rPr b="0" lang="de-DE" sz="3200" spc="-1" strike="noStrike">
                <a:solidFill>
                  <a:srgbClr val="000000"/>
                </a:solidFill>
                <a:latin typeface="Calibri"/>
                <a:ea typeface="DejaVu Sans"/>
              </a:rPr>
              <a:t>SQL</a:t>
            </a:r>
            <a:endParaRPr b="0" lang="en-US" sz="3200" spc="-1" strike="noStrike">
              <a:latin typeface="Arial"/>
            </a:endParaRPr>
          </a:p>
          <a:p>
            <a:pPr marL="343080" indent="-342000">
              <a:lnSpc>
                <a:spcPct val="100000"/>
              </a:lnSpc>
              <a:spcBef>
                <a:spcPts val="641"/>
              </a:spcBef>
              <a:buClr>
                <a:srgbClr val="000000"/>
              </a:buClr>
              <a:buFont typeface="Arial"/>
              <a:buChar char="•"/>
            </a:pPr>
            <a:r>
              <a:rPr b="0" lang="de-DE" sz="3200" spc="-1" strike="noStrike">
                <a:solidFill>
                  <a:srgbClr val="000000"/>
                </a:solidFill>
                <a:latin typeface="Calibri"/>
                <a:ea typeface="DejaVu Sans"/>
              </a:rPr>
              <a:t>CQL</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Titel 1"/>
          <p:cNvSpPr/>
          <p:nvPr/>
        </p:nvSpPr>
        <p:spPr>
          <a:xfrm>
            <a:off x="457200" y="274680"/>
            <a:ext cx="8228520" cy="114192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de-DE" sz="4400" spc="-1" strike="noStrike">
                <a:solidFill>
                  <a:srgbClr val="000000"/>
                </a:solidFill>
                <a:latin typeface="Calibri"/>
                <a:ea typeface="DejaVu Sans"/>
              </a:rPr>
              <a:t>W3 XML Schema Built-in types?</a:t>
            </a:r>
            <a:endParaRPr b="0" lang="en-US" sz="4400" spc="-1" strike="noStrike">
              <a:latin typeface="Arial"/>
            </a:endParaRPr>
          </a:p>
        </p:txBody>
      </p:sp>
      <p:sp>
        <p:nvSpPr>
          <p:cNvPr id="158" name="Inhaltsplatzhalter 2"/>
          <p:cNvSpPr/>
          <p:nvPr/>
        </p:nvSpPr>
        <p:spPr>
          <a:xfrm>
            <a:off x="457200" y="1600200"/>
            <a:ext cx="8228520" cy="4524840"/>
          </a:xfrm>
          <a:prstGeom prst="rect">
            <a:avLst/>
          </a:prstGeom>
          <a:noFill/>
          <a:ln w="0">
            <a:noFill/>
          </a:ln>
        </p:spPr>
        <p:style>
          <a:lnRef idx="0"/>
          <a:fillRef idx="0"/>
          <a:effectRef idx="0"/>
          <a:fontRef idx="minor"/>
        </p:style>
        <p:txBody>
          <a:bodyPr lIns="90000" rIns="90000" tIns="45000" bIns="45000">
            <a:normAutofit/>
          </a:bodyPr>
          <a:p>
            <a:pPr marL="343080" indent="-342000">
              <a:lnSpc>
                <a:spcPct val="100000"/>
              </a:lnSpc>
              <a:spcBef>
                <a:spcPts val="641"/>
              </a:spcBef>
              <a:tabLst>
                <a:tab algn="l" pos="0"/>
              </a:tabLst>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xs:date and xs:datetime are inadequate even for ISO 8601 level 0 core.</a:t>
            </a:r>
            <a:endParaRPr b="0" lang="en-US" sz="3200" spc="-1" strike="noStrike">
              <a:latin typeface="Arial"/>
            </a:endParaRPr>
          </a:p>
          <a:p>
            <a:pPr marL="343080" indent="-342000">
              <a:lnSpc>
                <a:spcPct val="100000"/>
              </a:lnSpc>
              <a:spcBef>
                <a:spcPts val="641"/>
              </a:spcBef>
              <a:tabLst>
                <a:tab algn="l" pos="0"/>
              </a:tabLst>
            </a:pPr>
            <a:r>
              <a:rPr b="0" lang="en-US" sz="3200" spc="-1" strike="noStrike">
                <a:solidFill>
                  <a:srgbClr val="000000"/>
                </a:solidFill>
                <a:latin typeface="Calibri"/>
                <a:ea typeface="DejaVu Sans"/>
              </a:rPr>
              <a:t>    </a:t>
            </a:r>
            <a:r>
              <a:rPr b="0" lang="en-US" sz="2600" spc="-1" strike="noStrike">
                <a:solidFill>
                  <a:srgbClr val="000000"/>
                </a:solidFill>
                <a:latin typeface="Calibri"/>
                <a:ea typeface="DejaVu Sans"/>
              </a:rPr>
              <a:t>2001-02-03 is a valid xs:date value, but not 20010203 </a:t>
            </a:r>
            <a:endParaRPr b="0" lang="en-US" sz="2600" spc="-1" strike="noStrike">
              <a:latin typeface="Arial"/>
            </a:endParaRPr>
          </a:p>
          <a:p>
            <a:pPr marL="343080" indent="-342000">
              <a:lnSpc>
                <a:spcPct val="100000"/>
              </a:lnSpc>
              <a:spcBef>
                <a:spcPts val="380"/>
              </a:spcBef>
              <a:tabLst>
                <a:tab algn="l" pos="0"/>
              </a:tabLst>
            </a:pPr>
            <a:r>
              <a:rPr b="0" lang="en-US" sz="1900" spc="-1" strike="noStrike">
                <a:solidFill>
                  <a:srgbClr val="000000"/>
                </a:solidFill>
                <a:latin typeface="Calibri"/>
                <a:ea typeface="DejaVu Sans"/>
              </a:rPr>
              <a:t>       </a:t>
            </a:r>
            <a:r>
              <a:rPr b="0" lang="en-US" sz="1900" spc="-1" strike="noStrike">
                <a:solidFill>
                  <a:srgbClr val="000000"/>
                </a:solidFill>
                <a:latin typeface="Calibri"/>
                <a:ea typeface="DejaVu Sans"/>
              </a:rPr>
              <a:t>(This is a choice that W3C made when defining xs:date: the hyphenated form was chosen and the non-hyphenated form excluded.)</a:t>
            </a:r>
            <a:endParaRPr b="0" lang="en-US" sz="1900" spc="-1" strike="noStrike">
              <a:latin typeface="Arial"/>
            </a:endParaRPr>
          </a:p>
          <a:p>
            <a:pPr marL="343080" indent="-342000">
              <a:lnSpc>
                <a:spcPct val="100000"/>
              </a:lnSpc>
              <a:spcBef>
                <a:spcPts val="641"/>
              </a:spcBef>
              <a:tabLst>
                <a:tab algn="l" pos="0"/>
              </a:tabLst>
            </a:pPr>
            <a:r>
              <a:rPr b="0" lang="en-US" sz="3200" spc="-1" strike="noStrike">
                <a:solidFill>
                  <a:srgbClr val="000000"/>
                </a:solidFill>
                <a:latin typeface="Calibri"/>
                <a:ea typeface="DejaVu Sans"/>
              </a:rPr>
              <a:t>    </a:t>
            </a:r>
            <a:r>
              <a:rPr b="0" lang="en-US" sz="2600" spc="-1" strike="noStrike">
                <a:solidFill>
                  <a:srgbClr val="000000"/>
                </a:solidFill>
                <a:latin typeface="Calibri"/>
                <a:ea typeface="DejaVu Sans"/>
              </a:rPr>
              <a:t>2001-02-03T09:30:01 is xs:dateTime </a:t>
            </a:r>
            <a:endParaRPr b="0" lang="en-US" sz="2600" spc="-1" strike="noStrike">
              <a:latin typeface="Arial"/>
            </a:endParaRPr>
          </a:p>
          <a:p>
            <a:pPr marL="343080" indent="-342000">
              <a:lnSpc>
                <a:spcPct val="100000"/>
              </a:lnSpc>
              <a:spcBef>
                <a:spcPts val="380"/>
              </a:spcBef>
              <a:tabLst>
                <a:tab algn="l" pos="0"/>
              </a:tabLst>
            </a:pPr>
            <a:r>
              <a:rPr b="0" lang="en-US" sz="1900" spc="-1" strike="noStrike">
                <a:solidFill>
                  <a:srgbClr val="000000"/>
                </a:solidFill>
                <a:latin typeface="Calibri"/>
                <a:ea typeface="DejaVu Sans"/>
              </a:rPr>
              <a:t>      </a:t>
            </a:r>
            <a:r>
              <a:rPr b="0" lang="en-US" sz="1900" spc="-1" strike="noStrike">
                <a:solidFill>
                  <a:srgbClr val="000000"/>
                </a:solidFill>
                <a:latin typeface="Calibri"/>
                <a:ea typeface="DejaVu Sans"/>
              </a:rPr>
              <a:t>(W3c demands colons in between hours, seconds, etc.)</a:t>
            </a:r>
            <a:endParaRPr b="0" lang="en-US" sz="1900" spc="-1" strike="noStrike">
              <a:latin typeface="Arial"/>
            </a:endParaRPr>
          </a:p>
          <a:p>
            <a:pPr marL="343080" indent="-342000">
              <a:lnSpc>
                <a:spcPct val="100000"/>
              </a:lnSpc>
              <a:spcBef>
                <a:spcPts val="641"/>
              </a:spcBef>
              <a:tabLst>
                <a:tab algn="l" pos="0"/>
              </a:tabLst>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xs:date does not allow just the year and month (without the day), or just the year, or a date range (ISO 8601 supports all of these).</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Title 1"/>
          <p:cNvSpPr/>
          <p:nvPr/>
        </p:nvSpPr>
        <p:spPr>
          <a:xfrm>
            <a:off x="457200" y="274680"/>
            <a:ext cx="8228520" cy="114192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000000"/>
                </a:solidFill>
                <a:latin typeface="Calibri"/>
                <a:ea typeface="DejaVu Sans"/>
              </a:rPr>
              <a:t>Date Schema?</a:t>
            </a:r>
            <a:endParaRPr b="0" lang="en-US" sz="4400" spc="-1" strike="noStrike">
              <a:latin typeface="Arial"/>
            </a:endParaRPr>
          </a:p>
        </p:txBody>
      </p:sp>
      <p:sp>
        <p:nvSpPr>
          <p:cNvPr id="160" name="Content Placeholder 2"/>
          <p:cNvSpPr/>
          <p:nvPr/>
        </p:nvSpPr>
        <p:spPr>
          <a:xfrm>
            <a:off x="457200" y="1600200"/>
            <a:ext cx="8228520" cy="4524840"/>
          </a:xfrm>
          <a:prstGeom prst="rect">
            <a:avLst/>
          </a:prstGeom>
          <a:noFill/>
          <a:ln w="0">
            <a:noFill/>
          </a:ln>
        </p:spPr>
        <p:style>
          <a:lnRef idx="0"/>
          <a:fillRef idx="0"/>
          <a:effectRef idx="0"/>
          <a:fontRef idx="minor"/>
        </p:style>
        <p:txBody>
          <a:bodyPr lIns="90000" rIns="90000" tIns="45000" bIns="45000">
            <a:normAutofit fontScale="4000"/>
          </a:bodyPr>
          <a:p>
            <a:pPr marL="343080" indent="-34200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&lt;xs:schema xmlns:xs="http://www.w3.org/2001/XMLSchema" elementFormDefault="qualified"attributeFormDefault="unqualified"&gt;</a:t>
            </a:r>
            <a:endParaRPr b="0" lang="en-US" sz="3200" spc="-1" strike="noStrike">
              <a:latin typeface="Arial"/>
            </a:endParaRPr>
          </a:p>
          <a:p>
            <a:pPr marL="343080" indent="-34200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&lt;!--</a:t>
            </a:r>
            <a:endParaRPr b="0" lang="en-US" sz="3200" spc="-1" strike="noStrike">
              <a:latin typeface="Arial"/>
            </a:endParaRPr>
          </a:p>
          <a:p>
            <a:pPr marL="343080" indent="-34200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 edtfSimpleType edtfSimpleType is the union of three simple types - xsDate, xs:dateTime, and edtfRegularExpressions. ("union" means that any string conforming to any one of the types in the union will validate.) xs:date and xs:dateTime are built-in W3Cschema types. edtfRegularExpressions is a set of four regular expressions which are described below. So any string that conforms to one of the two built-in types or any of the four regular expressions will validate. </a:t>
            </a:r>
            <a:endParaRPr b="0" lang="en-US" sz="3200" spc="-1" strike="noStrike">
              <a:latin typeface="Arial"/>
            </a:endParaRPr>
          </a:p>
          <a:p>
            <a:pPr marL="343080" indent="-34200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--&gt;</a:t>
            </a:r>
            <a:endParaRPr b="0" lang="en-US" sz="3200" spc="-1" strike="noStrike">
              <a:latin typeface="Arial"/>
            </a:endParaRPr>
          </a:p>
          <a:p>
            <a:pPr marL="343080" indent="-34200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&lt;xs:simpleType name="edtfSimpleType"&gt;</a:t>
            </a:r>
            <a:endParaRPr b="0" lang="en-US" sz="3200" spc="-1" strike="noStrike">
              <a:latin typeface="Arial"/>
            </a:endParaRPr>
          </a:p>
          <a:p>
            <a:pPr marL="343080" indent="-34200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&lt;xs:union memberTypes="xs:date xs:dateTime edtfRegularExpressions"/&gt;</a:t>
            </a:r>
            <a:endParaRPr b="0" lang="en-US" sz="3200" spc="-1" strike="noStrike">
              <a:latin typeface="Arial"/>
            </a:endParaRPr>
          </a:p>
          <a:p>
            <a:pPr marL="343080" indent="-34200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&lt;/xs:simpleType&gt;</a:t>
            </a:r>
            <a:endParaRPr b="0" lang="en-US" sz="3200" spc="-1" strike="noStrike">
              <a:latin typeface="Arial"/>
            </a:endParaRPr>
          </a:p>
          <a:p>
            <a:pPr marL="343080" indent="-34200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&lt;!-- ******** edft --&gt;</a:t>
            </a:r>
            <a:endParaRPr b="0" lang="en-US" sz="3200" spc="-1" strike="noStrike">
              <a:latin typeface="Arial"/>
            </a:endParaRPr>
          </a:p>
          <a:p>
            <a:pPr marL="343080" indent="-34200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&lt;xs:simpleType name="edtfRegularExpressions"&gt;</a:t>
            </a:r>
            <a:endParaRPr b="0" lang="en-US" sz="3200" spc="-1" strike="noStrike">
              <a:latin typeface="Arial"/>
            </a:endParaRPr>
          </a:p>
          <a:p>
            <a:pPr marL="343080" indent="-34200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&lt;xs:restriction base="xs:string"&gt;</a:t>
            </a:r>
            <a:endParaRPr b="0" lang="en-US" sz="3200" spc="-1" strike="noStrike">
              <a:latin typeface="Arial"/>
            </a:endParaRPr>
          </a:p>
          <a:p>
            <a:pPr marL="343080" indent="-34200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&lt;!--</a:t>
            </a:r>
            <a:endParaRPr b="0" lang="en-US" sz="3200" spc="-1" strike="noStrike">
              <a:latin typeface="Arial"/>
            </a:endParaRPr>
          </a:p>
          <a:p>
            <a:pPr marL="343080" indent="-34200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The following pattern is for year (yyyy) or year-month (yyyy-mm) The last or last two digits of year may be '?' meaning "one year in that range but not sure which year", for example 19?? means some year from 1990 to 1999. Similarly month may be '??' so that 2004-?? "means some month in 2004". And the entire string may end with '?' or '~' for "uncertain" or "approximate". Hyphen must separate year and month. </a:t>
            </a:r>
            <a:endParaRPr b="0" lang="en-US" sz="3200" spc="-1" strike="noStrike">
              <a:latin typeface="Arial"/>
            </a:endParaRPr>
          </a:p>
          <a:p>
            <a:pPr marL="343080" indent="-34200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--&gt;</a:t>
            </a:r>
            <a:endParaRPr b="0" lang="en-US" sz="3200" spc="-1" strike="noStrike">
              <a:latin typeface="Arial"/>
            </a:endParaRPr>
          </a:p>
          <a:p>
            <a:pPr marL="343080" indent="-34200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&lt;xs:pattern value="\d{2}(\d{2}|\?\?|\d(\d|\?))(-(\d{2}|\?\?))?~?\??"/&gt;</a:t>
            </a:r>
            <a:endParaRPr b="0" lang="en-US" sz="3200" spc="-1" strike="noStrike">
              <a:latin typeface="Arial"/>
            </a:endParaRPr>
          </a:p>
          <a:p>
            <a:pPr marL="343080" indent="-34200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&lt;!--</a:t>
            </a:r>
            <a:endParaRPr b="0" lang="en-US" sz="3200" spc="-1" strike="noStrike">
              <a:latin typeface="Arial"/>
            </a:endParaRPr>
          </a:p>
          <a:p>
            <a:pPr marL="343080" indent="-34200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The following pattern is for yearMonthDay - yyyymmdd, where 'dd' may be '??' so '200412??' means "some day during the month of 12/2004". The whole string may be followed by '?' or '~' to mean "questionable" or "approximate". Hypens are not allowed for this pattern. </a:t>
            </a:r>
            <a:endParaRPr b="0" lang="en-US" sz="3200" spc="-1" strike="noStrike">
              <a:latin typeface="Arial"/>
            </a:endParaRPr>
          </a:p>
          <a:p>
            <a:pPr marL="343080" indent="-34200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--&gt;</a:t>
            </a:r>
            <a:endParaRPr b="0" lang="en-US" sz="3200" spc="-1" strike="noStrike">
              <a:latin typeface="Arial"/>
            </a:endParaRPr>
          </a:p>
          <a:p>
            <a:pPr marL="343080" indent="-34200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&lt;xs:pattern value="\d{6}(\d{2}|\?\?)~?\??"/&gt;</a:t>
            </a:r>
            <a:endParaRPr b="0" lang="en-US" sz="3200" spc="-1" strike="noStrike">
              <a:latin typeface="Arial"/>
            </a:endParaRPr>
          </a:p>
          <a:p>
            <a:pPr marL="343080" indent="-34200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&lt;!--</a:t>
            </a:r>
            <a:endParaRPr b="0" lang="en-US" sz="3200" spc="-1" strike="noStrike">
              <a:latin typeface="Arial"/>
            </a:endParaRPr>
          </a:p>
          <a:p>
            <a:pPr marL="343080" indent="-34200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The following pattern is for date and time with T separator:'yyyymmddThhmmss'. Hypens in date and colons in time not allowed for this pattern. </a:t>
            </a:r>
            <a:endParaRPr b="0" lang="en-US" sz="3200" spc="-1" strike="noStrike">
              <a:latin typeface="Arial"/>
            </a:endParaRPr>
          </a:p>
          <a:p>
            <a:pPr marL="343080" indent="-34200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--&gt;</a:t>
            </a:r>
            <a:endParaRPr b="0" lang="en-US" sz="3200" spc="-1" strike="noStrike">
              <a:latin typeface="Arial"/>
            </a:endParaRPr>
          </a:p>
          <a:p>
            <a:pPr marL="343080" indent="-34200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&lt;xs:pattern value="\d{8}T\d{6}"/&gt;</a:t>
            </a:r>
            <a:endParaRPr b="0" lang="en-US" sz="3200" spc="-1" strike="noStrike">
              <a:latin typeface="Arial"/>
            </a:endParaRPr>
          </a:p>
          <a:p>
            <a:pPr marL="343080" indent="-34200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&lt;!--</a:t>
            </a:r>
            <a:endParaRPr b="0" lang="en-US" sz="3200" spc="-1" strike="noStrike">
              <a:latin typeface="Arial"/>
            </a:endParaRPr>
          </a:p>
          <a:p>
            <a:pPr marL="343080" indent="-34200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The following pattern is for a date range. in years: 'yyyy/yyyy'; or year/month: yyyy-mm/yyyy-mm. Beginning or end of range value may be 'unknown'. End of range value may be 'open'. Hypens mandatory when month is present. </a:t>
            </a:r>
            <a:endParaRPr b="0" lang="en-US" sz="3200" spc="-1" strike="noStrike">
              <a:latin typeface="Arial"/>
            </a:endParaRPr>
          </a:p>
          <a:p>
            <a:pPr marL="343080" indent="-34200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--&gt;</a:t>
            </a:r>
            <a:endParaRPr b="0" lang="en-US" sz="3200" spc="-1" strike="noStrike">
              <a:latin typeface="Arial"/>
            </a:endParaRPr>
          </a:p>
          <a:p>
            <a:pPr marL="343080" indent="-34200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&lt;xs:pattern value="((\d{4}(-\d{2})?)|unknown)/((\d{4}(-\d{2})?)|unknown|open)"/&gt;</a:t>
            </a:r>
            <a:endParaRPr b="0" lang="en-US" sz="3200" spc="-1" strike="noStrike">
              <a:latin typeface="Arial"/>
            </a:endParaRPr>
          </a:p>
          <a:p>
            <a:pPr marL="343080" indent="-34200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&lt;!-- --&gt;</a:t>
            </a:r>
            <a:endParaRPr b="0" lang="en-US" sz="3200" spc="-1" strike="noStrike">
              <a:latin typeface="Arial"/>
            </a:endParaRPr>
          </a:p>
          <a:p>
            <a:pPr marL="343080" indent="-34200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&lt;/xs:restriction&gt;</a:t>
            </a:r>
            <a:endParaRPr b="0" lang="en-US" sz="3200" spc="-1" strike="noStrike">
              <a:latin typeface="Arial"/>
            </a:endParaRPr>
          </a:p>
          <a:p>
            <a:pPr marL="343080" indent="-34200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&lt;/xs:simpleType&gt;</a:t>
            </a:r>
            <a:endParaRPr b="0" lang="en-US" sz="3200" spc="-1" strike="noStrike">
              <a:latin typeface="Arial"/>
            </a:endParaRPr>
          </a:p>
          <a:p>
            <a:pPr marL="343080" indent="-34200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&lt;/xs:schema&gt;</a:t>
            </a:r>
            <a:endParaRPr b="0" lang="en-US" sz="3200" spc="-1" strike="noStrike">
              <a:latin typeface="Arial"/>
            </a:endParaRPr>
          </a:p>
          <a:p>
            <a:pPr>
              <a:lnSpc>
                <a:spcPct val="100000"/>
              </a:lnSpc>
              <a:spcBef>
                <a:spcPts val="641"/>
              </a:spcBef>
              <a:tabLst>
                <a:tab algn="l" pos="0"/>
              </a:tabLst>
            </a:pP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itel 1"/>
          <p:cNvSpPr/>
          <p:nvPr/>
        </p:nvSpPr>
        <p:spPr>
          <a:xfrm>
            <a:off x="457200" y="274680"/>
            <a:ext cx="8228520" cy="1141920"/>
          </a:xfrm>
          <a:prstGeom prst="rect">
            <a:avLst/>
          </a:prstGeom>
          <a:noFill/>
          <a:ln w="0">
            <a:noFill/>
          </a:ln>
        </p:spPr>
        <p:style>
          <a:lnRef idx="0"/>
          <a:fillRef idx="0"/>
          <a:effectRef idx="0"/>
          <a:fontRef idx="minor"/>
        </p:style>
        <p:txBody>
          <a:bodyPr lIns="90000" rIns="90000" tIns="45000" bIns="45000" anchor="ctr">
            <a:normAutofit fontScale="90000"/>
          </a:bodyPr>
          <a:p>
            <a:pPr algn="ctr">
              <a:lnSpc>
                <a:spcPct val="100000"/>
              </a:lnSpc>
            </a:pPr>
            <a:r>
              <a:rPr b="0" lang="de-DE" sz="4400" spc="-1" strike="noStrike">
                <a:solidFill>
                  <a:srgbClr val="000000"/>
                </a:solidFill>
                <a:latin typeface="Calibri"/>
                <a:ea typeface="DejaVu Sans"/>
              </a:rPr>
              <a:t>Location and other information needed to normalize.</a:t>
            </a:r>
            <a:endParaRPr b="0" lang="en-US" sz="4400" spc="-1" strike="noStrike">
              <a:latin typeface="Arial"/>
            </a:endParaRPr>
          </a:p>
        </p:txBody>
      </p:sp>
      <p:sp>
        <p:nvSpPr>
          <p:cNvPr id="85" name="Inhaltsplatzhalter 2"/>
          <p:cNvSpPr/>
          <p:nvPr/>
        </p:nvSpPr>
        <p:spPr>
          <a:xfrm>
            <a:off x="457200" y="1600200"/>
            <a:ext cx="8228520" cy="4524840"/>
          </a:xfrm>
          <a:prstGeom prst="rect">
            <a:avLst/>
          </a:prstGeom>
          <a:noFill/>
          <a:ln w="0">
            <a:noFill/>
          </a:ln>
        </p:spPr>
        <p:style>
          <a:lnRef idx="0"/>
          <a:fillRef idx="0"/>
          <a:effectRef idx="0"/>
          <a:fontRef idx="minor"/>
        </p:style>
        <p:txBody>
          <a:bodyPr lIns="90000" rIns="90000" tIns="45000" bIns="45000">
            <a:normAutofit fontScale="66000"/>
          </a:bodyPr>
          <a:p>
            <a:pPr marL="343080" indent="-342000">
              <a:lnSpc>
                <a:spcPct val="100000"/>
              </a:lnSpc>
              <a:spcBef>
                <a:spcPts val="641"/>
              </a:spcBef>
              <a:tabLst>
                <a:tab algn="l" pos="0"/>
              </a:tabLst>
            </a:pPr>
            <a:r>
              <a:rPr b="0" lang="de-DE" sz="3200" spc="-1" strike="noStrike">
                <a:solidFill>
                  <a:srgbClr val="000000"/>
                </a:solidFill>
                <a:latin typeface="Calibri"/>
                <a:ea typeface="DejaVu Sans"/>
              </a:rPr>
              <a:t>	</a:t>
            </a:r>
            <a:r>
              <a:rPr b="0" lang="de-DE" sz="3200" spc="-1" strike="noStrike">
                <a:solidFill>
                  <a:srgbClr val="000000"/>
                </a:solidFill>
                <a:latin typeface="Calibri"/>
                <a:ea typeface="DejaVu Sans"/>
              </a:rPr>
              <a:t>The basis of the International Date is the „Georgian Calendar“ introduced by Pope Georgory XIII in Oct. 1582</a:t>
            </a:r>
            <a:endParaRPr b="0" lang="en-US" sz="3200" spc="-1" strike="noStrike">
              <a:latin typeface="Arial"/>
            </a:endParaRPr>
          </a:p>
          <a:p>
            <a:pPr marL="343080" indent="-342000">
              <a:lnSpc>
                <a:spcPct val="100000"/>
              </a:lnSpc>
              <a:spcBef>
                <a:spcPts val="641"/>
              </a:spcBef>
              <a:tabLst>
                <a:tab algn="l" pos="0"/>
              </a:tabLst>
            </a:pPr>
            <a:r>
              <a:rPr b="0" lang="de-DE" sz="3200" spc="-1" strike="noStrike">
                <a:solidFill>
                  <a:srgbClr val="000000"/>
                </a:solidFill>
                <a:latin typeface="Calibri"/>
                <a:ea typeface="DejaVu Sans"/>
              </a:rPr>
              <a:t>	</a:t>
            </a:r>
            <a:endParaRPr b="0" lang="en-US" sz="3200" spc="-1" strike="noStrike">
              <a:latin typeface="Arial"/>
            </a:endParaRPr>
          </a:p>
          <a:p>
            <a:pPr marL="343080" indent="-342000">
              <a:lnSpc>
                <a:spcPct val="100000"/>
              </a:lnSpc>
              <a:spcBef>
                <a:spcPts val="641"/>
              </a:spcBef>
              <a:tabLst>
                <a:tab algn="l" pos="0"/>
              </a:tabLst>
            </a:pPr>
            <a:r>
              <a:rPr b="0" lang="de-DE" sz="3200" spc="-1" strike="noStrike">
                <a:solidFill>
                  <a:srgbClr val="000000"/>
                </a:solidFill>
                <a:latin typeface="Calibri"/>
                <a:ea typeface="DejaVu Sans"/>
              </a:rPr>
              <a:t>	</a:t>
            </a:r>
            <a:r>
              <a:rPr b="0" lang="de-DE" sz="3200" spc="-1" strike="noStrike">
                <a:solidFill>
                  <a:srgbClr val="000000"/>
                </a:solidFill>
                <a:latin typeface="Calibri"/>
                <a:ea typeface="DejaVu Sans"/>
              </a:rPr>
              <a:t>to replace the „Julian Calendar“ (est. By Caesar 46 BCE, 708 AUC „</a:t>
            </a:r>
            <a:r>
              <a:rPr b="0" i="1" lang="de-DE" sz="3200" spc="-1" strike="noStrike">
                <a:solidFill>
                  <a:srgbClr val="000000"/>
                </a:solidFill>
                <a:latin typeface="Calibri"/>
                <a:ea typeface="DejaVu Sans"/>
              </a:rPr>
              <a:t>ab urbe condita“</a:t>
            </a:r>
            <a:r>
              <a:rPr b="0" lang="de-DE" sz="3200" spc="-1" strike="noStrike">
                <a:solidFill>
                  <a:srgbClr val="000000"/>
                </a:solidFill>
                <a:latin typeface="Calibri"/>
                <a:ea typeface="DejaVu Sans"/>
              </a:rPr>
              <a:t>—founding of Rome)</a:t>
            </a:r>
            <a:endParaRPr b="0" lang="en-US" sz="3200" spc="-1" strike="noStrike">
              <a:latin typeface="Arial"/>
            </a:endParaRPr>
          </a:p>
          <a:p>
            <a:pPr marL="343080" indent="-342000">
              <a:lnSpc>
                <a:spcPct val="100000"/>
              </a:lnSpc>
              <a:spcBef>
                <a:spcPts val="641"/>
              </a:spcBef>
              <a:tabLst>
                <a:tab algn="l" pos="0"/>
              </a:tabLst>
            </a:pPr>
            <a:endParaRPr b="0" lang="en-US" sz="3200" spc="-1" strike="noStrike">
              <a:latin typeface="Arial"/>
            </a:endParaRPr>
          </a:p>
          <a:p>
            <a:pPr marL="343080" indent="-342000">
              <a:lnSpc>
                <a:spcPct val="100000"/>
              </a:lnSpc>
              <a:spcBef>
                <a:spcPts val="641"/>
              </a:spcBef>
              <a:tabLst>
                <a:tab algn="l" pos="0"/>
              </a:tabLst>
            </a:pPr>
            <a:r>
              <a:rPr b="0" lang="de-DE" sz="3200" spc="-1" strike="noStrike">
                <a:solidFill>
                  <a:srgbClr val="000000"/>
                </a:solidFill>
                <a:latin typeface="Calibri"/>
                <a:ea typeface="DejaVu Sans"/>
              </a:rPr>
              <a:t>     </a:t>
            </a:r>
            <a:r>
              <a:rPr b="0" lang="de-DE" sz="3200" spc="-1" strike="noStrike">
                <a:solidFill>
                  <a:srgbClr val="000000"/>
                </a:solidFill>
                <a:latin typeface="Calibri"/>
                <a:ea typeface="DejaVu Sans"/>
              </a:rPr>
              <a:t>Originally in the Julian Calendar the first of the year as 1 May. This shifted to 1 Jan.</a:t>
            </a:r>
            <a:endParaRPr b="0" lang="en-US" sz="3200" spc="-1" strike="noStrike">
              <a:latin typeface="Arial"/>
            </a:endParaRPr>
          </a:p>
          <a:p>
            <a:pPr marL="343080" indent="-342000">
              <a:lnSpc>
                <a:spcPct val="100000"/>
              </a:lnSpc>
              <a:spcBef>
                <a:spcPts val="641"/>
              </a:spcBef>
              <a:tabLst>
                <a:tab algn="l" pos="0"/>
              </a:tabLst>
            </a:pPr>
            <a:r>
              <a:rPr b="0" lang="de-DE" sz="3200" spc="-1" strike="noStrike">
                <a:solidFill>
                  <a:srgbClr val="000000"/>
                </a:solidFill>
                <a:latin typeface="Calibri"/>
                <a:ea typeface="DejaVu Sans"/>
              </a:rPr>
              <a:t>     </a:t>
            </a:r>
            <a:r>
              <a:rPr b="0" lang="de-DE" sz="3200" spc="-1" strike="noStrike">
                <a:solidFill>
                  <a:srgbClr val="000000"/>
                </a:solidFill>
                <a:latin typeface="Calibri"/>
                <a:ea typeface="DejaVu Sans"/>
              </a:rPr>
              <a:t>Not universally accepted. Protestant and Eastern Orthodox countries did not implement.</a:t>
            </a:r>
            <a:endParaRPr b="0" lang="en-US" sz="3200" spc="-1" strike="noStrike">
              <a:latin typeface="Arial"/>
            </a:endParaRPr>
          </a:p>
          <a:p>
            <a:pPr marL="343080" indent="-342000">
              <a:lnSpc>
                <a:spcPct val="100000"/>
              </a:lnSpc>
              <a:spcBef>
                <a:spcPts val="641"/>
              </a:spcBef>
              <a:tabLst>
                <a:tab algn="l" pos="0"/>
              </a:tabLst>
            </a:pPr>
            <a:endParaRPr b="0" lang="en-US" sz="3200" spc="-1" strike="noStrike">
              <a:latin typeface="Arial"/>
            </a:endParaRPr>
          </a:p>
          <a:p>
            <a:pPr marL="343080" indent="-342000">
              <a:lnSpc>
                <a:spcPct val="100000"/>
              </a:lnSpc>
              <a:spcBef>
                <a:spcPts val="641"/>
              </a:spcBef>
              <a:tabLst>
                <a:tab algn="l" pos="0"/>
              </a:tabLst>
            </a:pP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itel 1"/>
          <p:cNvSpPr/>
          <p:nvPr/>
        </p:nvSpPr>
        <p:spPr>
          <a:xfrm>
            <a:off x="457200" y="274680"/>
            <a:ext cx="8228520" cy="1141920"/>
          </a:xfrm>
          <a:prstGeom prst="rect">
            <a:avLst/>
          </a:prstGeom>
          <a:noFill/>
          <a:ln w="0">
            <a:noFill/>
          </a:ln>
        </p:spPr>
        <p:style>
          <a:lnRef idx="0"/>
          <a:fillRef idx="0"/>
          <a:effectRef idx="0"/>
          <a:fontRef idx="minor"/>
        </p:style>
      </p:sp>
      <p:sp>
        <p:nvSpPr>
          <p:cNvPr id="87" name="Inhaltsplatzhalter 2"/>
          <p:cNvSpPr/>
          <p:nvPr/>
        </p:nvSpPr>
        <p:spPr>
          <a:xfrm>
            <a:off x="457200" y="1600200"/>
            <a:ext cx="8228520" cy="4524840"/>
          </a:xfrm>
          <a:prstGeom prst="rect">
            <a:avLst/>
          </a:prstGeom>
          <a:noFill/>
          <a:ln w="0">
            <a:noFill/>
          </a:ln>
        </p:spPr>
        <p:style>
          <a:lnRef idx="0"/>
          <a:fillRef idx="0"/>
          <a:effectRef idx="0"/>
          <a:fontRef idx="minor"/>
        </p:style>
        <p:txBody>
          <a:bodyPr lIns="90000" rIns="90000" tIns="45000" bIns="45000">
            <a:normAutofit fontScale="48000"/>
          </a:bodyPr>
          <a:p>
            <a:pPr marL="343080" indent="-342000">
              <a:lnSpc>
                <a:spcPct val="100000"/>
              </a:lnSpc>
              <a:spcBef>
                <a:spcPts val="641"/>
              </a:spcBef>
              <a:tabLst>
                <a:tab algn="l" pos="0"/>
              </a:tabLst>
            </a:pPr>
            <a:r>
              <a:rPr b="0" lang="de-DE" sz="3200" spc="-1" strike="noStrike">
                <a:solidFill>
                  <a:srgbClr val="000000"/>
                </a:solidFill>
                <a:latin typeface="Calibri"/>
                <a:ea typeface="DejaVu Sans"/>
              </a:rPr>
              <a:t>Old Style Dates, New Style Dates.  Julian adjusted to 1 Jan (N.S.) or not?</a:t>
            </a:r>
            <a:endParaRPr b="0" lang="en-US" sz="3200" spc="-1" strike="noStrike">
              <a:latin typeface="Arial"/>
            </a:endParaRPr>
          </a:p>
          <a:p>
            <a:pPr marL="343080" indent="-342000">
              <a:lnSpc>
                <a:spcPct val="100000"/>
              </a:lnSpc>
              <a:spcBef>
                <a:spcPts val="641"/>
              </a:spcBef>
              <a:tabLst>
                <a:tab algn="l" pos="0"/>
              </a:tabLst>
            </a:pPr>
            <a:endParaRPr b="0" lang="en-US" sz="3200" spc="-1" strike="noStrike">
              <a:latin typeface="Arial"/>
            </a:endParaRPr>
          </a:p>
          <a:p>
            <a:pPr marL="343080" indent="-342000">
              <a:lnSpc>
                <a:spcPct val="100000"/>
              </a:lnSpc>
              <a:spcBef>
                <a:spcPts val="641"/>
              </a:spcBef>
              <a:tabLst>
                <a:tab algn="l" pos="0"/>
              </a:tabLst>
            </a:pPr>
            <a:r>
              <a:rPr b="0" lang="de-DE" sz="3200" spc="-1" strike="noStrike">
                <a:solidFill>
                  <a:srgbClr val="000000"/>
                </a:solidFill>
                <a:latin typeface="Calibri"/>
                <a:ea typeface="DejaVu Sans"/>
              </a:rPr>
              <a:t>Holy Roman Empire Catholic:</a:t>
            </a:r>
            <a:endParaRPr b="0" lang="en-US" sz="3200" spc="-1" strike="noStrike">
              <a:latin typeface="Arial"/>
            </a:endParaRPr>
          </a:p>
          <a:p>
            <a:pPr lvl="1" marL="743040" indent="-284760">
              <a:lnSpc>
                <a:spcPct val="100000"/>
              </a:lnSpc>
              <a:spcBef>
                <a:spcPts val="561"/>
              </a:spcBef>
              <a:buClr>
                <a:srgbClr val="000000"/>
              </a:buClr>
              <a:buFont typeface="Arial"/>
              <a:buChar char="–"/>
              <a:tabLst>
                <a:tab algn="l" pos="0"/>
              </a:tabLst>
            </a:pPr>
            <a:r>
              <a:rPr b="0" lang="de-DE" sz="2800" spc="-1" strike="noStrike">
                <a:solidFill>
                  <a:srgbClr val="000000"/>
                </a:solidFill>
                <a:latin typeface="Calibri"/>
                <a:ea typeface="DejaVu Sans"/>
              </a:rPr>
              <a:t>1 Jan adopted 1544</a:t>
            </a:r>
            <a:endParaRPr b="0" lang="en-US" sz="2800" spc="-1" strike="noStrike">
              <a:latin typeface="Arial"/>
            </a:endParaRPr>
          </a:p>
          <a:p>
            <a:pPr lvl="1" marL="743040" indent="-284760">
              <a:lnSpc>
                <a:spcPct val="100000"/>
              </a:lnSpc>
              <a:spcBef>
                <a:spcPts val="561"/>
              </a:spcBef>
              <a:buClr>
                <a:srgbClr val="000000"/>
              </a:buClr>
              <a:buFont typeface="Arial"/>
              <a:buChar char="–"/>
              <a:tabLst>
                <a:tab algn="l" pos="0"/>
              </a:tabLst>
            </a:pPr>
            <a:r>
              <a:rPr b="0" lang="de-DE" sz="2800" spc="-1" strike="noStrike">
                <a:solidFill>
                  <a:srgbClr val="000000"/>
                </a:solidFill>
                <a:latin typeface="Calibri"/>
                <a:ea typeface="DejaVu Sans"/>
              </a:rPr>
              <a:t>Gregorian Calendar adopted 1583</a:t>
            </a:r>
            <a:endParaRPr b="0" lang="en-US" sz="2800" spc="-1" strike="noStrike">
              <a:latin typeface="Arial"/>
            </a:endParaRPr>
          </a:p>
          <a:p>
            <a:pPr marL="343080" indent="-342000">
              <a:lnSpc>
                <a:spcPct val="100000"/>
              </a:lnSpc>
              <a:spcBef>
                <a:spcPts val="641"/>
              </a:spcBef>
              <a:tabLst>
                <a:tab algn="l" pos="0"/>
              </a:tabLst>
            </a:pPr>
            <a:r>
              <a:rPr b="0" lang="de-DE" sz="3200" spc="-1" strike="noStrike">
                <a:solidFill>
                  <a:srgbClr val="000000"/>
                </a:solidFill>
                <a:latin typeface="Calibri"/>
                <a:ea typeface="DejaVu Sans"/>
              </a:rPr>
              <a:t>Holy Roman Empire Protestant</a:t>
            </a:r>
            <a:endParaRPr b="0" lang="en-US" sz="3200" spc="-1" strike="noStrike">
              <a:latin typeface="Arial"/>
            </a:endParaRPr>
          </a:p>
          <a:p>
            <a:pPr lvl="1" marL="743040" indent="-284760">
              <a:lnSpc>
                <a:spcPct val="100000"/>
              </a:lnSpc>
              <a:spcBef>
                <a:spcPts val="561"/>
              </a:spcBef>
              <a:buClr>
                <a:srgbClr val="000000"/>
              </a:buClr>
              <a:buFont typeface="Arial"/>
              <a:buChar char="–"/>
              <a:tabLst>
                <a:tab algn="l" pos="0"/>
              </a:tabLst>
            </a:pPr>
            <a:r>
              <a:rPr b="0" lang="de-DE" sz="2800" spc="-1" strike="noStrike">
                <a:solidFill>
                  <a:srgbClr val="000000"/>
                </a:solidFill>
                <a:latin typeface="Calibri"/>
                <a:ea typeface="DejaVu Sans"/>
              </a:rPr>
              <a:t>1 Jan adopted 1559</a:t>
            </a:r>
            <a:endParaRPr b="0" lang="en-US" sz="2800" spc="-1" strike="noStrike">
              <a:latin typeface="Arial"/>
            </a:endParaRPr>
          </a:p>
          <a:p>
            <a:pPr lvl="1" marL="743040" indent="-284760">
              <a:lnSpc>
                <a:spcPct val="100000"/>
              </a:lnSpc>
              <a:spcBef>
                <a:spcPts val="561"/>
              </a:spcBef>
              <a:buClr>
                <a:srgbClr val="000000"/>
              </a:buClr>
              <a:buFont typeface="Arial"/>
              <a:buChar char="–"/>
              <a:tabLst>
                <a:tab algn="l" pos="0"/>
              </a:tabLst>
            </a:pPr>
            <a:r>
              <a:rPr b="0" lang="de-DE" sz="2800" spc="-1" strike="noStrike">
                <a:solidFill>
                  <a:srgbClr val="000000"/>
                </a:solidFill>
                <a:latin typeface="Calibri"/>
                <a:ea typeface="DejaVu Sans"/>
              </a:rPr>
              <a:t>Gregorian Calendar adopted 1700</a:t>
            </a:r>
            <a:endParaRPr b="0" lang="en-US" sz="2800" spc="-1" strike="noStrike">
              <a:latin typeface="Arial"/>
            </a:endParaRPr>
          </a:p>
          <a:p>
            <a:pPr marL="743040" indent="-284760">
              <a:lnSpc>
                <a:spcPct val="100000"/>
              </a:lnSpc>
              <a:spcBef>
                <a:spcPts val="561"/>
              </a:spcBef>
              <a:tabLst>
                <a:tab algn="l" pos="0"/>
              </a:tabLst>
            </a:pPr>
            <a:endParaRPr b="0" lang="en-US" sz="2800" spc="-1" strike="noStrike">
              <a:latin typeface="Arial"/>
            </a:endParaRPr>
          </a:p>
          <a:p>
            <a:pPr marL="743040" indent="-284760">
              <a:lnSpc>
                <a:spcPct val="100000"/>
              </a:lnSpc>
              <a:spcBef>
                <a:spcPts val="561"/>
              </a:spcBef>
              <a:tabLst>
                <a:tab algn="l" pos="0"/>
              </a:tabLst>
            </a:pPr>
            <a:r>
              <a:rPr b="0" lang="de-DE" sz="2800" spc="-1" strike="noStrike">
                <a:solidFill>
                  <a:srgbClr val="000000"/>
                </a:solidFill>
                <a:latin typeface="Calibri"/>
                <a:ea typeface="DejaVu Sans"/>
              </a:rPr>
              <a:t>	</a:t>
            </a:r>
            <a:r>
              <a:rPr b="0" lang="de-DE" sz="2800" spc="-1" strike="noStrike">
                <a:solidFill>
                  <a:srgbClr val="000000"/>
                </a:solidFill>
                <a:latin typeface="Calibri"/>
                <a:ea typeface="DejaVu Sans"/>
              </a:rPr>
              <a:t>Russia: 1 Jan in 1700 and Gregorian Calendar in 1918. British Empire (incl. USA) adopted both 1752– 11 days off. </a:t>
            </a:r>
            <a:r>
              <a:rPr b="0" lang="en-US" sz="2800" spc="-1" strike="noStrike">
                <a:solidFill>
                  <a:srgbClr val="000000"/>
                </a:solidFill>
                <a:latin typeface="Calibri"/>
                <a:ea typeface="DejaVu Sans"/>
              </a:rPr>
              <a:t>Wednesday, 2 September 1752 (Julian), was followed by Thursday, 14 September 1752 (Gregorian). </a:t>
            </a:r>
            <a:endParaRPr b="0" lang="en-US" sz="2800" spc="-1" strike="noStrike">
              <a:latin typeface="Arial"/>
            </a:endParaRPr>
          </a:p>
          <a:p>
            <a:pPr marL="743040" indent="-284760">
              <a:lnSpc>
                <a:spcPct val="100000"/>
              </a:lnSpc>
              <a:spcBef>
                <a:spcPts val="561"/>
              </a:spcBef>
              <a:tabLst>
                <a:tab algn="l" pos="0"/>
              </a:tabLst>
            </a:pPr>
            <a:r>
              <a:rPr b="0" lang="en-US" sz="2800" spc="-1" strike="noStrike">
                <a:solidFill>
                  <a:srgbClr val="000000"/>
                </a:solidFill>
                <a:latin typeface="Calibri"/>
                <a:ea typeface="DejaVu Sans"/>
              </a:rPr>
              <a:t>George Washington was born Feb. 11 1731. That is why it is celebrated on 22 Feb. </a:t>
            </a:r>
            <a:endParaRPr b="0" lang="en-US" sz="2800" spc="-1" strike="noStrike">
              <a:latin typeface="Arial"/>
            </a:endParaRPr>
          </a:p>
          <a:p>
            <a:pPr marL="743040" indent="-284760">
              <a:lnSpc>
                <a:spcPct val="100000"/>
              </a:lnSpc>
              <a:spcBef>
                <a:spcPts val="561"/>
              </a:spcBef>
              <a:tabLst>
                <a:tab algn="l" pos="0"/>
              </a:tabLst>
            </a:pPr>
            <a:endParaRPr b="0" lang="en-US" sz="2800" spc="-1" strike="noStrike">
              <a:latin typeface="Arial"/>
            </a:endParaRPr>
          </a:p>
          <a:p>
            <a:pPr marL="743040" indent="-284760">
              <a:lnSpc>
                <a:spcPct val="100000"/>
              </a:lnSpc>
              <a:spcBef>
                <a:spcPts val="561"/>
              </a:spcBef>
              <a:tabLst>
                <a:tab algn="l" pos="0"/>
              </a:tabLst>
            </a:pPr>
            <a:endParaRPr b="0" lang="en-US" sz="2800" spc="-1" strike="noStrike">
              <a:latin typeface="Arial"/>
            </a:endParaRPr>
          </a:p>
          <a:p>
            <a:pPr marL="743040" indent="-284760">
              <a:lnSpc>
                <a:spcPct val="100000"/>
              </a:lnSpc>
              <a:tabLst>
                <a:tab algn="l" pos="0"/>
              </a:tabLst>
            </a:pP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itel 1"/>
          <p:cNvSpPr/>
          <p:nvPr/>
        </p:nvSpPr>
        <p:spPr>
          <a:xfrm>
            <a:off x="457200" y="274680"/>
            <a:ext cx="8228520" cy="114192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de-DE" sz="4400" spc="-1" strike="noStrike">
                <a:solidFill>
                  <a:srgbClr val="000000"/>
                </a:solidFill>
                <a:latin typeface="Calibri"/>
                <a:ea typeface="DejaVu Sans"/>
              </a:rPr>
              <a:t>Date/Time without time zone</a:t>
            </a:r>
            <a:endParaRPr b="0" lang="en-US" sz="4400" spc="-1" strike="noStrike">
              <a:latin typeface="Arial"/>
            </a:endParaRPr>
          </a:p>
        </p:txBody>
      </p:sp>
      <p:sp>
        <p:nvSpPr>
          <p:cNvPr id="89" name="Inhaltsplatzhalter 2"/>
          <p:cNvSpPr/>
          <p:nvPr/>
        </p:nvSpPr>
        <p:spPr>
          <a:xfrm>
            <a:off x="457200" y="1600200"/>
            <a:ext cx="8228520" cy="4524840"/>
          </a:xfrm>
          <a:prstGeom prst="rect">
            <a:avLst/>
          </a:prstGeom>
          <a:noFill/>
          <a:ln w="0">
            <a:noFill/>
          </a:ln>
        </p:spPr>
        <p:style>
          <a:lnRef idx="0"/>
          <a:fillRef idx="0"/>
          <a:effectRef idx="0"/>
          <a:fontRef idx="minor"/>
        </p:style>
        <p:txBody>
          <a:bodyPr lIns="90000" rIns="90000" tIns="45000" bIns="45000">
            <a:normAutofit/>
          </a:bodyPr>
          <a:p>
            <a:pPr marL="343080" indent="-342000">
              <a:lnSpc>
                <a:spcPct val="100000"/>
              </a:lnSpc>
              <a:spcBef>
                <a:spcPts val="641"/>
              </a:spcBef>
              <a:tabLst>
                <a:tab algn="l" pos="0"/>
              </a:tabLst>
            </a:pPr>
            <a:r>
              <a:rPr b="0" lang="de-DE" sz="3200" spc="-1" strike="noStrike">
                <a:solidFill>
                  <a:srgbClr val="000000"/>
                </a:solidFill>
                <a:latin typeface="Calibri"/>
                <a:ea typeface="DejaVu Sans"/>
              </a:rPr>
              <a:t>This talk was announced for:</a:t>
            </a:r>
            <a:endParaRPr b="0" lang="en-US" sz="3200" spc="-1" strike="noStrike">
              <a:latin typeface="Arial"/>
            </a:endParaRPr>
          </a:p>
          <a:p>
            <a:pPr marL="343080" indent="-342000">
              <a:lnSpc>
                <a:spcPct val="100000"/>
              </a:lnSpc>
              <a:spcBef>
                <a:spcPts val="641"/>
              </a:spcBef>
              <a:buClr>
                <a:srgbClr val="000000"/>
              </a:buClr>
              <a:buFont typeface="Arial"/>
              <a:buChar char="•"/>
              <a:tabLst>
                <a:tab algn="l" pos="0"/>
              </a:tabLst>
            </a:pPr>
            <a:r>
              <a:rPr b="0" lang="de-DE" sz="3200" spc="-1" strike="noStrike">
                <a:solidFill>
                  <a:srgbClr val="000000"/>
                </a:solidFill>
                <a:latin typeface="Calibri"/>
                <a:ea typeface="DejaVu Sans"/>
              </a:rPr>
              <a:t>2016-07-20T17:00Z  (7 July 2016 5 PM UTC)</a:t>
            </a:r>
            <a:endParaRPr b="0" lang="en-US" sz="3200" spc="-1" strike="noStrike">
              <a:latin typeface="Arial"/>
            </a:endParaRPr>
          </a:p>
          <a:p>
            <a:pPr marL="343080" indent="-342000">
              <a:lnSpc>
                <a:spcPct val="100000"/>
              </a:lnSpc>
              <a:spcBef>
                <a:spcPts val="641"/>
              </a:spcBef>
              <a:buClr>
                <a:srgbClr val="000000"/>
              </a:buClr>
              <a:buFont typeface="Arial"/>
              <a:buChar char="•"/>
              <a:tabLst>
                <a:tab algn="l" pos="0"/>
              </a:tabLst>
            </a:pPr>
            <a:r>
              <a:rPr b="0" lang="de-DE" sz="3200" spc="-1" strike="noStrike">
                <a:solidFill>
                  <a:srgbClr val="000000"/>
                </a:solidFill>
                <a:latin typeface="Calibri"/>
                <a:ea typeface="DejaVu Sans"/>
              </a:rPr>
              <a:t>2016-07-20T19:00    (7 July 2016 7 PM in ???)</a:t>
            </a:r>
            <a:endParaRPr b="0" lang="en-US" sz="3200" spc="-1" strike="noStrike">
              <a:latin typeface="Arial"/>
            </a:endParaRPr>
          </a:p>
          <a:p>
            <a:pPr marL="343080" indent="-342000">
              <a:lnSpc>
                <a:spcPct val="100000"/>
              </a:lnSpc>
              <a:spcBef>
                <a:spcPts val="641"/>
              </a:spcBef>
              <a:buClr>
                <a:srgbClr val="000000"/>
              </a:buClr>
              <a:buFont typeface="Arial"/>
              <a:buChar char="•"/>
              <a:tabLst>
                <a:tab algn="l" pos="0"/>
              </a:tabLst>
            </a:pPr>
            <a:r>
              <a:rPr b="0" lang="de-DE" sz="3200" spc="-1" strike="noStrike">
                <a:solidFill>
                  <a:srgbClr val="000000"/>
                </a:solidFill>
                <a:latin typeface="Calibri"/>
                <a:ea typeface="DejaVu Sans"/>
              </a:rPr>
              <a:t>2017-07-20                 (7 July 2016, ?? Where?)</a:t>
            </a:r>
            <a:endParaRPr b="0" lang="en-US" sz="3200" spc="-1" strike="noStrike">
              <a:latin typeface="Arial"/>
            </a:endParaRPr>
          </a:p>
          <a:p>
            <a:pPr marL="343080" indent="-342000">
              <a:lnSpc>
                <a:spcPct val="100000"/>
              </a:lnSpc>
              <a:spcBef>
                <a:spcPts val="641"/>
              </a:spcBef>
              <a:tabLst>
                <a:tab algn="l" pos="0"/>
              </a:tabLst>
            </a:pPr>
            <a:endParaRPr b="0" lang="en-US" sz="3200" spc="-1" strike="noStrike">
              <a:latin typeface="Arial"/>
            </a:endParaRPr>
          </a:p>
          <a:p>
            <a:pPr marL="343080" indent="-342000">
              <a:lnSpc>
                <a:spcPct val="100000"/>
              </a:lnSpc>
              <a:spcBef>
                <a:spcPts val="641"/>
              </a:spcBef>
              <a:tabLst>
                <a:tab algn="l" pos="0"/>
              </a:tabLst>
            </a:pPr>
            <a:r>
              <a:rPr b="0" lang="de-DE" sz="3200" spc="-1" strike="noStrike">
                <a:solidFill>
                  <a:srgbClr val="000000"/>
                </a:solidFill>
                <a:latin typeface="Calibri"/>
                <a:ea typeface="DejaVu Sans"/>
              </a:rPr>
              <a:t>    </a:t>
            </a:r>
            <a:r>
              <a:rPr b="0" lang="de-DE" sz="3200" spc="-1" strike="noStrike">
                <a:solidFill>
                  <a:srgbClr val="000000"/>
                </a:solidFill>
                <a:latin typeface="Calibri"/>
                <a:ea typeface="DejaVu Sans"/>
              </a:rPr>
              <a:t>From the perspective of the announcer it is well defined but how does it compare to the view of others?</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itel 1"/>
          <p:cNvSpPr/>
          <p:nvPr/>
        </p:nvSpPr>
        <p:spPr>
          <a:xfrm>
            <a:off x="457200" y="274680"/>
            <a:ext cx="8228520" cy="114192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de-DE" sz="4400" spc="-1" strike="noStrike">
                <a:solidFill>
                  <a:srgbClr val="000000"/>
                </a:solidFill>
                <a:latin typeface="Calibri"/>
                <a:ea typeface="DejaVu Sans"/>
              </a:rPr>
              <a:t>Time Ontology in Linked Data</a:t>
            </a:r>
            <a:endParaRPr b="0" lang="en-US" sz="4400" spc="-1" strike="noStrike">
              <a:latin typeface="Arial"/>
            </a:endParaRPr>
          </a:p>
        </p:txBody>
      </p:sp>
      <p:sp>
        <p:nvSpPr>
          <p:cNvPr id="91" name="Inhaltsplatzhalter 2"/>
          <p:cNvSpPr/>
          <p:nvPr/>
        </p:nvSpPr>
        <p:spPr>
          <a:xfrm>
            <a:off x="457200" y="1600200"/>
            <a:ext cx="8228520" cy="4524840"/>
          </a:xfrm>
          <a:prstGeom prst="rect">
            <a:avLst/>
          </a:prstGeom>
          <a:noFill/>
          <a:ln w="0">
            <a:noFill/>
          </a:ln>
        </p:spPr>
        <p:style>
          <a:lnRef idx="0"/>
          <a:fillRef idx="0"/>
          <a:effectRef idx="0"/>
          <a:fontRef idx="minor"/>
        </p:style>
        <p:txBody>
          <a:bodyPr lIns="90000" rIns="90000" tIns="45000" bIns="45000">
            <a:normAutofit/>
          </a:bodyPr>
          <a:p>
            <a:pPr marL="343080" indent="-342000">
              <a:lnSpc>
                <a:spcPct val="100000"/>
              </a:lnSpc>
              <a:spcBef>
                <a:spcPts val="641"/>
              </a:spcBef>
              <a:buClr>
                <a:srgbClr val="000000"/>
              </a:buClr>
              <a:buFont typeface="Arial"/>
              <a:buChar char="•"/>
            </a:pPr>
            <a:r>
              <a:rPr b="0" lang="de-DE" sz="3200" spc="-1" strike="noStrike" u="sng">
                <a:solidFill>
                  <a:srgbClr val="0000ff"/>
                </a:solidFill>
                <a:uFillTx/>
                <a:latin typeface="Calibri"/>
                <a:ea typeface="DejaVu Sans"/>
                <a:hlinkClick r:id="rId1"/>
              </a:rPr>
              <a:t>https://www.w3.org/TR/2016/WD-owl-time-20160712/</a:t>
            </a:r>
            <a:r>
              <a:rPr b="0" lang="de-DE" sz="3200" spc="-1" strike="noStrike">
                <a:solidFill>
                  <a:srgbClr val="000000"/>
                </a:solidFill>
                <a:latin typeface="Calibri"/>
                <a:ea typeface="DejaVu Sans"/>
              </a:rPr>
              <a:t> </a:t>
            </a:r>
            <a:endParaRPr b="0" lang="en-US" sz="3200" spc="-1" strike="noStrike">
              <a:latin typeface="Arial"/>
            </a:endParaRPr>
          </a:p>
          <a:p>
            <a:pPr marL="343080" indent="-342000">
              <a:lnSpc>
                <a:spcPct val="100000"/>
              </a:lnSpc>
              <a:spcBef>
                <a:spcPts val="641"/>
              </a:spcBef>
              <a:tabLst>
                <a:tab algn="l" pos="0"/>
              </a:tabLst>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OWL-Time supports some uncertain expressions by means of</a:t>
            </a:r>
            <a:endParaRPr b="0" lang="en-US" sz="3200" spc="-1" strike="noStrike">
              <a:latin typeface="Arial"/>
            </a:endParaRPr>
          </a:p>
          <a:p>
            <a:pPr marL="343080" indent="-342000">
              <a:lnSpc>
                <a:spcPct val="100000"/>
              </a:lnSpc>
              <a:spcBef>
                <a:spcPts val="641"/>
              </a:spcBef>
              <a:buClr>
                <a:srgbClr val="000000"/>
              </a:buClr>
              <a:buFont typeface="Arial"/>
              <a:buChar char="•"/>
              <a:tabLst>
                <a:tab algn="l" pos="0"/>
              </a:tabLst>
            </a:pPr>
            <a:r>
              <a:rPr b="0" lang="en-US" sz="3200" spc="-1" strike="noStrike">
                <a:solidFill>
                  <a:srgbClr val="000000"/>
                </a:solidFill>
                <a:latin typeface="Calibri"/>
                <a:ea typeface="DejaVu Sans"/>
              </a:rPr>
              <a:t>interval relations accounting for "before," "after," (sometime) "during," etc.</a:t>
            </a:r>
            <a:endParaRPr b="0" lang="en-US" sz="3200" spc="-1" strike="noStrike">
              <a:latin typeface="Arial"/>
            </a:endParaRPr>
          </a:p>
          <a:p>
            <a:pPr marL="343080" indent="-342000">
              <a:lnSpc>
                <a:spcPct val="100000"/>
              </a:lnSpc>
              <a:spcBef>
                <a:spcPts val="641"/>
              </a:spcBef>
              <a:buClr>
                <a:srgbClr val="000000"/>
              </a:buClr>
              <a:buFont typeface="Arial"/>
              <a:buChar char="•"/>
              <a:tabLst>
                <a:tab algn="l" pos="0"/>
              </a:tabLst>
            </a:pPr>
            <a:r>
              <a:rPr b="0" lang="en-US" sz="3200" spc="-1" strike="noStrike">
                <a:solidFill>
                  <a:srgbClr val="000000"/>
                </a:solidFill>
                <a:latin typeface="Calibri"/>
                <a:ea typeface="DejaVu Sans"/>
              </a:rPr>
              <a:t>It does not allow for approximate and vague expressions such as "circa 560 BCE" or "sometime in the early 1920's."</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itel 1"/>
          <p:cNvSpPr/>
          <p:nvPr/>
        </p:nvSpPr>
        <p:spPr>
          <a:xfrm>
            <a:off x="457200" y="274680"/>
            <a:ext cx="8228520" cy="1141920"/>
          </a:xfrm>
          <a:prstGeom prst="rect">
            <a:avLst/>
          </a:prstGeom>
          <a:noFill/>
          <a:ln w="0">
            <a:noFill/>
          </a:ln>
        </p:spPr>
        <p:style>
          <a:lnRef idx="0"/>
          <a:fillRef idx="0"/>
          <a:effectRef idx="0"/>
          <a:fontRef idx="minor"/>
        </p:style>
        <p:txBody>
          <a:bodyPr lIns="90000" rIns="90000" tIns="45000" bIns="45000" anchor="ctr">
            <a:normAutofit fontScale="90000"/>
          </a:bodyPr>
          <a:p>
            <a:pPr algn="ctr">
              <a:lnSpc>
                <a:spcPct val="100000"/>
              </a:lnSpc>
            </a:pPr>
            <a:r>
              <a:rPr b="0" lang="de-DE" sz="4400" spc="-1" strike="noStrike">
                <a:solidFill>
                  <a:srgbClr val="000000"/>
                </a:solidFill>
                <a:latin typeface="Calibri"/>
                <a:ea typeface="DejaVu Sans"/>
              </a:rPr>
              <a:t>Time Resolution of Measureable Instants: Seconds?</a:t>
            </a:r>
            <a:endParaRPr b="0" lang="en-US" sz="4400" spc="-1" strike="noStrike">
              <a:latin typeface="Arial"/>
            </a:endParaRPr>
          </a:p>
        </p:txBody>
      </p:sp>
      <p:sp>
        <p:nvSpPr>
          <p:cNvPr id="93" name="Inhaltsplatzhalter 2"/>
          <p:cNvSpPr/>
          <p:nvPr/>
        </p:nvSpPr>
        <p:spPr>
          <a:xfrm>
            <a:off x="457200" y="1600200"/>
            <a:ext cx="8228520" cy="4524840"/>
          </a:xfrm>
          <a:prstGeom prst="rect">
            <a:avLst/>
          </a:prstGeom>
          <a:noFill/>
          <a:ln w="0">
            <a:noFill/>
          </a:ln>
        </p:spPr>
        <p:style>
          <a:lnRef idx="0"/>
          <a:fillRef idx="0"/>
          <a:effectRef idx="0"/>
          <a:fontRef idx="minor"/>
        </p:style>
        <p:txBody>
          <a:bodyPr lIns="90000" rIns="90000" tIns="45000" bIns="45000">
            <a:normAutofit fontScale="61000"/>
          </a:bodyPr>
          <a:p>
            <a:pPr marL="343080" indent="-342000">
              <a:lnSpc>
                <a:spcPct val="100000"/>
              </a:lnSpc>
              <a:spcBef>
                <a:spcPts val="641"/>
              </a:spcBef>
              <a:tabLst>
                <a:tab algn="l" pos="0"/>
              </a:tabLst>
            </a:pPr>
            <a:r>
              <a:rPr b="0" lang="en-US" sz="3200" spc="-1" strike="noStrike">
                <a:solidFill>
                  <a:srgbClr val="000000"/>
                </a:solidFill>
                <a:latin typeface="Calibri"/>
                <a:ea typeface="DejaVu Sans"/>
              </a:rPr>
              <a:t>	</a:t>
            </a:r>
            <a:r>
              <a:rPr b="0" lang="en-US" sz="2400" spc="-1" strike="noStrike">
                <a:solidFill>
                  <a:srgbClr val="000000"/>
                </a:solidFill>
                <a:latin typeface="Calibri"/>
                <a:ea typeface="DejaVu Sans"/>
              </a:rPr>
              <a:t>The highest currently agreed upon ("interoperable") resolution of time is </a:t>
            </a:r>
            <a:r>
              <a:rPr b="1" lang="en-US" sz="2400" spc="-1" strike="noStrike">
                <a:solidFill>
                  <a:srgbClr val="000000"/>
                </a:solidFill>
                <a:latin typeface="Calibri"/>
                <a:ea typeface="DejaVu Sans"/>
              </a:rPr>
              <a:t>1/9192631770 of a second</a:t>
            </a:r>
            <a:r>
              <a:rPr b="0" lang="en-US" sz="2400" spc="-1" strike="noStrike">
                <a:solidFill>
                  <a:srgbClr val="000000"/>
                </a:solidFill>
                <a:latin typeface="Calibri"/>
                <a:ea typeface="DejaVu Sans"/>
              </a:rPr>
              <a:t> (from the state transition of Caesium-133).</a:t>
            </a:r>
            <a:endParaRPr b="0" lang="en-US" sz="2400" spc="-1" strike="noStrike">
              <a:latin typeface="Arial"/>
            </a:endParaRPr>
          </a:p>
          <a:p>
            <a:pPr marL="343080" indent="-342000">
              <a:lnSpc>
                <a:spcPct val="100000"/>
              </a:lnSpc>
              <a:spcBef>
                <a:spcPts val="641"/>
              </a:spcBef>
              <a:tabLst>
                <a:tab algn="l" pos="0"/>
              </a:tabLst>
            </a:pPr>
            <a:r>
              <a:rPr b="0" lang="en-US" sz="3200" spc="-1" strike="noStrike">
                <a:solidFill>
                  <a:srgbClr val="000000"/>
                </a:solidFill>
                <a:latin typeface="Calibri"/>
                <a:ea typeface="DejaVu Sans"/>
              </a:rPr>
              <a:t>	</a:t>
            </a:r>
            <a:r>
              <a:rPr b="0" lang="en-US" sz="2400" spc="-1" strike="noStrike">
                <a:solidFill>
                  <a:srgbClr val="000000"/>
                </a:solidFill>
                <a:latin typeface="Calibri"/>
                <a:ea typeface="DejaVu Sans"/>
              </a:rPr>
              <a:t>1 second can have at most 9,192,631,770 sub-points</a:t>
            </a:r>
            <a:endParaRPr b="0" lang="en-US" sz="2400" spc="-1" strike="noStrike">
              <a:latin typeface="Arial"/>
            </a:endParaRPr>
          </a:p>
          <a:p>
            <a:pPr marL="343080" indent="-342000">
              <a:lnSpc>
                <a:spcPct val="100000"/>
              </a:lnSpc>
              <a:spcBef>
                <a:spcPts val="641"/>
              </a:spcBef>
              <a:tabLst>
                <a:tab algn="l" pos="0"/>
              </a:tabLst>
            </a:pPr>
            <a:r>
              <a:rPr b="0" lang="en-US" sz="3200" spc="-1" strike="noStrike">
                <a:solidFill>
                  <a:srgbClr val="000000"/>
                </a:solidFill>
                <a:latin typeface="Calibri"/>
                <a:ea typeface="DejaVu Sans"/>
              </a:rPr>
              <a:t>	</a:t>
            </a:r>
            <a:r>
              <a:rPr b="0" lang="en-US" sz="2400" spc="-1" strike="noStrike">
                <a:solidFill>
                  <a:srgbClr val="000000"/>
                </a:solidFill>
                <a:latin typeface="Calibri"/>
                <a:ea typeface="DejaVu Sans"/>
              </a:rPr>
              <a:t>1 day can have at most 24*60*60*9,192,631,770 or </a:t>
            </a:r>
            <a:r>
              <a:rPr b="1" lang="en-US" sz="2400" spc="-1" strike="noStrike">
                <a:solidFill>
                  <a:srgbClr val="000000"/>
                </a:solidFill>
                <a:latin typeface="Calibri"/>
                <a:ea typeface="DejaVu Sans"/>
              </a:rPr>
              <a:t>794243384928000 elements</a:t>
            </a:r>
            <a:r>
              <a:rPr b="0" lang="en-US" sz="2400" spc="-1" strike="noStrike">
                <a:solidFill>
                  <a:srgbClr val="000000"/>
                </a:solidFill>
                <a:latin typeface="Calibri"/>
                <a:ea typeface="DejaVu Sans"/>
              </a:rPr>
              <a:t>. </a:t>
            </a:r>
            <a:br/>
            <a:endParaRPr b="0" lang="en-US" sz="2400" spc="-1" strike="noStrike">
              <a:latin typeface="Arial"/>
            </a:endParaRPr>
          </a:p>
          <a:p>
            <a:pPr marL="343080" indent="-342000">
              <a:lnSpc>
                <a:spcPct val="100000"/>
              </a:lnSpc>
              <a:spcBef>
                <a:spcPts val="479"/>
              </a:spcBef>
              <a:tabLst>
                <a:tab algn="l" pos="0"/>
              </a:tabLst>
            </a:pPr>
            <a:r>
              <a:rPr b="0" lang="en-US" sz="2400" spc="-1" strike="noStrike">
                <a:solidFill>
                  <a:srgbClr val="000000"/>
                </a:solidFill>
                <a:latin typeface="Calibri"/>
                <a:ea typeface="DejaVu Sans"/>
              </a:rPr>
              <a:t>	</a:t>
            </a:r>
            <a:r>
              <a:rPr b="0" lang="en-US" sz="2400" spc="-1" strike="noStrike">
                <a:solidFill>
                  <a:srgbClr val="000000"/>
                </a:solidFill>
                <a:latin typeface="Calibri"/>
                <a:ea typeface="DejaVu Sans"/>
              </a:rPr>
              <a:t>In Babylon time (as today in the Jewish Calendar) 1 hour is divided into 1080 parts (“she”, called part or </a:t>
            </a:r>
            <a:r>
              <a:rPr b="1" i="1" lang="en-US" sz="2400" spc="-1" strike="noStrike">
                <a:solidFill>
                  <a:srgbClr val="000000"/>
                </a:solidFill>
                <a:latin typeface="Calibri"/>
                <a:ea typeface="DejaVu Sans"/>
              </a:rPr>
              <a:t>chelek </a:t>
            </a:r>
            <a:r>
              <a:rPr b="0" lang="en-US" sz="2400" spc="-1" strike="noStrike">
                <a:solidFill>
                  <a:srgbClr val="000000"/>
                </a:solidFill>
                <a:latin typeface="Calibri"/>
                <a:ea typeface="DejaVu Sans"/>
              </a:rPr>
              <a:t>(</a:t>
            </a:r>
            <a:r>
              <a:rPr b="0" lang="he-IL" sz="2000" spc="-1" strike="noStrike">
                <a:solidFill>
                  <a:srgbClr val="000000"/>
                </a:solidFill>
                <a:latin typeface="Calibri"/>
                <a:cs typeface="DejaVu Sans"/>
              </a:rPr>
              <a:t>חלק</a:t>
            </a:r>
            <a:r>
              <a:rPr b="0" lang="de-DE" sz="2000" spc="-1" strike="noStrike">
                <a:solidFill>
                  <a:srgbClr val="000000"/>
                </a:solidFill>
                <a:latin typeface="Calibri"/>
                <a:ea typeface="DejaVu Sans"/>
              </a:rPr>
              <a:t>)</a:t>
            </a:r>
            <a:r>
              <a:rPr b="0" lang="en-US" sz="2400" spc="-1" strike="noStrike">
                <a:solidFill>
                  <a:srgbClr val="000000"/>
                </a:solidFill>
                <a:latin typeface="Calibri"/>
                <a:ea typeface="DejaVu Sans"/>
              </a:rPr>
              <a:t>  in the Jewish Calendar). </a:t>
            </a:r>
            <a:endParaRPr b="0" lang="en-US" sz="2400" spc="-1" strike="noStrike">
              <a:latin typeface="Arial"/>
            </a:endParaRPr>
          </a:p>
          <a:p>
            <a:pPr marL="343080" indent="-342000">
              <a:lnSpc>
                <a:spcPct val="100000"/>
              </a:lnSpc>
              <a:spcBef>
                <a:spcPts val="479"/>
              </a:spcBef>
              <a:tabLst>
                <a:tab algn="l" pos="0"/>
              </a:tabLst>
            </a:pPr>
            <a:r>
              <a:rPr b="0" lang="en-US" sz="2400" spc="-1" strike="noStrike">
                <a:solidFill>
                  <a:srgbClr val="000000"/>
                </a:solidFill>
                <a:latin typeface="Calibri"/>
                <a:ea typeface="DejaVu Sans"/>
              </a:rPr>
              <a:t>	</a:t>
            </a:r>
            <a:r>
              <a:rPr b="0" lang="en-US" sz="2400" spc="-1" strike="noStrike">
                <a:solidFill>
                  <a:srgbClr val="000000"/>
                </a:solidFill>
                <a:latin typeface="Calibri"/>
                <a:ea typeface="DejaVu Sans"/>
              </a:rPr>
              <a:t>1/72 of 1 degree of celestial rotation (1/360 day = gesh/mu-e</a:t>
            </a:r>
            <a:r>
              <a:rPr b="0" lang="de-DE" sz="2400" spc="-1" strike="noStrike">
                <a:solidFill>
                  <a:srgbClr val="000000"/>
                </a:solidFill>
                <a:latin typeface="Calibri"/>
                <a:ea typeface="DejaVu Sans"/>
              </a:rPr>
              <a:t>š</a:t>
            </a:r>
            <a:r>
              <a:rPr b="0" lang="en-US" sz="2400" spc="-1" strike="noStrike">
                <a:solidFill>
                  <a:srgbClr val="000000"/>
                </a:solidFill>
                <a:latin typeface="Calibri"/>
                <a:ea typeface="DejaVu Sans"/>
              </a:rPr>
              <a:t>) :</a:t>
            </a:r>
            <a:endParaRPr b="0" lang="en-US" sz="2400" spc="-1" strike="noStrike">
              <a:latin typeface="Arial"/>
            </a:endParaRPr>
          </a:p>
          <a:p>
            <a:pPr marL="343080" indent="-342000">
              <a:lnSpc>
                <a:spcPct val="100000"/>
              </a:lnSpc>
              <a:spcBef>
                <a:spcPts val="479"/>
              </a:spcBef>
              <a:tabLst>
                <a:tab algn="l" pos="0"/>
              </a:tabLst>
            </a:pPr>
            <a:r>
              <a:rPr b="0" lang="en-US" sz="2400" spc="-1" strike="noStrike">
                <a:solidFill>
                  <a:srgbClr val="000000"/>
                </a:solidFill>
                <a:latin typeface="Calibri"/>
                <a:ea typeface="DejaVu Sans"/>
              </a:rPr>
              <a:t>	</a:t>
            </a:r>
            <a:r>
              <a:rPr b="0" lang="en-US" sz="2400" spc="-1" strike="noStrike">
                <a:solidFill>
                  <a:srgbClr val="000000"/>
                </a:solidFill>
                <a:latin typeface="Calibri"/>
                <a:ea typeface="DejaVu Sans"/>
              </a:rPr>
              <a:t>	</a:t>
            </a:r>
            <a:r>
              <a:rPr b="1" lang="en-US" sz="2400" spc="-1" strike="noStrike">
                <a:solidFill>
                  <a:srgbClr val="000000"/>
                </a:solidFill>
                <a:latin typeface="Calibri"/>
                <a:ea typeface="DejaVu Sans"/>
              </a:rPr>
              <a:t>360 degrees * 72 she / 24 hours = 1080 she / hour</a:t>
            </a:r>
            <a:endParaRPr b="0" lang="en-US" sz="2400" spc="-1" strike="noStrike">
              <a:latin typeface="Arial"/>
            </a:endParaRPr>
          </a:p>
          <a:p>
            <a:pPr marL="343080" indent="-342000">
              <a:lnSpc>
                <a:spcPct val="100000"/>
              </a:lnSpc>
              <a:spcBef>
                <a:spcPts val="479"/>
              </a:spcBef>
              <a:tabLst>
                <a:tab algn="l" pos="0"/>
              </a:tabLst>
            </a:pPr>
            <a:r>
              <a:rPr b="1" lang="en-US" sz="2400" spc="-1" strike="noStrike">
                <a:solidFill>
                  <a:srgbClr val="000000"/>
                </a:solidFill>
                <a:latin typeface="Calibri"/>
                <a:ea typeface="DejaVu Sans"/>
              </a:rPr>
              <a:t>	</a:t>
            </a:r>
            <a:r>
              <a:rPr b="1" lang="en-US" sz="2400" spc="-1" strike="noStrike">
                <a:solidFill>
                  <a:srgbClr val="000000"/>
                </a:solidFill>
                <a:latin typeface="Calibri"/>
                <a:ea typeface="DejaVu Sans"/>
              </a:rPr>
              <a:t> </a:t>
            </a:r>
            <a:r>
              <a:rPr b="1" lang="en-US" sz="2400" spc="-1" strike="noStrike">
                <a:solidFill>
                  <a:srgbClr val="000000"/>
                </a:solidFill>
                <a:latin typeface="Calibri"/>
                <a:ea typeface="DejaVu Sans"/>
              </a:rPr>
              <a:t>60 minutes = 1 hour</a:t>
            </a:r>
            <a:r>
              <a:rPr b="1" lang="en-US" sz="2400" spc="-1" strike="noStrike">
                <a:solidFill>
                  <a:srgbClr val="000000"/>
                </a:solidFill>
                <a:latin typeface="Wingdings"/>
                <a:ea typeface="DejaVu Sans"/>
              </a:rPr>
              <a:t></a:t>
            </a:r>
            <a:r>
              <a:rPr b="1" lang="en-US" sz="2400" spc="-1" strike="noStrike">
                <a:solidFill>
                  <a:srgbClr val="000000"/>
                </a:solidFill>
                <a:latin typeface="Calibri"/>
                <a:ea typeface="DejaVu Sans"/>
              </a:rPr>
              <a:t> 18 she / minute (Hebrew calendar 76 Regaim = 1 Chelek).</a:t>
            </a:r>
            <a:endParaRPr b="0" lang="en-US" sz="2400" spc="-1" strike="noStrike">
              <a:latin typeface="Arial"/>
            </a:endParaRPr>
          </a:p>
          <a:p>
            <a:pPr marL="343080" indent="-342000">
              <a:lnSpc>
                <a:spcPct val="100000"/>
              </a:lnSpc>
              <a:spcBef>
                <a:spcPts val="479"/>
              </a:spcBef>
              <a:tabLst>
                <a:tab algn="l" pos="0"/>
              </a:tabLst>
            </a:pPr>
            <a:r>
              <a:rPr b="0" lang="en-US" sz="2400" spc="-1" strike="noStrike">
                <a:solidFill>
                  <a:srgbClr val="000000"/>
                </a:solidFill>
                <a:latin typeface="Calibri"/>
                <a:ea typeface="DejaVu Sans"/>
              </a:rPr>
              <a:t>	</a:t>
            </a:r>
            <a:r>
              <a:rPr b="0" lang="en-US" sz="2400" spc="-1" strike="noStrike">
                <a:solidFill>
                  <a:srgbClr val="000000"/>
                </a:solidFill>
                <a:latin typeface="Calibri"/>
                <a:ea typeface="DejaVu Sans"/>
              </a:rPr>
              <a:t> </a:t>
            </a:r>
            <a:r>
              <a:rPr b="0" lang="en-US" sz="2400" spc="-1" strike="noStrike">
                <a:solidFill>
                  <a:srgbClr val="000000"/>
                </a:solidFill>
                <a:latin typeface="Calibri"/>
                <a:ea typeface="DejaVu Sans"/>
              </a:rPr>
              <a:t>The smallest measuring unit was 3 1/3 seconds (1/18 minute).</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44</TotalTime>
  <Application>LibreOffice/7.1.5.2$Linux_X86_64 LibreOffice_project/10$Build-2</Application>
  <AppVersion>15.0000</AppVersion>
  <Words>1886</Words>
  <Paragraphs>298</Paragraphs>
  <Company>The Library Of Congress</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2015-09-11T15:00:00Z</dcterms:created>
  <dc:creator>Ray Denenberg</dc:creator>
  <dc:description/>
  <dc:language>en-US</dc:language>
  <cp:lastModifiedBy/>
  <dcterms:modified xsi:type="dcterms:W3CDTF">2021-10-11T12:05:35Z</dcterms:modified>
  <cp:revision>107</cp:revision>
  <dc:subject/>
  <dc:title>Extended Date/Time Format (EDTF)</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Bildschirmpräsentation (4:3)</vt:lpwstr>
  </property>
  <property fmtid="{D5CDD505-2E9C-101B-9397-08002B2CF9AE}" pid="3" name="Slides">
    <vt:i4>42</vt:i4>
  </property>
</Properties>
</file>