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67D9-99AA-1573-45E2-798628764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C6ECD-7999-8145-727B-72C53014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9EF3-5B87-4340-214C-C1E5FB44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59EF-84A9-CF57-7733-AB41CD1B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4FDB-4D13-0B39-D448-298E621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8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5552-5B77-8D5B-EEA6-D912AD44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D92D-B834-45C4-C222-CBFFBFC0C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4760-C7D7-993D-CAC4-D36A9523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AAAD-7C9C-99AA-22AD-C7BC957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8C1A-0865-BC5F-D7B6-1D61E694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35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01FD6-9E92-2713-BE45-D23FDBD09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497E-6854-ACEA-E1A8-74B7F2A98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0DCF-9EEB-FABA-B0E6-0265165C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556F-047F-4AE7-2C0C-D75040FB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CB4-A6C4-46AC-4E83-E0BC2A71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6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4A13-EFFF-B56E-5D3E-0DEFDEDD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075-9D0B-F3CD-368A-8909C2E6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2C27-00AD-6461-87A8-F89BE1DE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B4F2-A0B5-5F5F-B02B-399C09DF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DB2E-A93E-1E5B-C05B-5EE1D537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8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FB5B-5164-EFAC-C7D7-3F905B08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5AC1-E5B4-CBDD-B3A9-E6AB275A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D624-1CC3-F690-990B-33812240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EF15-32B8-56E3-296D-9AA8BADD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6216-B6B1-9242-7688-9B587ADF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3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2DE2-250C-1D75-261C-9BE9236C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1275-B628-E3F3-F1F6-34E6D53C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C1659-6AF3-E2DA-60A5-39F800FA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77018-1994-3217-986C-33E1AC5E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8575-342F-E297-B36C-ABDA0ED5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D9F9-D2AE-0AEF-C250-BA6DFC07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48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266E-8976-CC5E-DB4E-E0F496FD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3005-88E7-CEEF-C05F-E6720E45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46E93-4252-646B-ED5A-681FF878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2FEB4-89FA-32CD-5C52-5E489E42F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30647-22B0-9394-3794-DF4B61980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705CD-55A0-EDD7-BBCC-00547974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EA14D-70F0-3BA3-6FDF-A7F08D8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6A1DC-423F-7CE6-AE74-ECCDE29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63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A214-90FE-CC44-C8CE-94DBF2A9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6E2E5-F816-126E-7065-38C92614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D058-C096-28E4-C927-45273B90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A2C75-D8E9-60A0-C2DC-331DC3C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72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A5896-A488-DEE2-E143-E483DE70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1F708-B891-438E-BE56-2C285F00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C8D6-4D44-A9CD-D31B-0A5D960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51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8C9-A29C-3EC3-E778-D3E073D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970F-1CF7-9FCF-9133-924DD91C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289A-A790-6792-0348-9DDD61C2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29717-29BD-4A20-E0BC-F039973F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75FF3-4849-91B0-0574-2579F4B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C717F-0E71-A8B2-8FC9-C569F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46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2EA-5551-EE1E-9182-A6876F59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6D5D5-3927-EC67-3E21-DDE117CA7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978D-568A-6C1D-7063-B9EE2AB88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12E5-9EB5-D6CC-0A62-7567F42A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6C4C-9FB0-7DB4-4C3B-1784D0BD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C066-C7ED-B72B-08CE-78BD7A3A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7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B12B8-465C-CCDD-9E17-233422AF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F7CF-0F36-1ACF-8152-5BF0E509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85C1-A1A9-0063-B995-C3C42BA3A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0CDE5-0637-45CF-882B-354D57371BCD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6C2A-F15C-D3D6-4F7B-02738EFDC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A5E5-310A-9ABF-8ED5-2589E667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8E4C5-A708-4DCE-830C-B803E446B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14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43EC4-45EA-D3B1-F338-428DBD47D0A4}"/>
              </a:ext>
            </a:extLst>
          </p:cNvPr>
          <p:cNvSpPr txBox="1"/>
          <p:nvPr/>
        </p:nvSpPr>
        <p:spPr>
          <a:xfrm>
            <a:off x="4445000" y="508000"/>
            <a:ext cx="2667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SG" sz="4000" b="1">
                <a:solidFill>
                  <a:srgbClr val="2D5016"/>
                </a:solidFill>
                <a:latin typeface="Inter"/>
              </a:rPr>
              <a:t>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7EAE-F709-87A4-6F19-AB3201A0F20C}"/>
              </a:ext>
            </a:extLst>
          </p:cNvPr>
          <p:cNvSpPr txBox="1"/>
          <p:nvPr/>
        </p:nvSpPr>
        <p:spPr>
          <a:xfrm>
            <a:off x="4677703" y="1155987"/>
            <a:ext cx="2286000" cy="63094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SG" sz="3500" b="1" dirty="0">
                <a:solidFill>
                  <a:srgbClr val="2D5016"/>
                </a:solidFill>
                <a:latin typeface="Inter"/>
              </a:rPr>
              <a:t>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54EA-34DC-8246-EB6E-E9DE9585540E}"/>
              </a:ext>
            </a:extLst>
          </p:cNvPr>
          <p:cNvSpPr/>
          <p:nvPr/>
        </p:nvSpPr>
        <p:spPr>
          <a:xfrm>
            <a:off x="3985927" y="2736764"/>
            <a:ext cx="1651000" cy="736600"/>
          </a:xfrm>
          <a:prstGeom prst="roundRect">
            <a:avLst/>
          </a:prstGeom>
          <a:gradFill flip="none" rotWithShape="1">
            <a:gsLst>
              <a:gs pos="100000">
                <a:srgbClr val="2D5016"/>
              </a:gs>
              <a:gs pos="100000">
                <a:srgbClr val="FFFFFF"/>
              </a:gs>
            </a:gsLst>
            <a:lin ang="0" scaled="1"/>
            <a:tileRect/>
          </a:gra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10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>
                <a:solidFill>
                  <a:srgbClr val="FFFFFF"/>
                </a:solidFill>
                <a:latin typeface="Inter"/>
              </a:rPr>
              <a:t>Ministry IC</a:t>
            </a:r>
            <a:endParaRPr lang="en-SG" sz="1300" b="1">
              <a:solidFill>
                <a:srgbClr val="FFFFFF"/>
              </a:solidFill>
              <a:latin typeface="Inter"/>
            </a:endParaRPr>
          </a:p>
          <a:p>
            <a:pPr algn="ctr"/>
            <a:r>
              <a:rPr lang="en-SG" sz="1400">
                <a:solidFill>
                  <a:srgbClr val="FFFFFF"/>
                </a:solidFill>
                <a:latin typeface="Inter"/>
              </a:rPr>
              <a:t>Jabez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D51AF0-2798-B41C-A5DC-D62B056EFB6B}"/>
              </a:ext>
            </a:extLst>
          </p:cNvPr>
          <p:cNvSpPr/>
          <p:nvPr/>
        </p:nvSpPr>
        <p:spPr>
          <a:xfrm>
            <a:off x="5946956" y="2736764"/>
            <a:ext cx="1651000" cy="736600"/>
          </a:xfrm>
          <a:prstGeom prst="roundRect">
            <a:avLst/>
          </a:prstGeom>
          <a:gradFill flip="none" rotWithShape="1">
            <a:gsLst>
              <a:gs pos="100000">
                <a:srgbClr val="2D5016"/>
              </a:gs>
              <a:gs pos="100000">
                <a:srgbClr val="FFFFFF"/>
              </a:gs>
            </a:gsLst>
            <a:lin ang="0" scaled="1"/>
            <a:tileRect/>
          </a:gra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10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>
                <a:solidFill>
                  <a:srgbClr val="FFFFFF"/>
                </a:solidFill>
                <a:latin typeface="Inter"/>
              </a:rPr>
              <a:t>Ministry 2IC</a:t>
            </a:r>
            <a:endParaRPr lang="en-SG" sz="1300" b="1">
              <a:solidFill>
                <a:srgbClr val="FFFFFF"/>
              </a:solidFill>
              <a:latin typeface="Inter"/>
            </a:endParaRPr>
          </a:p>
          <a:p>
            <a:pPr algn="ctr"/>
            <a:r>
              <a:rPr lang="en-SG" sz="1400">
                <a:solidFill>
                  <a:srgbClr val="FFFFFF"/>
                </a:solidFill>
                <a:latin typeface="Inter"/>
              </a:rPr>
              <a:t>Rebecca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CAD081-1C38-74D6-382D-DE8D5DA8BDAF}"/>
              </a:ext>
            </a:extLst>
          </p:cNvPr>
          <p:cNvSpPr/>
          <p:nvPr/>
        </p:nvSpPr>
        <p:spPr>
          <a:xfrm>
            <a:off x="3132786" y="4112846"/>
            <a:ext cx="2032000" cy="736600"/>
          </a:xfrm>
          <a:prstGeom prst="roundRect">
            <a:avLst/>
          </a:prstGeom>
          <a:gradFill flip="none" rotWithShape="1">
            <a:gsLst>
              <a:gs pos="100000">
                <a:srgbClr val="D4A574"/>
              </a:gs>
              <a:gs pos="100000">
                <a:srgbClr val="FFFFFF"/>
              </a:gs>
            </a:gsLst>
            <a:lin ang="0" scaled="1"/>
            <a:tileRect/>
          </a:gra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15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>
                <a:solidFill>
                  <a:srgbClr val="2D5016"/>
                </a:solidFill>
                <a:latin typeface="Inter"/>
              </a:rPr>
              <a:t>Ministry Committee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8751F3-1204-71D7-5937-64C6FFCD9AC3}"/>
              </a:ext>
            </a:extLst>
          </p:cNvPr>
          <p:cNvSpPr/>
          <p:nvPr/>
        </p:nvSpPr>
        <p:spPr>
          <a:xfrm>
            <a:off x="6378755" y="4126293"/>
            <a:ext cx="2032000" cy="736600"/>
          </a:xfrm>
          <a:prstGeom prst="roundRect">
            <a:avLst/>
          </a:prstGeom>
          <a:gradFill flip="none" rotWithShape="1">
            <a:gsLst>
              <a:gs pos="100000">
                <a:srgbClr val="D4A574"/>
              </a:gs>
              <a:gs pos="100000">
                <a:srgbClr val="FFFFFF"/>
              </a:gs>
            </a:gsLst>
            <a:lin ang="0" scaled="1"/>
            <a:tileRect/>
          </a:gra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15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2D5016"/>
                </a:solidFill>
                <a:latin typeface="Inter"/>
              </a:rPr>
              <a:t>Community Committee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2FEE2-F0AA-AC8A-389F-CAE9A914DF26}"/>
              </a:ext>
            </a:extLst>
          </p:cNvPr>
          <p:cNvSpPr/>
          <p:nvPr/>
        </p:nvSpPr>
        <p:spPr>
          <a:xfrm>
            <a:off x="2561665" y="1837017"/>
            <a:ext cx="6350000" cy="38100"/>
          </a:xfrm>
          <a:prstGeom prst="rect">
            <a:avLst/>
          </a:prstGeom>
          <a:solidFill>
            <a:srgbClr val="D4A574">
              <a:alpha val="7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5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15156-6E5F-D83C-F61D-CDCCA4FDE349}"/>
              </a:ext>
            </a:extLst>
          </p:cNvPr>
          <p:cNvSpPr txBox="1"/>
          <p:nvPr/>
        </p:nvSpPr>
        <p:spPr>
          <a:xfrm>
            <a:off x="4364318" y="106829"/>
            <a:ext cx="2667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SG" sz="4000" b="1">
                <a:solidFill>
                  <a:srgbClr val="2D5016"/>
                </a:solidFill>
                <a:latin typeface="Inter"/>
              </a:rPr>
              <a:t>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F4B55-BE64-490E-8278-BB1F9ED2C2C0}"/>
              </a:ext>
            </a:extLst>
          </p:cNvPr>
          <p:cNvSpPr txBox="1"/>
          <p:nvPr/>
        </p:nvSpPr>
        <p:spPr>
          <a:xfrm>
            <a:off x="3960905" y="753783"/>
            <a:ext cx="3408083" cy="63094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SG" sz="3500" b="1" dirty="0">
                <a:solidFill>
                  <a:srgbClr val="2D5016"/>
                </a:solidFill>
                <a:latin typeface="Inter"/>
              </a:rPr>
              <a:t>Possible Names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CF792-437E-A9F7-EBD7-CFA209B46211}"/>
              </a:ext>
            </a:extLst>
          </p:cNvPr>
          <p:cNvSpPr/>
          <p:nvPr/>
        </p:nvSpPr>
        <p:spPr>
          <a:xfrm>
            <a:off x="2561665" y="1447053"/>
            <a:ext cx="6350000" cy="38100"/>
          </a:xfrm>
          <a:prstGeom prst="rect">
            <a:avLst/>
          </a:prstGeom>
          <a:solidFill>
            <a:srgbClr val="D4A574">
              <a:alpha val="7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299C7-9207-2DEF-5DAF-0ABBF1005272}"/>
              </a:ext>
            </a:extLst>
          </p:cNvPr>
          <p:cNvSpPr/>
          <p:nvPr/>
        </p:nvSpPr>
        <p:spPr>
          <a:xfrm>
            <a:off x="4205194" y="1626346"/>
            <a:ext cx="2585571" cy="736600"/>
          </a:xfrm>
          <a:prstGeom prst="roundRect">
            <a:avLst/>
          </a:prstGeom>
          <a:gradFill flip="none" rotWithShape="1">
            <a:gsLst>
              <a:gs pos="100000">
                <a:srgbClr val="D4A574"/>
              </a:gs>
              <a:gs pos="100000">
                <a:srgbClr val="FFFFFF"/>
              </a:gs>
            </a:gsLst>
            <a:lin ang="0" scaled="1"/>
            <a:tileRect/>
          </a:gradFill>
          <a:ln w="12700">
            <a:solidFill>
              <a:srgbClr val="F0EDE7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2D5016"/>
                </a:solidFill>
                <a:latin typeface="Inter"/>
              </a:rPr>
              <a:t>Ministry Committee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1D9434-8CC4-B354-2886-6B08570C7C51}"/>
              </a:ext>
            </a:extLst>
          </p:cNvPr>
          <p:cNvSpPr/>
          <p:nvPr/>
        </p:nvSpPr>
        <p:spPr>
          <a:xfrm>
            <a:off x="1198283" y="2590054"/>
            <a:ext cx="2006600" cy="11049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b="1" dirty="0">
                <a:solidFill>
                  <a:srgbClr val="2D5016"/>
                </a:solidFill>
                <a:latin typeface="Inter"/>
              </a:rPr>
              <a:t>Admin/Ops Coordinator</a:t>
            </a:r>
          </a:p>
          <a:p>
            <a:pPr algn="ctr"/>
            <a:r>
              <a:rPr lang="en-SG" sz="1600" dirty="0">
                <a:solidFill>
                  <a:srgbClr val="333333"/>
                </a:solidFill>
                <a:latin typeface="Inter"/>
              </a:rPr>
              <a:t>XK</a:t>
            </a:r>
            <a:r>
              <a:rPr lang="en-SG" dirty="0">
                <a:latin typeface="Inter"/>
              </a:rPr>
              <a:t>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FE810-29FA-50FF-7AB6-D5399DCBB163}"/>
              </a:ext>
            </a:extLst>
          </p:cNvPr>
          <p:cNvSpPr/>
          <p:nvPr/>
        </p:nvSpPr>
        <p:spPr>
          <a:xfrm>
            <a:off x="3474571" y="2619189"/>
            <a:ext cx="2006600" cy="11049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b="1" dirty="0">
                <a:solidFill>
                  <a:srgbClr val="2D5016"/>
                </a:solidFill>
                <a:latin typeface="Inter"/>
              </a:rPr>
              <a:t>Service Coordinator</a:t>
            </a:r>
          </a:p>
          <a:p>
            <a:pPr algn="ctr"/>
            <a:r>
              <a:rPr lang="en-SG" sz="1600" i="1" dirty="0">
                <a:solidFill>
                  <a:srgbClr val="D4A574"/>
                </a:solidFill>
                <a:latin typeface="Inter"/>
              </a:rPr>
              <a:t>?</a:t>
            </a:r>
            <a:r>
              <a:rPr lang="en-SG" dirty="0">
                <a:latin typeface="Inter"/>
              </a:rPr>
              <a:t>??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970D40-4F05-DD2C-28C7-DB0FBF46272F}"/>
              </a:ext>
            </a:extLst>
          </p:cNvPr>
          <p:cNvSpPr/>
          <p:nvPr/>
        </p:nvSpPr>
        <p:spPr>
          <a:xfrm>
            <a:off x="5697071" y="2619189"/>
            <a:ext cx="2006600" cy="11049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b="1" dirty="0">
                <a:solidFill>
                  <a:srgbClr val="2D5016"/>
                </a:solidFill>
                <a:latin typeface="Inter"/>
              </a:rPr>
              <a:t>Discipleship Coordinator</a:t>
            </a:r>
          </a:p>
          <a:p>
            <a:pPr algn="ctr"/>
            <a:r>
              <a:rPr lang="en-SG" sz="1600" dirty="0">
                <a:solidFill>
                  <a:srgbClr val="333333"/>
                </a:solidFill>
                <a:latin typeface="Inter"/>
              </a:rPr>
              <a:t>Anna</a:t>
            </a:r>
            <a:endParaRPr lang="en-SG" dirty="0"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E7D86D-028B-4BA8-656F-FEA696C54F81}"/>
              </a:ext>
            </a:extLst>
          </p:cNvPr>
          <p:cNvSpPr/>
          <p:nvPr/>
        </p:nvSpPr>
        <p:spPr>
          <a:xfrm>
            <a:off x="7919571" y="2619189"/>
            <a:ext cx="2006600" cy="11049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b="1" dirty="0">
                <a:solidFill>
                  <a:srgbClr val="2D5016"/>
                </a:solidFill>
                <a:latin typeface="Inter"/>
              </a:rPr>
              <a:t>Prayer Coordinator/Lead</a:t>
            </a:r>
          </a:p>
          <a:p>
            <a:pPr algn="ctr"/>
            <a:r>
              <a:rPr lang="en-SG" sz="1600" dirty="0">
                <a:solidFill>
                  <a:srgbClr val="333333"/>
                </a:solidFill>
                <a:latin typeface="Inter"/>
              </a:rPr>
              <a:t>Elaine</a:t>
            </a:r>
            <a:endParaRPr lang="en-SG" dirty="0">
              <a:latin typeface="Inter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A93A91-48A6-505E-A1A3-D9109B0DFD29}"/>
              </a:ext>
            </a:extLst>
          </p:cNvPr>
          <p:cNvSpPr/>
          <p:nvPr/>
        </p:nvSpPr>
        <p:spPr>
          <a:xfrm>
            <a:off x="4258982" y="3999005"/>
            <a:ext cx="2491440" cy="736600"/>
          </a:xfrm>
          <a:prstGeom prst="roundRect">
            <a:avLst/>
          </a:prstGeom>
          <a:gradFill flip="none" rotWithShape="1">
            <a:gsLst>
              <a:gs pos="100000">
                <a:srgbClr val="D4A574"/>
              </a:gs>
              <a:gs pos="100000">
                <a:srgbClr val="FFFFFF"/>
              </a:gs>
            </a:gsLst>
            <a:lin ang="0" scaled="1"/>
            <a:tileRect/>
          </a:gradFill>
          <a:ln w="12700">
            <a:solidFill>
              <a:srgbClr val="F0EDE7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2D5016"/>
                </a:solidFill>
                <a:latin typeface="Inter"/>
              </a:rPr>
              <a:t>Community Committee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0469DA-0E36-3DEE-97D8-D4F690484DFF}"/>
              </a:ext>
            </a:extLst>
          </p:cNvPr>
          <p:cNvSpPr/>
          <p:nvPr/>
        </p:nvSpPr>
        <p:spPr>
          <a:xfrm>
            <a:off x="2448860" y="5018741"/>
            <a:ext cx="2006600" cy="11049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b="1" dirty="0">
                <a:solidFill>
                  <a:srgbClr val="2D5016"/>
                </a:solidFill>
                <a:latin typeface="Inter"/>
              </a:rPr>
              <a:t>Events IC</a:t>
            </a:r>
          </a:p>
          <a:p>
            <a:pPr algn="ctr"/>
            <a:r>
              <a:rPr lang="en-SG" sz="1600" dirty="0">
                <a:solidFill>
                  <a:srgbClr val="333333"/>
                </a:solidFill>
                <a:latin typeface="Inter"/>
              </a:rPr>
              <a:t>Joshua</a:t>
            </a:r>
            <a:endParaRPr lang="en-SG" dirty="0">
              <a:latin typeface="Int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B42CBE-BA34-46CF-8A67-4E44DF3DB57B}"/>
              </a:ext>
            </a:extLst>
          </p:cNvPr>
          <p:cNvSpPr/>
          <p:nvPr/>
        </p:nvSpPr>
        <p:spPr>
          <a:xfrm>
            <a:off x="4657913" y="5045635"/>
            <a:ext cx="2006600" cy="11049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2D5016"/>
                </a:solidFill>
                <a:latin typeface="Inter"/>
              </a:rPr>
              <a:t>Youth Camp Lead</a:t>
            </a:r>
          </a:p>
          <a:p>
            <a:pPr algn="ctr"/>
            <a:r>
              <a:rPr lang="en-US" sz="1600" i="1" dirty="0">
                <a:solidFill>
                  <a:srgbClr val="D4A574"/>
                </a:solidFill>
                <a:latin typeface="Inter"/>
              </a:rPr>
              <a:t>? (possibly some of CG1)</a:t>
            </a:r>
            <a:endParaRPr lang="en-SG" dirty="0">
              <a:latin typeface="Inter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3F7380-FFD0-F049-7E92-C4CBF5F2CFF6}"/>
              </a:ext>
            </a:extLst>
          </p:cNvPr>
          <p:cNvSpPr/>
          <p:nvPr/>
        </p:nvSpPr>
        <p:spPr>
          <a:xfrm>
            <a:off x="6893859" y="4817035"/>
            <a:ext cx="2774575" cy="16510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0EDE7"/>
            </a:solidFill>
          </a:ln>
          <a:effectLst>
            <a:prstShdw prst="shdw6" dist="107763" dir="2700000">
              <a:srgbClr val="2D5016">
                <a:alpha val="8000"/>
              </a:s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2D5016"/>
                </a:solidFill>
                <a:latin typeface="Inter"/>
              </a:rPr>
              <a:t>Community Experience IC </a:t>
            </a:r>
            <a:r>
              <a:rPr lang="en-US" sz="1300" dirty="0">
                <a:solidFill>
                  <a:srgbClr val="888888"/>
                </a:solidFill>
                <a:latin typeface="Inter"/>
              </a:rPr>
              <a:t>(KIV)</a:t>
            </a:r>
          </a:p>
          <a:p>
            <a:pPr algn="ctr"/>
            <a:r>
              <a:rPr lang="en-US" sz="1600" dirty="0">
                <a:solidFill>
                  <a:srgbClr val="333333"/>
                </a:solidFill>
                <a:latin typeface="Inter"/>
              </a:rPr>
              <a:t>Rebecca (leading a team)</a:t>
            </a:r>
          </a:p>
          <a:p>
            <a:pPr algn="ctr"/>
            <a:endParaRPr lang="en-US" sz="1300" i="1" dirty="0">
              <a:solidFill>
                <a:srgbClr val="888888"/>
              </a:solidFill>
              <a:latin typeface="Inter"/>
            </a:endParaRPr>
          </a:p>
          <a:p>
            <a:pPr algn="ctr"/>
            <a:r>
              <a:rPr lang="en-US" sz="1300" i="1" dirty="0">
                <a:solidFill>
                  <a:srgbClr val="888888"/>
                </a:solidFill>
                <a:latin typeface="Inter"/>
              </a:rPr>
              <a:t>possibly some of Finders/CG1 Leaders</a:t>
            </a:r>
            <a:endParaRPr lang="en-SG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9765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67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Inter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Jabez TAY Kang Jie</dc:creator>
  <cp:lastModifiedBy>Jabez TAY Kang Jie</cp:lastModifiedBy>
  <cp:revision>3</cp:revision>
  <dcterms:created xsi:type="dcterms:W3CDTF">2025-08-08T17:49:44Z</dcterms:created>
  <dcterms:modified xsi:type="dcterms:W3CDTF">2025-08-12T06:24:47Z</dcterms:modified>
</cp:coreProperties>
</file>