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</p:sldIdLst>
  <p:sldSz cx="9144000" cy="5143500" type="screen16x9"/>
  <p:notesSz cx="6858000" cy="9144000"/>
  <p:embeddedFontLst>
    <p:embeddedFont>
      <p:font typeface="Economica" charset="0"/>
      <p:regular r:id="rId15"/>
      <p:bold r:id="rId16"/>
      <p:italic r:id="rId17"/>
      <p:boldItalic r:id="rId18"/>
    </p:embeddedFont>
    <p:embeddedFont>
      <p:font typeface="Open Sans" pitchFamily="34" charset="0"/>
      <p:regular r:id="rId19"/>
      <p:bold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8DF4FA3-ED82-423F-AB17-A24565A4180D}">
  <a:tblStyle styleId="{88DF4FA3-ED82-423F-AB17-A24565A418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63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e35da469_6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5e35da469_6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5e35da469_6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5e35da469_6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e35da46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e35da46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e35da4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e35da4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e35da46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e35da46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e35da46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5e35da469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5e35da469_6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5e35da469_6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e35da46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5e35da46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e35da469_6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5e35da469_6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e35da469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e35da469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e35da469_6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e35da469_6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044700" y="2414152"/>
            <a:ext cx="30546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An data science exploratory study…. 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Presented by:</a:t>
            </a:r>
            <a:endParaRPr sz="1800" i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/>
              <a:t>Suhaib Kiani</a:t>
            </a:r>
            <a:endParaRPr sz="1400" i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/>
              <a:t>Steve Li</a:t>
            </a:r>
            <a:endParaRPr sz="1400" i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/>
              <a:t>Yanelly Nunez</a:t>
            </a:r>
            <a:endParaRPr sz="1400" i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/>
              <a:t>Jared Madris</a:t>
            </a:r>
            <a:endParaRPr sz="1400" i="1"/>
          </a:p>
        </p:txBody>
      </p:sp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3044700" y="790980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Brooklyn Housing Market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/>
        </p:nvSpPr>
        <p:spPr>
          <a:xfrm>
            <a:off x="158950" y="829675"/>
            <a:ext cx="22821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models were successfully deployed and produced full array of results.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Coefficients, std errors, t-stats and P values for each variable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RMSE, Durbin-Watson, F-Stats, JB etc.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Initial runs pointed to several limitations of the analysis: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R squared low, F-stat high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Omni, DW, JB not promising  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Multicollinearity...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Heteroskedasticity…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Some initial measures were explored to potentially improve results: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Normalisation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Excluding some features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Feature engineering to incorporate Location.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</a:t>
            </a:r>
            <a:endParaRPr sz="10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325" y="773600"/>
            <a:ext cx="5941326" cy="382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3469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Interpreting Regression Results</a:t>
            </a:r>
            <a:endParaRPr sz="1800"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311700" y="87325"/>
            <a:ext cx="8520600" cy="5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Analysis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/>
        </p:nvSpPr>
        <p:spPr>
          <a:xfrm>
            <a:off x="387550" y="3572875"/>
            <a:ext cx="42792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Given additional time results.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Detailed review of selected features to remove outliers and identify interdependencies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Feature engineering to more effectively incorporate location and other features not used or from other datasets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Explore other available libraries: Lasso, Ridge, Decision Trees etc.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4139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Feature Engineering &amp; Calibration </a:t>
            </a:r>
            <a:endParaRPr sz="1800"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650" y="377087"/>
            <a:ext cx="3313025" cy="438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50675"/>
            <a:ext cx="443865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311700" y="87325"/>
            <a:ext cx="8520600" cy="5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Analysis</a:t>
            </a:r>
            <a:endParaRPr sz="2400"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311700" y="3112025"/>
            <a:ext cx="4139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Next Steps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311350" y="982075"/>
            <a:ext cx="40032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School District analysis presented several challenges: </a:t>
            </a:r>
            <a:endParaRPr sz="100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Matching School Districts to Neighborhoods proved to be time consuming, with school District Boundaries have changed over time...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The school district does not represent educational value, some rich families send their children to private schools instead...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Our team only included middle and elementary school ratings because of the high school system in New York…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Locational features within the dataset are possibly interdependent presenting challenges for regression: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School Districts, Neighborhoods and Zip Code features are essentially subsets of each other...  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Possibly requires feature engineering to effectively incorporate locational variables while addressing multicollinearity and heteroskedasticity...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</a:t>
            </a:r>
            <a:endParaRPr sz="10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5" name="Google Shape;175;p26"/>
          <p:cNvSpPr txBox="1"/>
          <p:nvPr/>
        </p:nvSpPr>
        <p:spPr>
          <a:xfrm>
            <a:off x="4502350" y="982075"/>
            <a:ext cx="43299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Large Datasets are a blessing and a curse: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With 111 features and large number of observations the data presented tremendous analytical and predictive opportunities...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The process of identifying and zoning into manageable chunks of information was time consuming and tedious...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With several interdependencies and overlaps, the right answer to many a question was usually another bigger question...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Visualizations are useful in quickly identifying trends which may otherwise take longer / be difficult to verify/validate: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Scatter plot visualization point to a clear trend in neighbourhoods closer to manhattan being more expensive..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Box plots enabled comparison of locational variables across the board allowing identification of school districts as focus variable for analysis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Interpreting and calibrating regressions/ML models to produce meaningful outputs is perhaps the real challenge :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R Squared is not the only variable to be focused on... 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Understanding and keeping track how results relate to the changes in inputs requires discipline and experience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</a:t>
            </a:r>
            <a:endParaRPr sz="10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311700" y="1635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Post Mortem</a:t>
            </a:r>
            <a:endParaRPr sz="2400"/>
          </a:p>
        </p:txBody>
      </p:sp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4139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Dataset Limitations and Issues</a:t>
            </a:r>
            <a:endParaRPr sz="1800"/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4502700" y="521225"/>
            <a:ext cx="4139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Key Observations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357775" y="982075"/>
            <a:ext cx="81384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/>
              <a:t>Core Focus</a:t>
            </a:r>
            <a:endParaRPr sz="1000" b="1"/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Analyze historical property sales data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Determine variables affecting historical property sales 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/>
              <a:t>Questions Asked &amp; Why</a:t>
            </a:r>
            <a:endParaRPr sz="1000" b="1"/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What variables have the most significance?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Which variable are correlated with each other?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How can this data be effectively utilized?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Can we run a multi-factor linear regression model on this data?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/>
              <a:t>Summary of Findings</a:t>
            </a:r>
            <a:endParaRPr sz="1000" b="1"/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Key determinants of </a:t>
            </a:r>
            <a:r>
              <a:rPr lang="en" sz="1000">
                <a:solidFill>
                  <a:schemeClr val="dk1"/>
                </a:solidFill>
              </a:rPr>
              <a:t>the price of </a:t>
            </a:r>
            <a:r>
              <a:rPr lang="en" sz="1000"/>
              <a:t>Brooklyn one family houses are area (covered square footage &amp; lot area) and location (school district, neighborhood and zip code) 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School district scores based on neighborhood affordability and individual school rankings.. 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Brooklyn Dataset can effectively be used for housing price predictive analysis using Linear Regression and/or other methods.  </a:t>
            </a: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 b="1"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Motivation &amp; Summary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311700" y="560525"/>
            <a:ext cx="23340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Orignal Dataset</a:t>
            </a:r>
            <a:endParaRPr sz="10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Data Source: Kaggle, </a:t>
            </a:r>
            <a:r>
              <a:rPr lang="en" sz="900">
                <a:solidFill>
                  <a:schemeClr val="dk1"/>
                </a:solidFill>
              </a:rPr>
              <a:t>NYC Department of Finance. </a:t>
            </a: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Source File </a:t>
            </a:r>
            <a:r>
              <a:rPr lang="en" sz="900" b="1">
                <a:solidFill>
                  <a:schemeClr val="dk1"/>
                </a:solidFill>
              </a:rPr>
              <a:t>:</a:t>
            </a:r>
            <a:r>
              <a:rPr lang="en" sz="900">
                <a:solidFill>
                  <a:schemeClr val="dk1"/>
                </a:solidFill>
              </a:rPr>
              <a:t> CSV. 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Details:  Brooklyn commercial and residential property sales with various attributes of properties sold 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Years of data: 2003 to 2017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Size:  </a:t>
            </a:r>
            <a:r>
              <a:rPr lang="en" sz="900"/>
              <a:t>  390,883 rows x 111 columns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000" b="1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450" y="230813"/>
            <a:ext cx="3308625" cy="46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 rot="-1748495">
            <a:off x="6038783" y="2505505"/>
            <a:ext cx="2668135" cy="41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E69138"/>
                </a:solidFill>
              </a:rPr>
              <a:t>ORIGINAL DATASET</a:t>
            </a:r>
            <a:endParaRPr sz="1800" b="1">
              <a:solidFill>
                <a:srgbClr val="E69138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00" y="2014575"/>
            <a:ext cx="4434450" cy="26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4930555" y="2397775"/>
            <a:ext cx="639900" cy="1487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/>
          <p:nvPr/>
        </p:nvSpPr>
        <p:spPr>
          <a:xfrm rot="-1748495">
            <a:off x="1513208" y="3068280"/>
            <a:ext cx="2668135" cy="41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D9EEB"/>
                </a:solidFill>
              </a:rPr>
              <a:t>FILTERED  DATA</a:t>
            </a:r>
            <a:endParaRPr sz="1800" b="1">
              <a:solidFill>
                <a:srgbClr val="6D9EEB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978700" y="560525"/>
            <a:ext cx="23340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Filtered  Dataset</a:t>
            </a:r>
            <a:endParaRPr sz="10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Key Filters applied: 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- Sales Price):  $100k - $3 mlm 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- Gross sq.ft: Under 3,000 sq.ft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- Brooklyn one family homes sales only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- 17 selected attributes 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- Years: 2015 to 2017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Size:  </a:t>
            </a:r>
            <a:r>
              <a:rPr lang="en" sz="900"/>
              <a:t>  6079 rows x 17 columns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000" b="1"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219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Exploration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219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Exploration</a:t>
            </a:r>
            <a:endParaRPr sz="2400"/>
          </a:p>
        </p:txBody>
      </p:sp>
      <p:sp>
        <p:nvSpPr>
          <p:cNvPr id="87" name="Google Shape;87;p16"/>
          <p:cNvSpPr txBox="1"/>
          <p:nvPr/>
        </p:nvSpPr>
        <p:spPr>
          <a:xfrm>
            <a:off x="281575" y="905875"/>
            <a:ext cx="24093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The Search for Correlation:</a:t>
            </a:r>
            <a:endParaRPr sz="12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/>
              <a:t>Selected Variables</a:t>
            </a:r>
            <a:endParaRPr sz="1100" b="1" i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Continuous variables: </a:t>
            </a:r>
            <a:endParaRPr sz="1000"/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Sale Price</a:t>
            </a:r>
            <a:endParaRPr sz="1000"/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Square Footage</a:t>
            </a:r>
            <a:endParaRPr sz="1000"/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Lot Area</a:t>
            </a: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Discrete variables:</a:t>
            </a:r>
            <a:endParaRPr sz="1000"/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Number of Floors</a:t>
            </a:r>
            <a:endParaRPr sz="1000"/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Year Built</a:t>
            </a:r>
            <a:endParaRPr sz="1000"/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Year Altered (not shown)</a:t>
            </a: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Categorical variables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School District</a:t>
            </a:r>
            <a:endParaRPr sz="1000"/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Neighbourhood </a:t>
            </a:r>
            <a:r>
              <a:rPr lang="en" sz="1000">
                <a:solidFill>
                  <a:schemeClr val="dk1"/>
                </a:solidFill>
              </a:rPr>
              <a:t>(not shown)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ZipCode (not shown) </a:t>
            </a: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900" y="228600"/>
            <a:ext cx="6165374" cy="449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292925" y="656800"/>
            <a:ext cx="82797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The Search for Correlation </a:t>
            </a:r>
            <a:r>
              <a:rPr lang="en" sz="1200" b="1" i="1">
                <a:solidFill>
                  <a:schemeClr val="dk1"/>
                </a:solidFill>
              </a:rPr>
              <a:t>(continued)...</a:t>
            </a:r>
            <a:r>
              <a:rPr lang="en" sz="1000" b="1"/>
              <a:t> </a:t>
            </a: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292925" y="170050"/>
            <a:ext cx="219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Exploration</a:t>
            </a:r>
            <a:endParaRPr sz="24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21" y="1796796"/>
            <a:ext cx="2703925" cy="18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2591"/>
          <a:stretch/>
        </p:blipFill>
        <p:spPr>
          <a:xfrm>
            <a:off x="1868075" y="965125"/>
            <a:ext cx="7024875" cy="4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4725"/>
            <a:ext cx="8209150" cy="35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198150" y="161175"/>
            <a:ext cx="219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Exploration</a:t>
            </a:r>
            <a:endParaRPr sz="2400"/>
          </a:p>
        </p:txBody>
      </p:sp>
      <p:sp>
        <p:nvSpPr>
          <p:cNvPr id="103" name="Google Shape;103;p18"/>
          <p:cNvSpPr txBox="1"/>
          <p:nvPr/>
        </p:nvSpPr>
        <p:spPr>
          <a:xfrm>
            <a:off x="198150" y="633350"/>
            <a:ext cx="8635500" cy="3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Sale Price shows a direct relationship with Square Footage… with ‘Neighbourhood’ influence also apparent.</a:t>
            </a:r>
            <a:endParaRPr sz="1100" i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3325" y="2838173"/>
            <a:ext cx="1122875" cy="20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292925" y="273100"/>
            <a:ext cx="219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Exploration</a:t>
            </a:r>
            <a:endParaRPr sz="2400"/>
          </a:p>
        </p:txBody>
      </p:sp>
      <p:sp>
        <p:nvSpPr>
          <p:cNvPr id="110" name="Google Shape;110;p19"/>
          <p:cNvSpPr txBox="1"/>
          <p:nvPr/>
        </p:nvSpPr>
        <p:spPr>
          <a:xfrm>
            <a:off x="292925" y="785750"/>
            <a:ext cx="82797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The area (sq.ft) and location relationship is reaffirmed by school district influence on sale price.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75" y="1162625"/>
            <a:ext cx="8279702" cy="3534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238225" y="905875"/>
            <a:ext cx="24348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Focus Variable: </a:t>
            </a:r>
            <a:r>
              <a:rPr lang="en" sz="1100" b="1"/>
              <a:t>Location!</a:t>
            </a:r>
            <a:r>
              <a:rPr lang="en" sz="1000" b="1"/>
              <a:t> </a:t>
            </a:r>
            <a:endParaRPr sz="10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Along with the area (both covered square footage &amp; lot area), the location seems to emerge as the key determinant of sales price...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Three location features are available:   </a:t>
            </a:r>
            <a:endParaRPr sz="100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Zip code</a:t>
            </a:r>
            <a:endParaRPr sz="100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Neighbourhood</a:t>
            </a:r>
            <a:endParaRPr sz="100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School Districts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variables are not mutually exclusive and present significant challenges for analysis and regression purposes because of variation and interdependence...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Covariances cannot be calculated meaningfully (categorical variable) 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50+ Zip Codes &gt; 35+ Neighbourhoods &gt; 12 school districts.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281575" y="270125"/>
            <a:ext cx="219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Exploration</a:t>
            </a:r>
            <a:endParaRPr sz="24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375" y="152400"/>
            <a:ext cx="594198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 rot="-773">
            <a:off x="5514733" y="1716903"/>
            <a:ext cx="26682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155CC"/>
                </a:solidFill>
              </a:rPr>
              <a:t>….by Neighbourhood</a:t>
            </a:r>
            <a:endParaRPr sz="1200" b="1">
              <a:solidFill>
                <a:srgbClr val="1155CC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 rot="-773">
            <a:off x="5451408" y="3402128"/>
            <a:ext cx="26682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1155CC"/>
                </a:solidFill>
              </a:rPr>
              <a:t>….by School District</a:t>
            </a:r>
            <a:endParaRPr sz="1300" b="1">
              <a:solidFill>
                <a:srgbClr val="1155CC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 rot="-773">
            <a:off x="5621708" y="347828"/>
            <a:ext cx="26682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1155CC"/>
                </a:solidFill>
              </a:rPr>
              <a:t>….by Zipcode</a:t>
            </a:r>
            <a:endParaRPr sz="1100" b="1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600" y="533400"/>
            <a:ext cx="560070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3340925" y="328550"/>
            <a:ext cx="82797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155CC"/>
                </a:solidFill>
              </a:rPr>
              <a:t>Define Datasets: x(variables) &amp; y(target) </a:t>
            </a:r>
            <a:endParaRPr sz="1200">
              <a:solidFill>
                <a:srgbClr val="1155CC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155CC"/>
              </a:solidFill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2750" y="2724150"/>
            <a:ext cx="5363356" cy="21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245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Regression Modelling </a:t>
            </a:r>
            <a:endParaRPr sz="1800"/>
          </a:p>
        </p:txBody>
      </p:sp>
      <p:sp>
        <p:nvSpPr>
          <p:cNvPr id="149" name="Google Shape;149;p23"/>
          <p:cNvSpPr txBox="1"/>
          <p:nvPr/>
        </p:nvSpPr>
        <p:spPr>
          <a:xfrm>
            <a:off x="3340925" y="2399400"/>
            <a:ext cx="82797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155CC"/>
                </a:solidFill>
              </a:rPr>
              <a:t>Split: Training (70%), Test (30%)  and RUN!</a:t>
            </a:r>
            <a:endParaRPr sz="1200">
              <a:solidFill>
                <a:srgbClr val="1155CC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155CC"/>
              </a:solidFill>
            </a:endParaRPr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239725"/>
            <a:ext cx="8520600" cy="5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Analysis</a:t>
            </a:r>
            <a:endParaRPr sz="2400"/>
          </a:p>
        </p:txBody>
      </p:sp>
      <p:sp>
        <p:nvSpPr>
          <p:cNvPr id="151" name="Google Shape;151;p23"/>
          <p:cNvSpPr txBox="1"/>
          <p:nvPr/>
        </p:nvSpPr>
        <p:spPr>
          <a:xfrm>
            <a:off x="158950" y="1058275"/>
            <a:ext cx="31818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Typical approach to regression analysis was adopted whereby: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filtered dataset of one family homes over three latest years with 6079 observations was defined into two subsets:   </a:t>
            </a:r>
            <a:endParaRPr sz="100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Target Variable - Sales Price (y)</a:t>
            </a:r>
            <a:endParaRPr sz="100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Independent variables (x)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subsets were each split into: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Training Dataset (70%: 4255 observations) used to train/configure the model &amp; 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/>
              <a:t>Test Dataset </a:t>
            </a:r>
            <a:r>
              <a:rPr lang="en" sz="1000">
                <a:solidFill>
                  <a:schemeClr val="dk1"/>
                </a:solidFill>
              </a:rPr>
              <a:t>(30%: 1824 observations) used to test the results of the model.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Three regression models were run on datasets: 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LinearRegression from sklearn.linear_model 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OLS Regression  from statsmodels.regression.linear_model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RMSE plot from sklearn.linear_model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948</Words>
  <PresentationFormat>On-screen Show (16:9)</PresentationFormat>
  <Paragraphs>151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Economica</vt:lpstr>
      <vt:lpstr>Open Sans</vt:lpstr>
      <vt:lpstr>Luxe</vt:lpstr>
      <vt:lpstr>Brooklyn Housing Market</vt:lpstr>
      <vt:lpstr>Motivation &amp; Summary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Regression Modelling </vt:lpstr>
      <vt:lpstr>Interpreting Regression Results</vt:lpstr>
      <vt:lpstr>Feature Engineering &amp; Calibration </vt:lpstr>
      <vt:lpstr>Post Mortem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Brooklyn Housing Market</dc:title>
  <dc:creator>Suhaib Kiani</dc:creator>
  <cp:lastModifiedBy>Suhaib Kiani</cp:lastModifiedBy>
  <cp:revision>2</cp:revision>
  <dcterms:modified xsi:type="dcterms:W3CDTF">2020-03-26T02:30:50Z</dcterms:modified>
</cp:coreProperties>
</file>