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96" r:id="rId2"/>
    <p:sldId id="297" r:id="rId3"/>
    <p:sldId id="304" r:id="rId4"/>
    <p:sldId id="305" r:id="rId5"/>
    <p:sldId id="306" r:id="rId6"/>
    <p:sldId id="308" r:id="rId7"/>
    <p:sldId id="309" r:id="rId8"/>
    <p:sldId id="310" r:id="rId9"/>
    <p:sldId id="311" r:id="rId10"/>
    <p:sldId id="316" r:id="rId11"/>
    <p:sldId id="317" r:id="rId12"/>
    <p:sldId id="318" r:id="rId13"/>
    <p:sldId id="315" r:id="rId14"/>
    <p:sldId id="312" r:id="rId15"/>
    <p:sldId id="314" r:id="rId16"/>
    <p:sldId id="313" r:id="rId17"/>
  </p:sldIdLst>
  <p:sldSz cx="9144000" cy="5143500" type="screen16x9"/>
  <p:notesSz cx="6858000" cy="9144000"/>
  <p:embeddedFontLst>
    <p:embeddedFont>
      <p:font typeface="Denk One" panose="020B0604020202020204" charset="0"/>
      <p:regular r:id="rId19"/>
    </p:embeddedFont>
    <p:embeddedFont>
      <p:font typeface="Fira Sans Extra Condensed" panose="020B0503050000020004" pitchFamily="34" charset="0"/>
      <p:regular r:id="rId20"/>
      <p:bold r:id="rId21"/>
      <p:italic r:id="rId22"/>
      <p:boldItalic r:id="rId23"/>
    </p:embeddedFont>
    <p:embeddedFont>
      <p:font typeface="Quantico" panose="020B0604020202020204" charset="0"/>
      <p:regular r:id="rId24"/>
      <p:bold r:id="rId25"/>
      <p:italic r:id="rId26"/>
      <p:boldItalic r:id="rId27"/>
    </p:embeddedFont>
    <p:embeddedFont>
      <p:font typeface="Source Code Pro" panose="020B0509030403020204"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B7438F-FF3B-43AE-AC8F-DDB8B10BA9C3}">
  <a:tblStyle styleId="{60B7438F-FF3B-43AE-AC8F-DDB8B10BA9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82BBFD8-AAD1-46F5-B86F-F0DF099F024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139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035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99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155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665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06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69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f30c3009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f30c300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07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510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163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499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57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176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572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2" name="Google Shape;12;p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396500" y="170424"/>
            <a:ext cx="8360126" cy="4398447"/>
            <a:chOff x="1054783" y="1029605"/>
            <a:chExt cx="7587010" cy="3902100"/>
          </a:xfrm>
        </p:grpSpPr>
        <p:sp>
          <p:nvSpPr>
            <p:cNvPr id="52" name="Google Shape;52;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5" name="Google Shape;55;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grpSp>
        <p:nvGrpSpPr>
          <p:cNvPr id="57" name="Google Shape;57;p9"/>
          <p:cNvGrpSpPr/>
          <p:nvPr/>
        </p:nvGrpSpPr>
        <p:grpSpPr>
          <a:xfrm>
            <a:off x="396500" y="170424"/>
            <a:ext cx="8360126" cy="4398447"/>
            <a:chOff x="1054783" y="1029605"/>
            <a:chExt cx="7587010" cy="3902100"/>
          </a:xfrm>
        </p:grpSpPr>
        <p:sp>
          <p:nvSpPr>
            <p:cNvPr id="58" name="Google Shape;58;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1" name="Google Shape;61;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grpSp>
        <p:nvGrpSpPr>
          <p:cNvPr id="64" name="Google Shape;64;p10"/>
          <p:cNvGrpSpPr/>
          <p:nvPr/>
        </p:nvGrpSpPr>
        <p:grpSpPr>
          <a:xfrm>
            <a:off x="396500" y="170424"/>
            <a:ext cx="8360126" cy="4398447"/>
            <a:chOff x="1054783" y="1029605"/>
            <a:chExt cx="7587010" cy="3902100"/>
          </a:xfrm>
        </p:grpSpPr>
        <p:sp>
          <p:nvSpPr>
            <p:cNvPr id="65" name="Google Shape;65;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8" name="Google Shape;68;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76"/>
        <p:cNvGrpSpPr/>
        <p:nvPr/>
      </p:nvGrpSpPr>
      <p:grpSpPr>
        <a:xfrm>
          <a:off x="0" y="0"/>
          <a:ext cx="0" cy="0"/>
          <a:chOff x="0" y="0"/>
          <a:chExt cx="0" cy="0"/>
        </a:xfrm>
      </p:grpSpPr>
      <p:grpSp>
        <p:nvGrpSpPr>
          <p:cNvPr id="77" name="Google Shape;77;p13"/>
          <p:cNvGrpSpPr/>
          <p:nvPr/>
        </p:nvGrpSpPr>
        <p:grpSpPr>
          <a:xfrm>
            <a:off x="396500" y="170424"/>
            <a:ext cx="8360126" cy="4398447"/>
            <a:chOff x="1054783" y="1029605"/>
            <a:chExt cx="7587010" cy="3902100"/>
          </a:xfrm>
        </p:grpSpPr>
        <p:sp>
          <p:nvSpPr>
            <p:cNvPr id="78" name="Google Shape;78;p1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3"/>
          <p:cNvSpPr txBox="1">
            <a:spLocks noGrp="1"/>
          </p:cNvSpPr>
          <p:nvPr>
            <p:ph type="ctrTitle"/>
          </p:nvPr>
        </p:nvSpPr>
        <p:spPr>
          <a:xfrm>
            <a:off x="1114016" y="18797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1" name="Google Shape;81;p13"/>
          <p:cNvSpPr txBox="1">
            <a:spLocks noGrp="1"/>
          </p:cNvSpPr>
          <p:nvPr>
            <p:ph type="title" idx="2" hasCustomPrompt="1"/>
          </p:nvPr>
        </p:nvSpPr>
        <p:spPr>
          <a:xfrm>
            <a:off x="1113997" y="1269525"/>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2" name="Google Shape;82;p13"/>
          <p:cNvSpPr txBox="1">
            <a:spLocks noGrp="1"/>
          </p:cNvSpPr>
          <p:nvPr>
            <p:ph type="ctrTitle" idx="3"/>
          </p:nvPr>
        </p:nvSpPr>
        <p:spPr>
          <a:xfrm>
            <a:off x="1114008"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3" name="Google Shape;83;p13"/>
          <p:cNvSpPr txBox="1">
            <a:spLocks noGrp="1"/>
          </p:cNvSpPr>
          <p:nvPr>
            <p:ph type="title" idx="4" hasCustomPrompt="1"/>
          </p:nvPr>
        </p:nvSpPr>
        <p:spPr>
          <a:xfrm>
            <a:off x="1113997" y="2283824"/>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4" name="Google Shape;84;p13"/>
          <p:cNvSpPr txBox="1">
            <a:spLocks noGrp="1"/>
          </p:cNvSpPr>
          <p:nvPr>
            <p:ph type="ctrTitle" idx="5"/>
          </p:nvPr>
        </p:nvSpPr>
        <p:spPr>
          <a:xfrm>
            <a:off x="1114107" y="3908761"/>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5" name="Google Shape;85;p13"/>
          <p:cNvSpPr txBox="1">
            <a:spLocks noGrp="1"/>
          </p:cNvSpPr>
          <p:nvPr>
            <p:ph type="title" idx="6" hasCustomPrompt="1"/>
          </p:nvPr>
        </p:nvSpPr>
        <p:spPr>
          <a:xfrm>
            <a:off x="1113998" y="3298125"/>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6" name="Google Shape;86;p13"/>
          <p:cNvSpPr txBox="1">
            <a:spLocks noGrp="1"/>
          </p:cNvSpPr>
          <p:nvPr>
            <p:ph type="title" idx="7" hasCustomPrompt="1"/>
          </p:nvPr>
        </p:nvSpPr>
        <p:spPr>
          <a:xfrm>
            <a:off x="4965997" y="1270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7" name="Google Shape;87;p13"/>
          <p:cNvSpPr txBox="1">
            <a:spLocks noGrp="1"/>
          </p:cNvSpPr>
          <p:nvPr>
            <p:ph type="ctrTitle" idx="8"/>
          </p:nvPr>
        </p:nvSpPr>
        <p:spPr>
          <a:xfrm>
            <a:off x="4966007" y="1879725"/>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8" name="Google Shape;88;p13"/>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9" name="Google Shape;89;p13"/>
          <p:cNvSpPr txBox="1">
            <a:spLocks noGrp="1"/>
          </p:cNvSpPr>
          <p:nvPr>
            <p:ph type="ctrTitle" idx="13"/>
          </p:nvPr>
        </p:nvSpPr>
        <p:spPr>
          <a:xfrm>
            <a:off x="4966007"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0" name="Google Shape;90;p13"/>
          <p:cNvSpPr txBox="1">
            <a:spLocks noGrp="1"/>
          </p:cNvSpPr>
          <p:nvPr>
            <p:ph type="title" idx="14" hasCustomPrompt="1"/>
          </p:nvPr>
        </p:nvSpPr>
        <p:spPr>
          <a:xfrm>
            <a:off x="4965997" y="2283824"/>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1" name="Google Shape;91;p13"/>
          <p:cNvSpPr txBox="1">
            <a:spLocks noGrp="1"/>
          </p:cNvSpPr>
          <p:nvPr>
            <p:ph type="title" idx="15" hasCustomPrompt="1"/>
          </p:nvPr>
        </p:nvSpPr>
        <p:spPr>
          <a:xfrm>
            <a:off x="4965997" y="3298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2" name="Google Shape;92;p13"/>
          <p:cNvSpPr txBox="1">
            <a:spLocks noGrp="1"/>
          </p:cNvSpPr>
          <p:nvPr>
            <p:ph type="ctrTitle" idx="16"/>
          </p:nvPr>
        </p:nvSpPr>
        <p:spPr>
          <a:xfrm>
            <a:off x="4966007" y="3908750"/>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3" name="Google Shape;93;p1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8"/>
        <p:cNvGrpSpPr/>
        <p:nvPr/>
      </p:nvGrpSpPr>
      <p:grpSpPr>
        <a:xfrm>
          <a:off x="0" y="0"/>
          <a:ext cx="0" cy="0"/>
          <a:chOff x="0" y="0"/>
          <a:chExt cx="0" cy="0"/>
        </a:xfrm>
      </p:grpSpPr>
      <p:grpSp>
        <p:nvGrpSpPr>
          <p:cNvPr id="109" name="Google Shape;109;p16"/>
          <p:cNvGrpSpPr/>
          <p:nvPr/>
        </p:nvGrpSpPr>
        <p:grpSpPr>
          <a:xfrm>
            <a:off x="396500" y="170424"/>
            <a:ext cx="8360126" cy="4398447"/>
            <a:chOff x="1054783" y="1029605"/>
            <a:chExt cx="7587010" cy="3902100"/>
          </a:xfrm>
        </p:grpSpPr>
        <p:sp>
          <p:nvSpPr>
            <p:cNvPr id="110" name="Google Shape;110;p16"/>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title"/>
          </p:nvPr>
        </p:nvSpPr>
        <p:spPr>
          <a:xfrm>
            <a:off x="720000" y="1448625"/>
            <a:ext cx="22572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3" name="Google Shape;113;p16"/>
          <p:cNvSpPr txBox="1">
            <a:spLocks noGrp="1"/>
          </p:cNvSpPr>
          <p:nvPr>
            <p:ph type="subTitle" idx="1"/>
          </p:nvPr>
        </p:nvSpPr>
        <p:spPr>
          <a:xfrm>
            <a:off x="720176" y="1807975"/>
            <a:ext cx="22572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16"/>
          <p:cNvSpPr txBox="1">
            <a:spLocks noGrp="1"/>
          </p:cNvSpPr>
          <p:nvPr>
            <p:ph type="title" idx="2"/>
          </p:nvPr>
        </p:nvSpPr>
        <p:spPr>
          <a:xfrm>
            <a:off x="3491775"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5" name="Google Shape;115;p16"/>
          <p:cNvSpPr txBox="1">
            <a:spLocks noGrp="1"/>
          </p:cNvSpPr>
          <p:nvPr>
            <p:ph type="subTitle" idx="3"/>
          </p:nvPr>
        </p:nvSpPr>
        <p:spPr>
          <a:xfrm>
            <a:off x="3491950" y="1807325"/>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6"/>
          <p:cNvSpPr txBox="1">
            <a:spLocks noGrp="1"/>
          </p:cNvSpPr>
          <p:nvPr>
            <p:ph type="title" idx="4"/>
          </p:nvPr>
        </p:nvSpPr>
        <p:spPr>
          <a:xfrm>
            <a:off x="6162250"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7" name="Google Shape;117;p16"/>
          <p:cNvSpPr txBox="1">
            <a:spLocks noGrp="1"/>
          </p:cNvSpPr>
          <p:nvPr>
            <p:ph type="subTitle" idx="5"/>
          </p:nvPr>
        </p:nvSpPr>
        <p:spPr>
          <a:xfrm>
            <a:off x="6162250" y="1808000"/>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6"/>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9" name="Google Shape;119;p16"/>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82"/>
        <p:cNvGrpSpPr/>
        <p:nvPr/>
      </p:nvGrpSpPr>
      <p:grpSpPr>
        <a:xfrm>
          <a:off x="0" y="0"/>
          <a:ext cx="0" cy="0"/>
          <a:chOff x="0" y="0"/>
          <a:chExt cx="0" cy="0"/>
        </a:xfrm>
      </p:grpSpPr>
      <p:grpSp>
        <p:nvGrpSpPr>
          <p:cNvPr id="183" name="Google Shape;183;p22"/>
          <p:cNvGrpSpPr/>
          <p:nvPr/>
        </p:nvGrpSpPr>
        <p:grpSpPr>
          <a:xfrm>
            <a:off x="772525" y="726625"/>
            <a:ext cx="6578100" cy="3438300"/>
            <a:chOff x="772525" y="726625"/>
            <a:chExt cx="6578100" cy="3438300"/>
          </a:xfrm>
        </p:grpSpPr>
        <p:sp>
          <p:nvSpPr>
            <p:cNvPr id="184" name="Google Shape;184;p22"/>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2"/>
          <p:cNvGrpSpPr/>
          <p:nvPr/>
        </p:nvGrpSpPr>
        <p:grpSpPr>
          <a:xfrm>
            <a:off x="4924175" y="2984325"/>
            <a:ext cx="3447300" cy="1584600"/>
            <a:chOff x="4924175" y="3441525"/>
            <a:chExt cx="3447300" cy="1584600"/>
          </a:xfrm>
        </p:grpSpPr>
        <p:sp>
          <p:nvSpPr>
            <p:cNvPr id="187" name="Google Shape;187;p22"/>
            <p:cNvSpPr/>
            <p:nvPr/>
          </p:nvSpPr>
          <p:spPr>
            <a:xfrm>
              <a:off x="4924175" y="3441525"/>
              <a:ext cx="3447300" cy="1584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grpSp>
        <p:nvGrpSpPr>
          <p:cNvPr id="190" name="Google Shape;190;p22"/>
          <p:cNvGrpSpPr/>
          <p:nvPr/>
        </p:nvGrpSpPr>
        <p:grpSpPr>
          <a:xfrm>
            <a:off x="11575" y="0"/>
            <a:ext cx="9132325" cy="414900"/>
            <a:chOff x="11575" y="0"/>
            <a:chExt cx="9132325" cy="414900"/>
          </a:xfrm>
        </p:grpSpPr>
        <p:sp>
          <p:nvSpPr>
            <p:cNvPr id="191" name="Google Shape;191;p2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193"/>
        <p:cNvGrpSpPr/>
        <p:nvPr/>
      </p:nvGrpSpPr>
      <p:grpSpPr>
        <a:xfrm>
          <a:off x="0" y="0"/>
          <a:ext cx="0" cy="0"/>
          <a:chOff x="0" y="0"/>
          <a:chExt cx="0" cy="0"/>
        </a:xfrm>
      </p:grpSpPr>
      <p:grpSp>
        <p:nvGrpSpPr>
          <p:cNvPr id="194" name="Google Shape;194;p23"/>
          <p:cNvGrpSpPr/>
          <p:nvPr/>
        </p:nvGrpSpPr>
        <p:grpSpPr>
          <a:xfrm>
            <a:off x="396500" y="170424"/>
            <a:ext cx="8360126" cy="4398447"/>
            <a:chOff x="1054783" y="1029605"/>
            <a:chExt cx="7587010" cy="3902100"/>
          </a:xfrm>
        </p:grpSpPr>
        <p:sp>
          <p:nvSpPr>
            <p:cNvPr id="195" name="Google Shape;195;p2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6" r:id="rId4"/>
    <p:sldLayoutId id="2147483658" r:id="rId5"/>
    <p:sldLayoutId id="2147483659" r:id="rId6"/>
    <p:sldLayoutId id="2147483662"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grpSp>
        <p:nvGrpSpPr>
          <p:cNvPr id="208" name="Google Shape;208;p27"/>
          <p:cNvGrpSpPr/>
          <p:nvPr/>
        </p:nvGrpSpPr>
        <p:grpSpPr>
          <a:xfrm>
            <a:off x="772525" y="726625"/>
            <a:ext cx="6578100" cy="3438300"/>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7"/>
          <p:cNvGrpSpPr/>
          <p:nvPr/>
        </p:nvGrpSpPr>
        <p:grpSpPr>
          <a:xfrm>
            <a:off x="4924175" y="3441525"/>
            <a:ext cx="3447300" cy="962400"/>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6849418" y="1309976"/>
            <a:ext cx="1864833" cy="1637043"/>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218" name="Google Shape;218;p27"/>
          <p:cNvSpPr txBox="1"/>
          <p:nvPr/>
        </p:nvSpPr>
        <p:spPr>
          <a:xfrm>
            <a:off x="5947500" y="25098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sp>
        <p:nvSpPr>
          <p:cNvPr id="219" name="Google Shape;219;p27"/>
          <p:cNvSpPr txBox="1"/>
          <p:nvPr/>
        </p:nvSpPr>
        <p:spPr>
          <a:xfrm>
            <a:off x="7198457" y="187360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220" name="Google Shape;220;p27"/>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tx1"/>
                </a:solidFill>
              </a:rPr>
              <a:t>Ayudantía 7:</a:t>
            </a:r>
            <a:br>
              <a:rPr lang="en" dirty="0">
                <a:solidFill>
                  <a:schemeClr val="tx1"/>
                </a:solidFill>
              </a:rPr>
            </a:br>
            <a:r>
              <a:rPr lang="en" dirty="0">
                <a:solidFill>
                  <a:schemeClr val="tx1"/>
                </a:solidFill>
              </a:rPr>
              <a:t>Listas 1</a:t>
            </a:r>
            <a:endParaRPr dirty="0">
              <a:solidFill>
                <a:schemeClr val="tx1"/>
              </a:solidFill>
            </a:endParaRPr>
          </a:p>
        </p:txBody>
      </p:sp>
      <p:sp>
        <p:nvSpPr>
          <p:cNvPr id="221" name="Google Shape;221;p27"/>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L" dirty="0"/>
              <a:t>Rolando Rojas</a:t>
            </a:r>
            <a:endParaRPr dirty="0"/>
          </a:p>
        </p:txBody>
      </p:sp>
      <p:sp>
        <p:nvSpPr>
          <p:cNvPr id="222" name="Google Shape;222;p27"/>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Programación</a:t>
            </a:r>
            <a:endParaRPr sz="1000" dirty="0">
              <a:solidFill>
                <a:schemeClr val="dk1"/>
              </a:solidFill>
              <a:latin typeface="Source Code Pro"/>
              <a:ea typeface="Source Code Pro"/>
              <a:cs typeface="Source Code Pro"/>
              <a:sym typeface="Source Code Pro"/>
            </a:endParaRPr>
          </a:p>
        </p:txBody>
      </p:sp>
      <p:sp>
        <p:nvSpPr>
          <p:cNvPr id="223" name="Google Shape;223;p27"/>
          <p:cNvSpPr txBox="1"/>
          <p:nvPr/>
        </p:nvSpPr>
        <p:spPr>
          <a:xfrm>
            <a:off x="3730325" y="117311"/>
            <a:ext cx="4983918" cy="2072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Universidad Técnica Federico Santa María</a:t>
            </a:r>
            <a:endParaRPr sz="1000" dirty="0">
              <a:solidFill>
                <a:schemeClr val="dk1"/>
              </a:solidFill>
              <a:latin typeface="Source Code Pro"/>
              <a:ea typeface="Source Code Pro"/>
              <a:cs typeface="Source Code Pro"/>
              <a:sym typeface="Source Code Pro"/>
            </a:endParaRPr>
          </a:p>
        </p:txBody>
      </p:sp>
      <p:pic>
        <p:nvPicPr>
          <p:cNvPr id="3" name="Imagen 2" descr="Imagen que contiene Logotipo&#10;&#10;Descripción generada automáticamente">
            <a:extLst>
              <a:ext uri="{FF2B5EF4-FFF2-40B4-BE49-F238E27FC236}">
                <a16:creationId xmlns:a16="http://schemas.microsoft.com/office/drawing/2014/main" id="{C79FC262-98EA-9427-5A5B-8ED04FD2058E}"/>
              </a:ext>
            </a:extLst>
          </p:cNvPr>
          <p:cNvPicPr>
            <a:picLocks noChangeAspect="1"/>
          </p:cNvPicPr>
          <p:nvPr/>
        </p:nvPicPr>
        <p:blipFill>
          <a:blip r:embed="rId3"/>
          <a:stretch>
            <a:fillRect/>
          </a:stretch>
        </p:blipFill>
        <p:spPr>
          <a:xfrm>
            <a:off x="7035457" y="1816340"/>
            <a:ext cx="1542800" cy="746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425313" y="445691"/>
            <a:ext cx="3965112" cy="442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2"/>
                </a:solidFill>
              </a:rPr>
              <a:t>&lt;/</a:t>
            </a:r>
            <a:r>
              <a:rPr lang="en" sz="2800" dirty="0">
                <a:solidFill>
                  <a:schemeClr val="lt2"/>
                </a:solidFill>
              </a:rPr>
              <a:t> </a:t>
            </a:r>
            <a:r>
              <a:rPr lang="en" sz="2800" dirty="0">
                <a:solidFill>
                  <a:schemeClr val="tx1"/>
                </a:solidFill>
              </a:rPr>
              <a:t>Ejercicio 1: solución</a:t>
            </a:r>
            <a:endParaRPr sz="2800" dirty="0"/>
          </a:p>
        </p:txBody>
      </p:sp>
      <p:sp>
        <p:nvSpPr>
          <p:cNvPr id="4" name="Marcador de texto 2">
            <a:extLst>
              <a:ext uri="{FF2B5EF4-FFF2-40B4-BE49-F238E27FC236}">
                <a16:creationId xmlns:a16="http://schemas.microsoft.com/office/drawing/2014/main" id="{F3A8A43A-B48D-A1F2-BEF1-2D0191AC09B4}"/>
              </a:ext>
            </a:extLst>
          </p:cNvPr>
          <p:cNvSpPr txBox="1">
            <a:spLocks/>
          </p:cNvSpPr>
          <p:nvPr/>
        </p:nvSpPr>
        <p:spPr>
          <a:xfrm>
            <a:off x="2137535" y="993912"/>
            <a:ext cx="4868930" cy="3540721"/>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r>
              <a:rPr lang="es-CL" dirty="0" err="1">
                <a:solidFill>
                  <a:schemeClr val="accent6"/>
                </a:solidFill>
                <a:latin typeface="Helvetica Neue"/>
              </a:rPr>
              <a:t>def</a:t>
            </a:r>
            <a:r>
              <a:rPr lang="es-CL" dirty="0">
                <a:solidFill>
                  <a:schemeClr val="accent6"/>
                </a:solidFill>
                <a:latin typeface="Helvetica Neue"/>
              </a:rPr>
              <a:t> </a:t>
            </a:r>
            <a:r>
              <a:rPr lang="es-CL" dirty="0">
                <a:solidFill>
                  <a:schemeClr val="accent1"/>
                </a:solidFill>
                <a:latin typeface="Helvetica Neue"/>
              </a:rPr>
              <a:t>tiempo</a:t>
            </a:r>
            <a:r>
              <a:rPr lang="es-CL" dirty="0">
                <a:latin typeface="Helvetica Neue"/>
              </a:rPr>
              <a:t>(</a:t>
            </a:r>
            <a:r>
              <a:rPr lang="es-CL" dirty="0" err="1">
                <a:latin typeface="Helvetica Neue"/>
              </a:rPr>
              <a:t>hora_ingreso</a:t>
            </a:r>
            <a:r>
              <a:rPr lang="es-CL" dirty="0">
                <a:latin typeface="Helvetica Neue"/>
              </a:rPr>
              <a:t>, </a:t>
            </a:r>
            <a:r>
              <a:rPr lang="es-CL" dirty="0" err="1">
                <a:latin typeface="Helvetica Neue"/>
              </a:rPr>
              <a:t>hora_salida</a:t>
            </a:r>
            <a:r>
              <a:rPr lang="es-CL" dirty="0">
                <a:latin typeface="Helvetica Neue"/>
              </a:rPr>
              <a:t>):</a:t>
            </a:r>
          </a:p>
          <a:p>
            <a:r>
              <a:rPr lang="es-CL" dirty="0">
                <a:latin typeface="Helvetica Neue"/>
              </a:rPr>
              <a:t>	h1, m1, s1 = </a:t>
            </a:r>
            <a:r>
              <a:rPr lang="es-CL" dirty="0" err="1">
                <a:latin typeface="Helvetica Neue"/>
              </a:rPr>
              <a:t>hora_ingreso</a:t>
            </a:r>
            <a:endParaRPr lang="es-CL" dirty="0">
              <a:latin typeface="Helvetica Neue"/>
            </a:endParaRPr>
          </a:p>
          <a:p>
            <a:r>
              <a:rPr lang="es-CL" dirty="0">
                <a:latin typeface="Helvetica Neue"/>
              </a:rPr>
              <a:t>	h2, m2, s2 = </a:t>
            </a:r>
            <a:r>
              <a:rPr lang="es-CL" dirty="0" err="1">
                <a:latin typeface="Helvetica Neue"/>
              </a:rPr>
              <a:t>hora_salida</a:t>
            </a:r>
            <a:endParaRPr lang="es-CL" dirty="0">
              <a:latin typeface="Helvetica Neue"/>
            </a:endParaRPr>
          </a:p>
          <a:p>
            <a:endParaRPr lang="es-CL" dirty="0">
              <a:latin typeface="Helvetica Neue"/>
            </a:endParaRPr>
          </a:p>
          <a:p>
            <a:r>
              <a:rPr lang="es-CL" dirty="0">
                <a:latin typeface="Helvetica Neue"/>
              </a:rPr>
              <a:t>	t1 = (h1*60 + m1)*60 + s1</a:t>
            </a:r>
          </a:p>
          <a:p>
            <a:r>
              <a:rPr lang="es-CL" dirty="0">
                <a:latin typeface="Helvetica Neue"/>
              </a:rPr>
              <a:t>	t2 = (h2*60 + m2)*60 + s2</a:t>
            </a:r>
          </a:p>
          <a:p>
            <a:r>
              <a:rPr lang="es-CL" dirty="0">
                <a:latin typeface="Helvetica Neue"/>
              </a:rPr>
              <a:t>	delta = t2 - t1</a:t>
            </a:r>
          </a:p>
          <a:p>
            <a:endParaRPr lang="es-CL" dirty="0">
              <a:latin typeface="Helvetica Neue"/>
            </a:endParaRPr>
          </a:p>
          <a:p>
            <a:r>
              <a:rPr lang="es-CL" dirty="0">
                <a:latin typeface="Helvetica Neue"/>
              </a:rPr>
              <a:t>	</a:t>
            </a:r>
            <a:r>
              <a:rPr lang="es-CL" dirty="0" err="1">
                <a:solidFill>
                  <a:schemeClr val="accent6"/>
                </a:solidFill>
                <a:latin typeface="Helvetica Neue"/>
              </a:rPr>
              <a:t>if</a:t>
            </a:r>
            <a:r>
              <a:rPr lang="es-CL" dirty="0">
                <a:latin typeface="Helvetica Neue"/>
              </a:rPr>
              <a:t> </a:t>
            </a:r>
            <a:r>
              <a:rPr lang="es-CL" dirty="0" err="1">
                <a:latin typeface="Helvetica Neue"/>
              </a:rPr>
              <a:t>hora_ingreso</a:t>
            </a:r>
            <a:r>
              <a:rPr lang="es-CL" dirty="0">
                <a:latin typeface="Helvetica Neue"/>
              </a:rPr>
              <a:t> &gt; </a:t>
            </a:r>
            <a:r>
              <a:rPr lang="es-CL" dirty="0" err="1">
                <a:latin typeface="Helvetica Neue"/>
              </a:rPr>
              <a:t>hora_salida</a:t>
            </a:r>
            <a:r>
              <a:rPr lang="es-CL" dirty="0">
                <a:latin typeface="Helvetica Neue"/>
              </a:rPr>
              <a:t>:</a:t>
            </a:r>
          </a:p>
          <a:p>
            <a:r>
              <a:rPr lang="es-CL" dirty="0">
                <a:latin typeface="Helvetica Neue"/>
              </a:rPr>
              <a:t>		delta += 24*60*60</a:t>
            </a:r>
          </a:p>
          <a:p>
            <a:endParaRPr lang="es-CL" dirty="0">
              <a:latin typeface="Helvetica Neue"/>
            </a:endParaRPr>
          </a:p>
          <a:p>
            <a:r>
              <a:rPr lang="es-CL" dirty="0">
                <a:latin typeface="Helvetica Neue"/>
              </a:rPr>
              <a:t>	</a:t>
            </a:r>
            <a:r>
              <a:rPr lang="es-CL" dirty="0" err="1">
                <a:latin typeface="Helvetica Neue"/>
              </a:rPr>
              <a:t>h_delta</a:t>
            </a:r>
            <a:r>
              <a:rPr lang="es-CL" dirty="0">
                <a:latin typeface="Helvetica Neue"/>
              </a:rPr>
              <a:t> = delta // 3600</a:t>
            </a:r>
          </a:p>
          <a:p>
            <a:r>
              <a:rPr lang="es-CL" dirty="0">
                <a:latin typeface="Helvetica Neue"/>
              </a:rPr>
              <a:t>	</a:t>
            </a:r>
            <a:r>
              <a:rPr lang="es-CL" dirty="0" err="1">
                <a:latin typeface="Helvetica Neue"/>
              </a:rPr>
              <a:t>m_delta</a:t>
            </a:r>
            <a:r>
              <a:rPr lang="es-CL" dirty="0">
                <a:latin typeface="Helvetica Neue"/>
              </a:rPr>
              <a:t> = (delta % 3600) // 60</a:t>
            </a:r>
          </a:p>
          <a:p>
            <a:r>
              <a:rPr lang="es-CL" dirty="0">
                <a:latin typeface="Helvetica Neue"/>
              </a:rPr>
              <a:t>	</a:t>
            </a:r>
            <a:r>
              <a:rPr lang="es-CL" dirty="0" err="1">
                <a:latin typeface="Helvetica Neue"/>
              </a:rPr>
              <a:t>s_delta</a:t>
            </a:r>
            <a:r>
              <a:rPr lang="es-CL" dirty="0">
                <a:latin typeface="Helvetica Neue"/>
              </a:rPr>
              <a:t> = (delta % 3600) % 60</a:t>
            </a:r>
          </a:p>
          <a:p>
            <a:endParaRPr lang="es-CL" dirty="0">
              <a:latin typeface="Helvetica Neue"/>
            </a:endParaRPr>
          </a:p>
          <a:p>
            <a:r>
              <a:rPr lang="es-CL" dirty="0">
                <a:latin typeface="Helvetica Neue"/>
              </a:rPr>
              <a:t>	</a:t>
            </a:r>
            <a:r>
              <a:rPr lang="es-CL" dirty="0" err="1">
                <a:solidFill>
                  <a:schemeClr val="accent6"/>
                </a:solidFill>
                <a:latin typeface="Helvetica Neue"/>
              </a:rPr>
              <a:t>return</a:t>
            </a:r>
            <a:r>
              <a:rPr lang="es-CL" dirty="0">
                <a:latin typeface="Helvetica Neue"/>
              </a:rPr>
              <a:t> (</a:t>
            </a:r>
            <a:r>
              <a:rPr lang="es-CL" dirty="0" err="1">
                <a:latin typeface="Helvetica Neue"/>
              </a:rPr>
              <a:t>h_delta</a:t>
            </a:r>
            <a:r>
              <a:rPr lang="es-CL" dirty="0">
                <a:latin typeface="Helvetica Neue"/>
              </a:rPr>
              <a:t>, </a:t>
            </a:r>
            <a:r>
              <a:rPr lang="es-CL" dirty="0" err="1">
                <a:latin typeface="Helvetica Neue"/>
              </a:rPr>
              <a:t>m_delta</a:t>
            </a:r>
            <a:r>
              <a:rPr lang="es-CL" dirty="0">
                <a:latin typeface="Helvetica Neue"/>
              </a:rPr>
              <a:t>, </a:t>
            </a:r>
            <a:r>
              <a:rPr lang="es-CL" dirty="0" err="1">
                <a:latin typeface="Helvetica Neue"/>
              </a:rPr>
              <a:t>s_delta</a:t>
            </a:r>
            <a:r>
              <a:rPr lang="es-CL" dirty="0">
                <a:latin typeface="Helvetica Neue"/>
              </a:rPr>
              <a:t>)</a:t>
            </a:r>
          </a:p>
          <a:p>
            <a:endParaRPr lang="es-CL" dirty="0">
              <a:latin typeface="Helvetica Neue"/>
            </a:endParaRPr>
          </a:p>
          <a:p>
            <a:r>
              <a:rPr lang="es-CL" dirty="0" err="1">
                <a:solidFill>
                  <a:schemeClr val="accent4"/>
                </a:solidFill>
                <a:latin typeface="Helvetica Neue"/>
              </a:rPr>
              <a:t>print</a:t>
            </a:r>
            <a:r>
              <a:rPr lang="es-CL" dirty="0">
                <a:latin typeface="Helvetica Neue"/>
              </a:rPr>
              <a:t> (</a:t>
            </a:r>
            <a:r>
              <a:rPr lang="es-CL" dirty="0">
                <a:solidFill>
                  <a:schemeClr val="accent3"/>
                </a:solidFill>
                <a:latin typeface="Helvetica Neue"/>
              </a:rPr>
              <a:t>'Tiempo resultante:'</a:t>
            </a:r>
            <a:r>
              <a:rPr lang="es-CL" dirty="0">
                <a:latin typeface="Helvetica Neue"/>
              </a:rPr>
              <a:t>, tiempo( [23, 11, 25], [7, 22, 54]))</a:t>
            </a:r>
          </a:p>
          <a:p>
            <a:endParaRPr lang="es-CL" dirty="0"/>
          </a:p>
        </p:txBody>
      </p:sp>
    </p:spTree>
    <p:extLst>
      <p:ext uri="{BB962C8B-B14F-4D97-AF65-F5344CB8AC3E}">
        <p14:creationId xmlns:p14="http://schemas.microsoft.com/office/powerpoint/2010/main" val="309567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418687" y="333047"/>
            <a:ext cx="3965112" cy="442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accent2"/>
                </a:solidFill>
              </a:rPr>
              <a:t>&lt;/</a:t>
            </a:r>
            <a:r>
              <a:rPr lang="en" sz="2000" dirty="0">
                <a:solidFill>
                  <a:schemeClr val="lt2"/>
                </a:solidFill>
              </a:rPr>
              <a:t> </a:t>
            </a:r>
            <a:r>
              <a:rPr lang="en" sz="2000" dirty="0">
                <a:solidFill>
                  <a:schemeClr val="tx1"/>
                </a:solidFill>
              </a:rPr>
              <a:t>Ejercicio 2</a:t>
            </a:r>
            <a:endParaRPr sz="2000" dirty="0"/>
          </a:p>
        </p:txBody>
      </p:sp>
      <p:sp>
        <p:nvSpPr>
          <p:cNvPr id="297" name="Google Shape;297;p33"/>
          <p:cNvSpPr txBox="1">
            <a:spLocks noGrp="1"/>
          </p:cNvSpPr>
          <p:nvPr>
            <p:ph type="subTitle" idx="1"/>
          </p:nvPr>
        </p:nvSpPr>
        <p:spPr>
          <a:xfrm>
            <a:off x="507536" y="619057"/>
            <a:ext cx="7752523" cy="11662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i="1" dirty="0"/>
              <a:t>La búsqueda binaria encuentra la posición de un elemento en una lista ordenada, comparando el elemento con el valor de al medio de la lista, si no son iguales, la mitad en la cual el valor no puede estar es eliminada y la búsqueda continúa en la mitad restante hasta que el valor se encuentre.</a:t>
            </a:r>
          </a:p>
          <a:p>
            <a:pPr marL="0" lvl="0" indent="0" algn="l" rtl="0">
              <a:spcBef>
                <a:spcPts val="0"/>
              </a:spcBef>
              <a:spcAft>
                <a:spcPts val="0"/>
              </a:spcAft>
              <a:buNone/>
            </a:pPr>
            <a:r>
              <a:rPr lang="es-MX" i="1" dirty="0">
                <a:solidFill>
                  <a:schemeClr val="accent1">
                    <a:lumMod val="40000"/>
                    <a:lumOff val="60000"/>
                  </a:schemeClr>
                </a:solidFill>
              </a:rPr>
              <a:t>Por ejemplo, se desea encontrar el 10 en la siguiente lista:</a:t>
            </a:r>
          </a:p>
          <a:p>
            <a:pPr marL="0" lvl="0" indent="0" algn="l" rtl="0">
              <a:spcBef>
                <a:spcPts val="0"/>
              </a:spcBef>
              <a:spcAft>
                <a:spcPts val="0"/>
              </a:spcAft>
              <a:buNone/>
            </a:pPr>
            <a:endParaRPr lang="es-MX" i="1" dirty="0"/>
          </a:p>
        </p:txBody>
      </p:sp>
      <p:graphicFrame>
        <p:nvGraphicFramePr>
          <p:cNvPr id="2" name="Tabla 1">
            <a:extLst>
              <a:ext uri="{FF2B5EF4-FFF2-40B4-BE49-F238E27FC236}">
                <a16:creationId xmlns:a16="http://schemas.microsoft.com/office/drawing/2014/main" id="{32EF0B2F-7FD9-63A1-439C-CD0E4F86097D}"/>
              </a:ext>
            </a:extLst>
          </p:cNvPr>
          <p:cNvGraphicFramePr>
            <a:graphicFrameLocks noGrp="1"/>
          </p:cNvGraphicFramePr>
          <p:nvPr>
            <p:extLst>
              <p:ext uri="{D42A27DB-BD31-4B8C-83A1-F6EECF244321}">
                <p14:modId xmlns:p14="http://schemas.microsoft.com/office/powerpoint/2010/main" val="584709548"/>
              </p:ext>
            </p:extLst>
          </p:nvPr>
        </p:nvGraphicFramePr>
        <p:xfrm>
          <a:off x="6261653" y="1376177"/>
          <a:ext cx="2698409" cy="284090"/>
        </p:xfrm>
        <a:graphic>
          <a:graphicData uri="http://schemas.openxmlformats.org/drawingml/2006/table">
            <a:tbl>
              <a:tblPr/>
              <a:tblGrid>
                <a:gridCol w="385487">
                  <a:extLst>
                    <a:ext uri="{9D8B030D-6E8A-4147-A177-3AD203B41FA5}">
                      <a16:colId xmlns:a16="http://schemas.microsoft.com/office/drawing/2014/main" val="3509600522"/>
                    </a:ext>
                  </a:extLst>
                </a:gridCol>
                <a:gridCol w="385487">
                  <a:extLst>
                    <a:ext uri="{9D8B030D-6E8A-4147-A177-3AD203B41FA5}">
                      <a16:colId xmlns:a16="http://schemas.microsoft.com/office/drawing/2014/main" val="506041825"/>
                    </a:ext>
                  </a:extLst>
                </a:gridCol>
                <a:gridCol w="385487">
                  <a:extLst>
                    <a:ext uri="{9D8B030D-6E8A-4147-A177-3AD203B41FA5}">
                      <a16:colId xmlns:a16="http://schemas.microsoft.com/office/drawing/2014/main" val="1657528856"/>
                    </a:ext>
                  </a:extLst>
                </a:gridCol>
                <a:gridCol w="385487">
                  <a:extLst>
                    <a:ext uri="{9D8B030D-6E8A-4147-A177-3AD203B41FA5}">
                      <a16:colId xmlns:a16="http://schemas.microsoft.com/office/drawing/2014/main" val="35268058"/>
                    </a:ext>
                  </a:extLst>
                </a:gridCol>
                <a:gridCol w="385487">
                  <a:extLst>
                    <a:ext uri="{9D8B030D-6E8A-4147-A177-3AD203B41FA5}">
                      <a16:colId xmlns:a16="http://schemas.microsoft.com/office/drawing/2014/main" val="3689313345"/>
                    </a:ext>
                  </a:extLst>
                </a:gridCol>
                <a:gridCol w="385487">
                  <a:extLst>
                    <a:ext uri="{9D8B030D-6E8A-4147-A177-3AD203B41FA5}">
                      <a16:colId xmlns:a16="http://schemas.microsoft.com/office/drawing/2014/main" val="2138461461"/>
                    </a:ext>
                  </a:extLst>
                </a:gridCol>
                <a:gridCol w="385487">
                  <a:extLst>
                    <a:ext uri="{9D8B030D-6E8A-4147-A177-3AD203B41FA5}">
                      <a16:colId xmlns:a16="http://schemas.microsoft.com/office/drawing/2014/main" val="2842206250"/>
                    </a:ext>
                  </a:extLst>
                </a:gridCol>
              </a:tblGrid>
              <a:tr h="284090">
                <a:tc>
                  <a:txBody>
                    <a:bodyPr/>
                    <a:lstStyle/>
                    <a:p>
                      <a:pPr algn="l" fontAlgn="ctr"/>
                      <a:r>
                        <a:rPr lang="es-CL" dirty="0">
                          <a:solidFill>
                            <a:schemeClr val="bg1"/>
                          </a:solidFill>
                          <a:effectLst/>
                        </a:rPr>
                        <a:t>4</a:t>
                      </a:r>
                    </a:p>
                  </a:txBody>
                  <a:tcPr marL="34506" marR="34506" marT="34506" marB="34506" anchor="ctr">
                    <a:lnL w="8626" cap="flat" cmpd="sng" algn="ctr">
                      <a:solidFill>
                        <a:srgbClr val="207AC1"/>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tc>
                  <a:txBody>
                    <a:bodyPr/>
                    <a:lstStyle/>
                    <a:p>
                      <a:pPr algn="l" fontAlgn="ctr"/>
                      <a:r>
                        <a:rPr lang="es-CL" dirty="0">
                          <a:solidFill>
                            <a:schemeClr val="bg1"/>
                          </a:solidFill>
                          <a:effectLst/>
                        </a:rPr>
                        <a:t>6</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tc>
                  <a:txBody>
                    <a:bodyPr/>
                    <a:lstStyle/>
                    <a:p>
                      <a:pPr algn="l" fontAlgn="ctr"/>
                      <a:r>
                        <a:rPr lang="es-CL" dirty="0">
                          <a:solidFill>
                            <a:schemeClr val="bg1"/>
                          </a:solidFill>
                          <a:effectLst/>
                        </a:rPr>
                        <a:t>10</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tc>
                  <a:txBody>
                    <a:bodyPr/>
                    <a:lstStyle/>
                    <a:p>
                      <a:pPr algn="l" fontAlgn="ctr"/>
                      <a:r>
                        <a:rPr lang="es-CL" dirty="0">
                          <a:solidFill>
                            <a:schemeClr val="bg1"/>
                          </a:solidFill>
                          <a:effectLst/>
                        </a:rPr>
                        <a:t>12</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ECA1A6"/>
                    </a:solidFill>
                  </a:tcPr>
                </a:tc>
                <a:tc>
                  <a:txBody>
                    <a:bodyPr/>
                    <a:lstStyle/>
                    <a:p>
                      <a:pPr algn="l" fontAlgn="ctr"/>
                      <a:r>
                        <a:rPr lang="es-CL" dirty="0">
                          <a:solidFill>
                            <a:schemeClr val="bg1"/>
                          </a:solidFill>
                          <a:effectLst/>
                        </a:rPr>
                        <a:t>17</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tc>
                  <a:txBody>
                    <a:bodyPr/>
                    <a:lstStyle/>
                    <a:p>
                      <a:pPr algn="l" fontAlgn="ctr"/>
                      <a:r>
                        <a:rPr lang="es-CL" dirty="0">
                          <a:solidFill>
                            <a:schemeClr val="bg1"/>
                          </a:solidFill>
                          <a:effectLst/>
                        </a:rPr>
                        <a:t>25</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tc>
                  <a:txBody>
                    <a:bodyPr/>
                    <a:lstStyle/>
                    <a:p>
                      <a:pPr algn="l" fontAlgn="ctr"/>
                      <a:r>
                        <a:rPr lang="es-CL" dirty="0">
                          <a:solidFill>
                            <a:schemeClr val="bg1"/>
                          </a:solidFill>
                          <a:effectLst/>
                        </a:rPr>
                        <a:t>29</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41003343"/>
                  </a:ext>
                </a:extLst>
              </a:tr>
            </a:tbl>
          </a:graphicData>
        </a:graphic>
      </p:graphicFrame>
      <p:sp>
        <p:nvSpPr>
          <p:cNvPr id="4" name="Google Shape;297;p33">
            <a:extLst>
              <a:ext uri="{FF2B5EF4-FFF2-40B4-BE49-F238E27FC236}">
                <a16:creationId xmlns:a16="http://schemas.microsoft.com/office/drawing/2014/main" id="{3513F9A1-7343-FC88-D465-E106658192AB}"/>
              </a:ext>
            </a:extLst>
          </p:cNvPr>
          <p:cNvSpPr txBox="1">
            <a:spLocks/>
          </p:cNvSpPr>
          <p:nvPr/>
        </p:nvSpPr>
        <p:spPr>
          <a:xfrm>
            <a:off x="507535" y="1656760"/>
            <a:ext cx="5648099" cy="4893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r>
              <a:rPr lang="es-MX" i="1" dirty="0">
                <a:solidFill>
                  <a:schemeClr val="accent1">
                    <a:lumMod val="40000"/>
                    <a:lumOff val="60000"/>
                  </a:schemeClr>
                </a:solidFill>
              </a:rPr>
              <a:t>Comparar el elemento buscado con el valor central: 10 &lt; 12, es menor, entonces descartar el lado derecho:</a:t>
            </a:r>
          </a:p>
          <a:p>
            <a:pPr marL="0" indent="0"/>
            <a:endParaRPr lang="es-MX" i="1" dirty="0"/>
          </a:p>
        </p:txBody>
      </p:sp>
      <p:graphicFrame>
        <p:nvGraphicFramePr>
          <p:cNvPr id="5" name="Tabla 4">
            <a:extLst>
              <a:ext uri="{FF2B5EF4-FFF2-40B4-BE49-F238E27FC236}">
                <a16:creationId xmlns:a16="http://schemas.microsoft.com/office/drawing/2014/main" id="{9F6458BD-502E-D2B3-E180-9C67F9519492}"/>
              </a:ext>
            </a:extLst>
          </p:cNvPr>
          <p:cNvGraphicFramePr>
            <a:graphicFrameLocks noGrp="1"/>
          </p:cNvGraphicFramePr>
          <p:nvPr>
            <p:extLst>
              <p:ext uri="{D42A27DB-BD31-4B8C-83A1-F6EECF244321}">
                <p14:modId xmlns:p14="http://schemas.microsoft.com/office/powerpoint/2010/main" val="617702802"/>
              </p:ext>
            </p:extLst>
          </p:nvPr>
        </p:nvGraphicFramePr>
        <p:xfrm>
          <a:off x="6261653" y="1792794"/>
          <a:ext cx="2698409" cy="329777"/>
        </p:xfrm>
        <a:graphic>
          <a:graphicData uri="http://schemas.openxmlformats.org/drawingml/2006/table">
            <a:tbl>
              <a:tblPr/>
              <a:tblGrid>
                <a:gridCol w="385487">
                  <a:extLst>
                    <a:ext uri="{9D8B030D-6E8A-4147-A177-3AD203B41FA5}">
                      <a16:colId xmlns:a16="http://schemas.microsoft.com/office/drawing/2014/main" val="893917438"/>
                    </a:ext>
                  </a:extLst>
                </a:gridCol>
                <a:gridCol w="385487">
                  <a:extLst>
                    <a:ext uri="{9D8B030D-6E8A-4147-A177-3AD203B41FA5}">
                      <a16:colId xmlns:a16="http://schemas.microsoft.com/office/drawing/2014/main" val="1925995051"/>
                    </a:ext>
                  </a:extLst>
                </a:gridCol>
                <a:gridCol w="385487">
                  <a:extLst>
                    <a:ext uri="{9D8B030D-6E8A-4147-A177-3AD203B41FA5}">
                      <a16:colId xmlns:a16="http://schemas.microsoft.com/office/drawing/2014/main" val="2568615935"/>
                    </a:ext>
                  </a:extLst>
                </a:gridCol>
                <a:gridCol w="385487">
                  <a:extLst>
                    <a:ext uri="{9D8B030D-6E8A-4147-A177-3AD203B41FA5}">
                      <a16:colId xmlns:a16="http://schemas.microsoft.com/office/drawing/2014/main" val="3709256056"/>
                    </a:ext>
                  </a:extLst>
                </a:gridCol>
                <a:gridCol w="385487">
                  <a:extLst>
                    <a:ext uri="{9D8B030D-6E8A-4147-A177-3AD203B41FA5}">
                      <a16:colId xmlns:a16="http://schemas.microsoft.com/office/drawing/2014/main" val="1965196571"/>
                    </a:ext>
                  </a:extLst>
                </a:gridCol>
                <a:gridCol w="385487">
                  <a:extLst>
                    <a:ext uri="{9D8B030D-6E8A-4147-A177-3AD203B41FA5}">
                      <a16:colId xmlns:a16="http://schemas.microsoft.com/office/drawing/2014/main" val="615122924"/>
                    </a:ext>
                  </a:extLst>
                </a:gridCol>
                <a:gridCol w="385487">
                  <a:extLst>
                    <a:ext uri="{9D8B030D-6E8A-4147-A177-3AD203B41FA5}">
                      <a16:colId xmlns:a16="http://schemas.microsoft.com/office/drawing/2014/main" val="3621037685"/>
                    </a:ext>
                  </a:extLst>
                </a:gridCol>
              </a:tblGrid>
              <a:tr h="329777">
                <a:tc>
                  <a:txBody>
                    <a:bodyPr/>
                    <a:lstStyle/>
                    <a:p>
                      <a:pPr algn="l" fontAlgn="ctr"/>
                      <a:r>
                        <a:rPr lang="es-CL" dirty="0">
                          <a:solidFill>
                            <a:schemeClr val="bg1"/>
                          </a:solidFill>
                          <a:effectLst/>
                        </a:rPr>
                        <a:t>4</a:t>
                      </a:r>
                    </a:p>
                  </a:txBody>
                  <a:tcPr marL="34506" marR="34506" marT="34506" marB="34506" anchor="ctr">
                    <a:lnL w="8626" cap="flat" cmpd="sng" algn="ctr">
                      <a:solidFill>
                        <a:srgbClr val="2045F6"/>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tc>
                  <a:txBody>
                    <a:bodyPr/>
                    <a:lstStyle/>
                    <a:p>
                      <a:pPr algn="l" fontAlgn="ctr"/>
                      <a:r>
                        <a:rPr lang="es-CL" dirty="0">
                          <a:solidFill>
                            <a:schemeClr val="bg1"/>
                          </a:solidFill>
                          <a:effectLst/>
                        </a:rPr>
                        <a:t>6</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tc>
                  <a:txBody>
                    <a:bodyPr/>
                    <a:lstStyle/>
                    <a:p>
                      <a:pPr algn="l" fontAlgn="ctr"/>
                      <a:r>
                        <a:rPr lang="es-CL" dirty="0">
                          <a:solidFill>
                            <a:schemeClr val="bg1"/>
                          </a:solidFill>
                          <a:effectLst/>
                        </a:rPr>
                        <a:t>10</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ECA1A6"/>
                    </a:solidFill>
                  </a:tcPr>
                </a:tc>
                <a:tc>
                  <a:txBody>
                    <a:bodyPr/>
                    <a:lstStyle/>
                    <a:p>
                      <a:pPr algn="l" fontAlgn="ctr"/>
                      <a:r>
                        <a:rPr lang="es-CL" dirty="0">
                          <a:solidFill>
                            <a:schemeClr val="bg1"/>
                          </a:solidFill>
                          <a:effectLst/>
                        </a:rPr>
                        <a:t>  </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tc>
                  <a:txBody>
                    <a:bodyPr/>
                    <a:lstStyle/>
                    <a:p>
                      <a:pPr algn="l" fontAlgn="ctr"/>
                      <a:r>
                        <a:rPr lang="es-CL" dirty="0">
                          <a:solidFill>
                            <a:schemeClr val="bg1"/>
                          </a:solidFill>
                          <a:effectLst/>
                        </a:rPr>
                        <a:t>  </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tc>
                  <a:txBody>
                    <a:bodyPr/>
                    <a:lstStyle/>
                    <a:p>
                      <a:pPr algn="l" fontAlgn="ctr"/>
                      <a:r>
                        <a:rPr lang="es-CL" dirty="0">
                          <a:solidFill>
                            <a:schemeClr val="bg1"/>
                          </a:solidFill>
                          <a:effectLst/>
                        </a:rPr>
                        <a:t>  </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tc>
                  <a:txBody>
                    <a:bodyPr/>
                    <a:lstStyle/>
                    <a:p>
                      <a:pPr algn="l" fontAlgn="ctr"/>
                      <a:r>
                        <a:rPr lang="es-CL" dirty="0">
                          <a:solidFill>
                            <a:schemeClr val="bg1"/>
                          </a:solidFill>
                          <a:effectLst/>
                        </a:rPr>
                        <a:t>  </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57091621"/>
                  </a:ext>
                </a:extLst>
              </a:tr>
            </a:tbl>
          </a:graphicData>
        </a:graphic>
      </p:graphicFrame>
      <p:sp>
        <p:nvSpPr>
          <p:cNvPr id="6" name="Google Shape;297;p33">
            <a:extLst>
              <a:ext uri="{FF2B5EF4-FFF2-40B4-BE49-F238E27FC236}">
                <a16:creationId xmlns:a16="http://schemas.microsoft.com/office/drawing/2014/main" id="{B6C828A9-DD2D-51DF-C108-E08C232533F3}"/>
              </a:ext>
            </a:extLst>
          </p:cNvPr>
          <p:cNvSpPr txBox="1">
            <a:spLocks/>
          </p:cNvSpPr>
          <p:nvPr/>
        </p:nvSpPr>
        <p:spPr>
          <a:xfrm>
            <a:off x="507537" y="2166892"/>
            <a:ext cx="5595090" cy="4893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r>
              <a:rPr lang="es-MX" i="1" dirty="0">
                <a:solidFill>
                  <a:schemeClr val="accent1">
                    <a:lumMod val="40000"/>
                    <a:lumOff val="60000"/>
                  </a:schemeClr>
                </a:solidFill>
              </a:rPr>
              <a:t>Comparar el elemento buscado con el valor central: 10 &gt; 6, es mayor, entonces descartar el lado izquierdo:</a:t>
            </a:r>
          </a:p>
          <a:p>
            <a:pPr marL="0" indent="0"/>
            <a:endParaRPr lang="es-MX" i="1" dirty="0"/>
          </a:p>
        </p:txBody>
      </p:sp>
      <p:graphicFrame>
        <p:nvGraphicFramePr>
          <p:cNvPr id="7" name="Tabla 6">
            <a:extLst>
              <a:ext uri="{FF2B5EF4-FFF2-40B4-BE49-F238E27FC236}">
                <a16:creationId xmlns:a16="http://schemas.microsoft.com/office/drawing/2014/main" id="{1656FEBC-D2FB-7A70-2901-5D5058967CEE}"/>
              </a:ext>
            </a:extLst>
          </p:cNvPr>
          <p:cNvGraphicFramePr>
            <a:graphicFrameLocks noGrp="1"/>
          </p:cNvGraphicFramePr>
          <p:nvPr>
            <p:extLst>
              <p:ext uri="{D42A27DB-BD31-4B8C-83A1-F6EECF244321}">
                <p14:modId xmlns:p14="http://schemas.microsoft.com/office/powerpoint/2010/main" val="880589211"/>
              </p:ext>
            </p:extLst>
          </p:nvPr>
        </p:nvGraphicFramePr>
        <p:xfrm>
          <a:off x="6261653" y="2320234"/>
          <a:ext cx="2698409" cy="282372"/>
        </p:xfrm>
        <a:graphic>
          <a:graphicData uri="http://schemas.openxmlformats.org/drawingml/2006/table">
            <a:tbl>
              <a:tblPr/>
              <a:tblGrid>
                <a:gridCol w="385487">
                  <a:extLst>
                    <a:ext uri="{9D8B030D-6E8A-4147-A177-3AD203B41FA5}">
                      <a16:colId xmlns:a16="http://schemas.microsoft.com/office/drawing/2014/main" val="472939602"/>
                    </a:ext>
                  </a:extLst>
                </a:gridCol>
                <a:gridCol w="385487">
                  <a:extLst>
                    <a:ext uri="{9D8B030D-6E8A-4147-A177-3AD203B41FA5}">
                      <a16:colId xmlns:a16="http://schemas.microsoft.com/office/drawing/2014/main" val="3184015932"/>
                    </a:ext>
                  </a:extLst>
                </a:gridCol>
                <a:gridCol w="385487">
                  <a:extLst>
                    <a:ext uri="{9D8B030D-6E8A-4147-A177-3AD203B41FA5}">
                      <a16:colId xmlns:a16="http://schemas.microsoft.com/office/drawing/2014/main" val="3049437177"/>
                    </a:ext>
                  </a:extLst>
                </a:gridCol>
                <a:gridCol w="385487">
                  <a:extLst>
                    <a:ext uri="{9D8B030D-6E8A-4147-A177-3AD203B41FA5}">
                      <a16:colId xmlns:a16="http://schemas.microsoft.com/office/drawing/2014/main" val="216733575"/>
                    </a:ext>
                  </a:extLst>
                </a:gridCol>
                <a:gridCol w="385487">
                  <a:extLst>
                    <a:ext uri="{9D8B030D-6E8A-4147-A177-3AD203B41FA5}">
                      <a16:colId xmlns:a16="http://schemas.microsoft.com/office/drawing/2014/main" val="2978162716"/>
                    </a:ext>
                  </a:extLst>
                </a:gridCol>
                <a:gridCol w="385487">
                  <a:extLst>
                    <a:ext uri="{9D8B030D-6E8A-4147-A177-3AD203B41FA5}">
                      <a16:colId xmlns:a16="http://schemas.microsoft.com/office/drawing/2014/main" val="1541233244"/>
                    </a:ext>
                  </a:extLst>
                </a:gridCol>
                <a:gridCol w="385487">
                  <a:extLst>
                    <a:ext uri="{9D8B030D-6E8A-4147-A177-3AD203B41FA5}">
                      <a16:colId xmlns:a16="http://schemas.microsoft.com/office/drawing/2014/main" val="2419967637"/>
                    </a:ext>
                  </a:extLst>
                </a:gridCol>
              </a:tblGrid>
              <a:tr h="0">
                <a:tc>
                  <a:txBody>
                    <a:bodyPr/>
                    <a:lstStyle/>
                    <a:p>
                      <a:pPr algn="l" fontAlgn="ctr"/>
                      <a:r>
                        <a:rPr lang="es-CL">
                          <a:solidFill>
                            <a:schemeClr val="bg1"/>
                          </a:solidFill>
                          <a:effectLst/>
                        </a:rPr>
                        <a:t>  </a:t>
                      </a:r>
                    </a:p>
                  </a:txBody>
                  <a:tcPr marL="34506" marR="34506" marT="34506" marB="34506" anchor="ctr">
                    <a:lnL w="8626" cap="flat" cmpd="sng" algn="ctr">
                      <a:solidFill>
                        <a:srgbClr val="20DFD5"/>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tc>
                  <a:txBody>
                    <a:bodyPr/>
                    <a:lstStyle/>
                    <a:p>
                      <a:pPr algn="l" fontAlgn="ctr"/>
                      <a:r>
                        <a:rPr lang="es-CL" dirty="0">
                          <a:solidFill>
                            <a:schemeClr val="bg1"/>
                          </a:solidFill>
                          <a:effectLst/>
                        </a:rPr>
                        <a:t>6</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ECA1A6"/>
                    </a:solidFill>
                  </a:tcPr>
                </a:tc>
                <a:tc>
                  <a:txBody>
                    <a:bodyPr/>
                    <a:lstStyle/>
                    <a:p>
                      <a:pPr algn="l" fontAlgn="ctr"/>
                      <a:r>
                        <a:rPr lang="es-CL">
                          <a:effectLst/>
                        </a:rPr>
                        <a:t>  </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tc>
                  <a:txBody>
                    <a:bodyPr/>
                    <a:lstStyle/>
                    <a:p>
                      <a:pPr algn="l" fontAlgn="ctr"/>
                      <a:r>
                        <a:rPr lang="es-CL">
                          <a:effectLst/>
                        </a:rPr>
                        <a:t>  </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tc>
                  <a:txBody>
                    <a:bodyPr/>
                    <a:lstStyle/>
                    <a:p>
                      <a:pPr algn="l" fontAlgn="ctr"/>
                      <a:r>
                        <a:rPr lang="es-CL" dirty="0">
                          <a:effectLst/>
                        </a:rPr>
                        <a:t>  </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tc>
                  <a:txBody>
                    <a:bodyPr/>
                    <a:lstStyle/>
                    <a:p>
                      <a:pPr algn="l" fontAlgn="ctr"/>
                      <a:r>
                        <a:rPr lang="es-CL">
                          <a:effectLst/>
                        </a:rPr>
                        <a:t>  </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tc>
                  <a:txBody>
                    <a:bodyPr/>
                    <a:lstStyle/>
                    <a:p>
                      <a:pPr algn="l" fontAlgn="ctr"/>
                      <a:r>
                        <a:rPr lang="es-CL" dirty="0">
                          <a:effectLst/>
                        </a:rPr>
                        <a:t>  </a:t>
                      </a:r>
                    </a:p>
                  </a:txBody>
                  <a:tcPr marL="34506" marR="34506" marT="34506" marB="34506" anchor="ctr">
                    <a:lnL w="8626" cap="flat" cmpd="sng" algn="ctr">
                      <a:solidFill>
                        <a:srgbClr val="000000"/>
                      </a:solidFill>
                      <a:prstDash val="solid"/>
                      <a:round/>
                      <a:headEnd type="none" w="med" len="med"/>
                      <a:tailEnd type="none" w="med" len="med"/>
                    </a:lnL>
                    <a:lnR w="8626" cap="flat" cmpd="sng" algn="ctr">
                      <a:solidFill>
                        <a:srgbClr val="000000"/>
                      </a:solidFill>
                      <a:prstDash val="solid"/>
                      <a:round/>
                      <a:headEnd type="none" w="med" len="med"/>
                      <a:tailEnd type="none" w="med" len="med"/>
                    </a:lnR>
                    <a:lnT w="8626" cap="flat" cmpd="sng" algn="ctr">
                      <a:solidFill>
                        <a:srgbClr val="000000"/>
                      </a:solidFill>
                      <a:prstDash val="solid"/>
                      <a:round/>
                      <a:headEnd type="none" w="med" len="med"/>
                      <a:tailEnd type="none" w="med" len="med"/>
                    </a:lnT>
                    <a:lnB w="862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88506496"/>
                  </a:ext>
                </a:extLst>
              </a:tr>
            </a:tbl>
          </a:graphicData>
        </a:graphic>
      </p:graphicFrame>
      <p:sp>
        <p:nvSpPr>
          <p:cNvPr id="8" name="Google Shape;297;p33">
            <a:extLst>
              <a:ext uri="{FF2B5EF4-FFF2-40B4-BE49-F238E27FC236}">
                <a16:creationId xmlns:a16="http://schemas.microsoft.com/office/drawing/2014/main" id="{DF317A45-D45F-1F68-9D1C-E121EF6BF8F5}"/>
              </a:ext>
            </a:extLst>
          </p:cNvPr>
          <p:cNvSpPr txBox="1">
            <a:spLocks/>
          </p:cNvSpPr>
          <p:nvPr/>
        </p:nvSpPr>
        <p:spPr>
          <a:xfrm>
            <a:off x="507536" y="2647915"/>
            <a:ext cx="7752523" cy="4893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r>
              <a:rPr lang="es-MX" i="1" dirty="0">
                <a:solidFill>
                  <a:schemeClr val="accent1">
                    <a:lumMod val="40000"/>
                    <a:lumOff val="60000"/>
                  </a:schemeClr>
                </a:solidFill>
              </a:rPr>
              <a:t>Comparar el elemento buscado con el valor central: 10 = 10, es igual, entonces se encontró. Si hubiesen sido distintos, como no quedan más elementos, el valor buscado no está en la lista.</a:t>
            </a:r>
          </a:p>
          <a:p>
            <a:pPr marL="0" indent="0"/>
            <a:endParaRPr lang="es-MX" i="1" dirty="0">
              <a:solidFill>
                <a:schemeClr val="accent1">
                  <a:lumMod val="40000"/>
                  <a:lumOff val="60000"/>
                </a:schemeClr>
              </a:solidFill>
            </a:endParaRPr>
          </a:p>
          <a:p>
            <a:pPr marL="0" indent="0"/>
            <a:r>
              <a:rPr lang="es-MX" i="1" dirty="0">
                <a:solidFill>
                  <a:schemeClr val="accent3">
                    <a:lumMod val="40000"/>
                    <a:lumOff val="60000"/>
                  </a:schemeClr>
                </a:solidFill>
              </a:rPr>
              <a:t>Escriba la función </a:t>
            </a:r>
            <a:r>
              <a:rPr lang="es-MX" i="1" dirty="0" err="1">
                <a:solidFill>
                  <a:schemeClr val="accent3">
                    <a:lumMod val="40000"/>
                    <a:lumOff val="60000"/>
                  </a:schemeClr>
                </a:solidFill>
              </a:rPr>
              <a:t>busqueda_binaria</a:t>
            </a:r>
            <a:r>
              <a:rPr lang="es-MX" i="1" dirty="0">
                <a:solidFill>
                  <a:schemeClr val="accent3">
                    <a:lumMod val="40000"/>
                    <a:lumOff val="60000"/>
                  </a:schemeClr>
                </a:solidFill>
              </a:rPr>
              <a:t>(lista, elemento)que recibe una lista ordenada y un elemento que se desea encontrar. La función debe retornar True si encuentra el elemento en la lista utilizando una búsqueda binaria. Si no se encuentra retornar False.</a:t>
            </a:r>
          </a:p>
          <a:p>
            <a:pPr marL="0" indent="0"/>
            <a:endParaRPr lang="es-MX" i="1" dirty="0"/>
          </a:p>
        </p:txBody>
      </p:sp>
      <p:pic>
        <p:nvPicPr>
          <p:cNvPr id="9" name="Imagen 8">
            <a:extLst>
              <a:ext uri="{FF2B5EF4-FFF2-40B4-BE49-F238E27FC236}">
                <a16:creationId xmlns:a16="http://schemas.microsoft.com/office/drawing/2014/main" id="{95F97444-3F86-9EDC-817B-86179E9279AB}"/>
              </a:ext>
            </a:extLst>
          </p:cNvPr>
          <p:cNvPicPr>
            <a:picLocks noChangeAspect="1"/>
          </p:cNvPicPr>
          <p:nvPr/>
        </p:nvPicPr>
        <p:blipFill>
          <a:blip r:embed="rId3"/>
          <a:stretch>
            <a:fillRect/>
          </a:stretch>
        </p:blipFill>
        <p:spPr>
          <a:xfrm>
            <a:off x="2157414" y="4152789"/>
            <a:ext cx="5450640" cy="657664"/>
          </a:xfrm>
          <a:prstGeom prst="rect">
            <a:avLst/>
          </a:prstGeom>
        </p:spPr>
      </p:pic>
    </p:spTree>
    <p:extLst>
      <p:ext uri="{BB962C8B-B14F-4D97-AF65-F5344CB8AC3E}">
        <p14:creationId xmlns:p14="http://schemas.microsoft.com/office/powerpoint/2010/main" val="356371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425313" y="445691"/>
            <a:ext cx="4564130" cy="442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2"/>
                </a:solidFill>
              </a:rPr>
              <a:t>&lt;/</a:t>
            </a:r>
            <a:r>
              <a:rPr lang="en" sz="2800" dirty="0">
                <a:solidFill>
                  <a:schemeClr val="lt2"/>
                </a:solidFill>
              </a:rPr>
              <a:t> </a:t>
            </a:r>
            <a:r>
              <a:rPr lang="en" sz="2800" dirty="0">
                <a:solidFill>
                  <a:schemeClr val="tx1"/>
                </a:solidFill>
              </a:rPr>
              <a:t>Ejercicio 2: solución</a:t>
            </a:r>
            <a:endParaRPr sz="2800" dirty="0"/>
          </a:p>
        </p:txBody>
      </p:sp>
      <p:sp>
        <p:nvSpPr>
          <p:cNvPr id="2" name="Marcador de texto 2">
            <a:extLst>
              <a:ext uri="{FF2B5EF4-FFF2-40B4-BE49-F238E27FC236}">
                <a16:creationId xmlns:a16="http://schemas.microsoft.com/office/drawing/2014/main" id="{009B9350-E750-E093-073C-1D4F5639892C}"/>
              </a:ext>
            </a:extLst>
          </p:cNvPr>
          <p:cNvSpPr txBox="1">
            <a:spLocks/>
          </p:cNvSpPr>
          <p:nvPr/>
        </p:nvSpPr>
        <p:spPr>
          <a:xfrm>
            <a:off x="2423359" y="1174268"/>
            <a:ext cx="3440728" cy="2914028"/>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r>
              <a:rPr lang="es-CL">
                <a:solidFill>
                  <a:schemeClr val="accent6"/>
                </a:solidFill>
                <a:latin typeface="Helvetica Neue"/>
              </a:rPr>
              <a:t>def</a:t>
            </a:r>
            <a:r>
              <a:rPr lang="es-CL">
                <a:latin typeface="Helvetica Neue"/>
              </a:rPr>
              <a:t> </a:t>
            </a:r>
            <a:r>
              <a:rPr lang="es-CL">
                <a:solidFill>
                  <a:schemeClr val="accent1"/>
                </a:solidFill>
                <a:latin typeface="Helvetica Neue"/>
              </a:rPr>
              <a:t>busqueda_binaria</a:t>
            </a:r>
            <a:r>
              <a:rPr lang="es-CL">
                <a:latin typeface="Helvetica Neue"/>
              </a:rPr>
              <a:t>(lista, elemento):</a:t>
            </a:r>
          </a:p>
          <a:p>
            <a:r>
              <a:rPr lang="es-CL">
                <a:latin typeface="Helvetica Neue"/>
              </a:rPr>
              <a:t>    inicio = 0</a:t>
            </a:r>
          </a:p>
          <a:p>
            <a:r>
              <a:rPr lang="es-CL">
                <a:latin typeface="Helvetica Neue"/>
              </a:rPr>
              <a:t>    fin = </a:t>
            </a:r>
            <a:r>
              <a:rPr lang="es-CL">
                <a:solidFill>
                  <a:schemeClr val="accent4"/>
                </a:solidFill>
                <a:latin typeface="Helvetica Neue"/>
              </a:rPr>
              <a:t>len</a:t>
            </a:r>
            <a:r>
              <a:rPr lang="es-CL">
                <a:latin typeface="Helvetica Neue"/>
              </a:rPr>
              <a:t>(lista) - 1</a:t>
            </a:r>
          </a:p>
          <a:p>
            <a:endParaRPr lang="es-CL">
              <a:latin typeface="Helvetica Neue"/>
            </a:endParaRPr>
          </a:p>
          <a:p>
            <a:r>
              <a:rPr lang="es-CL">
                <a:latin typeface="Helvetica Neue"/>
              </a:rPr>
              <a:t>    </a:t>
            </a:r>
            <a:r>
              <a:rPr lang="es-CL">
                <a:solidFill>
                  <a:schemeClr val="accent6"/>
                </a:solidFill>
                <a:latin typeface="Helvetica Neue"/>
              </a:rPr>
              <a:t>while</a:t>
            </a:r>
            <a:r>
              <a:rPr lang="es-CL">
                <a:latin typeface="Helvetica Neue"/>
              </a:rPr>
              <a:t> inicio &lt;= fin:</a:t>
            </a:r>
          </a:p>
          <a:p>
            <a:r>
              <a:rPr lang="es-CL">
                <a:latin typeface="Helvetica Neue"/>
              </a:rPr>
              <a:t>        medio = (inicio + fin) // 2</a:t>
            </a:r>
          </a:p>
          <a:p>
            <a:r>
              <a:rPr lang="es-CL">
                <a:latin typeface="Helvetica Neue"/>
              </a:rPr>
              <a:t>        </a:t>
            </a:r>
            <a:r>
              <a:rPr lang="es-CL">
                <a:solidFill>
                  <a:schemeClr val="accent6"/>
                </a:solidFill>
                <a:latin typeface="Helvetica Neue"/>
              </a:rPr>
              <a:t>if</a:t>
            </a:r>
            <a:r>
              <a:rPr lang="es-CL">
                <a:latin typeface="Helvetica Neue"/>
              </a:rPr>
              <a:t> lista[medio] == elemento:</a:t>
            </a:r>
          </a:p>
          <a:p>
            <a:r>
              <a:rPr lang="es-CL">
                <a:latin typeface="Helvetica Neue"/>
              </a:rPr>
              <a:t>            </a:t>
            </a:r>
            <a:r>
              <a:rPr lang="es-CL">
                <a:solidFill>
                  <a:schemeClr val="accent6"/>
                </a:solidFill>
                <a:latin typeface="Helvetica Neue"/>
              </a:rPr>
              <a:t>return True</a:t>
            </a:r>
          </a:p>
          <a:p>
            <a:r>
              <a:rPr lang="es-CL">
                <a:latin typeface="Helvetica Neue"/>
              </a:rPr>
              <a:t>        </a:t>
            </a:r>
            <a:r>
              <a:rPr lang="es-CL">
                <a:solidFill>
                  <a:schemeClr val="accent6"/>
                </a:solidFill>
                <a:latin typeface="Helvetica Neue"/>
              </a:rPr>
              <a:t>elif</a:t>
            </a:r>
            <a:r>
              <a:rPr lang="es-CL">
                <a:latin typeface="Helvetica Neue"/>
              </a:rPr>
              <a:t> lista[medio] &lt; elemento:</a:t>
            </a:r>
          </a:p>
          <a:p>
            <a:r>
              <a:rPr lang="es-CL">
                <a:latin typeface="Helvetica Neue"/>
              </a:rPr>
              <a:t>            inicio = medio + 1</a:t>
            </a:r>
          </a:p>
          <a:p>
            <a:r>
              <a:rPr lang="es-CL">
                <a:latin typeface="Helvetica Neue"/>
              </a:rPr>
              <a:t>        </a:t>
            </a:r>
            <a:r>
              <a:rPr lang="es-CL">
                <a:solidFill>
                  <a:schemeClr val="accent6"/>
                </a:solidFill>
                <a:latin typeface="Helvetica Neue"/>
              </a:rPr>
              <a:t>else</a:t>
            </a:r>
            <a:r>
              <a:rPr lang="es-CL">
                <a:latin typeface="Helvetica Neue"/>
              </a:rPr>
              <a:t>:</a:t>
            </a:r>
          </a:p>
          <a:p>
            <a:r>
              <a:rPr lang="es-CL">
                <a:latin typeface="Helvetica Neue"/>
              </a:rPr>
              <a:t>            fin = medio - 1</a:t>
            </a:r>
          </a:p>
          <a:p>
            <a:r>
              <a:rPr lang="es-CL">
                <a:solidFill>
                  <a:schemeClr val="accent6"/>
                </a:solidFill>
                <a:latin typeface="Helvetica Neue"/>
              </a:rPr>
              <a:t>    return False</a:t>
            </a:r>
            <a:endParaRPr lang="es-CL" dirty="0">
              <a:solidFill>
                <a:schemeClr val="accent6"/>
              </a:solidFill>
              <a:latin typeface="Helvetica Neue"/>
            </a:endParaRPr>
          </a:p>
        </p:txBody>
      </p:sp>
    </p:spTree>
    <p:extLst>
      <p:ext uri="{BB962C8B-B14F-4D97-AF65-F5344CB8AC3E}">
        <p14:creationId xmlns:p14="http://schemas.microsoft.com/office/powerpoint/2010/main" val="2973588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3736644" y="389988"/>
            <a:ext cx="3965112" cy="442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2"/>
                </a:solidFill>
              </a:rPr>
              <a:t>&lt;/</a:t>
            </a:r>
            <a:r>
              <a:rPr lang="en" sz="2800" dirty="0">
                <a:solidFill>
                  <a:schemeClr val="lt2"/>
                </a:solidFill>
              </a:rPr>
              <a:t> </a:t>
            </a:r>
            <a:r>
              <a:rPr lang="en" sz="2800" dirty="0">
                <a:solidFill>
                  <a:schemeClr val="tx1"/>
                </a:solidFill>
              </a:rPr>
              <a:t>Ejercicio 3</a:t>
            </a:r>
            <a:endParaRPr sz="2800" dirty="0"/>
          </a:p>
        </p:txBody>
      </p:sp>
      <p:sp>
        <p:nvSpPr>
          <p:cNvPr id="297" name="Google Shape;297;p33"/>
          <p:cNvSpPr txBox="1">
            <a:spLocks noGrp="1"/>
          </p:cNvSpPr>
          <p:nvPr>
            <p:ph type="subTitle" idx="1"/>
          </p:nvPr>
        </p:nvSpPr>
        <p:spPr>
          <a:xfrm>
            <a:off x="394853" y="377688"/>
            <a:ext cx="3448277" cy="41476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i="1" dirty="0"/>
              <a:t>Saul </a:t>
            </a:r>
            <a:r>
              <a:rPr lang="es-MX" i="1" dirty="0" err="1"/>
              <a:t>Pydman</a:t>
            </a:r>
            <a:r>
              <a:rPr lang="es-MX" i="1" dirty="0"/>
              <a:t> tiene una agenda muy ocupada luego de haber ganado sus casos en la corte. Es por eso que necesita un estudiante de programación que le ayude con su agenda. </a:t>
            </a:r>
          </a:p>
          <a:p>
            <a:pPr marL="0" lvl="0" indent="0" algn="l" rtl="0">
              <a:spcBef>
                <a:spcPts val="0"/>
              </a:spcBef>
              <a:spcAft>
                <a:spcPts val="0"/>
              </a:spcAft>
              <a:buNone/>
            </a:pPr>
            <a:endParaRPr lang="es-MX" i="1" dirty="0"/>
          </a:p>
          <a:p>
            <a:pPr marL="0" lvl="0" indent="0" algn="l" rtl="0">
              <a:spcBef>
                <a:spcPts val="0"/>
              </a:spcBef>
              <a:spcAft>
                <a:spcPts val="0"/>
              </a:spcAft>
              <a:buNone/>
            </a:pPr>
            <a:r>
              <a:rPr lang="es-MX" i="1" dirty="0"/>
              <a:t>Para eso, él tiene una lista con todos los interesados de la semana y su día de preferencia, en el siguiente formato “[contacto, día]” </a:t>
            </a:r>
          </a:p>
          <a:p>
            <a:pPr marL="0" lvl="0" indent="0" algn="l" rtl="0">
              <a:spcBef>
                <a:spcPts val="0"/>
              </a:spcBef>
              <a:spcAft>
                <a:spcPts val="0"/>
              </a:spcAft>
              <a:buNone/>
            </a:pPr>
            <a:endParaRPr lang="es-MX" i="1" dirty="0"/>
          </a:p>
          <a:p>
            <a:pPr marL="0" lvl="0" indent="0" algn="l" rtl="0">
              <a:spcBef>
                <a:spcPts val="0"/>
              </a:spcBef>
              <a:spcAft>
                <a:spcPts val="0"/>
              </a:spcAft>
              <a:buNone/>
            </a:pPr>
            <a:r>
              <a:rPr lang="es-MX" i="1" dirty="0"/>
              <a:t>Además, tiene otra lista con sus horarios disponibles.</a:t>
            </a:r>
          </a:p>
          <a:p>
            <a:pPr marL="0" lvl="0" indent="0" algn="l" rtl="0">
              <a:spcBef>
                <a:spcPts val="0"/>
              </a:spcBef>
              <a:spcAft>
                <a:spcPts val="0"/>
              </a:spcAft>
              <a:buNone/>
            </a:pPr>
            <a:endParaRPr lang="es-MX" i="1" dirty="0"/>
          </a:p>
          <a:p>
            <a:pPr marL="0" lvl="0" indent="0" algn="l" rtl="0">
              <a:spcBef>
                <a:spcPts val="0"/>
              </a:spcBef>
              <a:spcAft>
                <a:spcPts val="0"/>
              </a:spcAft>
              <a:buNone/>
            </a:pPr>
            <a:r>
              <a:rPr lang="es-MX" i="1" dirty="0"/>
              <a:t>A continuación, ayuda a Jimmy dejando su lista ordenada por día, considera que la lista de interesados está ordenada por orden de llamada, en caso de no tener disponibilidad en ese día, agenda una hora para el día siguiente</a:t>
            </a:r>
          </a:p>
        </p:txBody>
      </p:sp>
      <p:pic>
        <p:nvPicPr>
          <p:cNvPr id="2" name="Imagen 1">
            <a:extLst>
              <a:ext uri="{FF2B5EF4-FFF2-40B4-BE49-F238E27FC236}">
                <a16:creationId xmlns:a16="http://schemas.microsoft.com/office/drawing/2014/main" id="{56D5002F-51AD-A89B-2D8C-1A86286C251F}"/>
              </a:ext>
            </a:extLst>
          </p:cNvPr>
          <p:cNvPicPr>
            <a:picLocks noChangeAspect="1"/>
          </p:cNvPicPr>
          <p:nvPr/>
        </p:nvPicPr>
        <p:blipFill>
          <a:blip r:embed="rId3"/>
          <a:stretch>
            <a:fillRect/>
          </a:stretch>
        </p:blipFill>
        <p:spPr>
          <a:xfrm>
            <a:off x="3817913" y="1298119"/>
            <a:ext cx="5347721" cy="940904"/>
          </a:xfrm>
          <a:prstGeom prst="rect">
            <a:avLst/>
          </a:prstGeom>
        </p:spPr>
      </p:pic>
      <p:pic>
        <p:nvPicPr>
          <p:cNvPr id="3" name="Imagen 2">
            <a:extLst>
              <a:ext uri="{FF2B5EF4-FFF2-40B4-BE49-F238E27FC236}">
                <a16:creationId xmlns:a16="http://schemas.microsoft.com/office/drawing/2014/main" id="{12DD3872-6C2F-0170-07AC-C0AE9750928C}"/>
              </a:ext>
            </a:extLst>
          </p:cNvPr>
          <p:cNvPicPr>
            <a:picLocks noChangeAspect="1"/>
          </p:cNvPicPr>
          <p:nvPr/>
        </p:nvPicPr>
        <p:blipFill>
          <a:blip r:embed="rId4"/>
          <a:stretch>
            <a:fillRect/>
          </a:stretch>
        </p:blipFill>
        <p:spPr>
          <a:xfrm>
            <a:off x="3817913" y="2388023"/>
            <a:ext cx="5183026" cy="516455"/>
          </a:xfrm>
          <a:prstGeom prst="rect">
            <a:avLst/>
          </a:prstGeom>
        </p:spPr>
      </p:pic>
      <p:sp>
        <p:nvSpPr>
          <p:cNvPr id="4" name="Google Shape;297;p33">
            <a:extLst>
              <a:ext uri="{FF2B5EF4-FFF2-40B4-BE49-F238E27FC236}">
                <a16:creationId xmlns:a16="http://schemas.microsoft.com/office/drawing/2014/main" id="{579AB0DE-003F-D9D7-73D2-A417DFFC83BC}"/>
              </a:ext>
            </a:extLst>
          </p:cNvPr>
          <p:cNvSpPr txBox="1">
            <a:spLocks/>
          </p:cNvSpPr>
          <p:nvPr/>
        </p:nvSpPr>
        <p:spPr>
          <a:xfrm>
            <a:off x="3817913" y="906598"/>
            <a:ext cx="1061765" cy="3785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r>
              <a:rPr lang="es-MX" i="1" dirty="0"/>
              <a:t>Ejemplo:</a:t>
            </a:r>
          </a:p>
        </p:txBody>
      </p:sp>
      <p:pic>
        <p:nvPicPr>
          <p:cNvPr id="5" name="Imagen 4">
            <a:extLst>
              <a:ext uri="{FF2B5EF4-FFF2-40B4-BE49-F238E27FC236}">
                <a16:creationId xmlns:a16="http://schemas.microsoft.com/office/drawing/2014/main" id="{BC57DDE8-4D69-1539-F983-7FE86E385F30}"/>
              </a:ext>
            </a:extLst>
          </p:cNvPr>
          <p:cNvPicPr>
            <a:picLocks noChangeAspect="1"/>
          </p:cNvPicPr>
          <p:nvPr/>
        </p:nvPicPr>
        <p:blipFill>
          <a:blip r:embed="rId5"/>
          <a:stretch>
            <a:fillRect/>
          </a:stretch>
        </p:blipFill>
        <p:spPr>
          <a:xfrm>
            <a:off x="3817912" y="3590939"/>
            <a:ext cx="5347721" cy="940904"/>
          </a:xfrm>
          <a:prstGeom prst="rect">
            <a:avLst/>
          </a:prstGeom>
        </p:spPr>
      </p:pic>
      <p:sp>
        <p:nvSpPr>
          <p:cNvPr id="6" name="Google Shape;297;p33">
            <a:extLst>
              <a:ext uri="{FF2B5EF4-FFF2-40B4-BE49-F238E27FC236}">
                <a16:creationId xmlns:a16="http://schemas.microsoft.com/office/drawing/2014/main" id="{5B3F71FA-4EE1-282F-A8C6-3DB8D77B28E1}"/>
              </a:ext>
            </a:extLst>
          </p:cNvPr>
          <p:cNvSpPr txBox="1">
            <a:spLocks/>
          </p:cNvSpPr>
          <p:nvPr/>
        </p:nvSpPr>
        <p:spPr>
          <a:xfrm>
            <a:off x="3817912" y="3212412"/>
            <a:ext cx="1145027" cy="3785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r>
              <a:rPr lang="es-MX" i="1" dirty="0"/>
              <a:t>Resultado:</a:t>
            </a:r>
          </a:p>
        </p:txBody>
      </p:sp>
    </p:spTree>
    <p:extLst>
      <p:ext uri="{BB962C8B-B14F-4D97-AF65-F5344CB8AC3E}">
        <p14:creationId xmlns:p14="http://schemas.microsoft.com/office/powerpoint/2010/main" val="2261931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1138842" y="403240"/>
            <a:ext cx="4619228" cy="442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2"/>
                </a:solidFill>
              </a:rPr>
              <a:t>&lt;/</a:t>
            </a:r>
            <a:r>
              <a:rPr lang="en" sz="2800" dirty="0">
                <a:solidFill>
                  <a:schemeClr val="lt2"/>
                </a:solidFill>
              </a:rPr>
              <a:t> </a:t>
            </a:r>
            <a:r>
              <a:rPr lang="en" sz="2800" dirty="0">
                <a:solidFill>
                  <a:schemeClr val="tx1"/>
                </a:solidFill>
              </a:rPr>
              <a:t>Ejercicio 3: solución</a:t>
            </a:r>
            <a:endParaRPr sz="2800" dirty="0"/>
          </a:p>
        </p:txBody>
      </p:sp>
      <p:pic>
        <p:nvPicPr>
          <p:cNvPr id="7" name="Imagen 6">
            <a:extLst>
              <a:ext uri="{FF2B5EF4-FFF2-40B4-BE49-F238E27FC236}">
                <a16:creationId xmlns:a16="http://schemas.microsoft.com/office/drawing/2014/main" id="{8D45A833-00FE-A327-E42B-E4F99FE9F5BB}"/>
              </a:ext>
            </a:extLst>
          </p:cNvPr>
          <p:cNvPicPr>
            <a:picLocks noChangeAspect="1"/>
          </p:cNvPicPr>
          <p:nvPr/>
        </p:nvPicPr>
        <p:blipFill rotWithShape="1">
          <a:blip r:embed="rId3"/>
          <a:srcRect t="932"/>
          <a:stretch>
            <a:fillRect/>
          </a:stretch>
        </p:blipFill>
        <p:spPr>
          <a:xfrm>
            <a:off x="1178741" y="1055369"/>
            <a:ext cx="6945260" cy="3542812"/>
          </a:xfrm>
          <a:prstGeom prst="rect">
            <a:avLst/>
          </a:prstGeom>
        </p:spPr>
      </p:pic>
    </p:spTree>
    <p:extLst>
      <p:ext uri="{BB962C8B-B14F-4D97-AF65-F5344CB8AC3E}">
        <p14:creationId xmlns:p14="http://schemas.microsoft.com/office/powerpoint/2010/main" val="172694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3127513" y="583311"/>
            <a:ext cx="3385930" cy="15168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L" sz="3600" dirty="0">
                <a:solidFill>
                  <a:srgbClr val="00B050"/>
                </a:solidFill>
              </a:rPr>
              <a:t>N</a:t>
            </a:r>
            <a:r>
              <a:rPr lang="en" sz="3600" dirty="0">
                <a:solidFill>
                  <a:srgbClr val="00B050"/>
                </a:solidFill>
              </a:rPr>
              <a:t>o hay tarea esta semana</a:t>
            </a:r>
            <a:r>
              <a:rPr lang="en" sz="2400" dirty="0">
                <a:solidFill>
                  <a:srgbClr val="00B050"/>
                </a:solidFill>
              </a:rPr>
              <a:t> </a:t>
            </a:r>
            <a:endParaRPr sz="2400" dirty="0">
              <a:solidFill>
                <a:srgbClr val="00B050"/>
              </a:solidFill>
            </a:endParaRPr>
          </a:p>
        </p:txBody>
      </p:sp>
      <p:pic>
        <p:nvPicPr>
          <p:cNvPr id="4" name="Imagen 3">
            <a:extLst>
              <a:ext uri="{FF2B5EF4-FFF2-40B4-BE49-F238E27FC236}">
                <a16:creationId xmlns:a16="http://schemas.microsoft.com/office/drawing/2014/main" id="{CB86F3C0-47C7-C390-4B7F-2393C2F769E5}"/>
              </a:ext>
            </a:extLst>
          </p:cNvPr>
          <p:cNvPicPr>
            <a:picLocks noChangeAspect="1"/>
          </p:cNvPicPr>
          <p:nvPr/>
        </p:nvPicPr>
        <p:blipFill>
          <a:blip r:embed="rId3"/>
          <a:stretch>
            <a:fillRect/>
          </a:stretch>
        </p:blipFill>
        <p:spPr>
          <a:xfrm>
            <a:off x="3296091" y="1815547"/>
            <a:ext cx="2551818" cy="2192244"/>
          </a:xfrm>
          <a:prstGeom prst="rect">
            <a:avLst/>
          </a:prstGeom>
        </p:spPr>
      </p:pic>
    </p:spTree>
    <p:extLst>
      <p:ext uri="{BB962C8B-B14F-4D97-AF65-F5344CB8AC3E}">
        <p14:creationId xmlns:p14="http://schemas.microsoft.com/office/powerpoint/2010/main" val="828335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grpSp>
        <p:nvGrpSpPr>
          <p:cNvPr id="208" name="Google Shape;208;p27"/>
          <p:cNvGrpSpPr/>
          <p:nvPr/>
        </p:nvGrpSpPr>
        <p:grpSpPr>
          <a:xfrm>
            <a:off x="772525" y="726625"/>
            <a:ext cx="6578100" cy="3438300"/>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7"/>
          <p:cNvGrpSpPr/>
          <p:nvPr/>
        </p:nvGrpSpPr>
        <p:grpSpPr>
          <a:xfrm>
            <a:off x="4924175" y="3441525"/>
            <a:ext cx="3447300" cy="962400"/>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6849418" y="1309976"/>
            <a:ext cx="1864833" cy="1637043"/>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218" name="Google Shape;218;p27"/>
          <p:cNvSpPr txBox="1"/>
          <p:nvPr/>
        </p:nvSpPr>
        <p:spPr>
          <a:xfrm>
            <a:off x="5947500" y="25098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sp>
        <p:nvSpPr>
          <p:cNvPr id="219" name="Google Shape;219;p27"/>
          <p:cNvSpPr txBox="1"/>
          <p:nvPr/>
        </p:nvSpPr>
        <p:spPr>
          <a:xfrm>
            <a:off x="7198457" y="187360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220" name="Google Shape;220;p27"/>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tx1"/>
                </a:solidFill>
              </a:rPr>
              <a:t>Ayudantía 7:</a:t>
            </a:r>
            <a:br>
              <a:rPr lang="en" dirty="0">
                <a:solidFill>
                  <a:schemeClr val="tx1"/>
                </a:solidFill>
              </a:rPr>
            </a:br>
            <a:r>
              <a:rPr lang="en" dirty="0">
                <a:solidFill>
                  <a:schemeClr val="tx1"/>
                </a:solidFill>
              </a:rPr>
              <a:t>Listas 1</a:t>
            </a:r>
            <a:endParaRPr dirty="0">
              <a:solidFill>
                <a:schemeClr val="tx1"/>
              </a:solidFill>
            </a:endParaRPr>
          </a:p>
        </p:txBody>
      </p:sp>
      <p:sp>
        <p:nvSpPr>
          <p:cNvPr id="221" name="Google Shape;221;p27"/>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L" dirty="0"/>
              <a:t>Rolando Rojas</a:t>
            </a:r>
            <a:endParaRPr dirty="0"/>
          </a:p>
        </p:txBody>
      </p:sp>
      <p:sp>
        <p:nvSpPr>
          <p:cNvPr id="222" name="Google Shape;222;p27"/>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Programación</a:t>
            </a:r>
            <a:endParaRPr sz="1000" dirty="0">
              <a:solidFill>
                <a:schemeClr val="dk1"/>
              </a:solidFill>
              <a:latin typeface="Source Code Pro"/>
              <a:ea typeface="Source Code Pro"/>
              <a:cs typeface="Source Code Pro"/>
              <a:sym typeface="Source Code Pro"/>
            </a:endParaRPr>
          </a:p>
        </p:txBody>
      </p:sp>
      <p:sp>
        <p:nvSpPr>
          <p:cNvPr id="223" name="Google Shape;223;p27"/>
          <p:cNvSpPr txBox="1"/>
          <p:nvPr/>
        </p:nvSpPr>
        <p:spPr>
          <a:xfrm>
            <a:off x="3730325" y="117311"/>
            <a:ext cx="4983918" cy="2072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Universidad Técnica Federico Santa María</a:t>
            </a:r>
            <a:endParaRPr sz="1000" dirty="0">
              <a:solidFill>
                <a:schemeClr val="dk1"/>
              </a:solidFill>
              <a:latin typeface="Source Code Pro"/>
              <a:ea typeface="Source Code Pro"/>
              <a:cs typeface="Source Code Pro"/>
              <a:sym typeface="Source Code Pro"/>
            </a:endParaRPr>
          </a:p>
        </p:txBody>
      </p:sp>
      <p:sp>
        <p:nvSpPr>
          <p:cNvPr id="2" name="Google Shape;550;p46">
            <a:extLst>
              <a:ext uri="{FF2B5EF4-FFF2-40B4-BE49-F238E27FC236}">
                <a16:creationId xmlns:a16="http://schemas.microsoft.com/office/drawing/2014/main" id="{019E3164-4F48-2494-47B7-8FF96DF4C268}"/>
              </a:ext>
            </a:extLst>
          </p:cNvPr>
          <p:cNvSpPr txBox="1">
            <a:spLocks/>
          </p:cNvSpPr>
          <p:nvPr/>
        </p:nvSpPr>
        <p:spPr>
          <a:xfrm>
            <a:off x="888325" y="3481400"/>
            <a:ext cx="3294600" cy="60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Source Code Pro"/>
              <a:buNone/>
              <a:defRPr sz="15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9pPr>
          </a:lstStyle>
          <a:p>
            <a:pPr marL="0" indent="0">
              <a:buSzPts val="1100"/>
              <a:buFont typeface="Arial"/>
              <a:buNone/>
            </a:pPr>
            <a:r>
              <a:rPr lang="en-US" b="1" dirty="0"/>
              <a:t>¿</a:t>
            </a:r>
            <a:r>
              <a:rPr lang="en-US" b="1" dirty="0" err="1"/>
              <a:t>Dudas</a:t>
            </a:r>
            <a:r>
              <a:rPr lang="en-US" b="1" dirty="0"/>
              <a:t>?</a:t>
            </a:r>
          </a:p>
          <a:p>
            <a:pPr marL="0" indent="0">
              <a:buSzPts val="1100"/>
              <a:buFont typeface="Arial"/>
              <a:buNone/>
            </a:pPr>
            <a:r>
              <a:rPr lang="en-US" sz="1200" dirty="0"/>
              <a:t>rolando.rojass@usm.cl</a:t>
            </a:r>
          </a:p>
        </p:txBody>
      </p:sp>
      <p:pic>
        <p:nvPicPr>
          <p:cNvPr id="3" name="Imagen 2" descr="Imagen que contiene Logotipo&#10;&#10;Descripción generada automáticamente">
            <a:extLst>
              <a:ext uri="{FF2B5EF4-FFF2-40B4-BE49-F238E27FC236}">
                <a16:creationId xmlns:a16="http://schemas.microsoft.com/office/drawing/2014/main" id="{0228F13B-1299-2D1F-B0A2-2982DF5C88A6}"/>
              </a:ext>
            </a:extLst>
          </p:cNvPr>
          <p:cNvPicPr>
            <a:picLocks noChangeAspect="1"/>
          </p:cNvPicPr>
          <p:nvPr/>
        </p:nvPicPr>
        <p:blipFill>
          <a:blip r:embed="rId3"/>
          <a:stretch>
            <a:fillRect/>
          </a:stretch>
        </p:blipFill>
        <p:spPr>
          <a:xfrm>
            <a:off x="7035457" y="1816340"/>
            <a:ext cx="1542800" cy="7467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0411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ctrTitle"/>
          </p:nvPr>
        </p:nvSpPr>
        <p:spPr>
          <a:xfrm>
            <a:off x="1114016" y="1879714"/>
            <a:ext cx="3279080"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Introducción a Listas</a:t>
            </a:r>
            <a:endParaRPr dirty="0"/>
          </a:p>
        </p:txBody>
      </p:sp>
      <p:sp>
        <p:nvSpPr>
          <p:cNvPr id="238" name="Google Shape;238;p29"/>
          <p:cNvSpPr txBox="1">
            <a:spLocks noGrp="1"/>
          </p:cNvSpPr>
          <p:nvPr>
            <p:ph type="title" idx="2"/>
          </p:nvPr>
        </p:nvSpPr>
        <p:spPr>
          <a:xfrm>
            <a:off x="1113997" y="1269525"/>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r>
              <a:rPr lang="en">
                <a:solidFill>
                  <a:schemeClr val="accent2"/>
                </a:solidFill>
              </a:rPr>
              <a:t>}</a:t>
            </a:r>
            <a:endParaRPr>
              <a:solidFill>
                <a:schemeClr val="accent2"/>
              </a:solidFill>
            </a:endParaRPr>
          </a:p>
        </p:txBody>
      </p:sp>
      <p:sp>
        <p:nvSpPr>
          <p:cNvPr id="239" name="Google Shape;239;p29"/>
          <p:cNvSpPr txBox="1">
            <a:spLocks noGrp="1"/>
          </p:cNvSpPr>
          <p:nvPr>
            <p:ph type="ctrTitle" idx="3"/>
          </p:nvPr>
        </p:nvSpPr>
        <p:spPr>
          <a:xfrm>
            <a:off x="1112893" y="3131700"/>
            <a:ext cx="3851902"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Creación, acceso y modificación de listas</a:t>
            </a:r>
            <a:endParaRPr dirty="0"/>
          </a:p>
        </p:txBody>
      </p:sp>
      <p:sp>
        <p:nvSpPr>
          <p:cNvPr id="240" name="Google Shape;240;p29"/>
          <p:cNvSpPr txBox="1">
            <a:spLocks noGrp="1"/>
          </p:cNvSpPr>
          <p:nvPr>
            <p:ph type="title" idx="4"/>
          </p:nvPr>
        </p:nvSpPr>
        <p:spPr>
          <a:xfrm>
            <a:off x="1113997" y="2283824"/>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241" name="Google Shape;241;p29"/>
          <p:cNvSpPr txBox="1">
            <a:spLocks noGrp="1"/>
          </p:cNvSpPr>
          <p:nvPr>
            <p:ph type="ctrTitle" idx="5"/>
          </p:nvPr>
        </p:nvSpPr>
        <p:spPr>
          <a:xfrm>
            <a:off x="1113996" y="4038988"/>
            <a:ext cx="3457992"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L" dirty="0"/>
              <a:t>Operaciones con listas</a:t>
            </a:r>
          </a:p>
        </p:txBody>
      </p:sp>
      <p:sp>
        <p:nvSpPr>
          <p:cNvPr id="242" name="Google Shape;242;p29"/>
          <p:cNvSpPr txBox="1">
            <a:spLocks noGrp="1"/>
          </p:cNvSpPr>
          <p:nvPr>
            <p:ph type="title" idx="6"/>
          </p:nvPr>
        </p:nvSpPr>
        <p:spPr>
          <a:xfrm>
            <a:off x="1113997" y="3429988"/>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solidFill>
                <a:schemeClr val="accent2"/>
              </a:solidFill>
            </a:endParaRPr>
          </a:p>
        </p:txBody>
      </p:sp>
      <p:sp>
        <p:nvSpPr>
          <p:cNvPr id="243" name="Google Shape;243;p29"/>
          <p:cNvSpPr txBox="1">
            <a:spLocks noGrp="1"/>
          </p:cNvSpPr>
          <p:nvPr>
            <p:ph type="title" idx="7"/>
          </p:nvPr>
        </p:nvSpPr>
        <p:spPr>
          <a:xfrm>
            <a:off x="4965997" y="1270125"/>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solidFill>
                <a:schemeClr val="accent2"/>
              </a:solidFill>
            </a:endParaRPr>
          </a:p>
        </p:txBody>
      </p:sp>
      <p:sp>
        <p:nvSpPr>
          <p:cNvPr id="244" name="Google Shape;244;p29"/>
          <p:cNvSpPr txBox="1">
            <a:spLocks noGrp="1"/>
          </p:cNvSpPr>
          <p:nvPr>
            <p:ph type="ctrTitle" idx="8"/>
          </p:nvPr>
        </p:nvSpPr>
        <p:spPr>
          <a:xfrm>
            <a:off x="4899746" y="1715523"/>
            <a:ext cx="4118648" cy="5465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Nuevas funciones para listas</a:t>
            </a:r>
            <a:endParaRPr dirty="0"/>
          </a:p>
        </p:txBody>
      </p:sp>
      <p:sp>
        <p:nvSpPr>
          <p:cNvPr id="245" name="Google Shape;245;p29"/>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&lt;/ </a:t>
            </a:r>
            <a:r>
              <a:rPr lang="en" dirty="0"/>
              <a:t>Temas a tratar</a:t>
            </a:r>
            <a:endParaRPr dirty="0"/>
          </a:p>
        </p:txBody>
      </p:sp>
      <p:sp>
        <p:nvSpPr>
          <p:cNvPr id="246" name="Google Shape;246;p29"/>
          <p:cNvSpPr txBox="1">
            <a:spLocks noGrp="1"/>
          </p:cNvSpPr>
          <p:nvPr>
            <p:ph type="ctrTitle" idx="13"/>
          </p:nvPr>
        </p:nvSpPr>
        <p:spPr>
          <a:xfrm>
            <a:off x="4964795" y="2829891"/>
            <a:ext cx="3851989"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Recorriendo listas</a:t>
            </a:r>
            <a:endParaRPr dirty="0"/>
          </a:p>
        </p:txBody>
      </p:sp>
      <p:sp>
        <p:nvSpPr>
          <p:cNvPr id="247" name="Google Shape;247;p29"/>
          <p:cNvSpPr txBox="1">
            <a:spLocks noGrp="1"/>
          </p:cNvSpPr>
          <p:nvPr>
            <p:ph type="title" idx="14"/>
          </p:nvPr>
        </p:nvSpPr>
        <p:spPr>
          <a:xfrm>
            <a:off x="4964795" y="2221415"/>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a:t>
            </a:r>
            <a:r>
              <a:rPr lang="en" dirty="0"/>
              <a:t>05}</a:t>
            </a:r>
            <a:endParaRPr dirty="0">
              <a:solidFill>
                <a:schemeClr val="accent2"/>
              </a:solidFill>
            </a:endParaRPr>
          </a:p>
        </p:txBody>
      </p:sp>
      <p:sp>
        <p:nvSpPr>
          <p:cNvPr id="248" name="Google Shape;248;p29"/>
          <p:cNvSpPr txBox="1">
            <a:spLocks noGrp="1"/>
          </p:cNvSpPr>
          <p:nvPr>
            <p:ph type="title" idx="15"/>
          </p:nvPr>
        </p:nvSpPr>
        <p:spPr>
          <a:xfrm>
            <a:off x="4964795" y="3568875"/>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solidFill>
                <a:schemeClr val="accent2"/>
              </a:solidFill>
            </a:endParaRPr>
          </a:p>
        </p:txBody>
      </p:sp>
      <p:sp>
        <p:nvSpPr>
          <p:cNvPr id="249" name="Google Shape;249;p29"/>
          <p:cNvSpPr txBox="1">
            <a:spLocks noGrp="1"/>
          </p:cNvSpPr>
          <p:nvPr>
            <p:ph type="ctrTitle" idx="16"/>
          </p:nvPr>
        </p:nvSpPr>
        <p:spPr>
          <a:xfrm>
            <a:off x="6019555" y="4038988"/>
            <a:ext cx="3065100"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Ejercicios </a:t>
            </a:r>
            <a:br>
              <a:rPr lang="en" dirty="0"/>
            </a:br>
            <a:r>
              <a:rPr lang="en" dirty="0"/>
              <a:t>Preguntas </a:t>
            </a:r>
            <a:br>
              <a:rPr lang="en" dirty="0"/>
            </a:br>
            <a:r>
              <a:rPr lang="en" dirty="0"/>
              <a:t>Tarea</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solidFill>
                  <a:schemeClr val="lt2"/>
                </a:solidFill>
              </a:rPr>
              <a:t> </a:t>
            </a:r>
            <a:r>
              <a:rPr lang="en" dirty="0">
                <a:solidFill>
                  <a:schemeClr val="tx1"/>
                </a:solidFill>
              </a:rPr>
              <a:t>Introducción a Listas</a:t>
            </a:r>
            <a:endParaRPr dirty="0"/>
          </a:p>
        </p:txBody>
      </p:sp>
      <p:sp>
        <p:nvSpPr>
          <p:cNvPr id="297" name="Google Shape;297;p33"/>
          <p:cNvSpPr txBox="1">
            <a:spLocks noGrp="1"/>
          </p:cNvSpPr>
          <p:nvPr>
            <p:ph type="subTitle" idx="1"/>
          </p:nvPr>
        </p:nvSpPr>
        <p:spPr>
          <a:xfrm>
            <a:off x="422621" y="1262078"/>
            <a:ext cx="4239175" cy="34222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600" i="1" dirty="0"/>
              <a:t>Una lista es una estructura de </a:t>
            </a:r>
            <a:r>
              <a:rPr lang="es-MX" sz="1600" b="1" i="1" dirty="0"/>
              <a:t>datos</a:t>
            </a:r>
            <a:r>
              <a:rPr lang="es-MX" sz="1600" i="1" dirty="0"/>
              <a:t> que permite almacenar una colección ordenada de elementos, que pueden ser de diferentes tipos (números, cadenas de texto, objetos, etc.), y que se identifican mediante índices numéricos. </a:t>
            </a:r>
          </a:p>
          <a:p>
            <a:pPr marL="0" lvl="0" indent="0" algn="l" rtl="0">
              <a:spcBef>
                <a:spcPts val="0"/>
              </a:spcBef>
              <a:spcAft>
                <a:spcPts val="0"/>
              </a:spcAft>
              <a:buNone/>
            </a:pPr>
            <a:r>
              <a:rPr lang="es-MX" sz="1600" i="1" dirty="0"/>
              <a:t>Se definen utilizando corchetes  [ ] y los elementos se separan por comas.</a:t>
            </a:r>
          </a:p>
        </p:txBody>
      </p:sp>
      <p:pic>
        <p:nvPicPr>
          <p:cNvPr id="7" name="Imagen 6">
            <a:extLst>
              <a:ext uri="{FF2B5EF4-FFF2-40B4-BE49-F238E27FC236}">
                <a16:creationId xmlns:a16="http://schemas.microsoft.com/office/drawing/2014/main" id="{A08D7D8C-7A0E-56B5-62CA-B4BB634F82F9}"/>
              </a:ext>
            </a:extLst>
          </p:cNvPr>
          <p:cNvPicPr>
            <a:picLocks noChangeAspect="1"/>
          </p:cNvPicPr>
          <p:nvPr/>
        </p:nvPicPr>
        <p:blipFill>
          <a:blip r:embed="rId3"/>
          <a:stretch>
            <a:fillRect/>
          </a:stretch>
        </p:blipFill>
        <p:spPr>
          <a:xfrm>
            <a:off x="4665384" y="1371981"/>
            <a:ext cx="3959094" cy="572699"/>
          </a:xfrm>
          <a:prstGeom prst="rect">
            <a:avLst/>
          </a:prstGeom>
        </p:spPr>
      </p:pic>
      <p:sp>
        <p:nvSpPr>
          <p:cNvPr id="8" name="CuadroTexto 7">
            <a:extLst>
              <a:ext uri="{FF2B5EF4-FFF2-40B4-BE49-F238E27FC236}">
                <a16:creationId xmlns:a16="http://schemas.microsoft.com/office/drawing/2014/main" id="{48387A61-8563-E686-D316-FE6777EF4E02}"/>
              </a:ext>
            </a:extLst>
          </p:cNvPr>
          <p:cNvSpPr txBox="1"/>
          <p:nvPr/>
        </p:nvSpPr>
        <p:spPr>
          <a:xfrm>
            <a:off x="6036366" y="1760014"/>
            <a:ext cx="450573" cy="369332"/>
          </a:xfrm>
          <a:prstGeom prst="rect">
            <a:avLst/>
          </a:prstGeom>
          <a:noFill/>
        </p:spPr>
        <p:txBody>
          <a:bodyPr wrap="square" rtlCol="0">
            <a:spAutoFit/>
          </a:bodyPr>
          <a:lstStyle/>
          <a:p>
            <a:r>
              <a:rPr lang="es-MX" sz="1800" b="1" dirty="0">
                <a:solidFill>
                  <a:srgbClr val="FF0000"/>
                </a:solidFill>
              </a:rPr>
              <a:t>0</a:t>
            </a:r>
            <a:endParaRPr lang="es-CL" sz="1800" b="1" dirty="0">
              <a:solidFill>
                <a:srgbClr val="FF0000"/>
              </a:solidFill>
            </a:endParaRPr>
          </a:p>
        </p:txBody>
      </p:sp>
      <p:sp>
        <p:nvSpPr>
          <p:cNvPr id="9" name="CuadroTexto 8">
            <a:extLst>
              <a:ext uri="{FF2B5EF4-FFF2-40B4-BE49-F238E27FC236}">
                <a16:creationId xmlns:a16="http://schemas.microsoft.com/office/drawing/2014/main" id="{38427516-00D6-3ECA-1D94-9869A3BAA4C6}"/>
              </a:ext>
            </a:extLst>
          </p:cNvPr>
          <p:cNvSpPr txBox="1"/>
          <p:nvPr/>
        </p:nvSpPr>
        <p:spPr>
          <a:xfrm>
            <a:off x="6840092" y="1760014"/>
            <a:ext cx="450573" cy="369332"/>
          </a:xfrm>
          <a:prstGeom prst="rect">
            <a:avLst/>
          </a:prstGeom>
          <a:noFill/>
        </p:spPr>
        <p:txBody>
          <a:bodyPr wrap="square" rtlCol="0">
            <a:spAutoFit/>
          </a:bodyPr>
          <a:lstStyle/>
          <a:p>
            <a:r>
              <a:rPr lang="es-MX" sz="1800" b="1" dirty="0">
                <a:solidFill>
                  <a:srgbClr val="FF0000"/>
                </a:solidFill>
              </a:rPr>
              <a:t>1</a:t>
            </a:r>
            <a:endParaRPr lang="es-CL" sz="1800" b="1" dirty="0">
              <a:solidFill>
                <a:srgbClr val="FF0000"/>
              </a:solidFill>
            </a:endParaRPr>
          </a:p>
        </p:txBody>
      </p:sp>
      <p:sp>
        <p:nvSpPr>
          <p:cNvPr id="10" name="CuadroTexto 9">
            <a:extLst>
              <a:ext uri="{FF2B5EF4-FFF2-40B4-BE49-F238E27FC236}">
                <a16:creationId xmlns:a16="http://schemas.microsoft.com/office/drawing/2014/main" id="{A04B4A1F-F80C-DA87-DC20-7AD42D1B5A29}"/>
              </a:ext>
            </a:extLst>
          </p:cNvPr>
          <p:cNvSpPr txBox="1"/>
          <p:nvPr/>
        </p:nvSpPr>
        <p:spPr>
          <a:xfrm>
            <a:off x="7732285" y="1777161"/>
            <a:ext cx="450573" cy="369332"/>
          </a:xfrm>
          <a:prstGeom prst="rect">
            <a:avLst/>
          </a:prstGeom>
          <a:noFill/>
        </p:spPr>
        <p:txBody>
          <a:bodyPr wrap="square" rtlCol="0">
            <a:spAutoFit/>
          </a:bodyPr>
          <a:lstStyle/>
          <a:p>
            <a:r>
              <a:rPr lang="es-MX" sz="1800" b="1" dirty="0">
                <a:solidFill>
                  <a:srgbClr val="FF0000"/>
                </a:solidFill>
              </a:rPr>
              <a:t>2</a:t>
            </a:r>
            <a:endParaRPr lang="es-CL" sz="1800" b="1" dirty="0">
              <a:solidFill>
                <a:srgbClr val="FF0000"/>
              </a:solidFill>
            </a:endParaRPr>
          </a:p>
        </p:txBody>
      </p:sp>
      <p:pic>
        <p:nvPicPr>
          <p:cNvPr id="12" name="Imagen 11">
            <a:extLst>
              <a:ext uri="{FF2B5EF4-FFF2-40B4-BE49-F238E27FC236}">
                <a16:creationId xmlns:a16="http://schemas.microsoft.com/office/drawing/2014/main" id="{D796DBE7-AAC6-E240-C659-D6F7EF7DEB9C}"/>
              </a:ext>
            </a:extLst>
          </p:cNvPr>
          <p:cNvPicPr>
            <a:picLocks noChangeAspect="1"/>
          </p:cNvPicPr>
          <p:nvPr/>
        </p:nvPicPr>
        <p:blipFill>
          <a:blip r:embed="rId4"/>
          <a:stretch>
            <a:fillRect/>
          </a:stretch>
        </p:blipFill>
        <p:spPr>
          <a:xfrm>
            <a:off x="5317353" y="2272143"/>
            <a:ext cx="2339172" cy="490472"/>
          </a:xfrm>
          <a:prstGeom prst="rect">
            <a:avLst/>
          </a:prstGeom>
        </p:spPr>
      </p:pic>
      <p:pic>
        <p:nvPicPr>
          <p:cNvPr id="14" name="Imagen 13">
            <a:extLst>
              <a:ext uri="{FF2B5EF4-FFF2-40B4-BE49-F238E27FC236}">
                <a16:creationId xmlns:a16="http://schemas.microsoft.com/office/drawing/2014/main" id="{550B8B54-8ED1-713A-4F60-3C64E1D10175}"/>
              </a:ext>
            </a:extLst>
          </p:cNvPr>
          <p:cNvPicPr>
            <a:picLocks noChangeAspect="1"/>
          </p:cNvPicPr>
          <p:nvPr/>
        </p:nvPicPr>
        <p:blipFill>
          <a:blip r:embed="rId5"/>
          <a:stretch>
            <a:fillRect/>
          </a:stretch>
        </p:blipFill>
        <p:spPr>
          <a:xfrm>
            <a:off x="5075648" y="3130265"/>
            <a:ext cx="2822582" cy="572698"/>
          </a:xfrm>
          <a:prstGeom prst="rect">
            <a:avLst/>
          </a:prstGeom>
        </p:spPr>
      </p:pic>
    </p:spTree>
    <p:extLst>
      <p:ext uri="{BB962C8B-B14F-4D97-AF65-F5344CB8AC3E}">
        <p14:creationId xmlns:p14="http://schemas.microsoft.com/office/powerpoint/2010/main" val="1816478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solidFill>
                  <a:schemeClr val="lt2"/>
                </a:solidFill>
              </a:rPr>
              <a:t> </a:t>
            </a:r>
            <a:r>
              <a:rPr lang="en" sz="2800" dirty="0">
                <a:solidFill>
                  <a:schemeClr val="tx1"/>
                </a:solidFill>
              </a:rPr>
              <a:t>Creación, acceso y modificación de listas</a:t>
            </a:r>
            <a:endParaRPr dirty="0"/>
          </a:p>
        </p:txBody>
      </p:sp>
      <p:sp>
        <p:nvSpPr>
          <p:cNvPr id="297" name="Google Shape;297;p33"/>
          <p:cNvSpPr txBox="1">
            <a:spLocks noGrp="1"/>
          </p:cNvSpPr>
          <p:nvPr>
            <p:ph type="subTitle" idx="1"/>
          </p:nvPr>
        </p:nvSpPr>
        <p:spPr>
          <a:xfrm>
            <a:off x="422621" y="1262078"/>
            <a:ext cx="4239175" cy="34222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600" i="1" dirty="0"/>
              <a:t>Las listas, a diferencia de los </a:t>
            </a:r>
            <a:r>
              <a:rPr lang="es-MX" sz="1600" i="1" dirty="0" err="1"/>
              <a:t>strings</a:t>
            </a:r>
            <a:r>
              <a:rPr lang="es-MX" sz="1600" i="1" dirty="0"/>
              <a:t>, son </a:t>
            </a:r>
            <a:r>
              <a:rPr lang="es-MX" sz="1600" b="1" i="1" u="sng" dirty="0"/>
              <a:t>mutables</a:t>
            </a:r>
            <a:r>
              <a:rPr lang="es-MX" sz="1600" i="1" dirty="0"/>
              <a:t>, lo que significa que se pueden modificar después de su creación mediante la adición, eliminación o modificación de elementos. </a:t>
            </a:r>
          </a:p>
          <a:p>
            <a:pPr marL="0" lvl="0" indent="0" algn="l" rtl="0">
              <a:spcBef>
                <a:spcPts val="0"/>
              </a:spcBef>
              <a:spcAft>
                <a:spcPts val="0"/>
              </a:spcAft>
              <a:buNone/>
            </a:pPr>
            <a:r>
              <a:rPr lang="es-MX" sz="1600" i="1" dirty="0"/>
              <a:t>Las listas son una de las estructuras de datos más utilizadas en Python para el almacenamiento y manipulación de datos.</a:t>
            </a:r>
            <a:endParaRPr lang="es-CL" sz="1600" i="1" dirty="0"/>
          </a:p>
        </p:txBody>
      </p:sp>
      <p:pic>
        <p:nvPicPr>
          <p:cNvPr id="6" name="Imagen 5">
            <a:extLst>
              <a:ext uri="{FF2B5EF4-FFF2-40B4-BE49-F238E27FC236}">
                <a16:creationId xmlns:a16="http://schemas.microsoft.com/office/drawing/2014/main" id="{957B6181-B6E7-DBF8-BF07-9B678EF0948A}"/>
              </a:ext>
            </a:extLst>
          </p:cNvPr>
          <p:cNvPicPr>
            <a:picLocks noChangeAspect="1"/>
          </p:cNvPicPr>
          <p:nvPr/>
        </p:nvPicPr>
        <p:blipFill>
          <a:blip r:embed="rId3"/>
          <a:stretch>
            <a:fillRect/>
          </a:stretch>
        </p:blipFill>
        <p:spPr>
          <a:xfrm>
            <a:off x="4661796" y="2973225"/>
            <a:ext cx="4077394" cy="1362982"/>
          </a:xfrm>
          <a:prstGeom prst="rect">
            <a:avLst/>
          </a:prstGeom>
        </p:spPr>
      </p:pic>
      <p:sp>
        <p:nvSpPr>
          <p:cNvPr id="7" name="Google Shape;237;p29">
            <a:extLst>
              <a:ext uri="{FF2B5EF4-FFF2-40B4-BE49-F238E27FC236}">
                <a16:creationId xmlns:a16="http://schemas.microsoft.com/office/drawing/2014/main" id="{7D313FC0-DCA9-DD80-072F-11D07DE092AB}"/>
              </a:ext>
            </a:extLst>
          </p:cNvPr>
          <p:cNvSpPr txBox="1">
            <a:spLocks/>
          </p:cNvSpPr>
          <p:nvPr/>
        </p:nvSpPr>
        <p:spPr>
          <a:xfrm>
            <a:off x="4661796" y="2625060"/>
            <a:ext cx="3573692"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CL" sz="1600" dirty="0">
                <a:solidFill>
                  <a:srgbClr val="0070C0"/>
                </a:solidFill>
              </a:rPr>
              <a:t>Creación y modificación:</a:t>
            </a:r>
          </a:p>
        </p:txBody>
      </p:sp>
      <p:pic>
        <p:nvPicPr>
          <p:cNvPr id="9" name="Imagen 8">
            <a:extLst>
              <a:ext uri="{FF2B5EF4-FFF2-40B4-BE49-F238E27FC236}">
                <a16:creationId xmlns:a16="http://schemas.microsoft.com/office/drawing/2014/main" id="{A26EC2F1-CAEC-D5D8-CA17-36682E242E0E}"/>
              </a:ext>
            </a:extLst>
          </p:cNvPr>
          <p:cNvPicPr>
            <a:picLocks noChangeAspect="1"/>
          </p:cNvPicPr>
          <p:nvPr/>
        </p:nvPicPr>
        <p:blipFill>
          <a:blip r:embed="rId4"/>
          <a:stretch>
            <a:fillRect/>
          </a:stretch>
        </p:blipFill>
        <p:spPr>
          <a:xfrm>
            <a:off x="5007563" y="1885012"/>
            <a:ext cx="2791967" cy="404100"/>
          </a:xfrm>
          <a:prstGeom prst="rect">
            <a:avLst/>
          </a:prstGeom>
        </p:spPr>
      </p:pic>
      <p:sp>
        <p:nvSpPr>
          <p:cNvPr id="10" name="Google Shape;237;p29">
            <a:extLst>
              <a:ext uri="{FF2B5EF4-FFF2-40B4-BE49-F238E27FC236}">
                <a16:creationId xmlns:a16="http://schemas.microsoft.com/office/drawing/2014/main" id="{83E389B4-56A3-0683-DDCA-8D09994DA1DE}"/>
              </a:ext>
            </a:extLst>
          </p:cNvPr>
          <p:cNvSpPr txBox="1">
            <a:spLocks/>
          </p:cNvSpPr>
          <p:nvPr/>
        </p:nvSpPr>
        <p:spPr>
          <a:xfrm>
            <a:off x="4913647" y="1507728"/>
            <a:ext cx="3573692" cy="404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CL" sz="1600" dirty="0">
                <a:solidFill>
                  <a:srgbClr val="0070C0"/>
                </a:solidFill>
              </a:rPr>
              <a:t>Creación de lista </a:t>
            </a:r>
            <a:r>
              <a:rPr lang="es-CL" sz="1600" dirty="0" err="1">
                <a:solidFill>
                  <a:srgbClr val="0070C0"/>
                </a:solidFill>
              </a:rPr>
              <a:t>vacia</a:t>
            </a:r>
            <a:r>
              <a:rPr lang="es-CL" sz="1600" dirty="0">
                <a:solidFill>
                  <a:srgbClr val="0070C0"/>
                </a:solidFill>
              </a:rPr>
              <a:t>:</a:t>
            </a:r>
          </a:p>
        </p:txBody>
      </p:sp>
    </p:spTree>
    <p:extLst>
      <p:ext uri="{BB962C8B-B14F-4D97-AF65-F5344CB8AC3E}">
        <p14:creationId xmlns:p14="http://schemas.microsoft.com/office/powerpoint/2010/main" val="4269378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solidFill>
                  <a:schemeClr val="lt2"/>
                </a:solidFill>
              </a:rPr>
              <a:t> </a:t>
            </a:r>
            <a:r>
              <a:rPr lang="en" dirty="0">
                <a:solidFill>
                  <a:schemeClr val="tx1"/>
                </a:solidFill>
              </a:rPr>
              <a:t>Operaciones con listas</a:t>
            </a:r>
            <a:endParaRPr dirty="0"/>
          </a:p>
        </p:txBody>
      </p:sp>
      <p:pic>
        <p:nvPicPr>
          <p:cNvPr id="2" name="table">
            <a:extLst>
              <a:ext uri="{FF2B5EF4-FFF2-40B4-BE49-F238E27FC236}">
                <a16:creationId xmlns:a16="http://schemas.microsoft.com/office/drawing/2014/main" id="{7810570E-688A-4566-3455-9AF97A9F4328}"/>
              </a:ext>
            </a:extLst>
          </p:cNvPr>
          <p:cNvPicPr>
            <a:picLocks noChangeAspect="1"/>
          </p:cNvPicPr>
          <p:nvPr/>
        </p:nvPicPr>
        <p:blipFill>
          <a:blip r:embed="rId3"/>
          <a:stretch>
            <a:fillRect/>
          </a:stretch>
        </p:blipFill>
        <p:spPr>
          <a:xfrm>
            <a:off x="1758309" y="1031828"/>
            <a:ext cx="5627357" cy="3335535"/>
          </a:xfrm>
          <a:prstGeom prst="rect">
            <a:avLst/>
          </a:prstGeom>
        </p:spPr>
      </p:pic>
    </p:spTree>
    <p:extLst>
      <p:ext uri="{BB962C8B-B14F-4D97-AF65-F5344CB8AC3E}">
        <p14:creationId xmlns:p14="http://schemas.microsoft.com/office/powerpoint/2010/main" val="321664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326842" y="343800"/>
            <a:ext cx="849031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solidFill>
                  <a:schemeClr val="lt2"/>
                </a:solidFill>
              </a:rPr>
              <a:t> </a:t>
            </a:r>
            <a:r>
              <a:rPr lang="en" sz="2400" dirty="0">
                <a:solidFill>
                  <a:schemeClr val="tx1"/>
                </a:solidFill>
              </a:rPr>
              <a:t>Consideraciones (1/2): </a:t>
            </a:r>
            <a:r>
              <a:rPr lang="en" sz="2400" dirty="0">
                <a:solidFill>
                  <a:srgbClr val="FF0000"/>
                </a:solidFill>
              </a:rPr>
              <a:t>Nuevas</a:t>
            </a:r>
            <a:r>
              <a:rPr lang="en" sz="2400" dirty="0">
                <a:solidFill>
                  <a:schemeClr val="tx1"/>
                </a:solidFill>
              </a:rPr>
              <a:t> funciones para listas</a:t>
            </a:r>
            <a:endParaRPr dirty="0">
              <a:solidFill>
                <a:schemeClr val="tx1"/>
              </a:solidFill>
            </a:endParaRPr>
          </a:p>
        </p:txBody>
      </p:sp>
      <p:sp>
        <p:nvSpPr>
          <p:cNvPr id="296" name="Google Shape;296;p33"/>
          <p:cNvSpPr txBox="1">
            <a:spLocks noGrp="1"/>
          </p:cNvSpPr>
          <p:nvPr>
            <p:ph type="title"/>
          </p:nvPr>
        </p:nvSpPr>
        <p:spPr>
          <a:xfrm>
            <a:off x="415588" y="1542593"/>
            <a:ext cx="22572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l.</a:t>
            </a:r>
            <a:r>
              <a:rPr lang="es-CL" dirty="0" err="1"/>
              <a:t>append</a:t>
            </a:r>
            <a:r>
              <a:rPr lang="es-CL" dirty="0"/>
              <a:t>(x)</a:t>
            </a:r>
            <a:endParaRPr dirty="0"/>
          </a:p>
        </p:txBody>
      </p:sp>
      <p:sp>
        <p:nvSpPr>
          <p:cNvPr id="297" name="Google Shape;297;p33"/>
          <p:cNvSpPr txBox="1">
            <a:spLocks noGrp="1"/>
          </p:cNvSpPr>
          <p:nvPr>
            <p:ph type="subTitle" idx="1"/>
          </p:nvPr>
        </p:nvSpPr>
        <p:spPr>
          <a:xfrm>
            <a:off x="2053111" y="1441146"/>
            <a:ext cx="2836941" cy="5226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Sirve para añadir un elemento x a una lista</a:t>
            </a:r>
            <a:r>
              <a:rPr lang="en" dirty="0"/>
              <a:t>:</a:t>
            </a:r>
            <a:endParaRPr dirty="0"/>
          </a:p>
        </p:txBody>
      </p:sp>
      <p:sp>
        <p:nvSpPr>
          <p:cNvPr id="15" name="Google Shape;296;p33">
            <a:extLst>
              <a:ext uri="{FF2B5EF4-FFF2-40B4-BE49-F238E27FC236}">
                <a16:creationId xmlns:a16="http://schemas.microsoft.com/office/drawing/2014/main" id="{7CC0517C-5B75-5043-8432-C3F609D22E4A}"/>
              </a:ext>
            </a:extLst>
          </p:cNvPr>
          <p:cNvSpPr txBox="1">
            <a:spLocks/>
          </p:cNvSpPr>
          <p:nvPr/>
        </p:nvSpPr>
        <p:spPr>
          <a:xfrm>
            <a:off x="424070" y="2275928"/>
            <a:ext cx="22572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MX" dirty="0"/>
              <a:t>l.</a:t>
            </a:r>
            <a:r>
              <a:rPr lang="es-CL" dirty="0" err="1"/>
              <a:t>remove</a:t>
            </a:r>
            <a:r>
              <a:rPr lang="es-CL" dirty="0"/>
              <a:t>(x)</a:t>
            </a:r>
          </a:p>
        </p:txBody>
      </p:sp>
      <p:sp>
        <p:nvSpPr>
          <p:cNvPr id="16" name="Google Shape;297;p33">
            <a:extLst>
              <a:ext uri="{FF2B5EF4-FFF2-40B4-BE49-F238E27FC236}">
                <a16:creationId xmlns:a16="http://schemas.microsoft.com/office/drawing/2014/main" id="{1F52D9C8-5C36-8A0F-D5C4-52B4AD3AF5E9}"/>
              </a:ext>
            </a:extLst>
          </p:cNvPr>
          <p:cNvSpPr txBox="1">
            <a:spLocks/>
          </p:cNvSpPr>
          <p:nvPr/>
        </p:nvSpPr>
        <p:spPr>
          <a:xfrm>
            <a:off x="2053111" y="2160823"/>
            <a:ext cx="2976089" cy="6609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lvl="0" indent="0" algn="l" rtl="0">
              <a:spcBef>
                <a:spcPts val="0"/>
              </a:spcBef>
              <a:spcAft>
                <a:spcPts val="0"/>
              </a:spcAft>
              <a:buNone/>
            </a:pPr>
            <a:r>
              <a:rPr lang="es-MX" dirty="0"/>
              <a:t>Sirve para borrar un elemento x de una lista: (borrará solamente el primero que coincida)</a:t>
            </a:r>
          </a:p>
        </p:txBody>
      </p:sp>
      <p:sp>
        <p:nvSpPr>
          <p:cNvPr id="19" name="Google Shape;296;p33">
            <a:extLst>
              <a:ext uri="{FF2B5EF4-FFF2-40B4-BE49-F238E27FC236}">
                <a16:creationId xmlns:a16="http://schemas.microsoft.com/office/drawing/2014/main" id="{79CE6716-1F36-C6F8-6481-09103D7E07C6}"/>
              </a:ext>
            </a:extLst>
          </p:cNvPr>
          <p:cNvSpPr txBox="1">
            <a:spLocks/>
          </p:cNvSpPr>
          <p:nvPr/>
        </p:nvSpPr>
        <p:spPr>
          <a:xfrm>
            <a:off x="424070" y="3842136"/>
            <a:ext cx="22572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MX" dirty="0"/>
              <a:t>l.</a:t>
            </a:r>
            <a:r>
              <a:rPr lang="es-CL" dirty="0" err="1"/>
              <a:t>sort</a:t>
            </a:r>
            <a:r>
              <a:rPr lang="es-CL" dirty="0"/>
              <a:t>()</a:t>
            </a:r>
          </a:p>
        </p:txBody>
      </p:sp>
      <p:sp>
        <p:nvSpPr>
          <p:cNvPr id="20" name="Google Shape;297;p33">
            <a:extLst>
              <a:ext uri="{FF2B5EF4-FFF2-40B4-BE49-F238E27FC236}">
                <a16:creationId xmlns:a16="http://schemas.microsoft.com/office/drawing/2014/main" id="{28B3704A-900B-187D-7FFF-7F9A4E04D229}"/>
              </a:ext>
            </a:extLst>
          </p:cNvPr>
          <p:cNvSpPr txBox="1">
            <a:spLocks/>
          </p:cNvSpPr>
          <p:nvPr/>
        </p:nvSpPr>
        <p:spPr>
          <a:xfrm>
            <a:off x="2107676" y="3721968"/>
            <a:ext cx="2727810" cy="453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r>
              <a:rPr lang="es-MX" dirty="0"/>
              <a:t>Ordena los elementos de menor a mayor:</a:t>
            </a:r>
          </a:p>
        </p:txBody>
      </p:sp>
      <p:sp>
        <p:nvSpPr>
          <p:cNvPr id="23" name="Google Shape;296;p33">
            <a:extLst>
              <a:ext uri="{FF2B5EF4-FFF2-40B4-BE49-F238E27FC236}">
                <a16:creationId xmlns:a16="http://schemas.microsoft.com/office/drawing/2014/main" id="{3999B73A-9C43-CC47-AC6F-F7AE7EABD248}"/>
              </a:ext>
            </a:extLst>
          </p:cNvPr>
          <p:cNvSpPr txBox="1">
            <a:spLocks/>
          </p:cNvSpPr>
          <p:nvPr/>
        </p:nvSpPr>
        <p:spPr>
          <a:xfrm>
            <a:off x="424070" y="3148829"/>
            <a:ext cx="22572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MX" dirty="0" err="1"/>
              <a:t>l.reverse</a:t>
            </a:r>
            <a:r>
              <a:rPr lang="es-MX" dirty="0"/>
              <a:t>()</a:t>
            </a:r>
            <a:endParaRPr lang="es-CL" dirty="0"/>
          </a:p>
        </p:txBody>
      </p:sp>
      <p:sp>
        <p:nvSpPr>
          <p:cNvPr id="24" name="Google Shape;297;p33">
            <a:extLst>
              <a:ext uri="{FF2B5EF4-FFF2-40B4-BE49-F238E27FC236}">
                <a16:creationId xmlns:a16="http://schemas.microsoft.com/office/drawing/2014/main" id="{44FC9AC3-2E78-DB7F-7FE7-B018720CAF7A}"/>
              </a:ext>
            </a:extLst>
          </p:cNvPr>
          <p:cNvSpPr txBox="1">
            <a:spLocks/>
          </p:cNvSpPr>
          <p:nvPr/>
        </p:nvSpPr>
        <p:spPr>
          <a:xfrm>
            <a:off x="2053110" y="3061115"/>
            <a:ext cx="2836941" cy="453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r>
              <a:rPr lang="es-MX" dirty="0"/>
              <a:t>Revierte el orden de la lista:</a:t>
            </a:r>
          </a:p>
        </p:txBody>
      </p:sp>
      <p:pic>
        <p:nvPicPr>
          <p:cNvPr id="3" name="Imagen 2">
            <a:extLst>
              <a:ext uri="{FF2B5EF4-FFF2-40B4-BE49-F238E27FC236}">
                <a16:creationId xmlns:a16="http://schemas.microsoft.com/office/drawing/2014/main" id="{A1663EF1-A120-1316-9530-680DF5772F2B}"/>
              </a:ext>
            </a:extLst>
          </p:cNvPr>
          <p:cNvPicPr>
            <a:picLocks noChangeAspect="1"/>
          </p:cNvPicPr>
          <p:nvPr/>
        </p:nvPicPr>
        <p:blipFill>
          <a:blip r:embed="rId3"/>
          <a:stretch>
            <a:fillRect/>
          </a:stretch>
        </p:blipFill>
        <p:spPr>
          <a:xfrm>
            <a:off x="2672788" y="1034046"/>
            <a:ext cx="3096057" cy="219106"/>
          </a:xfrm>
          <a:prstGeom prst="rect">
            <a:avLst/>
          </a:prstGeom>
        </p:spPr>
      </p:pic>
      <p:pic>
        <p:nvPicPr>
          <p:cNvPr id="8" name="Imagen 7">
            <a:extLst>
              <a:ext uri="{FF2B5EF4-FFF2-40B4-BE49-F238E27FC236}">
                <a16:creationId xmlns:a16="http://schemas.microsoft.com/office/drawing/2014/main" id="{D2D76CB3-7401-9445-AE25-653726BE498C}"/>
              </a:ext>
            </a:extLst>
          </p:cNvPr>
          <p:cNvPicPr>
            <a:picLocks noChangeAspect="1"/>
          </p:cNvPicPr>
          <p:nvPr/>
        </p:nvPicPr>
        <p:blipFill>
          <a:blip r:embed="rId4"/>
          <a:stretch>
            <a:fillRect/>
          </a:stretch>
        </p:blipFill>
        <p:spPr>
          <a:xfrm>
            <a:off x="5307107" y="1412438"/>
            <a:ext cx="2896004" cy="600159"/>
          </a:xfrm>
          <a:prstGeom prst="rect">
            <a:avLst/>
          </a:prstGeom>
        </p:spPr>
      </p:pic>
      <p:pic>
        <p:nvPicPr>
          <p:cNvPr id="10" name="Imagen 9">
            <a:extLst>
              <a:ext uri="{FF2B5EF4-FFF2-40B4-BE49-F238E27FC236}">
                <a16:creationId xmlns:a16="http://schemas.microsoft.com/office/drawing/2014/main" id="{9DD109FB-F573-B15D-4852-4AC16C951A27}"/>
              </a:ext>
            </a:extLst>
          </p:cNvPr>
          <p:cNvPicPr>
            <a:picLocks noChangeAspect="1"/>
          </p:cNvPicPr>
          <p:nvPr/>
        </p:nvPicPr>
        <p:blipFill>
          <a:blip r:embed="rId5"/>
          <a:stretch>
            <a:fillRect/>
          </a:stretch>
        </p:blipFill>
        <p:spPr>
          <a:xfrm>
            <a:off x="5307107" y="2207426"/>
            <a:ext cx="2524477" cy="590632"/>
          </a:xfrm>
          <a:prstGeom prst="rect">
            <a:avLst/>
          </a:prstGeom>
        </p:spPr>
      </p:pic>
      <p:pic>
        <p:nvPicPr>
          <p:cNvPr id="12" name="Imagen 11">
            <a:extLst>
              <a:ext uri="{FF2B5EF4-FFF2-40B4-BE49-F238E27FC236}">
                <a16:creationId xmlns:a16="http://schemas.microsoft.com/office/drawing/2014/main" id="{2E3AB4FB-D8EB-941D-3571-AE4225A19717}"/>
              </a:ext>
            </a:extLst>
          </p:cNvPr>
          <p:cNvPicPr>
            <a:picLocks noChangeAspect="1"/>
          </p:cNvPicPr>
          <p:nvPr/>
        </p:nvPicPr>
        <p:blipFill>
          <a:blip r:embed="rId6"/>
          <a:stretch>
            <a:fillRect/>
          </a:stretch>
        </p:blipFill>
        <p:spPr>
          <a:xfrm>
            <a:off x="5307107" y="3708853"/>
            <a:ext cx="2830611" cy="651948"/>
          </a:xfrm>
          <a:prstGeom prst="rect">
            <a:avLst/>
          </a:prstGeom>
        </p:spPr>
      </p:pic>
      <p:pic>
        <p:nvPicPr>
          <p:cNvPr id="14" name="Imagen 13">
            <a:extLst>
              <a:ext uri="{FF2B5EF4-FFF2-40B4-BE49-F238E27FC236}">
                <a16:creationId xmlns:a16="http://schemas.microsoft.com/office/drawing/2014/main" id="{25640D46-9843-B934-41F0-A766352E2B31}"/>
              </a:ext>
            </a:extLst>
          </p:cNvPr>
          <p:cNvPicPr>
            <a:picLocks noChangeAspect="1"/>
          </p:cNvPicPr>
          <p:nvPr/>
        </p:nvPicPr>
        <p:blipFill>
          <a:blip r:embed="rId7"/>
          <a:stretch>
            <a:fillRect/>
          </a:stretch>
        </p:blipFill>
        <p:spPr>
          <a:xfrm>
            <a:off x="5307107" y="2953376"/>
            <a:ext cx="2543530" cy="600159"/>
          </a:xfrm>
          <a:prstGeom prst="rect">
            <a:avLst/>
          </a:prstGeom>
        </p:spPr>
      </p:pic>
    </p:spTree>
    <p:extLst>
      <p:ext uri="{BB962C8B-B14F-4D97-AF65-F5344CB8AC3E}">
        <p14:creationId xmlns:p14="http://schemas.microsoft.com/office/powerpoint/2010/main" val="81568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326842" y="343800"/>
            <a:ext cx="849031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solidFill>
                  <a:schemeClr val="lt2"/>
                </a:solidFill>
              </a:rPr>
              <a:t> </a:t>
            </a:r>
            <a:r>
              <a:rPr lang="en" sz="2400" dirty="0">
                <a:solidFill>
                  <a:schemeClr val="tx1"/>
                </a:solidFill>
              </a:rPr>
              <a:t>Consideraciones (2/2): </a:t>
            </a:r>
            <a:r>
              <a:rPr lang="en" sz="2400" dirty="0">
                <a:solidFill>
                  <a:srgbClr val="FF0000"/>
                </a:solidFill>
              </a:rPr>
              <a:t>Nuevas</a:t>
            </a:r>
            <a:r>
              <a:rPr lang="en" sz="2400" dirty="0">
                <a:solidFill>
                  <a:schemeClr val="tx1"/>
                </a:solidFill>
              </a:rPr>
              <a:t> funciones para listas</a:t>
            </a:r>
            <a:endParaRPr dirty="0">
              <a:solidFill>
                <a:schemeClr val="tx1"/>
              </a:solidFill>
            </a:endParaRPr>
          </a:p>
        </p:txBody>
      </p:sp>
      <p:sp>
        <p:nvSpPr>
          <p:cNvPr id="296" name="Google Shape;296;p33"/>
          <p:cNvSpPr txBox="1">
            <a:spLocks noGrp="1"/>
          </p:cNvSpPr>
          <p:nvPr>
            <p:ph type="title"/>
          </p:nvPr>
        </p:nvSpPr>
        <p:spPr>
          <a:xfrm>
            <a:off x="415588" y="1542593"/>
            <a:ext cx="22572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MX" dirty="0"/>
              <a:t>l.</a:t>
            </a:r>
            <a:r>
              <a:rPr lang="es-CL" dirty="0" err="1"/>
              <a:t>count</a:t>
            </a:r>
            <a:r>
              <a:rPr lang="es-CL" dirty="0"/>
              <a:t>(x)</a:t>
            </a:r>
            <a:endParaRPr dirty="0"/>
          </a:p>
        </p:txBody>
      </p:sp>
      <p:sp>
        <p:nvSpPr>
          <p:cNvPr id="297" name="Google Shape;297;p33"/>
          <p:cNvSpPr txBox="1">
            <a:spLocks noGrp="1"/>
          </p:cNvSpPr>
          <p:nvPr>
            <p:ph type="subTitle" idx="1"/>
          </p:nvPr>
        </p:nvSpPr>
        <p:spPr>
          <a:xfrm>
            <a:off x="2053111" y="1441146"/>
            <a:ext cx="2836941" cy="5226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a:t>Sirve para contar la cantidad de elementos x en una lista</a:t>
            </a:r>
            <a:r>
              <a:rPr lang="en" dirty="0"/>
              <a:t>:</a:t>
            </a:r>
            <a:endParaRPr dirty="0"/>
          </a:p>
        </p:txBody>
      </p:sp>
      <p:sp>
        <p:nvSpPr>
          <p:cNvPr id="15" name="Google Shape;296;p33">
            <a:extLst>
              <a:ext uri="{FF2B5EF4-FFF2-40B4-BE49-F238E27FC236}">
                <a16:creationId xmlns:a16="http://schemas.microsoft.com/office/drawing/2014/main" id="{7CC0517C-5B75-5043-8432-C3F609D22E4A}"/>
              </a:ext>
            </a:extLst>
          </p:cNvPr>
          <p:cNvSpPr txBox="1">
            <a:spLocks/>
          </p:cNvSpPr>
          <p:nvPr/>
        </p:nvSpPr>
        <p:spPr>
          <a:xfrm>
            <a:off x="424070" y="2275928"/>
            <a:ext cx="22572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MX" dirty="0"/>
              <a:t>l.</a:t>
            </a:r>
            <a:r>
              <a:rPr lang="es-CL" dirty="0" err="1"/>
              <a:t>index</a:t>
            </a:r>
            <a:r>
              <a:rPr lang="es-CL" dirty="0"/>
              <a:t>(x)</a:t>
            </a:r>
          </a:p>
        </p:txBody>
      </p:sp>
      <p:sp>
        <p:nvSpPr>
          <p:cNvPr id="16" name="Google Shape;297;p33">
            <a:extLst>
              <a:ext uri="{FF2B5EF4-FFF2-40B4-BE49-F238E27FC236}">
                <a16:creationId xmlns:a16="http://schemas.microsoft.com/office/drawing/2014/main" id="{1F52D9C8-5C36-8A0F-D5C4-52B4AD3AF5E9}"/>
              </a:ext>
            </a:extLst>
          </p:cNvPr>
          <p:cNvSpPr txBox="1">
            <a:spLocks/>
          </p:cNvSpPr>
          <p:nvPr/>
        </p:nvSpPr>
        <p:spPr>
          <a:xfrm>
            <a:off x="2053110" y="2109198"/>
            <a:ext cx="2976089" cy="6609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lvl="0" indent="0" algn="l" rtl="0">
              <a:spcBef>
                <a:spcPts val="0"/>
              </a:spcBef>
              <a:spcAft>
                <a:spcPts val="0"/>
              </a:spcAft>
              <a:buNone/>
            </a:pPr>
            <a:r>
              <a:rPr lang="es-MX" dirty="0"/>
              <a:t>Sirve para buscar el índice del elemento x (obtendrá el primero que aparezca)</a:t>
            </a:r>
          </a:p>
        </p:txBody>
      </p:sp>
      <p:sp>
        <p:nvSpPr>
          <p:cNvPr id="23" name="Google Shape;296;p33">
            <a:extLst>
              <a:ext uri="{FF2B5EF4-FFF2-40B4-BE49-F238E27FC236}">
                <a16:creationId xmlns:a16="http://schemas.microsoft.com/office/drawing/2014/main" id="{3999B73A-9C43-CC47-AC6F-F7AE7EABD248}"/>
              </a:ext>
            </a:extLst>
          </p:cNvPr>
          <p:cNvSpPr txBox="1">
            <a:spLocks/>
          </p:cNvSpPr>
          <p:nvPr/>
        </p:nvSpPr>
        <p:spPr>
          <a:xfrm>
            <a:off x="424070" y="3148829"/>
            <a:ext cx="22572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MX" dirty="0" err="1"/>
              <a:t>l.insert</a:t>
            </a:r>
            <a:r>
              <a:rPr lang="es-MX" dirty="0"/>
              <a:t>(</a:t>
            </a:r>
            <a:r>
              <a:rPr lang="es-MX" dirty="0" err="1"/>
              <a:t>i,x</a:t>
            </a:r>
            <a:r>
              <a:rPr lang="es-MX" dirty="0"/>
              <a:t>)</a:t>
            </a:r>
            <a:endParaRPr lang="es-CL" dirty="0"/>
          </a:p>
        </p:txBody>
      </p:sp>
      <p:sp>
        <p:nvSpPr>
          <p:cNvPr id="24" name="Google Shape;297;p33">
            <a:extLst>
              <a:ext uri="{FF2B5EF4-FFF2-40B4-BE49-F238E27FC236}">
                <a16:creationId xmlns:a16="http://schemas.microsoft.com/office/drawing/2014/main" id="{44FC9AC3-2E78-DB7F-7FE7-B018720CAF7A}"/>
              </a:ext>
            </a:extLst>
          </p:cNvPr>
          <p:cNvSpPr txBox="1">
            <a:spLocks/>
          </p:cNvSpPr>
          <p:nvPr/>
        </p:nvSpPr>
        <p:spPr>
          <a:xfrm>
            <a:off x="2053110" y="3061115"/>
            <a:ext cx="2836941" cy="453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r>
              <a:rPr lang="es-MX" dirty="0"/>
              <a:t>Inserta el elemento x en la posición i:</a:t>
            </a:r>
          </a:p>
        </p:txBody>
      </p:sp>
      <p:pic>
        <p:nvPicPr>
          <p:cNvPr id="3" name="Imagen 2">
            <a:extLst>
              <a:ext uri="{FF2B5EF4-FFF2-40B4-BE49-F238E27FC236}">
                <a16:creationId xmlns:a16="http://schemas.microsoft.com/office/drawing/2014/main" id="{A1663EF1-A120-1316-9530-680DF5772F2B}"/>
              </a:ext>
            </a:extLst>
          </p:cNvPr>
          <p:cNvPicPr>
            <a:picLocks noChangeAspect="1"/>
          </p:cNvPicPr>
          <p:nvPr/>
        </p:nvPicPr>
        <p:blipFill>
          <a:blip r:embed="rId3"/>
          <a:stretch>
            <a:fillRect/>
          </a:stretch>
        </p:blipFill>
        <p:spPr>
          <a:xfrm>
            <a:off x="2672788" y="1034046"/>
            <a:ext cx="3096057" cy="219106"/>
          </a:xfrm>
          <a:prstGeom prst="rect">
            <a:avLst/>
          </a:prstGeom>
        </p:spPr>
      </p:pic>
      <p:pic>
        <p:nvPicPr>
          <p:cNvPr id="4" name="Imagen 3">
            <a:extLst>
              <a:ext uri="{FF2B5EF4-FFF2-40B4-BE49-F238E27FC236}">
                <a16:creationId xmlns:a16="http://schemas.microsoft.com/office/drawing/2014/main" id="{1D4B8073-8A05-56B6-8FDA-0C373DEE8005}"/>
              </a:ext>
            </a:extLst>
          </p:cNvPr>
          <p:cNvPicPr>
            <a:picLocks noChangeAspect="1"/>
          </p:cNvPicPr>
          <p:nvPr/>
        </p:nvPicPr>
        <p:blipFill>
          <a:blip r:embed="rId4"/>
          <a:stretch>
            <a:fillRect/>
          </a:stretch>
        </p:blipFill>
        <p:spPr>
          <a:xfrm>
            <a:off x="5307107" y="1518092"/>
            <a:ext cx="2005448" cy="445655"/>
          </a:xfrm>
          <a:prstGeom prst="rect">
            <a:avLst/>
          </a:prstGeom>
        </p:spPr>
      </p:pic>
      <p:pic>
        <p:nvPicPr>
          <p:cNvPr id="6" name="Imagen 5">
            <a:extLst>
              <a:ext uri="{FF2B5EF4-FFF2-40B4-BE49-F238E27FC236}">
                <a16:creationId xmlns:a16="http://schemas.microsoft.com/office/drawing/2014/main" id="{5197E781-5912-1139-D943-ECE99787CCFF}"/>
              </a:ext>
            </a:extLst>
          </p:cNvPr>
          <p:cNvPicPr>
            <a:picLocks noChangeAspect="1"/>
          </p:cNvPicPr>
          <p:nvPr/>
        </p:nvPicPr>
        <p:blipFill>
          <a:blip r:embed="rId5"/>
          <a:stretch>
            <a:fillRect/>
          </a:stretch>
        </p:blipFill>
        <p:spPr>
          <a:xfrm>
            <a:off x="5300092" y="2212832"/>
            <a:ext cx="2300288" cy="487253"/>
          </a:xfrm>
          <a:prstGeom prst="rect">
            <a:avLst/>
          </a:prstGeom>
        </p:spPr>
      </p:pic>
      <p:pic>
        <p:nvPicPr>
          <p:cNvPr id="9" name="Imagen 8">
            <a:extLst>
              <a:ext uri="{FF2B5EF4-FFF2-40B4-BE49-F238E27FC236}">
                <a16:creationId xmlns:a16="http://schemas.microsoft.com/office/drawing/2014/main" id="{0492B84C-43C5-58A5-D325-1DF6ED6D4689}"/>
              </a:ext>
            </a:extLst>
          </p:cNvPr>
          <p:cNvPicPr>
            <a:picLocks noChangeAspect="1"/>
          </p:cNvPicPr>
          <p:nvPr/>
        </p:nvPicPr>
        <p:blipFill>
          <a:blip r:embed="rId6"/>
          <a:stretch>
            <a:fillRect/>
          </a:stretch>
        </p:blipFill>
        <p:spPr>
          <a:xfrm>
            <a:off x="5300092" y="2992761"/>
            <a:ext cx="3057952" cy="590632"/>
          </a:xfrm>
          <a:prstGeom prst="rect">
            <a:avLst/>
          </a:prstGeom>
        </p:spPr>
      </p:pic>
    </p:spTree>
    <p:extLst>
      <p:ext uri="{BB962C8B-B14F-4D97-AF65-F5344CB8AC3E}">
        <p14:creationId xmlns:p14="http://schemas.microsoft.com/office/powerpoint/2010/main" val="3768251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326842" y="343800"/>
            <a:ext cx="849031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 </a:t>
            </a:r>
            <a:r>
              <a:rPr lang="en" dirty="0">
                <a:solidFill>
                  <a:schemeClr val="tx1"/>
                </a:solidFill>
              </a:rPr>
              <a:t>Recorriendo listas con ciclos</a:t>
            </a:r>
            <a:endParaRPr dirty="0">
              <a:solidFill>
                <a:schemeClr val="tx1"/>
              </a:solidFill>
            </a:endParaRPr>
          </a:p>
        </p:txBody>
      </p:sp>
      <p:sp>
        <p:nvSpPr>
          <p:cNvPr id="15" name="Google Shape;296;p33">
            <a:extLst>
              <a:ext uri="{FF2B5EF4-FFF2-40B4-BE49-F238E27FC236}">
                <a16:creationId xmlns:a16="http://schemas.microsoft.com/office/drawing/2014/main" id="{7CC0517C-5B75-5043-8432-C3F609D22E4A}"/>
              </a:ext>
            </a:extLst>
          </p:cNvPr>
          <p:cNvSpPr txBox="1">
            <a:spLocks/>
          </p:cNvSpPr>
          <p:nvPr/>
        </p:nvSpPr>
        <p:spPr>
          <a:xfrm>
            <a:off x="3569299" y="3429420"/>
            <a:ext cx="22572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MX" dirty="0"/>
              <a:t>Ciclo </a:t>
            </a:r>
            <a:r>
              <a:rPr lang="es-MX" dirty="0" err="1"/>
              <a:t>while</a:t>
            </a:r>
            <a:r>
              <a:rPr lang="es-MX" dirty="0"/>
              <a:t>:</a:t>
            </a:r>
            <a:endParaRPr lang="es-CL" dirty="0"/>
          </a:p>
        </p:txBody>
      </p:sp>
      <p:sp>
        <p:nvSpPr>
          <p:cNvPr id="19" name="Google Shape;296;p33">
            <a:extLst>
              <a:ext uri="{FF2B5EF4-FFF2-40B4-BE49-F238E27FC236}">
                <a16:creationId xmlns:a16="http://schemas.microsoft.com/office/drawing/2014/main" id="{79CE6716-1F36-C6F8-6481-09103D7E07C6}"/>
              </a:ext>
            </a:extLst>
          </p:cNvPr>
          <p:cNvSpPr txBox="1">
            <a:spLocks/>
          </p:cNvSpPr>
          <p:nvPr/>
        </p:nvSpPr>
        <p:spPr>
          <a:xfrm>
            <a:off x="453358" y="2045308"/>
            <a:ext cx="22572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s-MX" dirty="0"/>
              <a:t>Ciclo </a:t>
            </a:r>
            <a:r>
              <a:rPr lang="es-MX" dirty="0" err="1"/>
              <a:t>for</a:t>
            </a:r>
            <a:r>
              <a:rPr lang="es-MX" dirty="0"/>
              <a:t>:</a:t>
            </a:r>
            <a:endParaRPr lang="es-CL" dirty="0"/>
          </a:p>
        </p:txBody>
      </p:sp>
      <p:pic>
        <p:nvPicPr>
          <p:cNvPr id="3" name="Imagen 2">
            <a:extLst>
              <a:ext uri="{FF2B5EF4-FFF2-40B4-BE49-F238E27FC236}">
                <a16:creationId xmlns:a16="http://schemas.microsoft.com/office/drawing/2014/main" id="{A1663EF1-A120-1316-9530-680DF5772F2B}"/>
              </a:ext>
            </a:extLst>
          </p:cNvPr>
          <p:cNvPicPr>
            <a:picLocks noChangeAspect="1"/>
          </p:cNvPicPr>
          <p:nvPr/>
        </p:nvPicPr>
        <p:blipFill>
          <a:blip r:embed="rId3"/>
          <a:stretch>
            <a:fillRect/>
          </a:stretch>
        </p:blipFill>
        <p:spPr>
          <a:xfrm>
            <a:off x="2672788" y="1034046"/>
            <a:ext cx="3096057" cy="219106"/>
          </a:xfrm>
          <a:prstGeom prst="rect">
            <a:avLst/>
          </a:prstGeom>
        </p:spPr>
      </p:pic>
      <p:pic>
        <p:nvPicPr>
          <p:cNvPr id="4" name="Imagen 3">
            <a:extLst>
              <a:ext uri="{FF2B5EF4-FFF2-40B4-BE49-F238E27FC236}">
                <a16:creationId xmlns:a16="http://schemas.microsoft.com/office/drawing/2014/main" id="{8FA7C228-2294-25FE-FE99-B0373D3CB8A3}"/>
              </a:ext>
            </a:extLst>
          </p:cNvPr>
          <p:cNvPicPr>
            <a:picLocks noChangeAspect="1"/>
          </p:cNvPicPr>
          <p:nvPr/>
        </p:nvPicPr>
        <p:blipFill>
          <a:blip r:embed="rId4"/>
          <a:stretch>
            <a:fillRect/>
          </a:stretch>
        </p:blipFill>
        <p:spPr>
          <a:xfrm>
            <a:off x="1915291" y="1512931"/>
            <a:ext cx="3115110" cy="1467055"/>
          </a:xfrm>
          <a:prstGeom prst="rect">
            <a:avLst/>
          </a:prstGeom>
        </p:spPr>
      </p:pic>
      <p:sp>
        <p:nvSpPr>
          <p:cNvPr id="11" name="CuadroTexto 10">
            <a:extLst>
              <a:ext uri="{FF2B5EF4-FFF2-40B4-BE49-F238E27FC236}">
                <a16:creationId xmlns:a16="http://schemas.microsoft.com/office/drawing/2014/main" id="{AC6BCBDE-13F1-1D26-3172-BD7FCA86568B}"/>
              </a:ext>
            </a:extLst>
          </p:cNvPr>
          <p:cNvSpPr txBox="1"/>
          <p:nvPr/>
        </p:nvSpPr>
        <p:spPr>
          <a:xfrm>
            <a:off x="3995529" y="1143599"/>
            <a:ext cx="450573" cy="369332"/>
          </a:xfrm>
          <a:prstGeom prst="rect">
            <a:avLst/>
          </a:prstGeom>
          <a:noFill/>
        </p:spPr>
        <p:txBody>
          <a:bodyPr wrap="square" rtlCol="0">
            <a:spAutoFit/>
          </a:bodyPr>
          <a:lstStyle/>
          <a:p>
            <a:r>
              <a:rPr lang="es-MX" sz="1800" b="1" dirty="0">
                <a:solidFill>
                  <a:srgbClr val="FF0000"/>
                </a:solidFill>
              </a:rPr>
              <a:t>0</a:t>
            </a:r>
            <a:endParaRPr lang="es-CL" sz="1800" b="1" dirty="0">
              <a:solidFill>
                <a:srgbClr val="FF0000"/>
              </a:solidFill>
            </a:endParaRPr>
          </a:p>
        </p:txBody>
      </p:sp>
      <p:sp>
        <p:nvSpPr>
          <p:cNvPr id="13" name="CuadroTexto 12">
            <a:extLst>
              <a:ext uri="{FF2B5EF4-FFF2-40B4-BE49-F238E27FC236}">
                <a16:creationId xmlns:a16="http://schemas.microsoft.com/office/drawing/2014/main" id="{2C7CD696-F56E-AABC-CC6A-C60D306B77F8}"/>
              </a:ext>
            </a:extLst>
          </p:cNvPr>
          <p:cNvSpPr txBox="1"/>
          <p:nvPr/>
        </p:nvSpPr>
        <p:spPr>
          <a:xfrm>
            <a:off x="4472613" y="1143599"/>
            <a:ext cx="450573" cy="369332"/>
          </a:xfrm>
          <a:prstGeom prst="rect">
            <a:avLst/>
          </a:prstGeom>
          <a:noFill/>
        </p:spPr>
        <p:txBody>
          <a:bodyPr wrap="square" rtlCol="0">
            <a:spAutoFit/>
          </a:bodyPr>
          <a:lstStyle/>
          <a:p>
            <a:r>
              <a:rPr lang="es-MX" sz="1800" b="1" dirty="0">
                <a:solidFill>
                  <a:srgbClr val="FF0000"/>
                </a:solidFill>
              </a:rPr>
              <a:t>1</a:t>
            </a:r>
            <a:endParaRPr lang="es-CL" sz="1800" b="1" dirty="0">
              <a:solidFill>
                <a:srgbClr val="FF0000"/>
              </a:solidFill>
            </a:endParaRPr>
          </a:p>
        </p:txBody>
      </p:sp>
      <p:sp>
        <p:nvSpPr>
          <p:cNvPr id="17" name="CuadroTexto 16">
            <a:extLst>
              <a:ext uri="{FF2B5EF4-FFF2-40B4-BE49-F238E27FC236}">
                <a16:creationId xmlns:a16="http://schemas.microsoft.com/office/drawing/2014/main" id="{B3540A45-09F8-A826-5FCE-EDFEE04ABD82}"/>
              </a:ext>
            </a:extLst>
          </p:cNvPr>
          <p:cNvSpPr txBox="1"/>
          <p:nvPr/>
        </p:nvSpPr>
        <p:spPr>
          <a:xfrm>
            <a:off x="4923186" y="1143599"/>
            <a:ext cx="450573" cy="369332"/>
          </a:xfrm>
          <a:prstGeom prst="rect">
            <a:avLst/>
          </a:prstGeom>
          <a:noFill/>
        </p:spPr>
        <p:txBody>
          <a:bodyPr wrap="square" rtlCol="0">
            <a:spAutoFit/>
          </a:bodyPr>
          <a:lstStyle/>
          <a:p>
            <a:r>
              <a:rPr lang="es-MX" sz="1800" b="1" dirty="0">
                <a:solidFill>
                  <a:srgbClr val="FF0000"/>
                </a:solidFill>
              </a:rPr>
              <a:t>2</a:t>
            </a:r>
            <a:endParaRPr lang="es-CL" sz="1800" b="1" dirty="0">
              <a:solidFill>
                <a:srgbClr val="FF0000"/>
              </a:solidFill>
            </a:endParaRPr>
          </a:p>
        </p:txBody>
      </p:sp>
      <p:sp>
        <p:nvSpPr>
          <p:cNvPr id="18" name="CuadroTexto 17">
            <a:extLst>
              <a:ext uri="{FF2B5EF4-FFF2-40B4-BE49-F238E27FC236}">
                <a16:creationId xmlns:a16="http://schemas.microsoft.com/office/drawing/2014/main" id="{E5E9B0B3-67CA-8018-AA94-883611FC651F}"/>
              </a:ext>
            </a:extLst>
          </p:cNvPr>
          <p:cNvSpPr txBox="1"/>
          <p:nvPr/>
        </p:nvSpPr>
        <p:spPr>
          <a:xfrm>
            <a:off x="5373759" y="1143599"/>
            <a:ext cx="450573" cy="369332"/>
          </a:xfrm>
          <a:prstGeom prst="rect">
            <a:avLst/>
          </a:prstGeom>
          <a:noFill/>
        </p:spPr>
        <p:txBody>
          <a:bodyPr wrap="square" rtlCol="0">
            <a:spAutoFit/>
          </a:bodyPr>
          <a:lstStyle/>
          <a:p>
            <a:r>
              <a:rPr lang="es-MX" sz="1800" b="1" dirty="0">
                <a:solidFill>
                  <a:srgbClr val="FF0000"/>
                </a:solidFill>
              </a:rPr>
              <a:t>3</a:t>
            </a:r>
            <a:endParaRPr lang="es-CL" sz="1800" b="1" dirty="0">
              <a:solidFill>
                <a:srgbClr val="FF0000"/>
              </a:solidFill>
            </a:endParaRPr>
          </a:p>
        </p:txBody>
      </p:sp>
      <p:pic>
        <p:nvPicPr>
          <p:cNvPr id="22" name="Imagen 21">
            <a:extLst>
              <a:ext uri="{FF2B5EF4-FFF2-40B4-BE49-F238E27FC236}">
                <a16:creationId xmlns:a16="http://schemas.microsoft.com/office/drawing/2014/main" id="{4E465FE0-4856-CC79-26B5-032E1F92BD2B}"/>
              </a:ext>
            </a:extLst>
          </p:cNvPr>
          <p:cNvPicPr>
            <a:picLocks noChangeAspect="1"/>
          </p:cNvPicPr>
          <p:nvPr/>
        </p:nvPicPr>
        <p:blipFill>
          <a:blip r:embed="rId5"/>
          <a:stretch>
            <a:fillRect/>
          </a:stretch>
        </p:blipFill>
        <p:spPr>
          <a:xfrm>
            <a:off x="5373759" y="2711279"/>
            <a:ext cx="3096057" cy="1838582"/>
          </a:xfrm>
          <a:prstGeom prst="rect">
            <a:avLst/>
          </a:prstGeom>
        </p:spPr>
      </p:pic>
    </p:spTree>
    <p:extLst>
      <p:ext uri="{BB962C8B-B14F-4D97-AF65-F5344CB8AC3E}">
        <p14:creationId xmlns:p14="http://schemas.microsoft.com/office/powerpoint/2010/main" val="1628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425313" y="445691"/>
            <a:ext cx="3965112" cy="442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accent2"/>
                </a:solidFill>
              </a:rPr>
              <a:t>&lt;/</a:t>
            </a:r>
            <a:r>
              <a:rPr lang="en" sz="2800" dirty="0">
                <a:solidFill>
                  <a:schemeClr val="lt2"/>
                </a:solidFill>
              </a:rPr>
              <a:t> </a:t>
            </a:r>
            <a:r>
              <a:rPr lang="en" sz="2800" dirty="0">
                <a:solidFill>
                  <a:schemeClr val="tx1"/>
                </a:solidFill>
              </a:rPr>
              <a:t>Ejercicio 1</a:t>
            </a:r>
            <a:endParaRPr sz="2800" dirty="0"/>
          </a:p>
        </p:txBody>
      </p:sp>
      <p:sp>
        <p:nvSpPr>
          <p:cNvPr id="297" name="Google Shape;297;p33"/>
          <p:cNvSpPr txBox="1">
            <a:spLocks noGrp="1"/>
          </p:cNvSpPr>
          <p:nvPr>
            <p:ph type="subTitle" idx="1"/>
          </p:nvPr>
        </p:nvSpPr>
        <p:spPr>
          <a:xfrm>
            <a:off x="602973" y="935929"/>
            <a:ext cx="7752523" cy="26550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i="1" dirty="0"/>
              <a:t>La parada de camioneros </a:t>
            </a:r>
            <a:r>
              <a:rPr lang="es-MX" i="1" dirty="0" err="1"/>
              <a:t>PyTrucks</a:t>
            </a:r>
            <a:r>
              <a:rPr lang="es-MX" i="1" dirty="0"/>
              <a:t>, dedicada a prestar estacionamiento y  hospedajes a los camioneros de todo Chile, ha decidido cambiar su política  de cobros, intentando hacerla más justa.</a:t>
            </a:r>
          </a:p>
          <a:p>
            <a:pPr marL="0" lvl="0" indent="0" algn="l" rtl="0">
              <a:spcBef>
                <a:spcPts val="0"/>
              </a:spcBef>
              <a:spcAft>
                <a:spcPts val="0"/>
              </a:spcAft>
              <a:buNone/>
            </a:pPr>
            <a:r>
              <a:rPr lang="es-MX" i="1" dirty="0"/>
              <a:t>El nuevo sistema consiste en cobrar en base al tiempo exacto de estadía en  horas y minutos de un camionero cualquiera. Para ello han decidido  contratarlos a ustedes, los estudiantes de programación, para crear la  función tiempo(</a:t>
            </a:r>
            <a:r>
              <a:rPr lang="es-MX" i="1" dirty="0" err="1"/>
              <a:t>hora_ingreso,hora_salida</a:t>
            </a:r>
            <a:r>
              <a:rPr lang="es-MX" i="1" dirty="0"/>
              <a:t>) donde </a:t>
            </a:r>
            <a:r>
              <a:rPr lang="es-MX" i="1" dirty="0" err="1"/>
              <a:t>hora_ingreso</a:t>
            </a:r>
            <a:r>
              <a:rPr lang="es-MX" i="1" dirty="0"/>
              <a:t> y  </a:t>
            </a:r>
            <a:r>
              <a:rPr lang="es-MX" i="1" dirty="0" err="1"/>
              <a:t>hora_salida</a:t>
            </a:r>
            <a:r>
              <a:rPr lang="es-MX" i="1" dirty="0"/>
              <a:t> corresponden a listas de la forma [</a:t>
            </a:r>
            <a:r>
              <a:rPr lang="es-MX" i="1" dirty="0" err="1"/>
              <a:t>hh,mm,ss</a:t>
            </a:r>
            <a:r>
              <a:rPr lang="es-MX" i="1" dirty="0"/>
              <a:t> stop] con </a:t>
            </a:r>
            <a:r>
              <a:rPr lang="es-MX" i="1" dirty="0" err="1"/>
              <a:t>hh</a:t>
            </a:r>
            <a:r>
              <a:rPr lang="es-MX" i="1" dirty="0"/>
              <a:t>, mm, </a:t>
            </a:r>
            <a:r>
              <a:rPr lang="es-MX" i="1" dirty="0" err="1"/>
              <a:t>ss</a:t>
            </a:r>
            <a:r>
              <a:rPr lang="es-MX" i="1" dirty="0"/>
              <a:t>  en entero, y retorne la diferencia de tiempo en el mismo formato.</a:t>
            </a:r>
          </a:p>
          <a:p>
            <a:pPr marL="0" lvl="0" indent="0" algn="l" rtl="0">
              <a:spcBef>
                <a:spcPts val="0"/>
              </a:spcBef>
              <a:spcAft>
                <a:spcPts val="0"/>
              </a:spcAft>
              <a:buNone/>
            </a:pPr>
            <a:r>
              <a:rPr lang="es-MX" i="1" dirty="0"/>
              <a:t>Considere que un camionero puede llegar un día e irse al siguiente, pero</a:t>
            </a:r>
          </a:p>
          <a:p>
            <a:pPr marL="0" lvl="0" indent="0" algn="l" rtl="0">
              <a:spcBef>
                <a:spcPts val="0"/>
              </a:spcBef>
              <a:spcAft>
                <a:spcPts val="0"/>
              </a:spcAft>
              <a:buNone/>
            </a:pPr>
            <a:r>
              <a:rPr lang="es-MX" i="1" dirty="0"/>
              <a:t>nunca pasará más de 24 horas en la parada.</a:t>
            </a:r>
          </a:p>
          <a:p>
            <a:pPr marL="0" lvl="0" indent="0" algn="l" rtl="0">
              <a:spcBef>
                <a:spcPts val="0"/>
              </a:spcBef>
              <a:spcAft>
                <a:spcPts val="0"/>
              </a:spcAft>
              <a:buNone/>
            </a:pPr>
            <a:endParaRPr lang="es-MX" i="1" dirty="0"/>
          </a:p>
          <a:p>
            <a:pPr marL="0" lvl="0" indent="0" algn="l" rtl="0">
              <a:spcBef>
                <a:spcPts val="0"/>
              </a:spcBef>
              <a:spcAft>
                <a:spcPts val="0"/>
              </a:spcAft>
              <a:buNone/>
            </a:pPr>
            <a:r>
              <a:rPr lang="es-MX" i="1" dirty="0"/>
              <a:t>Ejemplo:</a:t>
            </a:r>
          </a:p>
          <a:p>
            <a:pPr marL="0" lvl="0" indent="0" algn="l" rtl="0">
              <a:spcBef>
                <a:spcPts val="0"/>
              </a:spcBef>
              <a:spcAft>
                <a:spcPts val="0"/>
              </a:spcAft>
              <a:buNone/>
            </a:pPr>
            <a:endParaRPr lang="es-MX" i="1" dirty="0"/>
          </a:p>
        </p:txBody>
      </p:sp>
      <p:pic>
        <p:nvPicPr>
          <p:cNvPr id="11" name="Imagen 10">
            <a:extLst>
              <a:ext uri="{FF2B5EF4-FFF2-40B4-BE49-F238E27FC236}">
                <a16:creationId xmlns:a16="http://schemas.microsoft.com/office/drawing/2014/main" id="{8A5A5A89-B2CA-3D7E-DBDB-DB183FD8D18D}"/>
              </a:ext>
            </a:extLst>
          </p:cNvPr>
          <p:cNvPicPr>
            <a:picLocks noChangeAspect="1"/>
          </p:cNvPicPr>
          <p:nvPr/>
        </p:nvPicPr>
        <p:blipFill>
          <a:blip r:embed="rId3"/>
          <a:stretch>
            <a:fillRect/>
          </a:stretch>
        </p:blipFill>
        <p:spPr>
          <a:xfrm>
            <a:off x="662927" y="3504233"/>
            <a:ext cx="3909073" cy="811105"/>
          </a:xfrm>
          <a:prstGeom prst="rect">
            <a:avLst/>
          </a:prstGeom>
        </p:spPr>
      </p:pic>
    </p:spTree>
    <p:extLst>
      <p:ext uri="{BB962C8B-B14F-4D97-AF65-F5344CB8AC3E}">
        <p14:creationId xmlns:p14="http://schemas.microsoft.com/office/powerpoint/2010/main" val="3284822836"/>
      </p:ext>
    </p:extLst>
  </p:cSld>
  <p:clrMapOvr>
    <a:masterClrMapping/>
  </p:clrMapOvr>
</p:sld>
</file>

<file path=ppt/theme/theme1.xml><?xml version="1.0" encoding="utf-8"?>
<a:theme xmlns:a="http://schemas.openxmlformats.org/drawingml/2006/main" name="New Operating System Design Pitch Deck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1125</Words>
  <Application>Microsoft Office PowerPoint</Application>
  <PresentationFormat>Presentación en pantalla (16:9)</PresentationFormat>
  <Paragraphs>145</Paragraphs>
  <Slides>16</Slides>
  <Notes>16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Helvetica Neue</vt:lpstr>
      <vt:lpstr>Arial</vt:lpstr>
      <vt:lpstr>Denk One</vt:lpstr>
      <vt:lpstr>Fira Sans Extra Condensed</vt:lpstr>
      <vt:lpstr>Source Code Pro</vt:lpstr>
      <vt:lpstr>Quantico</vt:lpstr>
      <vt:lpstr>New Operating System Design Pitch Deck by Slidesgo</vt:lpstr>
      <vt:lpstr>Ayudantía 7: Listas 1</vt:lpstr>
      <vt:lpstr>Introducción a Listas</vt:lpstr>
      <vt:lpstr>&lt;/ Introducción a Listas</vt:lpstr>
      <vt:lpstr>&lt;/ Creación, acceso y modificación de listas</vt:lpstr>
      <vt:lpstr>&lt;/ Operaciones con listas</vt:lpstr>
      <vt:lpstr>&lt;/ Consideraciones (1/2): Nuevas funciones para listas</vt:lpstr>
      <vt:lpstr>&lt;/ Consideraciones (2/2): Nuevas funciones para listas</vt:lpstr>
      <vt:lpstr>&lt;/ Recorriendo listas con ciclos</vt:lpstr>
      <vt:lpstr>&lt;/ Ejercicio 1</vt:lpstr>
      <vt:lpstr>&lt;/ Ejercicio 1: solución</vt:lpstr>
      <vt:lpstr>&lt;/ Ejercicio 2</vt:lpstr>
      <vt:lpstr>&lt;/ Ejercicio 2: solución</vt:lpstr>
      <vt:lpstr>&lt;/ Ejercicio 3</vt:lpstr>
      <vt:lpstr>&lt;/ Ejercicio 3: solución</vt:lpstr>
      <vt:lpstr>No hay tarea esta semana </vt:lpstr>
      <vt:lpstr>Ayudantía 7: Listas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Ayudantía 7: Listas 1</dc:title>
  <cp:lastModifiedBy>Rolando Rojas Sanfuentes (Alumno)</cp:lastModifiedBy>
  <cp:revision>1</cp:revision>
  <dcterms:modified xsi:type="dcterms:W3CDTF">2023-09-27T00:23:27Z</dcterms:modified>
</cp:coreProperties>
</file>