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embeddedFontLst>
    <p:embeddedFont>
      <p:font typeface="Arvo" panose="020B0604020202020204" charset="0"/>
      <p:regular r:id="rId54"/>
      <p:bold r:id="rId55"/>
      <p:italic r:id="rId56"/>
      <p:boldItalic r:id="rId57"/>
    </p:embeddedFont>
    <p:embeddedFont>
      <p:font typeface="Cabin" panose="020B060402020202020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orient="horz">
          <p15:clr>
            <a:srgbClr val="9AA0A6"/>
          </p15:clr>
        </p15:guide>
        <p15:guide id="3">
          <p15:clr>
            <a:srgbClr val="9AA0A6"/>
          </p15:clr>
        </p15:guide>
        <p15:guide id="4" pos="576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v+b2Gmm9YtfID5EBYsejs+rfp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8E6A15-7A5D-4A46-B23A-01AF0AEDBAA6}">
  <a:tblStyle styleId="{FF8E6A15-7A5D-4A46-B23A-01AF0AEDBAA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03899A3-5556-4538-8DAD-36714E3BCF5B}" styleName="Table_1">
    <a:wholeTbl>
      <a:tcTxStyle b="off" i="off">
        <a:font>
          <a:latin typeface="Arial"/>
          <a:ea typeface="Arial"/>
          <a:cs typeface="Arial"/>
        </a:font>
        <a:srgbClr val="000000"/>
      </a:tcTxStyle>
      <a:tcStyle>
        <a:tcBdr>
          <a:left>
            <a:ln w="9525" cap="flat" cmpd="sng">
              <a:solidFill>
                <a:srgbClr val="FFFFFF"/>
              </a:solidFill>
              <a:prstDash val="solid"/>
              <a:round/>
              <a:headEnd type="none" w="sm" len="sm"/>
              <a:tailEnd type="none" w="sm" len="sm"/>
            </a:ln>
          </a:left>
          <a:right>
            <a:ln w="9525" cap="flat" cmpd="sng">
              <a:solidFill>
                <a:srgbClr val="FFFFFF"/>
              </a:solidFill>
              <a:prstDash val="solid"/>
              <a:round/>
              <a:headEnd type="none" w="sm" len="sm"/>
              <a:tailEnd type="none" w="sm" len="sm"/>
            </a:ln>
          </a:right>
          <a:top>
            <a:ln w="9525" cap="flat" cmpd="sng">
              <a:solidFill>
                <a:srgbClr val="FFFFFF"/>
              </a:solidFill>
              <a:prstDash val="solid"/>
              <a:round/>
              <a:headEnd type="none" w="sm" len="sm"/>
              <a:tailEnd type="none" w="sm" len="sm"/>
            </a:ln>
          </a:top>
          <a:bottom>
            <a:ln w="9525" cap="flat" cmpd="sng">
              <a:solidFill>
                <a:srgbClr val="FFFFFF"/>
              </a:solidFill>
              <a:prstDash val="solid"/>
              <a:round/>
              <a:headEnd type="none" w="sm" len="sm"/>
              <a:tailEnd type="none" w="sm" len="sm"/>
            </a:ln>
          </a:bottom>
          <a:insideH>
            <a:ln w="9525" cap="flat" cmpd="sng">
              <a:solidFill>
                <a:srgbClr val="FFFFFF"/>
              </a:solidFill>
              <a:prstDash val="solid"/>
              <a:round/>
              <a:headEnd type="none" w="sm" len="sm"/>
              <a:tailEnd type="none" w="sm" len="sm"/>
            </a:ln>
          </a:insideH>
          <a:insideV>
            <a:ln w="9525" cap="flat" cmpd="sng">
              <a:solidFill>
                <a:srgbClr val="FFFFFF"/>
              </a:solidFill>
              <a:prstDash val="solid"/>
              <a:round/>
              <a:headEnd type="none" w="sm" len="sm"/>
              <a:tailEnd type="none" w="sm" len="sm"/>
            </a:ln>
          </a:insideV>
        </a:tcBdr>
        <a:fill>
          <a:solidFill>
            <a:srgbClr val="D9E2F3"/>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B012AEF-8484-4DED-A8C4-1A630437E402}"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14" y="318"/>
      </p:cViewPr>
      <p:guideLst>
        <p:guide orient="horz" pos="4320"/>
        <p:guide orient="horz"/>
        <p:guide/>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Semana 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7" name="Google Shape;22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Semana 1</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Semana 1</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662dfbd0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1662dfbd0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807b21d98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807b21d9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807b21d98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807b21d9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a:t>Semana 1</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662dfbd0c3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1662dfbd0c3_0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662dfbd0c3_0_2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1662dfbd0c3_0_2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662dfbd0c3_0_3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g1662dfbd0c3_0_3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 sz="900"/>
              <a:t>Semana 3: Recurso Didáctico N°4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662dfbd0c3_0_3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g1662dfbd0c3_0_3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662dfbd0c3_0_3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g1662dfbd0c3_0_3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9"/>
        <p:cNvGrpSpPr/>
        <p:nvPr/>
      </p:nvGrpSpPr>
      <p:grpSpPr>
        <a:xfrm>
          <a:off x="0" y="0"/>
          <a:ext cx="0" cy="0"/>
          <a:chOff x="0" y="0"/>
          <a:chExt cx="0" cy="0"/>
        </a:xfrm>
      </p:grpSpPr>
      <p:sp>
        <p:nvSpPr>
          <p:cNvPr id="10" name="Google Shape;10;p47"/>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11" name="Google Shape;11;p47"/>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5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5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55"/>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8" name="Google Shape;48;p55"/>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9" name="Google Shape;49;p5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56"/>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52" name="Google Shape;52;p5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57"/>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7"/>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56" name="Google Shape;56;p57"/>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7" name="Google Shape;57;p57"/>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 name="Google Shape;58;p5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58"/>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61" name="Google Shape;61;p5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sp>
        <p:nvSpPr>
          <p:cNvPr id="63" name="Google Shape;63;p59"/>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9pPr>
          </a:lstStyle>
          <a:p>
            <a:r>
              <a:t>xx%</a:t>
            </a:r>
          </a:p>
        </p:txBody>
      </p:sp>
      <p:sp>
        <p:nvSpPr>
          <p:cNvPr id="64" name="Google Shape;64;p59"/>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marR="0" lvl="0" indent="-342900" algn="ctr"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5" name="Google Shape;65;p5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6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3">
  <p:cSld name="TITLE_3">
    <p:spTree>
      <p:nvGrpSpPr>
        <p:cNvPr id="1" name="Shape 68"/>
        <p:cNvGrpSpPr/>
        <p:nvPr/>
      </p:nvGrpSpPr>
      <p:grpSpPr>
        <a:xfrm>
          <a:off x="0" y="0"/>
          <a:ext cx="0" cy="0"/>
          <a:chOff x="0" y="0"/>
          <a:chExt cx="0" cy="0"/>
        </a:xfrm>
      </p:grpSpPr>
      <p:sp>
        <p:nvSpPr>
          <p:cNvPr id="69" name="Google Shape;69;p61"/>
          <p:cNvSpPr txBox="1">
            <a:spLocks noGrp="1"/>
          </p:cNvSpPr>
          <p:nvPr>
            <p:ph type="ctrTitle"/>
          </p:nvPr>
        </p:nvSpPr>
        <p:spPr>
          <a:xfrm>
            <a:off x="9206657" y="2042368"/>
            <a:ext cx="987000" cy="243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00"/>
              <a:buFont typeface="Arial"/>
              <a:buNone/>
              <a:defRPr sz="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70" name="Google Shape;70;p61"/>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71" name="Google Shape;71;p61"/>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1 1">
  <p:cSld name="TITLE_1_3">
    <p:spTree>
      <p:nvGrpSpPr>
        <p:cNvPr id="1" name="Shape 72"/>
        <p:cNvGrpSpPr/>
        <p:nvPr/>
      </p:nvGrpSpPr>
      <p:grpSpPr>
        <a:xfrm>
          <a:off x="0" y="0"/>
          <a:ext cx="0" cy="0"/>
          <a:chOff x="0" y="0"/>
          <a:chExt cx="0" cy="0"/>
        </a:xfrm>
      </p:grpSpPr>
      <p:sp>
        <p:nvSpPr>
          <p:cNvPr id="73" name="Google Shape;73;p62"/>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74" name="Google Shape;74;p62"/>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4">
    <p:spTree>
      <p:nvGrpSpPr>
        <p:cNvPr id="1" name="Shape 75"/>
        <p:cNvGrpSpPr/>
        <p:nvPr/>
      </p:nvGrpSpPr>
      <p:grpSpPr>
        <a:xfrm>
          <a:off x="0" y="0"/>
          <a:ext cx="0" cy="0"/>
          <a:chOff x="0" y="0"/>
          <a:chExt cx="0" cy="0"/>
        </a:xfrm>
      </p:grpSpPr>
      <p:sp>
        <p:nvSpPr>
          <p:cNvPr id="76" name="Google Shape;76;p63"/>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2">
  <p:cSld name="TITLE_1_2">
    <p:spTree>
      <p:nvGrpSpPr>
        <p:cNvPr id="1" name="Shape 12"/>
        <p:cNvGrpSpPr/>
        <p:nvPr/>
      </p:nvGrpSpPr>
      <p:grpSpPr>
        <a:xfrm>
          <a:off x="0" y="0"/>
          <a:ext cx="0" cy="0"/>
          <a:chOff x="0" y="0"/>
          <a:chExt cx="0" cy="0"/>
        </a:xfrm>
      </p:grpSpPr>
      <p:sp>
        <p:nvSpPr>
          <p:cNvPr id="13" name="Google Shape;13;p48"/>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14" name="Google Shape;14;p48"/>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1 2 1">
  <p:cSld name="Title slide 1 2">
    <p:spTree>
      <p:nvGrpSpPr>
        <p:cNvPr id="1" name="Shape 77"/>
        <p:cNvGrpSpPr/>
        <p:nvPr/>
      </p:nvGrpSpPr>
      <p:grpSpPr>
        <a:xfrm>
          <a:off x="0" y="0"/>
          <a:ext cx="0" cy="0"/>
          <a:chOff x="0" y="0"/>
          <a:chExt cx="0" cy="0"/>
        </a:xfrm>
      </p:grpSpPr>
      <p:sp>
        <p:nvSpPr>
          <p:cNvPr id="78" name="Google Shape;78;g1807b21d98f_0_174"/>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79" name="Google Shape;79;g1807b21d98f_0_174"/>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pic>
        <p:nvPicPr>
          <p:cNvPr id="80" name="Google Shape;80;g1807b21d98f_0_174" descr="Logotipo&#10;&#10;Descripción generada automáticamente con confianza media"/>
          <p:cNvPicPr preferRelativeResize="0"/>
          <p:nvPr/>
        </p:nvPicPr>
        <p:blipFill rotWithShape="1">
          <a:blip r:embed="rId2">
            <a:alphaModFix/>
          </a:blip>
          <a:srcRect/>
          <a:stretch/>
        </p:blipFill>
        <p:spPr>
          <a:xfrm>
            <a:off x="6934478" y="245081"/>
            <a:ext cx="2089137" cy="6175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4 2">
  <p:cSld name="TITLE_4_2">
    <p:spTree>
      <p:nvGrpSpPr>
        <p:cNvPr id="1" name="Shape 15"/>
        <p:cNvGrpSpPr/>
        <p:nvPr/>
      </p:nvGrpSpPr>
      <p:grpSpPr>
        <a:xfrm>
          <a:off x="0" y="0"/>
          <a:ext cx="0" cy="0"/>
          <a:chOff x="0" y="0"/>
          <a:chExt cx="0" cy="0"/>
        </a:xfrm>
      </p:grpSpPr>
      <p:sp>
        <p:nvSpPr>
          <p:cNvPr id="16" name="Google Shape;16;p49"/>
          <p:cNvSpPr txBox="1">
            <a:spLocks noGrp="1"/>
          </p:cNvSpPr>
          <p:nvPr>
            <p:ph type="subTitle" idx="1"/>
          </p:nvPr>
        </p:nvSpPr>
        <p:spPr>
          <a:xfrm>
            <a:off x="3647300" y="6972131"/>
            <a:ext cx="1404900" cy="2418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rgbClr val="000000"/>
              </a:buClr>
              <a:buSzPts val="200"/>
              <a:buFont typeface="Arial"/>
              <a:buNone/>
              <a:defRPr sz="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7" name="Google Shape;17;p4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18" name="Google Shape;18;p49"/>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9"/>
        <p:cNvGrpSpPr/>
        <p:nvPr/>
      </p:nvGrpSpPr>
      <p:grpSpPr>
        <a:xfrm>
          <a:off x="0" y="0"/>
          <a:ext cx="0" cy="0"/>
          <a:chOff x="0" y="0"/>
          <a:chExt cx="0" cy="0"/>
        </a:xfrm>
      </p:grpSpPr>
      <p:sp>
        <p:nvSpPr>
          <p:cNvPr id="20" name="Google Shape;20;g1662dfbd0c3_0_12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g1662dfbd0c3_0_12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10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2" name="Google Shape;22;g1662dfbd0c3_0_123"/>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g1662dfbd0c3_0_123"/>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g1662dfbd0c3_0_123"/>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9 1">
  <p:cSld name="Title slide 9 1">
    <p:spTree>
      <p:nvGrpSpPr>
        <p:cNvPr id="1" name="Shape 25"/>
        <p:cNvGrpSpPr/>
        <p:nvPr/>
      </p:nvGrpSpPr>
      <p:grpSpPr>
        <a:xfrm>
          <a:off x="0" y="0"/>
          <a:ext cx="0" cy="0"/>
          <a:chOff x="0" y="0"/>
          <a:chExt cx="0" cy="0"/>
        </a:xfrm>
      </p:grpSpPr>
      <p:sp>
        <p:nvSpPr>
          <p:cNvPr id="26" name="Google Shape;26;g1662dfbd0c3_0_290"/>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27" name="Google Shape;27;g1662dfbd0c3_0_290"/>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9">
  <p:cSld name="TITLE_9">
    <p:spTree>
      <p:nvGrpSpPr>
        <p:cNvPr id="1" name="Shape 28"/>
        <p:cNvGrpSpPr/>
        <p:nvPr/>
      </p:nvGrpSpPr>
      <p:grpSpPr>
        <a:xfrm>
          <a:off x="0" y="0"/>
          <a:ext cx="0" cy="0"/>
          <a:chOff x="0" y="0"/>
          <a:chExt cx="0" cy="0"/>
        </a:xfrm>
      </p:grpSpPr>
      <p:sp>
        <p:nvSpPr>
          <p:cNvPr id="29" name="Google Shape;29;p50"/>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30" name="Google Shape;30;p50"/>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51"/>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33" name="Google Shape;33;p51"/>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34" name="Google Shape;34;p5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2"/>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endParaRPr/>
          </a:p>
        </p:txBody>
      </p:sp>
      <p:sp>
        <p:nvSpPr>
          <p:cNvPr id="37" name="Google Shape;37;p5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Google Shape;40;p53"/>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1" name="Google Shape;41;p53"/>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cxnSp>
        <p:nvCxnSpPr>
          <p:cNvPr id="7" name="Google Shape;7;p46"/>
          <p:cNvCxnSpPr/>
          <p:nvPr/>
        </p:nvCxnSpPr>
        <p:spPr>
          <a:xfrm>
            <a:off x="191775" y="1033818"/>
            <a:ext cx="8817300" cy="4500"/>
          </a:xfrm>
          <a:prstGeom prst="straightConnector1">
            <a:avLst/>
          </a:prstGeom>
          <a:noFill/>
          <a:ln w="19050" cap="flat" cmpd="sng">
            <a:solidFill>
              <a:schemeClr val="accent3"/>
            </a:solidFill>
            <a:prstDash val="dot"/>
            <a:round/>
            <a:headEnd type="none" w="sm" len="sm"/>
            <a:tailEnd type="none" w="sm" len="sm"/>
          </a:ln>
        </p:spPr>
      </p:cxnSp>
      <p:pic>
        <p:nvPicPr>
          <p:cNvPr id="8" name="Google Shape;8;p46" descr="Logotipo&#10;&#10;Descripción generada automáticamente con confianza media"/>
          <p:cNvPicPr preferRelativeResize="0"/>
          <p:nvPr/>
        </p:nvPicPr>
        <p:blipFill rotWithShape="1">
          <a:blip r:embed="rId22">
            <a:alphaModFix/>
          </a:blip>
          <a:srcRect/>
          <a:stretch/>
        </p:blipFill>
        <p:spPr>
          <a:xfrm>
            <a:off x="6809748" y="242924"/>
            <a:ext cx="2211410" cy="65370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xqZb33ASQu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368881" y="4422075"/>
            <a:ext cx="8558100" cy="733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6000"/>
              <a:buFont typeface="Arial"/>
              <a:buNone/>
            </a:pPr>
            <a:r>
              <a:rPr lang="es" sz="6000" b="1" i="0" u="none" strike="noStrike" cap="none">
                <a:solidFill>
                  <a:schemeClr val="dk1"/>
                </a:solidFill>
                <a:highlight>
                  <a:srgbClr val="8AD9E4"/>
                </a:highlight>
                <a:latin typeface="Arvo"/>
                <a:ea typeface="Arvo"/>
                <a:cs typeface="Arvo"/>
                <a:sym typeface="Arvo"/>
              </a:rPr>
              <a:t>BITÁCORA 2</a:t>
            </a:r>
            <a:endParaRPr sz="1400" b="0" i="0" u="none" strike="noStrike" cap="none">
              <a:solidFill>
                <a:srgbClr val="000000"/>
              </a:solidFill>
              <a:highlight>
                <a:srgbClr val="8AD9E4"/>
              </a:highlight>
              <a:latin typeface="Arial"/>
              <a:ea typeface="Arial"/>
              <a:cs typeface="Arial"/>
              <a:sym typeface="Arial"/>
            </a:endParaRPr>
          </a:p>
          <a:p>
            <a:pPr marL="0" marR="0" lvl="0" indent="0" algn="just" rtl="0">
              <a:lnSpc>
                <a:spcPct val="70000"/>
              </a:lnSpc>
              <a:spcBef>
                <a:spcPts val="0"/>
              </a:spcBef>
              <a:spcAft>
                <a:spcPts val="0"/>
              </a:spcAft>
              <a:buClr>
                <a:srgbClr val="000000"/>
              </a:buClr>
              <a:buSzPts val="6000"/>
              <a:buFont typeface="Arial"/>
              <a:buNone/>
            </a:pPr>
            <a:r>
              <a:rPr lang="es" sz="6000" b="1" i="0" u="none" strike="noStrike" cap="none">
                <a:solidFill>
                  <a:schemeClr val="dk1"/>
                </a:solidFill>
                <a:latin typeface="Arvo"/>
                <a:ea typeface="Arvo"/>
                <a:cs typeface="Arvo"/>
                <a:sym typeface="Arvo"/>
              </a:rPr>
              <a:t> </a:t>
            </a:r>
            <a:endParaRPr sz="6000" b="1" i="0" u="none" strike="noStrike" cap="none">
              <a:solidFill>
                <a:schemeClr val="dk1"/>
              </a:solidFill>
              <a:latin typeface="Arvo"/>
              <a:ea typeface="Arvo"/>
              <a:cs typeface="Arvo"/>
              <a:sym typeface="Arvo"/>
            </a:endParaRPr>
          </a:p>
        </p:txBody>
      </p:sp>
      <p:sp>
        <p:nvSpPr>
          <p:cNvPr id="86" name="Google Shape;86;p1"/>
          <p:cNvSpPr txBox="1"/>
          <p:nvPr/>
        </p:nvSpPr>
        <p:spPr>
          <a:xfrm>
            <a:off x="332138" y="3869775"/>
            <a:ext cx="2337900" cy="552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s" sz="3600" b="0" i="0" u="none" strike="noStrike" cap="none">
                <a:solidFill>
                  <a:schemeClr val="dk1"/>
                </a:solidFill>
                <a:latin typeface="Arvo"/>
                <a:ea typeface="Arvo"/>
                <a:cs typeface="Arvo"/>
                <a:sym typeface="Arvo"/>
              </a:rPr>
              <a:t>EMP1100</a:t>
            </a:r>
            <a:endParaRPr sz="3600" b="0" i="0" u="none" strike="noStrike" cap="none">
              <a:solidFill>
                <a:schemeClr val="dk1"/>
              </a:solidFill>
              <a:latin typeface="Arvo"/>
              <a:ea typeface="Arvo"/>
              <a:cs typeface="Arvo"/>
              <a:sym typeface="Arvo"/>
            </a:endParaRPr>
          </a:p>
        </p:txBody>
      </p:sp>
      <p:pic>
        <p:nvPicPr>
          <p:cNvPr id="87" name="Google Shape;87;p1"/>
          <p:cNvPicPr preferRelativeResize="0"/>
          <p:nvPr/>
        </p:nvPicPr>
        <p:blipFill rotWithShape="1">
          <a:blip r:embed="rId3">
            <a:alphaModFix/>
          </a:blip>
          <a:srcRect/>
          <a:stretch/>
        </p:blipFill>
        <p:spPr>
          <a:xfrm>
            <a:off x="1188000" y="1609613"/>
            <a:ext cx="1755200" cy="2054475"/>
          </a:xfrm>
          <a:prstGeom prst="rect">
            <a:avLst/>
          </a:prstGeom>
          <a:noFill/>
          <a:ln>
            <a:noFill/>
          </a:ln>
        </p:spPr>
      </p:pic>
      <p:pic>
        <p:nvPicPr>
          <p:cNvPr id="88" name="Google Shape;88;p1"/>
          <p:cNvPicPr preferRelativeResize="0"/>
          <p:nvPr/>
        </p:nvPicPr>
        <p:blipFill rotWithShape="1">
          <a:blip r:embed="rId4">
            <a:alphaModFix/>
          </a:blip>
          <a:srcRect/>
          <a:stretch/>
        </p:blipFill>
        <p:spPr>
          <a:xfrm>
            <a:off x="6135675" y="1765775"/>
            <a:ext cx="1540000" cy="1898325"/>
          </a:xfrm>
          <a:prstGeom prst="rect">
            <a:avLst/>
          </a:prstGeom>
          <a:noFill/>
          <a:ln>
            <a:noFill/>
          </a:ln>
        </p:spPr>
      </p:pic>
      <p:pic>
        <p:nvPicPr>
          <p:cNvPr id="89" name="Google Shape;89;p1"/>
          <p:cNvPicPr preferRelativeResize="0"/>
          <p:nvPr/>
        </p:nvPicPr>
        <p:blipFill rotWithShape="1">
          <a:blip r:embed="rId5">
            <a:alphaModFix/>
          </a:blip>
          <a:srcRect/>
          <a:stretch/>
        </p:blipFill>
        <p:spPr>
          <a:xfrm>
            <a:off x="3359288" y="1404088"/>
            <a:ext cx="2162175" cy="2314575"/>
          </a:xfrm>
          <a:prstGeom prst="rect">
            <a:avLst/>
          </a:prstGeom>
          <a:noFill/>
          <a:ln>
            <a:noFill/>
          </a:ln>
        </p:spPr>
      </p:pic>
      <p:sp>
        <p:nvSpPr>
          <p:cNvPr id="90" name="Google Shape;90;p1"/>
          <p:cNvSpPr txBox="1"/>
          <p:nvPr/>
        </p:nvSpPr>
        <p:spPr>
          <a:xfrm>
            <a:off x="395475" y="5424150"/>
            <a:ext cx="4631700" cy="1218900"/>
          </a:xfrm>
          <a:prstGeom prst="rect">
            <a:avLst/>
          </a:prstGeom>
          <a:noFill/>
          <a:ln>
            <a:noFill/>
          </a:ln>
        </p:spPr>
        <p:txBody>
          <a:bodyPr spcFirstLastPara="1" wrap="square" lIns="91425" tIns="91425" rIns="91425" bIns="91425" anchor="t" anchorCtr="0">
            <a:spAutoFit/>
          </a:bodyPr>
          <a:lstStyle/>
          <a:p>
            <a:pPr marL="0" marR="0" lvl="0" indent="0" algn="just" rtl="0">
              <a:lnSpc>
                <a:spcPct val="80000"/>
              </a:lnSpc>
              <a:spcBef>
                <a:spcPts val="0"/>
              </a:spcBef>
              <a:spcAft>
                <a:spcPts val="0"/>
              </a:spcAft>
              <a:buClr>
                <a:srgbClr val="000000"/>
              </a:buClr>
              <a:buSzPts val="4200"/>
              <a:buFont typeface="Arial"/>
              <a:buNone/>
            </a:pPr>
            <a:r>
              <a:rPr lang="es" sz="4200" b="1" i="0" u="none" strike="noStrike" cap="none">
                <a:solidFill>
                  <a:schemeClr val="dk1"/>
                </a:solidFill>
                <a:latin typeface="Arvo"/>
                <a:ea typeface="Arvo"/>
                <a:cs typeface="Arvo"/>
                <a:sym typeface="Arvo"/>
              </a:rPr>
              <a:t>mentalidad </a:t>
            </a:r>
            <a:endParaRPr sz="4200" b="1" i="0" u="none" strike="noStrike" cap="none">
              <a:solidFill>
                <a:schemeClr val="dk1"/>
              </a:solidFill>
              <a:latin typeface="Arvo"/>
              <a:ea typeface="Arvo"/>
              <a:cs typeface="Arvo"/>
              <a:sym typeface="Arvo"/>
            </a:endParaRPr>
          </a:p>
          <a:p>
            <a:pPr marL="0" marR="0" lvl="0" indent="0" algn="just" rtl="0">
              <a:lnSpc>
                <a:spcPct val="80000"/>
              </a:lnSpc>
              <a:spcBef>
                <a:spcPts val="0"/>
              </a:spcBef>
              <a:spcAft>
                <a:spcPts val="0"/>
              </a:spcAft>
              <a:buClr>
                <a:srgbClr val="000000"/>
              </a:buClr>
              <a:buSzPts val="4200"/>
              <a:buFont typeface="Arial"/>
              <a:buNone/>
            </a:pPr>
            <a:r>
              <a:rPr lang="es" sz="4200" b="1" i="0" u="none" strike="noStrike" cap="none">
                <a:solidFill>
                  <a:schemeClr val="dk1"/>
                </a:solidFill>
                <a:latin typeface="Arvo"/>
                <a:ea typeface="Arvo"/>
                <a:cs typeface="Arvo"/>
                <a:sym typeface="Arvo"/>
              </a:rPr>
              <a:t>emprendedora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EVIDENCIAS</a:t>
            </a:r>
            <a:endParaRPr sz="1400" b="0" i="0" u="none" strike="noStrike" cap="none">
              <a:solidFill>
                <a:srgbClr val="000000"/>
              </a:solidFill>
              <a:latin typeface="Arvo"/>
              <a:ea typeface="Arvo"/>
              <a:cs typeface="Arvo"/>
              <a:sym typeface="Arvo"/>
            </a:endParaRPr>
          </a:p>
        </p:txBody>
      </p:sp>
      <p:sp>
        <p:nvSpPr>
          <p:cNvPr id="183" name="Google Shape;183;p10"/>
          <p:cNvSpPr txBox="1"/>
          <p:nvPr/>
        </p:nvSpPr>
        <p:spPr>
          <a:xfrm>
            <a:off x="189522" y="1442518"/>
            <a:ext cx="8764951" cy="16312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 sz="2000" b="0" i="0" u="none" strike="noStrike" cap="none">
                <a:solidFill>
                  <a:schemeClr val="dk1"/>
                </a:solidFill>
                <a:latin typeface="Cabin"/>
                <a:ea typeface="Cabin"/>
                <a:cs typeface="Cabin"/>
                <a:sym typeface="Cabin"/>
              </a:rPr>
              <a:t>Cada integrante deberá adjuntar evidencia del proceso de inmersión en el rol escogido. Para ello, deberá adjuntar fotografías o video que den cuenta de la caracterización del rol (vestimenta, accesorio u otro) y de las actividades realizadas (ejemplo, si realiza 4 actividades diferentes, deberá adjuntar 4 fotos que muestren cada una de las actividades). </a:t>
            </a:r>
            <a:endParaRPr sz="1400" b="0" i="0" u="none" strike="noStrike" cap="none">
              <a:solidFill>
                <a:srgbClr val="000000"/>
              </a:solidFill>
              <a:latin typeface="Arial"/>
              <a:ea typeface="Arial"/>
              <a:cs typeface="Arial"/>
              <a:sym typeface="Arial"/>
            </a:endParaRPr>
          </a:p>
        </p:txBody>
      </p:sp>
      <p:pic>
        <p:nvPicPr>
          <p:cNvPr id="184" name="Google Shape;184;p10"/>
          <p:cNvPicPr preferRelativeResize="0"/>
          <p:nvPr/>
        </p:nvPicPr>
        <p:blipFill rotWithShape="1">
          <a:blip r:embed="rId3">
            <a:alphaModFix/>
          </a:blip>
          <a:srcRect/>
          <a:stretch/>
        </p:blipFill>
        <p:spPr>
          <a:xfrm>
            <a:off x="3376087" y="3303975"/>
            <a:ext cx="2391819" cy="240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p:nvPr/>
        </p:nvSpPr>
        <p:spPr>
          <a:xfrm>
            <a:off x="175491" y="976999"/>
            <a:ext cx="8645235" cy="2277516"/>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¿Qué dificultades enfrentaste al vivir en el rol?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dirty="0">
                <a:solidFill>
                  <a:srgbClr val="000000"/>
                </a:solidFill>
                <a:latin typeface="Arvo"/>
                <a:ea typeface="Arvo"/>
                <a:cs typeface="Arvo"/>
                <a:sym typeface="Arvo"/>
              </a:rPr>
              <a:t>Experimenté dificultades a la hora de realizar actividades en las cuales estoy acostumbrado a realizarlas con ambas manos, como, partir un huevo,  cerrar el café y cerrar la bolsa del pan, igualmente realizar actividades que requieren algo de esfuerzo de ambos brazos se dificulta en gran medida</a:t>
            </a:r>
            <a:endParaRPr sz="1200" b="0"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¿Qué aprendiste en la vivencia de este rol? </a:t>
            </a:r>
          </a:p>
          <a:p>
            <a:pPr marL="0" marR="0" lvl="0" indent="0" algn="ctr" rtl="0">
              <a:lnSpc>
                <a:spcPct val="100000"/>
              </a:lnSpc>
              <a:spcBef>
                <a:spcPts val="0"/>
              </a:spcBef>
              <a:spcAft>
                <a:spcPts val="0"/>
              </a:spcAft>
              <a:buClr>
                <a:srgbClr val="000000"/>
              </a:buClr>
              <a:buSzPts val="1200"/>
              <a:buFont typeface="Arial"/>
              <a:buNone/>
            </a:pPr>
            <a:r>
              <a:rPr lang="es-ES" sz="1400" b="0" i="0" u="none" strike="noStrike" cap="none" dirty="0">
                <a:solidFill>
                  <a:srgbClr val="000000"/>
                </a:solidFill>
                <a:latin typeface="Arial"/>
                <a:ea typeface="Arial"/>
                <a:cs typeface="Arial"/>
                <a:sym typeface="Arial"/>
              </a:rPr>
              <a:t>Aprendí que aunque existen dificultades al realizar actividades con solo brazo, estas mismas se pueden superar y se pueden realizar con la suficiente practica y esfuerzo</a:t>
            </a:r>
            <a:endParaRPr lang="es-CL"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vo"/>
              <a:ea typeface="Arvo"/>
              <a:cs typeface="Arvo"/>
              <a:sym typeface="Arvo"/>
            </a:endParaRPr>
          </a:p>
        </p:txBody>
      </p:sp>
      <p:sp>
        <p:nvSpPr>
          <p:cNvPr id="190" name="Google Shape;190;p11"/>
          <p:cNvSpPr txBox="1"/>
          <p:nvPr/>
        </p:nvSpPr>
        <p:spPr>
          <a:xfrm>
            <a:off x="230910" y="2812157"/>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Evidencia 1</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p:txBody>
      </p:sp>
      <p:sp>
        <p:nvSpPr>
          <p:cNvPr id="191" name="Google Shape;191;p11"/>
          <p:cNvSpPr txBox="1"/>
          <p:nvPr/>
        </p:nvSpPr>
        <p:spPr>
          <a:xfrm>
            <a:off x="4590474" y="2849204"/>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Evidencia 2</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p:txBody>
      </p:sp>
      <p:sp>
        <p:nvSpPr>
          <p:cNvPr id="192" name="Google Shape;192;p11"/>
          <p:cNvSpPr txBox="1"/>
          <p:nvPr/>
        </p:nvSpPr>
        <p:spPr>
          <a:xfrm>
            <a:off x="230910" y="4742243"/>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Evidencia 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p:txBody>
      </p:sp>
      <p:sp>
        <p:nvSpPr>
          <p:cNvPr id="193" name="Google Shape;193;p11"/>
          <p:cNvSpPr txBox="1"/>
          <p:nvPr/>
        </p:nvSpPr>
        <p:spPr>
          <a:xfrm>
            <a:off x="4590473" y="4751301"/>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Evidencia 4</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p:txBody>
      </p:sp>
      <p:sp>
        <p:nvSpPr>
          <p:cNvPr id="194" name="Google Shape;194;p11"/>
          <p:cNvSpPr txBox="1"/>
          <p:nvPr/>
        </p:nvSpPr>
        <p:spPr>
          <a:xfrm>
            <a:off x="212438" y="404207"/>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1:</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p:nvPr/>
        </p:nvSpPr>
        <p:spPr>
          <a:xfrm>
            <a:off x="175491" y="1002575"/>
            <a:ext cx="8645235" cy="1846629"/>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¿Qué dificultades enfrentaste al vivir en el rol?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dirty="0">
                <a:solidFill>
                  <a:srgbClr val="000000"/>
                </a:solidFill>
                <a:latin typeface="Arvo"/>
                <a:ea typeface="Arvo"/>
                <a:cs typeface="Arvo"/>
                <a:sym typeface="Arvo"/>
              </a:rPr>
              <a:t>Las diferencias entre tener 1 brazo y 2 brazos, por ejemplo me costaba agarrar las cosas y usar otras que habitualmente usaba con 2 brazos.</a:t>
            </a:r>
            <a:endParaRPr sz="1200" b="0"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¿Qué aprendiste en la vivencia de este rol?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r>
              <a:rPr lang="es-ES" sz="1200" b="1" i="0" u="none" strike="noStrike" cap="none" dirty="0">
                <a:solidFill>
                  <a:srgbClr val="000000"/>
                </a:solidFill>
                <a:latin typeface="Arvo"/>
                <a:ea typeface="Arvo"/>
                <a:cs typeface="Arvo"/>
                <a:sym typeface="Arvo"/>
              </a:rPr>
              <a:t>Las dificultades  y problemas que tienen las personas discapacitadas que hacen sus labores tales como vida </a:t>
            </a:r>
            <a:r>
              <a:rPr lang="es-ES" sz="1200" b="1" i="0" u="none" strike="noStrike" cap="none" dirty="0" err="1">
                <a:solidFill>
                  <a:srgbClr val="000000"/>
                </a:solidFill>
                <a:latin typeface="Arvo"/>
                <a:ea typeface="Arvo"/>
                <a:cs typeface="Arvo"/>
                <a:sym typeface="Arvo"/>
              </a:rPr>
              <a:t>cotidiana,actividades</a:t>
            </a:r>
            <a:r>
              <a:rPr lang="es-ES" sz="1200" b="1" i="0" u="none" strike="noStrike" cap="none" dirty="0">
                <a:solidFill>
                  <a:srgbClr val="000000"/>
                </a:solidFill>
                <a:latin typeface="Arvo"/>
                <a:ea typeface="Arvo"/>
                <a:cs typeface="Arvo"/>
                <a:sym typeface="Arvo"/>
              </a:rPr>
              <a:t> y trabajos.</a:t>
            </a:r>
            <a:endParaRPr sz="1200" b="1" i="0" u="none" strike="noStrike" cap="none" dirty="0">
              <a:solidFill>
                <a:srgbClr val="000000"/>
              </a:solidFill>
              <a:latin typeface="Arvo"/>
              <a:ea typeface="Arvo"/>
              <a:cs typeface="Arvo"/>
              <a:sym typeface="Arvo"/>
            </a:endParaRPr>
          </a:p>
        </p:txBody>
      </p:sp>
      <p:sp>
        <p:nvSpPr>
          <p:cNvPr id="200" name="Google Shape;200;p12"/>
          <p:cNvSpPr txBox="1"/>
          <p:nvPr/>
        </p:nvSpPr>
        <p:spPr>
          <a:xfrm>
            <a:off x="230911" y="2840146"/>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01" name="Google Shape;201;p12"/>
          <p:cNvSpPr txBox="1"/>
          <p:nvPr/>
        </p:nvSpPr>
        <p:spPr>
          <a:xfrm>
            <a:off x="4590474" y="2849204"/>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02" name="Google Shape;202;p12"/>
          <p:cNvSpPr txBox="1"/>
          <p:nvPr/>
        </p:nvSpPr>
        <p:spPr>
          <a:xfrm>
            <a:off x="230910" y="4742243"/>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03" name="Google Shape;203;p12"/>
          <p:cNvSpPr txBox="1"/>
          <p:nvPr/>
        </p:nvSpPr>
        <p:spPr>
          <a:xfrm>
            <a:off x="4590473" y="4751301"/>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4</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04" name="Google Shape;204;p12"/>
          <p:cNvSpPr txBox="1"/>
          <p:nvPr/>
        </p:nvSpPr>
        <p:spPr>
          <a:xfrm>
            <a:off x="212438" y="404207"/>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2:</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3"/>
          <p:cNvSpPr txBox="1"/>
          <p:nvPr/>
        </p:nvSpPr>
        <p:spPr>
          <a:xfrm>
            <a:off x="212438" y="1201621"/>
            <a:ext cx="8645235" cy="1477297"/>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¿Qué dificultades enfrentaste al vivir en el rol?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¿Qué aprendiste en la vivencia de este rol?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10" name="Google Shape;210;p13"/>
          <p:cNvSpPr txBox="1"/>
          <p:nvPr/>
        </p:nvSpPr>
        <p:spPr>
          <a:xfrm>
            <a:off x="230911" y="2840146"/>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11" name="Google Shape;211;p13"/>
          <p:cNvSpPr txBox="1"/>
          <p:nvPr/>
        </p:nvSpPr>
        <p:spPr>
          <a:xfrm>
            <a:off x="4590474" y="2849204"/>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12" name="Google Shape;212;p13"/>
          <p:cNvSpPr txBox="1"/>
          <p:nvPr/>
        </p:nvSpPr>
        <p:spPr>
          <a:xfrm>
            <a:off x="230910" y="4742243"/>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13" name="Google Shape;213;p13"/>
          <p:cNvSpPr txBox="1"/>
          <p:nvPr/>
        </p:nvSpPr>
        <p:spPr>
          <a:xfrm>
            <a:off x="4590473" y="4751301"/>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4</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14" name="Google Shape;214;p13"/>
          <p:cNvSpPr txBox="1"/>
          <p:nvPr/>
        </p:nvSpPr>
        <p:spPr>
          <a:xfrm>
            <a:off x="212438" y="404207"/>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3:</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p:nvPr/>
        </p:nvSpPr>
        <p:spPr>
          <a:xfrm>
            <a:off x="212438" y="1201621"/>
            <a:ext cx="8645235" cy="1477297"/>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¿Qué dificultades enfrentaste al vivir en el rol?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r>
              <a:rPr lang="es" sz="1200" b="1" i="0" u="none" strike="noStrike" cap="none" dirty="0">
                <a:solidFill>
                  <a:srgbClr val="000000"/>
                </a:solidFill>
                <a:latin typeface="Arvo"/>
                <a:ea typeface="Arvo"/>
                <a:cs typeface="Arvo"/>
                <a:sym typeface="Arvo"/>
              </a:rPr>
              <a:t>¿Qué aprendiste en la vivencia de este rol?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Arvo"/>
              <a:ea typeface="Arvo"/>
              <a:cs typeface="Arvo"/>
              <a:sym typeface="Arvo"/>
            </a:endParaRPr>
          </a:p>
        </p:txBody>
      </p:sp>
      <p:sp>
        <p:nvSpPr>
          <p:cNvPr id="220" name="Google Shape;220;p14"/>
          <p:cNvSpPr txBox="1"/>
          <p:nvPr/>
        </p:nvSpPr>
        <p:spPr>
          <a:xfrm>
            <a:off x="230911" y="2840146"/>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21" name="Google Shape;221;p14"/>
          <p:cNvSpPr txBox="1"/>
          <p:nvPr/>
        </p:nvSpPr>
        <p:spPr>
          <a:xfrm>
            <a:off x="4590474" y="2849204"/>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22" name="Google Shape;222;p14"/>
          <p:cNvSpPr txBox="1"/>
          <p:nvPr/>
        </p:nvSpPr>
        <p:spPr>
          <a:xfrm>
            <a:off x="230910" y="4742243"/>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23" name="Google Shape;223;p14"/>
          <p:cNvSpPr txBox="1"/>
          <p:nvPr/>
        </p:nvSpPr>
        <p:spPr>
          <a:xfrm>
            <a:off x="4590473" y="4751301"/>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4</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24" name="Google Shape;224;p14"/>
          <p:cNvSpPr txBox="1"/>
          <p:nvPr/>
        </p:nvSpPr>
        <p:spPr>
          <a:xfrm>
            <a:off x="212438" y="404207"/>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4:</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p:nvPr/>
        </p:nvSpPr>
        <p:spPr>
          <a:xfrm>
            <a:off x="212438" y="1201621"/>
            <a:ext cx="8645235" cy="1477297"/>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¿Qué dificultades enfrentaste al vivir en el rol?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¿Qué aprendiste en la vivencia de este rol?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vo"/>
              <a:ea typeface="Arvo"/>
              <a:cs typeface="Arvo"/>
              <a:sym typeface="Arvo"/>
            </a:endParaRPr>
          </a:p>
        </p:txBody>
      </p:sp>
      <p:sp>
        <p:nvSpPr>
          <p:cNvPr id="230" name="Google Shape;230;p15"/>
          <p:cNvSpPr txBox="1"/>
          <p:nvPr/>
        </p:nvSpPr>
        <p:spPr>
          <a:xfrm>
            <a:off x="230911" y="2840146"/>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31" name="Google Shape;231;p15"/>
          <p:cNvSpPr txBox="1"/>
          <p:nvPr/>
        </p:nvSpPr>
        <p:spPr>
          <a:xfrm>
            <a:off x="4590474" y="2849204"/>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32" name="Google Shape;232;p15"/>
          <p:cNvSpPr txBox="1"/>
          <p:nvPr/>
        </p:nvSpPr>
        <p:spPr>
          <a:xfrm>
            <a:off x="230910" y="4742243"/>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33" name="Google Shape;233;p15"/>
          <p:cNvSpPr txBox="1"/>
          <p:nvPr/>
        </p:nvSpPr>
        <p:spPr>
          <a:xfrm>
            <a:off x="4590473" y="4751301"/>
            <a:ext cx="4267199"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Evidencia 4</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34" name="Google Shape;234;p15"/>
          <p:cNvSpPr txBox="1"/>
          <p:nvPr/>
        </p:nvSpPr>
        <p:spPr>
          <a:xfrm>
            <a:off x="212438" y="404207"/>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5:</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p:nvPr/>
        </p:nvSpPr>
        <p:spPr>
          <a:xfrm>
            <a:off x="193587" y="1901529"/>
            <a:ext cx="8756825" cy="7217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dirty="0">
                <a:solidFill>
                  <a:schemeClr val="dk1"/>
                </a:solidFill>
                <a:highlight>
                  <a:srgbClr val="8AD9E4"/>
                </a:highlight>
                <a:latin typeface="Cabin"/>
                <a:ea typeface="Cabin"/>
                <a:cs typeface="Cabin"/>
                <a:sym typeface="Cabin"/>
              </a:rPr>
              <a:t>Cada integrante </a:t>
            </a:r>
            <a:r>
              <a:rPr lang="es" sz="1400" b="0" i="0" u="none" strike="noStrike" cap="none" dirty="0">
                <a:solidFill>
                  <a:srgbClr val="000000"/>
                </a:solidFill>
                <a:latin typeface="Cabin"/>
                <a:ea typeface="Cabin"/>
                <a:cs typeface="Cabin"/>
                <a:sym typeface="Cabin"/>
              </a:rPr>
              <a:t>del equipo debe investigar a la persona a través de información secundaria que de a conocer los problemas que enfrentan, sus emociones, sentimientos y qué hacen para resolverlos.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dirty="0">
                <a:solidFill>
                  <a:srgbClr val="000000"/>
                </a:solidFill>
                <a:latin typeface="Cabin"/>
                <a:ea typeface="Cabin"/>
                <a:cs typeface="Cabin"/>
                <a:sym typeface="Cabin"/>
              </a:rPr>
              <a:t>Algunas fuentes que pueden consultar son:  Documentales, Estudios de internet (de fuentes confiables), Películas, Videos, Entrevistas. </a:t>
            </a:r>
            <a:endParaRPr sz="1800" b="0" i="0" u="none" strike="noStrike" cap="none" dirty="0">
              <a:solidFill>
                <a:srgbClr val="000000"/>
              </a:solidFill>
              <a:latin typeface="Cabin"/>
              <a:ea typeface="Cabin"/>
              <a:cs typeface="Cabin"/>
              <a:sym typeface="Cabin"/>
            </a:endParaRPr>
          </a:p>
        </p:txBody>
      </p:sp>
      <p:sp>
        <p:nvSpPr>
          <p:cNvPr id="240" name="Google Shape;240;p18"/>
          <p:cNvSpPr txBox="1"/>
          <p:nvPr/>
        </p:nvSpPr>
        <p:spPr>
          <a:xfrm>
            <a:off x="295562" y="3098331"/>
            <a:ext cx="8663708" cy="3416290"/>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i="0" u="none" strike="noStrike" cap="none" dirty="0">
                <a:solidFill>
                  <a:srgbClr val="000000"/>
                </a:solidFill>
                <a:latin typeface="Cabin"/>
                <a:ea typeface="Cabin"/>
                <a:cs typeface="Cabin"/>
                <a:sym typeface="Cabin"/>
              </a:rPr>
              <a:t>Detallar las principales conclusiones de la auto documentación y dejar evidencia de las fuentes consultadas</a:t>
            </a:r>
            <a:endParaRPr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b="0" i="0" u="none" strike="noStrike" cap="none" dirty="0">
                <a:solidFill>
                  <a:srgbClr val="000000"/>
                </a:solidFill>
                <a:latin typeface="Cabin"/>
                <a:ea typeface="Cabin"/>
                <a:cs typeface="Cabin"/>
                <a:sym typeface="Cabin"/>
              </a:rPr>
              <a:t>Tome en cuenta la historia y lo que tuvo que pasar Henar Gundín.</a:t>
            </a:r>
          </a:p>
          <a:p>
            <a:pPr marL="0" marR="0" lvl="0" indent="0" algn="l" rtl="0">
              <a:lnSpc>
                <a:spcPct val="100000"/>
              </a:lnSpc>
              <a:spcBef>
                <a:spcPts val="0"/>
              </a:spcBef>
              <a:spcAft>
                <a:spcPts val="0"/>
              </a:spcAft>
              <a:buClr>
                <a:srgbClr val="000000"/>
              </a:buClr>
              <a:buSzPts val="1400"/>
              <a:buFont typeface="Arial"/>
              <a:buNone/>
            </a:pPr>
            <a:endParaRPr lang="es-ES" b="0" i="0" u="none" strike="noStrike" cap="none" dirty="0">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400"/>
              <a:buFont typeface="Arial"/>
              <a:buNone/>
            </a:pPr>
            <a:r>
              <a:rPr lang="es-ES" b="0" i="0" u="none" strike="noStrike" cap="none" dirty="0">
                <a:solidFill>
                  <a:srgbClr val="000000"/>
                </a:solidFill>
                <a:latin typeface="Cabin"/>
                <a:ea typeface="Cabin"/>
                <a:cs typeface="Cabin"/>
                <a:sym typeface="Cabin"/>
              </a:rPr>
              <a:t>Henar ha tenido que aprender a hacer muchas cosas con una sola mano, como peinarse y escribir. También ha tenido que adaptarse al uso de una prótesis mioeléctrica que le permite agarrar objetos, aunque aún experimenta un dolor crónico en el miembro fantasma que la prótesis no puede aliviar.</a:t>
            </a:r>
          </a:p>
          <a:p>
            <a:pPr marL="0" marR="0" lvl="0" indent="0" algn="l" rtl="0">
              <a:lnSpc>
                <a:spcPct val="100000"/>
              </a:lnSpc>
              <a:spcBef>
                <a:spcPts val="0"/>
              </a:spcBef>
              <a:spcAft>
                <a:spcPts val="0"/>
              </a:spcAft>
              <a:buClr>
                <a:srgbClr val="000000"/>
              </a:buClr>
              <a:buSzPts val="1400"/>
              <a:buFont typeface="Arial"/>
              <a:buNone/>
            </a:pPr>
            <a:r>
              <a:rPr lang="es-ES" b="0" i="0" u="none" strike="noStrike" cap="none" dirty="0">
                <a:solidFill>
                  <a:srgbClr val="000000"/>
                </a:solidFill>
                <a:latin typeface="Cabin"/>
                <a:ea typeface="Cabin"/>
                <a:cs typeface="Cabin"/>
                <a:sym typeface="Cabin"/>
              </a:rPr>
              <a:t>Además, Henar ha tenido que lidiar con los efectos psicológicos de la amputación y el dolor crónico, lo que ha afectado su capacidad para trabajar. Se ha retirado antes de tiempo y ha tenido que adaptarse a una vida diferente.</a:t>
            </a:r>
          </a:p>
          <a:p>
            <a:pPr marL="0" marR="0" lvl="0" indent="0" algn="l" rtl="0">
              <a:lnSpc>
                <a:spcPct val="100000"/>
              </a:lnSpc>
              <a:spcBef>
                <a:spcPts val="0"/>
              </a:spcBef>
              <a:spcAft>
                <a:spcPts val="0"/>
              </a:spcAft>
              <a:buClr>
                <a:srgbClr val="000000"/>
              </a:buClr>
              <a:buSzPts val="1400"/>
              <a:buFont typeface="Arial"/>
              <a:buNone/>
            </a:pPr>
            <a:r>
              <a:rPr lang="es-ES" b="0" i="0" u="none" strike="noStrike" cap="none" dirty="0">
                <a:solidFill>
                  <a:srgbClr val="000000"/>
                </a:solidFill>
                <a:latin typeface="Cabin"/>
                <a:ea typeface="Cabin"/>
                <a:cs typeface="Cabin"/>
                <a:sym typeface="Cabin"/>
              </a:rPr>
              <a:t>A pesar de estos desafíos, Henar ha encontrado formas de hacer frente a su discapacidad. Ha tratado varias terapias y ha hablado con otros amputados a través de la Asociación Nacional de Amputados de España (ANDADE) para encontrar apoyo y compartir sus experiencias.</a:t>
            </a:r>
          </a:p>
          <a:p>
            <a:pPr marL="0" marR="0" lvl="0" indent="0" algn="l" rtl="0">
              <a:lnSpc>
                <a:spcPct val="100000"/>
              </a:lnSpc>
              <a:spcBef>
                <a:spcPts val="0"/>
              </a:spcBef>
              <a:spcAft>
                <a:spcPts val="0"/>
              </a:spcAft>
              <a:buClr>
                <a:srgbClr val="000000"/>
              </a:buClr>
              <a:buSzPts val="1400"/>
              <a:buFont typeface="Arial"/>
              <a:buNone/>
            </a:pPr>
            <a:r>
              <a:rPr lang="es-ES" b="0" i="0" u="none" strike="noStrike" cap="none" dirty="0">
                <a:solidFill>
                  <a:srgbClr val="000000"/>
                </a:solidFill>
                <a:latin typeface="Cabin"/>
                <a:ea typeface="Cabin"/>
                <a:cs typeface="Cabin"/>
                <a:sym typeface="Cabin"/>
              </a:rPr>
              <a:t>En general, el día a día de Henar y otros amputados puede requerir más planificación y adaptación que para aquellos que no tienen discapacidades, pero a menudo encuentran maneras de superar los obstáculos y llevar una vida plena.</a:t>
            </a:r>
            <a:endParaRPr b="1" i="0" u="none" strike="noStrike" cap="none" dirty="0">
              <a:solidFill>
                <a:srgbClr val="000000"/>
              </a:solidFill>
              <a:latin typeface="Arvo"/>
              <a:ea typeface="Arvo"/>
              <a:cs typeface="Arvo"/>
              <a:sym typeface="Arvo"/>
            </a:endParaRPr>
          </a:p>
        </p:txBody>
      </p:sp>
      <p:sp>
        <p:nvSpPr>
          <p:cNvPr id="241" name="Google Shape;241;p18"/>
          <p:cNvSpPr txBox="1"/>
          <p:nvPr/>
        </p:nvSpPr>
        <p:spPr>
          <a:xfrm>
            <a:off x="174738" y="-27516"/>
            <a:ext cx="5006862" cy="50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INVESTIGACIÓN EMPÁTICA: </a:t>
            </a:r>
            <a:r>
              <a:rPr lang="es" sz="2400" b="1" i="0" u="none" strike="noStrike" cap="none">
                <a:solidFill>
                  <a:schemeClr val="lt1"/>
                </a:solidFill>
                <a:highlight>
                  <a:srgbClr val="8AD9E4"/>
                </a:highlight>
                <a:latin typeface="Cabin"/>
                <a:ea typeface="Cabin"/>
                <a:cs typeface="Cabin"/>
                <a:sym typeface="Cabin"/>
              </a:rPr>
              <a:t>AUTO DOCUMENTACIÓN</a:t>
            </a:r>
            <a:r>
              <a:rPr lang="es" sz="2200" b="1" i="0" u="none" strike="noStrike" cap="none">
                <a:solidFill>
                  <a:srgbClr val="000000"/>
                </a:solidFill>
                <a:latin typeface="Arvo"/>
                <a:ea typeface="Arvo"/>
                <a:cs typeface="Arvo"/>
                <a:sym typeface="Arvo"/>
              </a:rPr>
              <a:t> </a:t>
            </a:r>
            <a:endParaRPr sz="2200" b="1" i="0" u="none" strike="noStrike" cap="none">
              <a:solidFill>
                <a:srgbClr val="000000"/>
              </a:solidFill>
              <a:latin typeface="Arvo"/>
              <a:ea typeface="Arvo"/>
              <a:cs typeface="Arvo"/>
              <a:sym typeface="Arvo"/>
            </a:endParaRPr>
          </a:p>
        </p:txBody>
      </p:sp>
      <p:sp>
        <p:nvSpPr>
          <p:cNvPr id="242" name="Google Shape;242;p18"/>
          <p:cNvSpPr txBox="1"/>
          <p:nvPr/>
        </p:nvSpPr>
        <p:spPr>
          <a:xfrm>
            <a:off x="267856" y="1162896"/>
            <a:ext cx="8663706" cy="738633"/>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000000"/>
                </a:solidFill>
                <a:latin typeface="Cabin"/>
                <a:ea typeface="Cabin"/>
                <a:cs typeface="Cabin"/>
                <a:sym typeface="Cabin"/>
              </a:rPr>
              <a:t>NOMBRE ALUMNO 1: Justin Riquelme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000000"/>
                </a:solidFill>
                <a:latin typeface="Cabin"/>
                <a:ea typeface="Cabin"/>
                <a:cs typeface="Cabin"/>
                <a:sym typeface="Cabin"/>
              </a:rPr>
              <a:t>LINK DE LA FUENTE: </a:t>
            </a:r>
            <a:r>
              <a:rPr lang="es-CL" sz="1200" b="0" i="0" u="none" strike="noStrike" cap="none" dirty="0">
                <a:solidFill>
                  <a:srgbClr val="000000"/>
                </a:solidFill>
                <a:latin typeface="Cabin"/>
                <a:ea typeface="Cabin"/>
                <a:cs typeface="Cabin"/>
                <a:sym typeface="Cabin"/>
              </a:rPr>
              <a:t>https://www.laverdad.es/vivir/salud/sindrome-miembro-fantasma-20200601170930-ntrc.html?ref=https%3A%2F%2Fwww.google.com%2F</a:t>
            </a:r>
            <a:endParaRPr sz="1200" b="0" i="0" u="none" strike="noStrike" cap="none" dirty="0">
              <a:solidFill>
                <a:srgbClr val="000000"/>
              </a:solidFill>
              <a:latin typeface="Cabin"/>
              <a:ea typeface="Cabin"/>
              <a:cs typeface="Cabin"/>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6"/>
          <p:cNvSpPr txBox="1"/>
          <p:nvPr/>
        </p:nvSpPr>
        <p:spPr>
          <a:xfrm>
            <a:off x="202445" y="1725836"/>
            <a:ext cx="8756825" cy="7217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highlight>
                  <a:srgbClr val="8AD9E4"/>
                </a:highlight>
                <a:latin typeface="Cabin"/>
                <a:ea typeface="Cabin"/>
                <a:cs typeface="Cabin"/>
                <a:sym typeface="Cabin"/>
              </a:rPr>
              <a:t>Cada integrante </a:t>
            </a:r>
            <a:r>
              <a:rPr lang="es" sz="1400" b="0" i="0" u="none" strike="noStrike" cap="none">
                <a:solidFill>
                  <a:srgbClr val="000000"/>
                </a:solidFill>
                <a:latin typeface="Cabin"/>
                <a:ea typeface="Cabin"/>
                <a:cs typeface="Cabin"/>
                <a:sym typeface="Cabin"/>
              </a:rPr>
              <a:t>del equipo debe investigar a la persona a través de información secundaria que de a conocer los problemas que enfrentan, sus emociones, sentimientos y qué hacen para resolverlos.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Algunas fuentes que pueden consultar son:  Documentales, Estudios de internet (de fuentes confiables), Películas, Videos, Entrevistas. </a:t>
            </a:r>
            <a:endParaRPr sz="1800" b="0" i="0" u="none" strike="noStrike" cap="none">
              <a:solidFill>
                <a:srgbClr val="000000"/>
              </a:solidFill>
              <a:latin typeface="Cabin"/>
              <a:ea typeface="Cabin"/>
              <a:cs typeface="Cabin"/>
              <a:sym typeface="Cabin"/>
            </a:endParaRPr>
          </a:p>
        </p:txBody>
      </p:sp>
      <p:sp>
        <p:nvSpPr>
          <p:cNvPr id="248" name="Google Shape;248;p66"/>
          <p:cNvSpPr txBox="1"/>
          <p:nvPr/>
        </p:nvSpPr>
        <p:spPr>
          <a:xfrm>
            <a:off x="267854" y="2702260"/>
            <a:ext cx="8663708" cy="4031843"/>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dirty="0">
                <a:solidFill>
                  <a:srgbClr val="000000"/>
                </a:solidFill>
                <a:latin typeface="Cabin"/>
                <a:ea typeface="Cabin"/>
                <a:cs typeface="Cabin"/>
                <a:sym typeface="Cabin"/>
              </a:rPr>
              <a:t>Detallar las principales conclusiones de la auto documentación y dejar evidencia de las fuentes consultadas</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Cabin"/>
                <a:ea typeface="Cabin"/>
                <a:cs typeface="Cabin"/>
                <a:sym typeface="Cabin"/>
              </a:rPr>
              <a:t>Luis Flores es un levantador de pesas mexicano que nació sin su brazo izquierdo. A pesar de esta discapacidad, ha logrado convertirse en un atleta destacado en su deporte y ha representado a México en múltiples eventos internacionales, incluyendo los Juegos Paralímpicos. Flores ha ganado varias medallas en eventos internacionales, incluyendo una medalla de bronce en los Juegos Paralímpicos de Londres 2012 y una medalla de plata en los Juegos Paralímpicos de Río de Janeiro 2016. Además de su carrera deportiva, Flores también ha sido un defensor activo de los derechos de las personas con discapacidades.</a:t>
            </a:r>
          </a:p>
          <a:p>
            <a:pPr marL="0" marR="0" lvl="0" indent="0" algn="l" rtl="0">
              <a:lnSpc>
                <a:spcPct val="100000"/>
              </a:lnSpc>
              <a:spcBef>
                <a:spcPts val="0"/>
              </a:spcBef>
              <a:spcAft>
                <a:spcPts val="0"/>
              </a:spcAft>
              <a:buClr>
                <a:srgbClr val="000000"/>
              </a:buClr>
              <a:buSzPts val="1400"/>
              <a:buFont typeface="Arial"/>
              <a:buNone/>
            </a:pPr>
            <a:endParaRPr lang="es-ES" dirty="0">
              <a:latin typeface="Cabin"/>
              <a:ea typeface="Cabin"/>
              <a:cs typeface="Cabin"/>
              <a:sym typeface="Cabin"/>
            </a:endParaRPr>
          </a:p>
          <a:p>
            <a:pPr marL="0" marR="0" lvl="0" indent="0" algn="l" rtl="0">
              <a:lnSpc>
                <a:spcPct val="100000"/>
              </a:lnSpc>
              <a:spcBef>
                <a:spcPts val="0"/>
              </a:spcBef>
              <a:spcAft>
                <a:spcPts val="0"/>
              </a:spcAft>
              <a:buClr>
                <a:srgbClr val="000000"/>
              </a:buClr>
              <a:buSzPts val="1400"/>
              <a:buFont typeface="Arial"/>
              <a:buNone/>
            </a:pPr>
            <a:endParaRPr lang="es-ES" sz="1800" b="0" i="0" u="none" strike="noStrike" cap="none" dirty="0">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400"/>
              <a:buFont typeface="Arial"/>
              <a:buNone/>
            </a:pPr>
            <a:r>
              <a:rPr lang="es-ES" sz="1200" b="0" i="0" u="none" strike="noStrike" cap="none" dirty="0">
                <a:solidFill>
                  <a:srgbClr val="000000"/>
                </a:solidFill>
                <a:latin typeface="Cabin"/>
                <a:ea typeface="Cabin"/>
                <a:cs typeface="Cabin"/>
                <a:sym typeface="Cabin"/>
              </a:rPr>
              <a:t>- Entrevista con Luis Flores en el sitio web oficial de los Juegos Paralímpicos: https://www.paralympic.org/luis-flores</a:t>
            </a:r>
          </a:p>
          <a:p>
            <a:pPr marL="0" marR="0" lvl="0" indent="0" algn="l" rtl="0">
              <a:lnSpc>
                <a:spcPct val="100000"/>
              </a:lnSpc>
              <a:spcBef>
                <a:spcPts val="0"/>
              </a:spcBef>
              <a:spcAft>
                <a:spcPts val="0"/>
              </a:spcAft>
              <a:buClr>
                <a:srgbClr val="000000"/>
              </a:buClr>
              <a:buSzPts val="1400"/>
              <a:buFont typeface="Arial"/>
              <a:buNone/>
            </a:pPr>
            <a:r>
              <a:rPr lang="es-ES" sz="1200" b="0" i="0" u="none" strike="noStrike" cap="none" dirty="0">
                <a:solidFill>
                  <a:srgbClr val="000000"/>
                </a:solidFill>
                <a:latin typeface="Cabin"/>
                <a:ea typeface="Cabin"/>
                <a:cs typeface="Cabin"/>
                <a:sym typeface="Cabin"/>
              </a:rPr>
              <a:t>- Perfil deportivo de Luis Flores en el sitio web de la Federación Internacional de Levantamiento de Pesas: https://www.iwf.net/new_bw/athletes_newbw/?athlete=flores-luis-1984-09-13&amp;id=3161</a:t>
            </a:r>
          </a:p>
          <a:p>
            <a:pPr marL="0" marR="0" lvl="0" indent="0" algn="l" rtl="0">
              <a:lnSpc>
                <a:spcPct val="100000"/>
              </a:lnSpc>
              <a:spcBef>
                <a:spcPts val="0"/>
              </a:spcBef>
              <a:spcAft>
                <a:spcPts val="0"/>
              </a:spcAft>
              <a:buClr>
                <a:srgbClr val="000000"/>
              </a:buClr>
              <a:buSzPts val="1400"/>
              <a:buFont typeface="Arial"/>
              <a:buNone/>
            </a:pPr>
            <a:r>
              <a:rPr lang="es-ES" sz="1200" b="0" i="0" u="none" strike="noStrike" cap="none" dirty="0">
                <a:solidFill>
                  <a:srgbClr val="000000"/>
                </a:solidFill>
                <a:latin typeface="Cabin"/>
                <a:ea typeface="Cabin"/>
                <a:cs typeface="Cabin"/>
                <a:sym typeface="Cabin"/>
              </a:rPr>
              <a:t>- Artículo sobre Luis Flores en el sitio web de la Comisión Nacional de Cultura Física y Deporte de México: https://www.gob.mx/conade/articulos/luis-flores-una-vida-de-pesas-y-medallas</a:t>
            </a:r>
          </a:p>
          <a:p>
            <a:pPr marL="0" marR="0" lvl="0" indent="0" algn="l" rtl="0">
              <a:lnSpc>
                <a:spcPct val="100000"/>
              </a:lnSpc>
              <a:spcBef>
                <a:spcPts val="0"/>
              </a:spcBef>
              <a:spcAft>
                <a:spcPts val="0"/>
              </a:spcAft>
              <a:buClr>
                <a:srgbClr val="000000"/>
              </a:buClr>
              <a:buSzPts val="1400"/>
              <a:buFont typeface="Arial"/>
              <a:buNone/>
            </a:pPr>
            <a:r>
              <a:rPr lang="es-ES" sz="1200" b="0" i="0" u="none" strike="noStrike" cap="none" dirty="0">
                <a:solidFill>
                  <a:srgbClr val="000000"/>
                </a:solidFill>
                <a:latin typeface="Cabin"/>
                <a:ea typeface="Cabin"/>
                <a:cs typeface="Cabin"/>
                <a:sym typeface="Cabin"/>
              </a:rPr>
              <a:t>- Artículo sobre la medalla de plata de Luis Flores en los Juegos Paralímpicos de Río de Janeiro 2016 en el sitio web de la BBC: https://www.bbc.com/mundo/noticias-america-latina-37262261</a:t>
            </a:r>
            <a:endParaRPr sz="1200" b="0" i="0" u="none" strike="noStrike" cap="none" dirty="0">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bin"/>
              <a:ea typeface="Cabin"/>
              <a:cs typeface="Cabin"/>
              <a:sym typeface="Cabin"/>
            </a:endParaRPr>
          </a:p>
        </p:txBody>
      </p:sp>
      <p:sp>
        <p:nvSpPr>
          <p:cNvPr id="249" name="Google Shape;249;p66"/>
          <p:cNvSpPr txBox="1"/>
          <p:nvPr/>
        </p:nvSpPr>
        <p:spPr>
          <a:xfrm>
            <a:off x="174738" y="-27516"/>
            <a:ext cx="5006862" cy="50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INVESTIGACIÓN EMPÁTICA: </a:t>
            </a:r>
            <a:r>
              <a:rPr lang="es" sz="2400" b="1" i="0" u="none" strike="noStrike" cap="none">
                <a:solidFill>
                  <a:schemeClr val="lt1"/>
                </a:solidFill>
                <a:highlight>
                  <a:srgbClr val="8AD9E4"/>
                </a:highlight>
                <a:latin typeface="Cabin"/>
                <a:ea typeface="Cabin"/>
                <a:cs typeface="Cabin"/>
                <a:sym typeface="Cabin"/>
              </a:rPr>
              <a:t>AUTO DOCUMENTACIÓN</a:t>
            </a:r>
            <a:r>
              <a:rPr lang="es" sz="2200" b="1" i="0" u="none" strike="noStrike" cap="none">
                <a:solidFill>
                  <a:srgbClr val="000000"/>
                </a:solidFill>
                <a:latin typeface="Arvo"/>
                <a:ea typeface="Arvo"/>
                <a:cs typeface="Arvo"/>
                <a:sym typeface="Arvo"/>
              </a:rPr>
              <a:t> </a:t>
            </a:r>
            <a:endParaRPr sz="2200" b="1" i="0" u="none" strike="noStrike" cap="none">
              <a:solidFill>
                <a:srgbClr val="000000"/>
              </a:solidFill>
              <a:latin typeface="Arvo"/>
              <a:ea typeface="Arvo"/>
              <a:cs typeface="Arvo"/>
              <a:sym typeface="Arvo"/>
            </a:endParaRPr>
          </a:p>
        </p:txBody>
      </p:sp>
      <p:sp>
        <p:nvSpPr>
          <p:cNvPr id="250" name="Google Shape;250;p66"/>
          <p:cNvSpPr txBox="1"/>
          <p:nvPr/>
        </p:nvSpPr>
        <p:spPr>
          <a:xfrm>
            <a:off x="267856" y="1162896"/>
            <a:ext cx="8663706" cy="553968"/>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000000"/>
                </a:solidFill>
                <a:latin typeface="Cabin"/>
                <a:ea typeface="Cabin"/>
                <a:cs typeface="Cabin"/>
                <a:sym typeface="Cabin"/>
              </a:rPr>
              <a:t>NOMBRE ALUMNO 2: Jose Ramos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dirty="0">
                <a:solidFill>
                  <a:srgbClr val="000000"/>
                </a:solidFill>
                <a:latin typeface="Cabin"/>
                <a:ea typeface="Cabin"/>
                <a:cs typeface="Cabin"/>
                <a:sym typeface="Cabin"/>
              </a:rPr>
              <a:t>LINK DE LA FUENTE: Estan abajo.</a:t>
            </a:r>
            <a:endParaRPr sz="1200" b="0" i="0" u="none" strike="noStrike" cap="none" dirty="0">
              <a:solidFill>
                <a:srgbClr val="000000"/>
              </a:solidFill>
              <a:latin typeface="Cabin"/>
              <a:ea typeface="Cabin"/>
              <a:cs typeface="Cabin"/>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7"/>
          <p:cNvSpPr txBox="1"/>
          <p:nvPr/>
        </p:nvSpPr>
        <p:spPr>
          <a:xfrm>
            <a:off x="202445" y="1725836"/>
            <a:ext cx="8756825" cy="7217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highlight>
                  <a:srgbClr val="8AD9E4"/>
                </a:highlight>
                <a:latin typeface="Cabin"/>
                <a:ea typeface="Cabin"/>
                <a:cs typeface="Cabin"/>
                <a:sym typeface="Cabin"/>
              </a:rPr>
              <a:t>Cada integrante </a:t>
            </a:r>
            <a:r>
              <a:rPr lang="es" sz="1400" b="0" i="0" u="none" strike="noStrike" cap="none">
                <a:solidFill>
                  <a:srgbClr val="000000"/>
                </a:solidFill>
                <a:latin typeface="Cabin"/>
                <a:ea typeface="Cabin"/>
                <a:cs typeface="Cabin"/>
                <a:sym typeface="Cabin"/>
              </a:rPr>
              <a:t>del equipo debe investigar a la persona a través de información secundaria que de a conocer los problemas que enfrentan, sus emociones, sentimientos y qué hacen para resolverlos.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Algunas fuentes que pueden consultar son:  Documentales, Estudios de internet (de fuentes confiables), Películas, Videos, Entrevistas. </a:t>
            </a:r>
            <a:endParaRPr sz="1800" b="0" i="0" u="none" strike="noStrike" cap="none">
              <a:solidFill>
                <a:srgbClr val="000000"/>
              </a:solidFill>
              <a:latin typeface="Cabin"/>
              <a:ea typeface="Cabin"/>
              <a:cs typeface="Cabin"/>
              <a:sym typeface="Cabin"/>
            </a:endParaRPr>
          </a:p>
        </p:txBody>
      </p:sp>
      <p:sp>
        <p:nvSpPr>
          <p:cNvPr id="256" name="Google Shape;256;p67"/>
          <p:cNvSpPr txBox="1"/>
          <p:nvPr/>
        </p:nvSpPr>
        <p:spPr>
          <a:xfrm>
            <a:off x="267854" y="2702260"/>
            <a:ext cx="8663708" cy="3970287"/>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Cabin"/>
                <a:ea typeface="Cabin"/>
                <a:cs typeface="Cabin"/>
                <a:sym typeface="Cabin"/>
              </a:rPr>
              <a:t>Detallar las principales conclusiones de la auto documentación y dejar evidencia de las fuentes consultadas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¿Cómo es el día a día de estas personas? ¿Cuáles son los principales problemas que enfrentan en su día a día o al realizar determinada actividad? ¿Qué sienten?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57" name="Google Shape;257;p67"/>
          <p:cNvSpPr txBox="1"/>
          <p:nvPr/>
        </p:nvSpPr>
        <p:spPr>
          <a:xfrm>
            <a:off x="174738" y="-27516"/>
            <a:ext cx="5006862" cy="50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INVESTIGACIÓN EMPÁTICA: </a:t>
            </a:r>
            <a:r>
              <a:rPr lang="es" sz="2400" b="1" i="0" u="none" strike="noStrike" cap="none">
                <a:solidFill>
                  <a:schemeClr val="lt1"/>
                </a:solidFill>
                <a:highlight>
                  <a:srgbClr val="8AD9E4"/>
                </a:highlight>
                <a:latin typeface="Cabin"/>
                <a:ea typeface="Cabin"/>
                <a:cs typeface="Cabin"/>
                <a:sym typeface="Cabin"/>
              </a:rPr>
              <a:t>AUTO DOCUMENTACIÓN</a:t>
            </a:r>
            <a:r>
              <a:rPr lang="es" sz="2200" b="1" i="0" u="none" strike="noStrike" cap="none">
                <a:solidFill>
                  <a:srgbClr val="000000"/>
                </a:solidFill>
                <a:latin typeface="Arvo"/>
                <a:ea typeface="Arvo"/>
                <a:cs typeface="Arvo"/>
                <a:sym typeface="Arvo"/>
              </a:rPr>
              <a:t> </a:t>
            </a:r>
            <a:endParaRPr sz="2200" b="1" i="0" u="none" strike="noStrike" cap="none">
              <a:solidFill>
                <a:srgbClr val="000000"/>
              </a:solidFill>
              <a:latin typeface="Arvo"/>
              <a:ea typeface="Arvo"/>
              <a:cs typeface="Arvo"/>
              <a:sym typeface="Arvo"/>
            </a:endParaRPr>
          </a:p>
        </p:txBody>
      </p:sp>
      <p:sp>
        <p:nvSpPr>
          <p:cNvPr id="258" name="Google Shape;258;p67"/>
          <p:cNvSpPr txBox="1"/>
          <p:nvPr/>
        </p:nvSpPr>
        <p:spPr>
          <a:xfrm>
            <a:off x="267856" y="1162896"/>
            <a:ext cx="8663706" cy="553968"/>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LINK DE LA FUENTE: </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8"/>
          <p:cNvSpPr txBox="1"/>
          <p:nvPr/>
        </p:nvSpPr>
        <p:spPr>
          <a:xfrm>
            <a:off x="202445" y="1725836"/>
            <a:ext cx="8756825" cy="7217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highlight>
                  <a:srgbClr val="8AD9E4"/>
                </a:highlight>
                <a:latin typeface="Cabin"/>
                <a:ea typeface="Cabin"/>
                <a:cs typeface="Cabin"/>
                <a:sym typeface="Cabin"/>
              </a:rPr>
              <a:t>Cada integrante </a:t>
            </a:r>
            <a:r>
              <a:rPr lang="es" sz="1400" b="0" i="0" u="none" strike="noStrike" cap="none">
                <a:solidFill>
                  <a:srgbClr val="000000"/>
                </a:solidFill>
                <a:latin typeface="Cabin"/>
                <a:ea typeface="Cabin"/>
                <a:cs typeface="Cabin"/>
                <a:sym typeface="Cabin"/>
              </a:rPr>
              <a:t>del equipo debe investigar a la persona a través de información secundaria que de a conocer los problemas que enfrentan, sus emociones, sentimientos y qué hacen para resolverlos.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Algunas fuentes que pueden consultar son:  Documentales, Estudios de internet (de fuentes confiables), Películas, Videos, Entrevistas. </a:t>
            </a:r>
            <a:endParaRPr sz="1800" b="0" i="0" u="none" strike="noStrike" cap="none">
              <a:solidFill>
                <a:srgbClr val="000000"/>
              </a:solidFill>
              <a:latin typeface="Cabin"/>
              <a:ea typeface="Cabin"/>
              <a:cs typeface="Cabin"/>
              <a:sym typeface="Cabin"/>
            </a:endParaRPr>
          </a:p>
        </p:txBody>
      </p:sp>
      <p:sp>
        <p:nvSpPr>
          <p:cNvPr id="264" name="Google Shape;264;p68"/>
          <p:cNvSpPr txBox="1"/>
          <p:nvPr/>
        </p:nvSpPr>
        <p:spPr>
          <a:xfrm>
            <a:off x="267854" y="2702260"/>
            <a:ext cx="8663708" cy="3970287"/>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Cabin"/>
                <a:ea typeface="Cabin"/>
                <a:cs typeface="Cabin"/>
                <a:sym typeface="Cabin"/>
              </a:rPr>
              <a:t>Detallar las principales conclusiones de la auto documentación y dejar evidencia de las fuentes consultadas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¿Cómo es el día a día de estas personas? ¿Cuáles son los principales problemas que enfrentan en su día a día o al realizar determinada actividad? ¿Qué sienten?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65" name="Google Shape;265;p68"/>
          <p:cNvSpPr txBox="1"/>
          <p:nvPr/>
        </p:nvSpPr>
        <p:spPr>
          <a:xfrm>
            <a:off x="174738" y="-27516"/>
            <a:ext cx="5006862" cy="50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INVESTIGACIÓN EMPÁTICA: </a:t>
            </a:r>
            <a:r>
              <a:rPr lang="es" sz="2400" b="1" i="0" u="none" strike="noStrike" cap="none">
                <a:solidFill>
                  <a:schemeClr val="lt1"/>
                </a:solidFill>
                <a:highlight>
                  <a:srgbClr val="8AD9E4"/>
                </a:highlight>
                <a:latin typeface="Cabin"/>
                <a:ea typeface="Cabin"/>
                <a:cs typeface="Cabin"/>
                <a:sym typeface="Cabin"/>
              </a:rPr>
              <a:t>AUTO DOCUMENTACIÓN</a:t>
            </a:r>
            <a:r>
              <a:rPr lang="es" sz="2200" b="1" i="0" u="none" strike="noStrike" cap="none">
                <a:solidFill>
                  <a:srgbClr val="000000"/>
                </a:solidFill>
                <a:latin typeface="Arvo"/>
                <a:ea typeface="Arvo"/>
                <a:cs typeface="Arvo"/>
                <a:sym typeface="Arvo"/>
              </a:rPr>
              <a:t> </a:t>
            </a:r>
            <a:endParaRPr sz="2200" b="1" i="0" u="none" strike="noStrike" cap="none">
              <a:solidFill>
                <a:srgbClr val="000000"/>
              </a:solidFill>
              <a:latin typeface="Arvo"/>
              <a:ea typeface="Arvo"/>
              <a:cs typeface="Arvo"/>
              <a:sym typeface="Arvo"/>
            </a:endParaRPr>
          </a:p>
        </p:txBody>
      </p:sp>
      <p:sp>
        <p:nvSpPr>
          <p:cNvPr id="266" name="Google Shape;266;p68"/>
          <p:cNvSpPr txBox="1"/>
          <p:nvPr/>
        </p:nvSpPr>
        <p:spPr>
          <a:xfrm>
            <a:off x="267856" y="1162896"/>
            <a:ext cx="8663706" cy="553968"/>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LINK DE LA FUENTE: </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455100" y="3020175"/>
            <a:ext cx="3835500" cy="22902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2200"/>
              <a:buFont typeface="Arial"/>
              <a:buNone/>
            </a:pPr>
            <a:r>
              <a:rPr lang="es" sz="1400" b="0" i="0" u="none" strike="noStrike" cap="none">
                <a:solidFill>
                  <a:schemeClr val="dk1"/>
                </a:solidFill>
                <a:latin typeface="Cabin"/>
                <a:ea typeface="Cabin"/>
                <a:cs typeface="Cabin"/>
                <a:sym typeface="Cabin"/>
              </a:rPr>
              <a:t>Tienen en sus manos la bitácora 2 de la asignatura Mentalidad Emprendedora, esta herramienta </a:t>
            </a:r>
            <a:r>
              <a:rPr lang="es" sz="1400" b="1" i="0" u="none" strike="noStrike" cap="none">
                <a:solidFill>
                  <a:schemeClr val="dk1"/>
                </a:solidFill>
                <a:latin typeface="Cabin"/>
                <a:ea typeface="Cabin"/>
                <a:cs typeface="Cabin"/>
                <a:sym typeface="Cabin"/>
              </a:rPr>
              <a:t>te acompañará </a:t>
            </a:r>
            <a:r>
              <a:rPr lang="es" sz="1400" b="0" i="0" u="none" strike="noStrike" cap="none">
                <a:solidFill>
                  <a:schemeClr val="dk1"/>
                </a:solidFill>
                <a:latin typeface="Cabin"/>
                <a:ea typeface="Cabin"/>
                <a:cs typeface="Cabin"/>
                <a:sym typeface="Cabin"/>
              </a:rPr>
              <a:t>y será de mucha utilidad, </a:t>
            </a:r>
            <a:r>
              <a:rPr lang="es" sz="1400" b="1" i="0" u="none" strike="noStrike" cap="none">
                <a:solidFill>
                  <a:schemeClr val="dk1"/>
                </a:solidFill>
                <a:latin typeface="Cabin"/>
                <a:ea typeface="Cabin"/>
                <a:cs typeface="Cabin"/>
                <a:sym typeface="Cabin"/>
              </a:rPr>
              <a:t>ya que te permitirá resguardar y registrar las actividades didácticas en tu proceso de aprendizaje. </a:t>
            </a:r>
            <a:r>
              <a:rPr lang="es" sz="1400" b="0" i="0" u="none" strike="noStrike" cap="none">
                <a:solidFill>
                  <a:schemeClr val="dk1"/>
                </a:solidFill>
                <a:latin typeface="Cabin"/>
                <a:ea typeface="Cabin"/>
                <a:cs typeface="Cabin"/>
                <a:sym typeface="Cabin"/>
              </a:rPr>
              <a:t>Durante el semestre trabajarás con tres bitácoras, una para cada experiencia de aprendizaje y una bitácora para el Examen Transversal (ET).</a:t>
            </a:r>
            <a:endParaRPr sz="1400" b="0" i="0" u="none" strike="noStrike" cap="none">
              <a:solidFill>
                <a:schemeClr val="dk1"/>
              </a:solidFill>
              <a:latin typeface="Cabin"/>
              <a:ea typeface="Cabin"/>
              <a:cs typeface="Cabin"/>
              <a:sym typeface="Cabin"/>
            </a:endParaRPr>
          </a:p>
        </p:txBody>
      </p:sp>
      <p:sp>
        <p:nvSpPr>
          <p:cNvPr id="96" name="Google Shape;96;p2"/>
          <p:cNvSpPr txBox="1"/>
          <p:nvPr/>
        </p:nvSpPr>
        <p:spPr>
          <a:xfrm>
            <a:off x="4317150" y="1498225"/>
            <a:ext cx="4351200" cy="50562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200"/>
              <a:buFont typeface="Arial"/>
              <a:buNone/>
            </a:pPr>
            <a:r>
              <a:rPr lang="es" sz="1400" b="1" i="0" u="none" strike="noStrike" cap="none">
                <a:solidFill>
                  <a:schemeClr val="dk1"/>
                </a:solidFill>
                <a:latin typeface="Cabin"/>
                <a:ea typeface="Cabin"/>
                <a:cs typeface="Cabin"/>
                <a:sym typeface="Cabin"/>
              </a:rPr>
              <a:t>A continuación, algunas recomendaciones para su uso:</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a:p>
            <a:pPr marL="285750" marR="0" lvl="0" indent="-234950" algn="just" rtl="0">
              <a:lnSpc>
                <a:spcPct val="100000"/>
              </a:lnSpc>
              <a:spcBef>
                <a:spcPts val="0"/>
              </a:spcBef>
              <a:spcAft>
                <a:spcPts val="0"/>
              </a:spcAft>
              <a:buClr>
                <a:schemeClr val="dk1"/>
              </a:buClr>
              <a:buSzPts val="1400"/>
              <a:buFont typeface="Noto Sans Symbols"/>
              <a:buChar char="⮚"/>
            </a:pPr>
            <a:r>
              <a:rPr lang="es" sz="1400" b="0" i="0" u="none" strike="noStrike" cap="none">
                <a:solidFill>
                  <a:schemeClr val="dk1"/>
                </a:solidFill>
                <a:latin typeface="Cabin"/>
                <a:ea typeface="Cabin"/>
                <a:cs typeface="Cabin"/>
                <a:sym typeface="Cabin"/>
              </a:rPr>
              <a:t>La bitácora es de </a:t>
            </a:r>
            <a:r>
              <a:rPr lang="es" sz="1400" b="1" i="0" u="none" strike="noStrike" cap="none">
                <a:solidFill>
                  <a:schemeClr val="dk1"/>
                </a:solidFill>
                <a:latin typeface="Cabin"/>
                <a:ea typeface="Cabin"/>
                <a:cs typeface="Cabin"/>
                <a:sym typeface="Cabin"/>
              </a:rPr>
              <a:t>uso colectivo</a:t>
            </a:r>
            <a:r>
              <a:rPr lang="es" sz="1400" b="0" i="0" u="none" strike="noStrike" cap="none">
                <a:solidFill>
                  <a:schemeClr val="dk1"/>
                </a:solidFill>
                <a:latin typeface="Cabin"/>
                <a:ea typeface="Cabin"/>
                <a:cs typeface="Cabin"/>
                <a:sym typeface="Cabin"/>
              </a:rPr>
              <a:t>, es decir, se completa una bitácora por equipo de trabajo.</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285750" marR="0" lvl="0" indent="-234950" algn="just" rtl="0">
              <a:lnSpc>
                <a:spcPct val="100000"/>
              </a:lnSpc>
              <a:spcBef>
                <a:spcPts val="0"/>
              </a:spcBef>
              <a:spcAft>
                <a:spcPts val="0"/>
              </a:spcAft>
              <a:buClr>
                <a:schemeClr val="dk1"/>
              </a:buClr>
              <a:buSzPts val="1400"/>
              <a:buFont typeface="Noto Sans Symbols"/>
              <a:buChar char="⮚"/>
            </a:pPr>
            <a:r>
              <a:rPr lang="es" sz="1400" b="0" i="0" u="none" strike="noStrike" cap="none">
                <a:solidFill>
                  <a:schemeClr val="dk1"/>
                </a:solidFill>
                <a:latin typeface="Cabin"/>
                <a:ea typeface="Cabin"/>
                <a:cs typeface="Cabin"/>
                <a:sym typeface="Cabin"/>
              </a:rPr>
              <a:t>Deben </a:t>
            </a:r>
            <a:r>
              <a:rPr lang="es" sz="1400" b="1" i="0" u="none" strike="noStrike" cap="none">
                <a:solidFill>
                  <a:schemeClr val="dk1"/>
                </a:solidFill>
                <a:latin typeface="Cabin"/>
                <a:ea typeface="Cabin"/>
                <a:cs typeface="Cabin"/>
                <a:sym typeface="Cabin"/>
              </a:rPr>
              <a:t>registrar todas las evidencias </a:t>
            </a:r>
            <a:r>
              <a:rPr lang="es" sz="1400" b="0" i="0" u="none" strike="noStrike" cap="none">
                <a:solidFill>
                  <a:schemeClr val="dk1"/>
                </a:solidFill>
                <a:latin typeface="Cabin"/>
                <a:ea typeface="Cabin"/>
                <a:cs typeface="Cabin"/>
                <a:sym typeface="Cabin"/>
              </a:rPr>
              <a:t>que den cuenta de la realización de las actividades de acuerdo a las instrucciones de su profesor(a).</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285750" marR="0" lvl="0" indent="-234950" algn="just" rtl="0">
              <a:lnSpc>
                <a:spcPct val="100000"/>
              </a:lnSpc>
              <a:spcBef>
                <a:spcPts val="0"/>
              </a:spcBef>
              <a:spcAft>
                <a:spcPts val="0"/>
              </a:spcAft>
              <a:buClr>
                <a:schemeClr val="dk1"/>
              </a:buClr>
              <a:buSzPts val="1400"/>
              <a:buFont typeface="Noto Sans Symbols"/>
              <a:buChar char="⮚"/>
            </a:pPr>
            <a:r>
              <a:rPr lang="es" sz="1400" b="0" i="0" u="none" strike="noStrike" cap="none">
                <a:solidFill>
                  <a:schemeClr val="dk1"/>
                </a:solidFill>
                <a:latin typeface="Cabin"/>
                <a:ea typeface="Cabin"/>
                <a:cs typeface="Cabin"/>
                <a:sym typeface="Cabin"/>
              </a:rPr>
              <a:t>Si tu profesor(a) utiliza algunas plataformas para la realización de ciertas actividades, </a:t>
            </a:r>
            <a:r>
              <a:rPr lang="es" sz="1400" b="1" i="0" u="none" strike="noStrike" cap="none">
                <a:solidFill>
                  <a:schemeClr val="dk1"/>
                </a:solidFill>
                <a:latin typeface="Cabin"/>
                <a:ea typeface="Cabin"/>
                <a:cs typeface="Cabin"/>
                <a:sym typeface="Cabin"/>
              </a:rPr>
              <a:t>recuerden traspasar el trabajo realizado a la bitácora</a:t>
            </a:r>
            <a:r>
              <a:rPr lang="es" sz="1400" b="0" i="0" u="none" strike="noStrike" cap="none">
                <a:solidFill>
                  <a:schemeClr val="dk1"/>
                </a:solidFill>
                <a:latin typeface="Cabin"/>
                <a:ea typeface="Cabin"/>
                <a:cs typeface="Cabin"/>
                <a:sym typeface="Cabin"/>
              </a:rPr>
              <a:t>, pudiendo hacer una captura de imagen.</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285750" marR="0" lvl="0" indent="-234950" algn="just" rtl="0">
              <a:lnSpc>
                <a:spcPct val="100000"/>
              </a:lnSpc>
              <a:spcBef>
                <a:spcPts val="0"/>
              </a:spcBef>
              <a:spcAft>
                <a:spcPts val="0"/>
              </a:spcAft>
              <a:buClr>
                <a:schemeClr val="dk1"/>
              </a:buClr>
              <a:buSzPts val="1400"/>
              <a:buFont typeface="Noto Sans Symbols"/>
              <a:buChar char="⮚"/>
            </a:pPr>
            <a:r>
              <a:rPr lang="es" sz="1400" b="1" i="0" u="none" strike="noStrike" cap="none">
                <a:solidFill>
                  <a:schemeClr val="dk1"/>
                </a:solidFill>
                <a:latin typeface="Cabin"/>
                <a:ea typeface="Cabin"/>
                <a:cs typeface="Cabin"/>
                <a:sym typeface="Cabin"/>
              </a:rPr>
              <a:t>Registren toda la retroalimentación </a:t>
            </a:r>
            <a:r>
              <a:rPr lang="es" sz="1400" b="0" i="0" u="none" strike="noStrike" cap="none">
                <a:solidFill>
                  <a:schemeClr val="dk1"/>
                </a:solidFill>
                <a:latin typeface="Cabin"/>
                <a:ea typeface="Cabin"/>
                <a:cs typeface="Cabin"/>
                <a:sym typeface="Cabin"/>
              </a:rPr>
              <a:t>que les entregue su profesor(a), esto les ayudará a preparar con mayor coherencia y sustento sus evaluaciones. </a:t>
            </a:r>
            <a:endParaRPr sz="1400" b="0" i="0" u="none" strike="noStrike" cap="none">
              <a:solidFill>
                <a:schemeClr val="dk1"/>
              </a:solidFill>
              <a:latin typeface="Cabin"/>
              <a:ea typeface="Cabin"/>
              <a:cs typeface="Cabin"/>
              <a:sym typeface="Cabin"/>
            </a:endParaRPr>
          </a:p>
          <a:p>
            <a:pPr marL="285750" marR="0" lvl="0" indent="-146050" algn="just" rtl="0">
              <a:lnSpc>
                <a:spcPct val="100000"/>
              </a:lnSpc>
              <a:spcBef>
                <a:spcPts val="0"/>
              </a:spcBef>
              <a:spcAft>
                <a:spcPts val="0"/>
              </a:spcAft>
              <a:buClr>
                <a:srgbClr val="000000"/>
              </a:buClr>
              <a:buSzPts val="2200"/>
              <a:buFont typeface="Noto Sans Symbols"/>
              <a:buNone/>
            </a:pPr>
            <a:endParaRPr sz="1400" b="0" i="0" u="none" strike="noStrike" cap="none">
              <a:solidFill>
                <a:schemeClr val="dk1"/>
              </a:solidFill>
              <a:latin typeface="Cabin"/>
              <a:ea typeface="Cabin"/>
              <a:cs typeface="Cabin"/>
              <a:sym typeface="Cabin"/>
            </a:endParaRPr>
          </a:p>
          <a:p>
            <a:pPr marL="285750" marR="0" lvl="0" indent="-146050" algn="just" rtl="0">
              <a:lnSpc>
                <a:spcPct val="100000"/>
              </a:lnSpc>
              <a:spcBef>
                <a:spcPts val="0"/>
              </a:spcBef>
              <a:spcAft>
                <a:spcPts val="0"/>
              </a:spcAft>
              <a:buClr>
                <a:srgbClr val="000000"/>
              </a:buClr>
              <a:buSzPts val="2200"/>
              <a:buFont typeface="Noto Sans Symbols"/>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pic>
        <p:nvPicPr>
          <p:cNvPr id="97" name="Google Shape;97;p2"/>
          <p:cNvPicPr preferRelativeResize="0"/>
          <p:nvPr/>
        </p:nvPicPr>
        <p:blipFill rotWithShape="1">
          <a:blip r:embed="rId3">
            <a:alphaModFix/>
          </a:blip>
          <a:srcRect/>
          <a:stretch/>
        </p:blipFill>
        <p:spPr>
          <a:xfrm>
            <a:off x="1416226" y="1129075"/>
            <a:ext cx="1818900" cy="1803425"/>
          </a:xfrm>
          <a:prstGeom prst="rect">
            <a:avLst/>
          </a:prstGeom>
          <a:noFill/>
          <a:ln>
            <a:noFill/>
          </a:ln>
        </p:spPr>
      </p:pic>
      <p:sp>
        <p:nvSpPr>
          <p:cNvPr id="98" name="Google Shape;98;p2"/>
          <p:cNvSpPr txBox="1"/>
          <p:nvPr/>
        </p:nvSpPr>
        <p:spPr>
          <a:xfrm>
            <a:off x="455100" y="5501825"/>
            <a:ext cx="8386200" cy="1231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highlight>
                  <a:srgbClr val="8AD9E4"/>
                </a:highlight>
                <a:latin typeface="Cabin"/>
                <a:ea typeface="Cabin"/>
                <a:cs typeface="Cabin"/>
                <a:sym typeface="Cabin"/>
              </a:rPr>
              <a:t>Esta </a:t>
            </a:r>
            <a:r>
              <a:rPr lang="es" sz="1700" b="1" i="0" u="none" strike="noStrike" cap="none">
                <a:solidFill>
                  <a:schemeClr val="dk1"/>
                </a:solidFill>
                <a:highlight>
                  <a:srgbClr val="8AD9E4"/>
                </a:highlight>
                <a:latin typeface="Cabin"/>
                <a:ea typeface="Cabin"/>
                <a:cs typeface="Cabin"/>
                <a:sym typeface="Cabin"/>
              </a:rPr>
              <a:t>segunda experiencia de aprendizaje </a:t>
            </a:r>
            <a:r>
              <a:rPr lang="es" sz="1700" b="0" i="0" u="none" strike="noStrike" cap="none">
                <a:solidFill>
                  <a:schemeClr val="dk1"/>
                </a:solidFill>
                <a:highlight>
                  <a:srgbClr val="8AD9E4"/>
                </a:highlight>
                <a:latin typeface="Cabin"/>
                <a:ea typeface="Cabin"/>
                <a:cs typeface="Cabin"/>
                <a:sym typeface="Cabin"/>
              </a:rPr>
              <a:t>aprenderás a analizar la presencia de </a:t>
            </a:r>
            <a:endParaRPr sz="1700" b="0" i="0" u="none" strike="noStrike" cap="none">
              <a:solidFill>
                <a:schemeClr val="dk1"/>
              </a:solidFill>
              <a:highlight>
                <a:srgbClr val="8AD9E4"/>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r>
              <a:rPr lang="es" sz="1700" b="1" i="0" u="none" strike="noStrike" cap="none">
                <a:solidFill>
                  <a:schemeClr val="dk1"/>
                </a:solidFill>
                <a:highlight>
                  <a:srgbClr val="8AD9E4"/>
                </a:highlight>
                <a:latin typeface="Cabin"/>
                <a:ea typeface="Cabin"/>
                <a:cs typeface="Cabin"/>
                <a:sym typeface="Cabin"/>
              </a:rPr>
              <a:t>necesidades y oportunidades en un contexto real</a:t>
            </a:r>
            <a:r>
              <a:rPr lang="es" sz="1700" b="0" i="0" u="none" strike="noStrike" cap="none">
                <a:solidFill>
                  <a:schemeClr val="dk1"/>
                </a:solidFill>
                <a:highlight>
                  <a:srgbClr val="8AD9E4"/>
                </a:highlight>
                <a:latin typeface="Cabin"/>
                <a:ea typeface="Cabin"/>
                <a:cs typeface="Cabin"/>
                <a:sym typeface="Cabin"/>
              </a:rPr>
              <a:t>; a tomar iniciativas frente a estas oportunidades, considerando diferentes perspectivas, y a aportar con ideas creativas </a:t>
            </a:r>
            <a:endParaRPr sz="1700" b="0" i="0" u="none" strike="noStrike" cap="none">
              <a:solidFill>
                <a:schemeClr val="dk1"/>
              </a:solidFill>
              <a:highlight>
                <a:srgbClr val="8AD9E4"/>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highlight>
                  <a:srgbClr val="8AD9E4"/>
                </a:highlight>
                <a:latin typeface="Cabin"/>
                <a:ea typeface="Cabin"/>
                <a:cs typeface="Cabin"/>
                <a:sym typeface="Cabin"/>
              </a:rPr>
              <a:t>para dar solución a problemáticas reales. </a:t>
            </a:r>
            <a:endParaRPr sz="1500" b="0" i="0" u="none" strike="noStrike" cap="none">
              <a:solidFill>
                <a:schemeClr val="dk1"/>
              </a:solidFill>
              <a:highlight>
                <a:srgbClr val="8AD9E4"/>
              </a:highlight>
              <a:latin typeface="Cabin"/>
              <a:ea typeface="Cabin"/>
              <a:cs typeface="Cabin"/>
              <a:sym typeface="Cabin"/>
            </a:endParaRPr>
          </a:p>
        </p:txBody>
      </p:sp>
      <p:sp>
        <p:nvSpPr>
          <p:cNvPr id="99" name="Google Shape;99;p2"/>
          <p:cNvSpPr txBox="1"/>
          <p:nvPr/>
        </p:nvSpPr>
        <p:spPr>
          <a:xfrm>
            <a:off x="237610" y="268274"/>
            <a:ext cx="8334900" cy="7509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rgbClr val="595959"/>
              </a:buClr>
              <a:buSzPts val="2800"/>
              <a:buFont typeface="Arial"/>
              <a:buNone/>
            </a:pPr>
            <a:r>
              <a:rPr lang="es" sz="2400" b="1" i="0" u="none" strike="noStrike" cap="none">
                <a:solidFill>
                  <a:srgbClr val="000000"/>
                </a:solidFill>
                <a:latin typeface="Arvo"/>
                <a:ea typeface="Arvo"/>
                <a:cs typeface="Arvo"/>
                <a:sym typeface="Arvo"/>
              </a:rPr>
              <a:t>INTRODUCCIÓN</a:t>
            </a:r>
            <a:endParaRPr sz="1400" b="0" i="0" u="none" strike="noStrike" cap="none">
              <a:solidFill>
                <a:srgbClr val="000000"/>
              </a:solidFill>
              <a:latin typeface="Arvo"/>
              <a:ea typeface="Arvo"/>
              <a:cs typeface="Arvo"/>
              <a:sym typeface="Arv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9"/>
          <p:cNvSpPr txBox="1"/>
          <p:nvPr/>
        </p:nvSpPr>
        <p:spPr>
          <a:xfrm>
            <a:off x="202445" y="1725836"/>
            <a:ext cx="8756825" cy="72179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highlight>
                  <a:srgbClr val="8AD9E4"/>
                </a:highlight>
                <a:latin typeface="Cabin"/>
                <a:ea typeface="Cabin"/>
                <a:cs typeface="Cabin"/>
                <a:sym typeface="Cabin"/>
              </a:rPr>
              <a:t>Cada integrante </a:t>
            </a:r>
            <a:r>
              <a:rPr lang="es" sz="1400" b="0" i="0" u="none" strike="noStrike" cap="none">
                <a:solidFill>
                  <a:srgbClr val="000000"/>
                </a:solidFill>
                <a:latin typeface="Cabin"/>
                <a:ea typeface="Cabin"/>
                <a:cs typeface="Cabin"/>
                <a:sym typeface="Cabin"/>
              </a:rPr>
              <a:t>del equipo debe investigar a la persona a través de información secundaria que de a conocer los problemas que enfrentan, sus emociones, sentimientos y qué hacen para resolverlos.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Algunas fuentes que pueden consultar son:  Documentales, Estudios de internet (de fuentes confiables), Películas, Videos, Entrevistas. </a:t>
            </a:r>
            <a:endParaRPr sz="1800" b="0" i="0" u="none" strike="noStrike" cap="none">
              <a:solidFill>
                <a:srgbClr val="000000"/>
              </a:solidFill>
              <a:latin typeface="Cabin"/>
              <a:ea typeface="Cabin"/>
              <a:cs typeface="Cabin"/>
              <a:sym typeface="Cabin"/>
            </a:endParaRPr>
          </a:p>
        </p:txBody>
      </p:sp>
      <p:sp>
        <p:nvSpPr>
          <p:cNvPr id="272" name="Google Shape;272;p69"/>
          <p:cNvSpPr txBox="1"/>
          <p:nvPr/>
        </p:nvSpPr>
        <p:spPr>
          <a:xfrm>
            <a:off x="267854" y="2702260"/>
            <a:ext cx="8663708" cy="3970287"/>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Cabin"/>
                <a:ea typeface="Cabin"/>
                <a:cs typeface="Cabin"/>
                <a:sym typeface="Cabin"/>
              </a:rPr>
              <a:t>Detallar las principales conclusiones de la auto documentación y dejar evidencia de las fuentes consultadas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¿Cómo es el día a día de estas personas? ¿Cuáles son los principales problemas que enfrentan en su día a día o al realizar determinada actividad? ¿Qué sienten?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273" name="Google Shape;273;p69"/>
          <p:cNvSpPr txBox="1"/>
          <p:nvPr/>
        </p:nvSpPr>
        <p:spPr>
          <a:xfrm>
            <a:off x="174738" y="-27516"/>
            <a:ext cx="5006862" cy="5094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INVESTIGACIÓN EMPÁTICA: </a:t>
            </a:r>
            <a:r>
              <a:rPr lang="es" sz="2400" b="1" i="0" u="none" strike="noStrike" cap="none">
                <a:solidFill>
                  <a:schemeClr val="lt1"/>
                </a:solidFill>
                <a:highlight>
                  <a:srgbClr val="8AD9E4"/>
                </a:highlight>
                <a:latin typeface="Cabin"/>
                <a:ea typeface="Cabin"/>
                <a:cs typeface="Cabin"/>
                <a:sym typeface="Cabin"/>
              </a:rPr>
              <a:t>AUTO DOCUMENTACIÓN</a:t>
            </a:r>
            <a:r>
              <a:rPr lang="es" sz="2200" b="1" i="0" u="none" strike="noStrike" cap="none">
                <a:solidFill>
                  <a:srgbClr val="000000"/>
                </a:solidFill>
                <a:latin typeface="Arvo"/>
                <a:ea typeface="Arvo"/>
                <a:cs typeface="Arvo"/>
                <a:sym typeface="Arvo"/>
              </a:rPr>
              <a:t> </a:t>
            </a:r>
            <a:endParaRPr sz="2200" b="1" i="0" u="none" strike="noStrike" cap="none">
              <a:solidFill>
                <a:srgbClr val="000000"/>
              </a:solidFill>
              <a:latin typeface="Arvo"/>
              <a:ea typeface="Arvo"/>
              <a:cs typeface="Arvo"/>
              <a:sym typeface="Arvo"/>
            </a:endParaRPr>
          </a:p>
        </p:txBody>
      </p:sp>
      <p:sp>
        <p:nvSpPr>
          <p:cNvPr id="274" name="Google Shape;274;p69"/>
          <p:cNvSpPr txBox="1"/>
          <p:nvPr/>
        </p:nvSpPr>
        <p:spPr>
          <a:xfrm>
            <a:off x="267856" y="1162896"/>
            <a:ext cx="8663706" cy="553968"/>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LINK DE LA FUENTE: </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9"/>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280" name="Google Shape;280;p19"/>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281" name="Google Shape;281;p19"/>
          <p:cNvSpPr txBox="1"/>
          <p:nvPr/>
        </p:nvSpPr>
        <p:spPr>
          <a:xfrm>
            <a:off x="2428450" y="5915125"/>
            <a:ext cx="530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bin"/>
              <a:ea typeface="Cabin"/>
              <a:cs typeface="Cabin"/>
              <a:sym typeface="Cabin"/>
            </a:endParaRPr>
          </a:p>
        </p:txBody>
      </p:sp>
      <p:sp>
        <p:nvSpPr>
          <p:cNvPr id="282" name="Google Shape;282;p19"/>
          <p:cNvSpPr txBox="1"/>
          <p:nvPr/>
        </p:nvSpPr>
        <p:spPr>
          <a:xfrm>
            <a:off x="2949700" y="5745600"/>
            <a:ext cx="34608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bin"/>
              <a:ea typeface="Cabin"/>
              <a:cs typeface="Cabin"/>
              <a:sym typeface="Cabin"/>
            </a:endParaRPr>
          </a:p>
        </p:txBody>
      </p:sp>
      <p:sp>
        <p:nvSpPr>
          <p:cNvPr id="283" name="Google Shape;283;p19"/>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8AD9E4"/>
                </a:highlight>
                <a:latin typeface="Arvo"/>
                <a:ea typeface="Arvo"/>
                <a:cs typeface="Arvo"/>
                <a:sym typeface="Arvo"/>
              </a:rPr>
              <a:t>ACTIVIDAD</a:t>
            </a:r>
            <a:endParaRPr sz="3800" b="1" i="0" u="none" strike="noStrike" cap="none">
              <a:solidFill>
                <a:srgbClr val="000000"/>
              </a:solidFill>
              <a:highlight>
                <a:srgbClr val="8AD9E4"/>
              </a:highlight>
              <a:latin typeface="Arvo"/>
              <a:ea typeface="Arvo"/>
              <a:cs typeface="Arvo"/>
              <a:sym typeface="Arvo"/>
            </a:endParaRPr>
          </a:p>
        </p:txBody>
      </p:sp>
      <p:sp>
        <p:nvSpPr>
          <p:cNvPr id="284" name="Google Shape;284;p19"/>
          <p:cNvSpPr txBox="1"/>
          <p:nvPr/>
        </p:nvSpPr>
        <p:spPr>
          <a:xfrm>
            <a:off x="1458025" y="5745600"/>
            <a:ext cx="6397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s" sz="2300" b="0" i="0" u="none" strike="noStrike" cap="none">
                <a:solidFill>
                  <a:srgbClr val="000000"/>
                </a:solidFill>
                <a:latin typeface="Cabin"/>
                <a:ea typeface="Cabin"/>
                <a:cs typeface="Cabin"/>
                <a:sym typeface="Cabin"/>
              </a:rPr>
              <a:t>IDENTIFICAR UNA OPORTUNIDAD</a:t>
            </a:r>
            <a:endParaRPr sz="2300" b="0" i="0" u="none" strike="noStrike" cap="none">
              <a:solidFill>
                <a:srgbClr val="000000"/>
              </a:solidFill>
              <a:latin typeface="Cabin"/>
              <a:ea typeface="Cabin"/>
              <a:cs typeface="Cabin"/>
              <a:sym typeface="Cabin"/>
            </a:endParaRPr>
          </a:p>
        </p:txBody>
      </p:sp>
      <p:pic>
        <p:nvPicPr>
          <p:cNvPr id="285" name="Google Shape;285;p19"/>
          <p:cNvPicPr preferRelativeResize="0"/>
          <p:nvPr/>
        </p:nvPicPr>
        <p:blipFill rotWithShape="1">
          <a:blip r:embed="rId3">
            <a:alphaModFix/>
          </a:blip>
          <a:srcRect/>
          <a:stretch/>
        </p:blipFill>
        <p:spPr>
          <a:xfrm>
            <a:off x="3188600" y="2516050"/>
            <a:ext cx="2577000" cy="25036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0"/>
          <p:cNvSpPr txBox="1"/>
          <p:nvPr/>
        </p:nvSpPr>
        <p:spPr>
          <a:xfrm>
            <a:off x="336163" y="266822"/>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INSTRUCCIONES:</a:t>
            </a:r>
            <a:endParaRPr sz="1400" b="0" i="0" u="none" strike="noStrike" cap="none">
              <a:solidFill>
                <a:srgbClr val="000000"/>
              </a:solidFill>
              <a:latin typeface="Arvo"/>
              <a:ea typeface="Arvo"/>
              <a:cs typeface="Arvo"/>
              <a:sym typeface="Arvo"/>
            </a:endParaRPr>
          </a:p>
        </p:txBody>
      </p:sp>
      <p:sp>
        <p:nvSpPr>
          <p:cNvPr id="291" name="Google Shape;291;p20"/>
          <p:cNvSpPr txBox="1">
            <a:spLocks noGrp="1"/>
          </p:cNvSpPr>
          <p:nvPr>
            <p:ph type="title"/>
          </p:nvPr>
        </p:nvSpPr>
        <p:spPr>
          <a:xfrm>
            <a:off x="336175" y="1231375"/>
            <a:ext cx="8455800" cy="14859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4400"/>
              <a:buFont typeface="Arial"/>
              <a:buNone/>
            </a:pPr>
            <a:r>
              <a:rPr lang="es" sz="1500" b="0" i="0" u="none" strike="noStrike" cap="none">
                <a:solidFill>
                  <a:schemeClr val="dk1"/>
                </a:solidFill>
                <a:latin typeface="Cabin"/>
                <a:ea typeface="Cabin"/>
                <a:cs typeface="Cabin"/>
                <a:sym typeface="Cabin"/>
              </a:rPr>
              <a:t>A partir de los problemas detectados luego de realizar la inmersión en la vida de una persona, </a:t>
            </a:r>
            <a:r>
              <a:rPr lang="es" sz="1500" b="1" i="0" u="none" strike="noStrike" cap="none">
                <a:solidFill>
                  <a:schemeClr val="dk1"/>
                </a:solidFill>
                <a:latin typeface="Cabin"/>
                <a:ea typeface="Cabin"/>
                <a:cs typeface="Cabin"/>
                <a:sym typeface="Cabin"/>
              </a:rPr>
              <a:t>deberán identificar una oportunidad </a:t>
            </a:r>
            <a:r>
              <a:rPr lang="es" sz="1500" b="0" i="0" u="none" strike="noStrike" cap="none">
                <a:solidFill>
                  <a:schemeClr val="dk1"/>
                </a:solidFill>
                <a:latin typeface="Cabin"/>
                <a:ea typeface="Cabin"/>
                <a:cs typeface="Cabin"/>
                <a:sym typeface="Cabin"/>
              </a:rPr>
              <a:t>para desarrollar una solución creativa, completando la siguiente tabla:</a:t>
            </a:r>
            <a:endParaRPr sz="1500" b="0" i="0" u="none" strike="noStrike" cap="none">
              <a:solidFill>
                <a:schemeClr val="dk1"/>
              </a:solidFill>
              <a:latin typeface="Cabin"/>
              <a:ea typeface="Cabin"/>
              <a:cs typeface="Cabin"/>
              <a:sym typeface="Cabin"/>
            </a:endParaRPr>
          </a:p>
        </p:txBody>
      </p:sp>
      <p:graphicFrame>
        <p:nvGraphicFramePr>
          <p:cNvPr id="292" name="Google Shape;292;p20"/>
          <p:cNvGraphicFramePr/>
          <p:nvPr>
            <p:extLst>
              <p:ext uri="{D42A27DB-BD31-4B8C-83A1-F6EECF244321}">
                <p14:modId xmlns:p14="http://schemas.microsoft.com/office/powerpoint/2010/main" val="2685166128"/>
              </p:ext>
            </p:extLst>
          </p:nvPr>
        </p:nvGraphicFramePr>
        <p:xfrm>
          <a:off x="336163" y="2020778"/>
          <a:ext cx="8455900" cy="4393425"/>
        </p:xfrm>
        <a:graphic>
          <a:graphicData uri="http://schemas.openxmlformats.org/drawingml/2006/table">
            <a:tbl>
              <a:tblPr>
                <a:noFill/>
                <a:tableStyleId>{FF8E6A15-7A5D-4A46-B23A-01AF0AEDBAA6}</a:tableStyleId>
              </a:tblPr>
              <a:tblGrid>
                <a:gridCol w="2632725">
                  <a:extLst>
                    <a:ext uri="{9D8B030D-6E8A-4147-A177-3AD203B41FA5}">
                      <a16:colId xmlns:a16="http://schemas.microsoft.com/office/drawing/2014/main" val="20000"/>
                    </a:ext>
                  </a:extLst>
                </a:gridCol>
                <a:gridCol w="5823175">
                  <a:extLst>
                    <a:ext uri="{9D8B030D-6E8A-4147-A177-3AD203B41FA5}">
                      <a16:colId xmlns:a16="http://schemas.microsoft.com/office/drawing/2014/main" val="20001"/>
                    </a:ext>
                  </a:extLst>
                </a:gridCol>
              </a:tblGrid>
              <a:tr h="1053675">
                <a:tc>
                  <a:txBody>
                    <a:bodyPr/>
                    <a:lstStyle/>
                    <a:p>
                      <a:pPr marL="0" marR="0" lvl="0" indent="0" algn="l" rtl="0">
                        <a:lnSpc>
                          <a:spcPct val="100000"/>
                        </a:lnSpc>
                        <a:spcBef>
                          <a:spcPts val="0"/>
                        </a:spcBef>
                        <a:spcAft>
                          <a:spcPts val="0"/>
                        </a:spcAft>
                        <a:buClr>
                          <a:srgbClr val="000000"/>
                        </a:buClr>
                        <a:buSzPts val="1300"/>
                        <a:buFont typeface="Arial"/>
                        <a:buNone/>
                      </a:pPr>
                      <a:r>
                        <a:rPr lang="es" sz="1300" b="1" i="0" u="none" strike="noStrike" cap="none">
                          <a:solidFill>
                            <a:schemeClr val="dk1"/>
                          </a:solidFill>
                          <a:latin typeface="Cabin"/>
                          <a:ea typeface="Cabin"/>
                          <a:cs typeface="Cabin"/>
                          <a:sym typeface="Cabin"/>
                        </a:rPr>
                        <a:t>Problemas detectados:</a:t>
                      </a:r>
                      <a:endParaRPr sz="1300" u="none" strike="noStrike" cap="none">
                        <a:solidFill>
                          <a:schemeClr val="dk1"/>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100" i="1" u="none" strike="noStrike" cap="none">
                          <a:solidFill>
                            <a:schemeClr val="dk1"/>
                          </a:solidFill>
                          <a:latin typeface="Cabin"/>
                          <a:ea typeface="Cabin"/>
                          <a:cs typeface="Cabin"/>
                          <a:sym typeface="Cabin"/>
                        </a:rPr>
                        <a:t>Realizar una lista de todos los problemas identificados (al menos 4)</a:t>
                      </a:r>
                      <a:endParaRPr sz="1300" u="none" strike="noStrike" cap="none">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AD9E4"/>
                    </a:solidFill>
                  </a:tcPr>
                </a:tc>
                <a:tc>
                  <a:txBody>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s-CL" sz="1200" u="none" strike="noStrike" cap="none" dirty="0">
                          <a:latin typeface="Cabin"/>
                          <a:ea typeface="Cabin"/>
                          <a:cs typeface="Cabin"/>
                          <a:sym typeface="Cabin"/>
                        </a:rPr>
                        <a:t>El tener que reaprender las actividades con un brazo</a:t>
                      </a:r>
                    </a:p>
                    <a:p>
                      <a:pPr marL="228600" marR="0" lvl="0" indent="-228600" algn="l" rtl="0">
                        <a:lnSpc>
                          <a:spcPct val="100000"/>
                        </a:lnSpc>
                        <a:spcBef>
                          <a:spcPts val="0"/>
                        </a:spcBef>
                        <a:spcAft>
                          <a:spcPts val="0"/>
                        </a:spcAft>
                        <a:buClr>
                          <a:srgbClr val="000000"/>
                        </a:buClr>
                        <a:buSzPts val="1200"/>
                        <a:buFont typeface="Arial"/>
                        <a:buAutoNum type="arabicPeriod"/>
                      </a:pPr>
                      <a:r>
                        <a:rPr lang="es-CL" sz="1200" u="none" strike="noStrike" cap="none" dirty="0">
                          <a:latin typeface="Cabin"/>
                          <a:ea typeface="Cabin"/>
                          <a:cs typeface="Cabin"/>
                          <a:sym typeface="Cabin"/>
                        </a:rPr>
                        <a:t>Un entorno poco adaptado frente a su discapacidad</a:t>
                      </a:r>
                    </a:p>
                    <a:p>
                      <a:pPr marL="228600" marR="0" lvl="0" indent="-228600" algn="l" rtl="0">
                        <a:lnSpc>
                          <a:spcPct val="100000"/>
                        </a:lnSpc>
                        <a:spcBef>
                          <a:spcPts val="0"/>
                        </a:spcBef>
                        <a:spcAft>
                          <a:spcPts val="0"/>
                        </a:spcAft>
                        <a:buClr>
                          <a:srgbClr val="000000"/>
                        </a:buClr>
                        <a:buSzPts val="1200"/>
                        <a:buFont typeface="Arial"/>
                        <a:buAutoNum type="arabicPeriod"/>
                      </a:pPr>
                      <a:r>
                        <a:rPr lang="es-CL" sz="1200" u="none" strike="noStrike" cap="none" dirty="0">
                          <a:latin typeface="Cabin"/>
                          <a:ea typeface="Cabin"/>
                          <a:cs typeface="Cabin"/>
                          <a:sym typeface="Cabin"/>
                        </a:rPr>
                        <a:t>Problemas emocionales</a:t>
                      </a:r>
                    </a:p>
                    <a:p>
                      <a:pPr marL="228600" marR="0" lvl="0" indent="-228600" algn="l" rtl="0">
                        <a:lnSpc>
                          <a:spcPct val="100000"/>
                        </a:lnSpc>
                        <a:spcBef>
                          <a:spcPts val="0"/>
                        </a:spcBef>
                        <a:spcAft>
                          <a:spcPts val="0"/>
                        </a:spcAft>
                        <a:buClr>
                          <a:srgbClr val="000000"/>
                        </a:buClr>
                        <a:buSzPts val="1200"/>
                        <a:buFont typeface="Arial"/>
                        <a:buAutoNum type="arabicPeriod"/>
                      </a:pPr>
                      <a:r>
                        <a:rPr lang="es-CL" sz="1200" u="none" strike="noStrike" cap="none" dirty="0">
                          <a:latin typeface="Cabin"/>
                          <a:ea typeface="Cabin"/>
                          <a:cs typeface="Cabin"/>
                          <a:sym typeface="Cabin"/>
                        </a:rPr>
                        <a:t>Herramientas costosas</a:t>
                      </a:r>
                    </a:p>
                    <a:p>
                      <a:pPr marL="228600" marR="0" lvl="0" indent="-228600" algn="l" rtl="0">
                        <a:lnSpc>
                          <a:spcPct val="100000"/>
                        </a:lnSpc>
                        <a:spcBef>
                          <a:spcPts val="0"/>
                        </a:spcBef>
                        <a:spcAft>
                          <a:spcPts val="0"/>
                        </a:spcAft>
                        <a:buClr>
                          <a:srgbClr val="000000"/>
                        </a:buClr>
                        <a:buSzPts val="1200"/>
                        <a:buFont typeface="Arial"/>
                        <a:buAutoNum type="arabicPeriod"/>
                      </a:pPr>
                      <a:endParaRPr lang="es-CL" sz="1200" u="none" strike="noStrike" cap="none" dirty="0">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133150">
                <a:tc>
                  <a:txBody>
                    <a:bodyPr/>
                    <a:lstStyle/>
                    <a:p>
                      <a:pPr marL="0" marR="0" lvl="0" indent="0" algn="l" rtl="0">
                        <a:lnSpc>
                          <a:spcPct val="100000"/>
                        </a:lnSpc>
                        <a:spcBef>
                          <a:spcPts val="0"/>
                        </a:spcBef>
                        <a:spcAft>
                          <a:spcPts val="0"/>
                        </a:spcAft>
                        <a:buClr>
                          <a:srgbClr val="000000"/>
                        </a:buClr>
                        <a:buSzPts val="1300"/>
                        <a:buFont typeface="Arial"/>
                        <a:buNone/>
                      </a:pPr>
                      <a:r>
                        <a:rPr lang="es" sz="1300" b="1" i="0" u="none" strike="noStrike" cap="none">
                          <a:solidFill>
                            <a:schemeClr val="dk1"/>
                          </a:solidFill>
                          <a:latin typeface="Cabin"/>
                          <a:ea typeface="Cabin"/>
                          <a:cs typeface="Cabin"/>
                          <a:sym typeface="Cabin"/>
                        </a:rPr>
                        <a:t>Problema seleccionado:</a:t>
                      </a:r>
                      <a:endParaRPr sz="1300" u="none" strike="noStrike" cap="none">
                        <a:solidFill>
                          <a:schemeClr val="dk1"/>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100" i="1" u="none" strike="noStrike" cap="none">
                          <a:solidFill>
                            <a:schemeClr val="dk1"/>
                          </a:solidFill>
                          <a:latin typeface="Cabin"/>
                          <a:ea typeface="Cabin"/>
                          <a:cs typeface="Cabin"/>
                          <a:sym typeface="Cabin"/>
                        </a:rPr>
                        <a:t>Selecciona uno de los problemas listados anteriormente.</a:t>
                      </a:r>
                      <a:endParaRPr sz="1100" u="none" strike="noStrike" cap="none">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AD9E4"/>
                    </a:solidFill>
                  </a:tcPr>
                </a:tc>
                <a:tc>
                  <a:txBody>
                    <a:bodyPr/>
                    <a:lstStyle/>
                    <a:p>
                      <a:pPr marL="0" marR="0" lvl="0" indent="0" algn="l" rtl="0">
                        <a:lnSpc>
                          <a:spcPct val="100000"/>
                        </a:lnSpc>
                        <a:spcBef>
                          <a:spcPts val="0"/>
                        </a:spcBef>
                        <a:spcAft>
                          <a:spcPts val="0"/>
                        </a:spcAft>
                        <a:buClr>
                          <a:srgbClr val="000000"/>
                        </a:buClr>
                        <a:buSzPts val="1200"/>
                        <a:buFont typeface="Arial"/>
                        <a:buNone/>
                      </a:pPr>
                      <a:br>
                        <a:rPr lang="es" sz="1200" u="none" strike="noStrike" cap="none" dirty="0">
                          <a:latin typeface="Cabin"/>
                          <a:ea typeface="Cabin"/>
                          <a:cs typeface="Cabin"/>
                          <a:sym typeface="Cabin"/>
                        </a:rPr>
                      </a:br>
                      <a:r>
                        <a:rPr lang="es-ES" sz="1200" u="none" strike="noStrike" cap="none" dirty="0">
                          <a:latin typeface="Cabin"/>
                          <a:ea typeface="Cabin"/>
                          <a:cs typeface="Cabin"/>
                          <a:sym typeface="Cabin"/>
                        </a:rPr>
                        <a:t>Un entorno poco adaptado frente a su discapacidad</a:t>
                      </a: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03300">
                <a:tc>
                  <a:txBody>
                    <a:bodyPr/>
                    <a:lstStyle/>
                    <a:p>
                      <a:pPr marL="0" marR="0" lvl="0" indent="0" algn="l" rtl="0">
                        <a:lnSpc>
                          <a:spcPct val="100000"/>
                        </a:lnSpc>
                        <a:spcBef>
                          <a:spcPts val="0"/>
                        </a:spcBef>
                        <a:spcAft>
                          <a:spcPts val="0"/>
                        </a:spcAft>
                        <a:buClr>
                          <a:srgbClr val="000000"/>
                        </a:buClr>
                        <a:buSzPts val="1300"/>
                        <a:buFont typeface="Arial"/>
                        <a:buNone/>
                      </a:pPr>
                      <a:r>
                        <a:rPr lang="es" sz="1300" b="1" i="0" u="none" strike="noStrike" cap="none">
                          <a:solidFill>
                            <a:schemeClr val="dk1"/>
                          </a:solidFill>
                          <a:latin typeface="Cabin"/>
                          <a:ea typeface="Cabin"/>
                          <a:cs typeface="Cabin"/>
                          <a:sym typeface="Cabin"/>
                        </a:rPr>
                        <a:t>Identificación de la Oportunidad:</a:t>
                      </a:r>
                      <a:endParaRPr sz="1300" u="none" strike="noStrike" cap="none">
                        <a:solidFill>
                          <a:schemeClr val="dk1"/>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100" i="1" u="none" strike="noStrike" cap="none">
                          <a:solidFill>
                            <a:schemeClr val="dk1"/>
                          </a:solidFill>
                          <a:latin typeface="Cabin"/>
                          <a:ea typeface="Cabin"/>
                          <a:cs typeface="Cabin"/>
                          <a:sym typeface="Cabin"/>
                        </a:rPr>
                        <a:t>¿Cuál es la oportunidad encontrada en el problema seleccionado?</a:t>
                      </a: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AD9E4"/>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s-CL" sz="1200" i="1" u="none" strike="noStrike" cap="none" dirty="0">
                          <a:solidFill>
                            <a:schemeClr val="dk1"/>
                          </a:solidFill>
                          <a:latin typeface="Cabin"/>
                          <a:ea typeface="Cabin"/>
                          <a:cs typeface="Cabin"/>
                          <a:sym typeface="Cabin"/>
                        </a:rPr>
                        <a:t>La persona discapacitada necesita una herramienta y/o implementos que le permita realizar con mas facilidad sus actividades de su entorno</a:t>
                      </a:r>
                      <a:endParaRPr lang="es-ES" sz="1200" u="none" strike="noStrike" cap="none" dirty="0"/>
                    </a:p>
                    <a:p>
                      <a:pPr marL="0" marR="0" lvl="0" indent="0" algn="ctr" rtl="0">
                        <a:lnSpc>
                          <a:spcPct val="100000"/>
                        </a:lnSpc>
                        <a:spcBef>
                          <a:spcPts val="0"/>
                        </a:spcBef>
                        <a:spcAft>
                          <a:spcPts val="0"/>
                        </a:spcAft>
                        <a:buClr>
                          <a:srgbClr val="000000"/>
                        </a:buClr>
                        <a:buSzPts val="1200"/>
                        <a:buFont typeface="Arial"/>
                        <a:buNone/>
                      </a:pPr>
                      <a:endParaRPr sz="1200" u="none" strike="noStrike" cap="none" dirty="0">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103300">
                <a:tc>
                  <a:txBody>
                    <a:bodyPr/>
                    <a:lstStyle/>
                    <a:p>
                      <a:pPr marL="0" marR="0" lvl="0" indent="0" algn="l" rtl="0">
                        <a:lnSpc>
                          <a:spcPct val="100000"/>
                        </a:lnSpc>
                        <a:spcBef>
                          <a:spcPts val="0"/>
                        </a:spcBef>
                        <a:spcAft>
                          <a:spcPts val="0"/>
                        </a:spcAft>
                        <a:buClr>
                          <a:srgbClr val="000000"/>
                        </a:buClr>
                        <a:buSzPts val="1600"/>
                        <a:buFont typeface="Arial"/>
                        <a:buNone/>
                      </a:pPr>
                      <a:r>
                        <a:rPr lang="es" sz="1300" b="1" i="0" u="none" strike="noStrike" cap="none">
                          <a:solidFill>
                            <a:schemeClr val="dk1"/>
                          </a:solidFill>
                          <a:latin typeface="Cabin"/>
                          <a:ea typeface="Cabin"/>
                          <a:cs typeface="Cabin"/>
                          <a:sym typeface="Cabin"/>
                        </a:rPr>
                        <a:t>Transformación </a:t>
                      </a:r>
                      <a:endParaRPr sz="1300" b="1" i="0" u="none" strike="noStrike" cap="none">
                        <a:solidFill>
                          <a:schemeClr val="dk1"/>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400"/>
                        <a:buFont typeface="Arial"/>
                        <a:buNone/>
                      </a:pPr>
                      <a:r>
                        <a:rPr lang="es" sz="1100" b="0" i="1" u="none" strike="noStrike" cap="none">
                          <a:solidFill>
                            <a:schemeClr val="dk1"/>
                          </a:solidFill>
                          <a:latin typeface="Cabin"/>
                          <a:ea typeface="Cabin"/>
                          <a:cs typeface="Cabin"/>
                          <a:sym typeface="Cabin"/>
                        </a:rPr>
                        <a:t>¿Cómo podríamos?</a:t>
                      </a:r>
                      <a:endParaRPr sz="1400" u="none" strike="noStrike" cap="none"/>
                    </a:p>
                    <a:p>
                      <a:pPr marL="0" marR="0" lvl="0" indent="0" algn="l" rtl="0">
                        <a:lnSpc>
                          <a:spcPct val="100000"/>
                        </a:lnSpc>
                        <a:spcBef>
                          <a:spcPts val="0"/>
                        </a:spcBef>
                        <a:spcAft>
                          <a:spcPts val="0"/>
                        </a:spcAft>
                        <a:buClr>
                          <a:srgbClr val="000000"/>
                        </a:buClr>
                        <a:buSzPts val="1100"/>
                        <a:buFont typeface="Arial"/>
                        <a:buNone/>
                      </a:pP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s-CL" sz="1200" u="none" strike="noStrike" cap="none" dirty="0">
                          <a:latin typeface="Cabin"/>
                          <a:ea typeface="Cabin"/>
                          <a:cs typeface="Cabin"/>
                          <a:sym typeface="Cabin"/>
                        </a:rPr>
                        <a:t>¿Cómo podríamos hacer herramientas y/o implementos que faciliten la realización de actividades?</a:t>
                      </a:r>
                      <a:endParaRPr sz="1200" u="none" strike="noStrike" cap="none" dirty="0">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p:nvPr/>
        </p:nvSpPr>
        <p:spPr>
          <a:xfrm>
            <a:off x="2949700" y="5745600"/>
            <a:ext cx="34608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bin"/>
              <a:ea typeface="Cabin"/>
              <a:cs typeface="Cabin"/>
              <a:sym typeface="Cabin"/>
            </a:endParaRPr>
          </a:p>
        </p:txBody>
      </p:sp>
      <p:sp>
        <p:nvSpPr>
          <p:cNvPr id="298" name="Google Shape;298;p21"/>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AE98EF"/>
                </a:highlight>
                <a:latin typeface="Arvo"/>
                <a:ea typeface="Arvo"/>
                <a:cs typeface="Arvo"/>
                <a:sym typeface="Arvo"/>
              </a:rPr>
              <a:t>ACTIVIDAD</a:t>
            </a:r>
            <a:endParaRPr sz="3800" b="1" i="0" u="none" strike="noStrike" cap="none">
              <a:solidFill>
                <a:srgbClr val="000000"/>
              </a:solidFill>
              <a:highlight>
                <a:srgbClr val="AE98EF"/>
              </a:highlight>
              <a:latin typeface="Arvo"/>
              <a:ea typeface="Arvo"/>
              <a:cs typeface="Arvo"/>
              <a:sym typeface="Arvo"/>
            </a:endParaRPr>
          </a:p>
        </p:txBody>
      </p:sp>
      <p:sp>
        <p:nvSpPr>
          <p:cNvPr id="299" name="Google Shape;299;p21"/>
          <p:cNvSpPr txBox="1"/>
          <p:nvPr/>
        </p:nvSpPr>
        <p:spPr>
          <a:xfrm>
            <a:off x="1404975" y="6015000"/>
            <a:ext cx="6397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s" sz="2300" b="0" i="0" u="none" strike="noStrike" cap="none">
                <a:solidFill>
                  <a:srgbClr val="000000"/>
                </a:solidFill>
                <a:latin typeface="Cabin"/>
                <a:ea typeface="Cabin"/>
                <a:cs typeface="Cabin"/>
                <a:sym typeface="Cabin"/>
              </a:rPr>
              <a:t>PROPONIENDO SOLUCIONES</a:t>
            </a:r>
            <a:endParaRPr sz="2300" b="0" i="0" u="none" strike="noStrike" cap="none">
              <a:solidFill>
                <a:srgbClr val="000000"/>
              </a:solidFill>
              <a:latin typeface="Cabin"/>
              <a:ea typeface="Cabin"/>
              <a:cs typeface="Cabin"/>
              <a:sym typeface="Cabin"/>
            </a:endParaRPr>
          </a:p>
        </p:txBody>
      </p:sp>
      <p:pic>
        <p:nvPicPr>
          <p:cNvPr id="300" name="Google Shape;300;p21"/>
          <p:cNvPicPr preferRelativeResize="0"/>
          <p:nvPr/>
        </p:nvPicPr>
        <p:blipFill rotWithShape="1">
          <a:blip r:embed="rId3">
            <a:alphaModFix/>
          </a:blip>
          <a:srcRect/>
          <a:stretch/>
        </p:blipFill>
        <p:spPr>
          <a:xfrm>
            <a:off x="3584475" y="2800975"/>
            <a:ext cx="2038800" cy="2099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70"/>
          <p:cNvSpPr txBox="1"/>
          <p:nvPr/>
        </p:nvSpPr>
        <p:spPr>
          <a:xfrm>
            <a:off x="336125" y="278056"/>
            <a:ext cx="3118275"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LLUVIA DE IDEAS</a:t>
            </a:r>
            <a:endParaRPr sz="1400" b="0" i="0" u="none" strike="noStrike" cap="none">
              <a:solidFill>
                <a:srgbClr val="000000"/>
              </a:solidFill>
              <a:latin typeface="Arvo"/>
              <a:ea typeface="Arvo"/>
              <a:cs typeface="Arvo"/>
              <a:sym typeface="Arvo"/>
            </a:endParaRPr>
          </a:p>
        </p:txBody>
      </p:sp>
      <p:graphicFrame>
        <p:nvGraphicFramePr>
          <p:cNvPr id="306" name="Google Shape;306;p70"/>
          <p:cNvGraphicFramePr/>
          <p:nvPr>
            <p:extLst>
              <p:ext uri="{D42A27DB-BD31-4B8C-83A1-F6EECF244321}">
                <p14:modId xmlns:p14="http://schemas.microsoft.com/office/powerpoint/2010/main" val="1605543994"/>
              </p:ext>
            </p:extLst>
          </p:nvPr>
        </p:nvGraphicFramePr>
        <p:xfrm>
          <a:off x="336125" y="1930430"/>
          <a:ext cx="8455875" cy="6907536"/>
        </p:xfrm>
        <a:graphic>
          <a:graphicData uri="http://schemas.openxmlformats.org/drawingml/2006/table">
            <a:tbl>
              <a:tblPr>
                <a:noFill/>
                <a:tableStyleId>{FF8E6A15-7A5D-4A46-B23A-01AF0AEDBAA6}</a:tableStyleId>
              </a:tblPr>
              <a:tblGrid>
                <a:gridCol w="1691175">
                  <a:extLst>
                    <a:ext uri="{9D8B030D-6E8A-4147-A177-3AD203B41FA5}">
                      <a16:colId xmlns:a16="http://schemas.microsoft.com/office/drawing/2014/main" val="20000"/>
                    </a:ext>
                  </a:extLst>
                </a:gridCol>
                <a:gridCol w="1691175">
                  <a:extLst>
                    <a:ext uri="{9D8B030D-6E8A-4147-A177-3AD203B41FA5}">
                      <a16:colId xmlns:a16="http://schemas.microsoft.com/office/drawing/2014/main" val="20001"/>
                    </a:ext>
                  </a:extLst>
                </a:gridCol>
                <a:gridCol w="1691175">
                  <a:extLst>
                    <a:ext uri="{9D8B030D-6E8A-4147-A177-3AD203B41FA5}">
                      <a16:colId xmlns:a16="http://schemas.microsoft.com/office/drawing/2014/main" val="20002"/>
                    </a:ext>
                  </a:extLst>
                </a:gridCol>
                <a:gridCol w="1691175">
                  <a:extLst>
                    <a:ext uri="{9D8B030D-6E8A-4147-A177-3AD203B41FA5}">
                      <a16:colId xmlns:a16="http://schemas.microsoft.com/office/drawing/2014/main" val="20003"/>
                    </a:ext>
                  </a:extLst>
                </a:gridCol>
                <a:gridCol w="1691175">
                  <a:extLst>
                    <a:ext uri="{9D8B030D-6E8A-4147-A177-3AD203B41FA5}">
                      <a16:colId xmlns:a16="http://schemas.microsoft.com/office/drawing/2014/main" val="20004"/>
                    </a:ext>
                  </a:extLst>
                </a:gridCol>
              </a:tblGrid>
              <a:tr h="865000">
                <a:tc gridSpan="5">
                  <a:txBody>
                    <a:bodyPr/>
                    <a:lstStyle/>
                    <a:p>
                      <a:pPr marL="0" marR="0" lvl="0" indent="0" algn="ctr" rtl="0">
                        <a:lnSpc>
                          <a:spcPct val="100000"/>
                        </a:lnSpc>
                        <a:spcBef>
                          <a:spcPts val="0"/>
                        </a:spcBef>
                        <a:spcAft>
                          <a:spcPts val="0"/>
                        </a:spcAft>
                        <a:buClr>
                          <a:srgbClr val="000000"/>
                        </a:buClr>
                        <a:buSzPts val="1600"/>
                        <a:buFont typeface="Arial"/>
                        <a:buNone/>
                      </a:pPr>
                      <a:r>
                        <a:rPr lang="es" sz="1600" u="none" strike="noStrike" cap="none" dirty="0">
                          <a:solidFill>
                            <a:schemeClr val="dk1"/>
                          </a:solidFill>
                          <a:latin typeface="Cabin"/>
                          <a:ea typeface="Cabin"/>
                          <a:cs typeface="Cabin"/>
                          <a:sym typeface="Cabin"/>
                        </a:rPr>
                        <a:t>En base a la oportunidad como pregunta</a:t>
                      </a:r>
                      <a:r>
                        <a:rPr lang="es" sz="1600" b="1" u="none" strike="noStrike" cap="none" dirty="0">
                          <a:solidFill>
                            <a:schemeClr val="dk1"/>
                          </a:solidFill>
                          <a:latin typeface="Cabin"/>
                          <a:ea typeface="Cabin"/>
                          <a:cs typeface="Cabin"/>
                          <a:sym typeface="Cabin"/>
                        </a:rPr>
                        <a:t> </a:t>
                      </a:r>
                      <a:endParaRPr sz="1400" u="none" strike="noStrike" cap="none" dirty="0"/>
                    </a:p>
                    <a:p>
                      <a:pPr marL="0" marR="0" lvl="0" indent="0" algn="ctr" rtl="0">
                        <a:lnSpc>
                          <a:spcPct val="100000"/>
                        </a:lnSpc>
                        <a:spcBef>
                          <a:spcPts val="0"/>
                        </a:spcBef>
                        <a:spcAft>
                          <a:spcPts val="0"/>
                        </a:spcAft>
                        <a:buClr>
                          <a:srgbClr val="000000"/>
                        </a:buClr>
                        <a:buSzPts val="1600"/>
                        <a:buFont typeface="Arial"/>
                        <a:buNone/>
                      </a:pPr>
                      <a:r>
                        <a:rPr lang="es" sz="1600" b="1" i="1" u="none" strike="noStrike" cap="none" dirty="0">
                          <a:solidFill>
                            <a:schemeClr val="dk1"/>
                          </a:solidFill>
                          <a:highlight>
                            <a:srgbClr val="EBF58B"/>
                          </a:highlight>
                          <a:latin typeface="Cabin"/>
                          <a:ea typeface="Cabin"/>
                          <a:cs typeface="Cabin"/>
                          <a:sym typeface="Cabin"/>
                        </a:rPr>
                        <a:t>(colocar la oportunidad identificado en guía anterior) </a:t>
                      </a:r>
                      <a:endParaRPr sz="1600" b="1" i="1" u="none" strike="noStrike" cap="none" dirty="0">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600"/>
                        <a:buFont typeface="Arial"/>
                        <a:buNone/>
                      </a:pPr>
                      <a:r>
                        <a:rPr lang="es" sz="1600" b="1" i="1" u="none" strike="noStrike" cap="none" dirty="0">
                          <a:solidFill>
                            <a:schemeClr val="dk1"/>
                          </a:solidFill>
                          <a:latin typeface="Cabin"/>
                          <a:ea typeface="Cabin"/>
                          <a:cs typeface="Cabin"/>
                          <a:sym typeface="Cabin"/>
                        </a:rPr>
                        <a:t>SE NOS OCURRE LA IDEA/SOLUCIÓN DE:</a:t>
                      </a:r>
                      <a:endParaRPr sz="1600" b="1" i="1" u="none" strike="noStrike" cap="none" dirty="0">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411596">
                <a:tc>
                  <a:txBody>
                    <a:bodyPr/>
                    <a:lstStyle/>
                    <a:p>
                      <a:pPr marL="0" marR="0" lvl="0" indent="0" algn="ctr" rtl="0">
                        <a:lnSpc>
                          <a:spcPct val="100000"/>
                        </a:lnSpc>
                        <a:spcBef>
                          <a:spcPts val="0"/>
                        </a:spcBef>
                        <a:spcAft>
                          <a:spcPts val="0"/>
                        </a:spcAft>
                        <a:buClr>
                          <a:srgbClr val="000000"/>
                        </a:buClr>
                        <a:buSzPts val="1200"/>
                        <a:buFont typeface="Arial"/>
                        <a:buNone/>
                      </a:pPr>
                      <a:r>
                        <a:rPr lang="es" sz="1200" b="1" u="none" strike="noStrike" cap="none" dirty="0">
                          <a:solidFill>
                            <a:schemeClr val="dk1"/>
                          </a:solidFill>
                          <a:highlight>
                            <a:srgbClr val="EBF58B"/>
                          </a:highlight>
                          <a:latin typeface="Cabin"/>
                          <a:ea typeface="Cabin"/>
                          <a:cs typeface="Cabin"/>
                          <a:sym typeface="Cabin"/>
                        </a:rPr>
                        <a:t>Justin Riquelme</a:t>
                      </a:r>
                      <a:endParaRPr sz="1200" b="1" u="none" strike="noStrike" cap="none" dirty="0">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s" sz="1200" b="1" u="none" strike="noStrike" cap="none" dirty="0">
                          <a:solidFill>
                            <a:schemeClr val="dk1"/>
                          </a:solidFill>
                          <a:highlight>
                            <a:srgbClr val="EBF58B"/>
                          </a:highlight>
                          <a:latin typeface="Cabin"/>
                          <a:ea typeface="Cabin"/>
                          <a:cs typeface="Cabin"/>
                          <a:sym typeface="Cabin"/>
                        </a:rPr>
                        <a:t>Jose Ramos</a:t>
                      </a:r>
                      <a:endParaRPr sz="1200" u="none" strike="noStrike" cap="none" dirty="0">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s" sz="1200" b="1" u="none" strike="noStrike" cap="none" dirty="0">
                          <a:solidFill>
                            <a:schemeClr val="dk1"/>
                          </a:solidFill>
                          <a:highlight>
                            <a:srgbClr val="EBF58B"/>
                          </a:highlight>
                          <a:latin typeface="Cabin"/>
                          <a:ea typeface="Cabin"/>
                          <a:cs typeface="Cabin"/>
                          <a:sym typeface="Cabin"/>
                        </a:rPr>
                        <a:t>Maximiliano Rojas</a:t>
                      </a:r>
                      <a:endParaRPr sz="1200" u="none" strike="noStrike" cap="none" dirty="0">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s" sz="1200" b="1" u="none" strike="noStrike" cap="none" dirty="0">
                          <a:solidFill>
                            <a:schemeClr val="dk1"/>
                          </a:solidFill>
                          <a:highlight>
                            <a:srgbClr val="EBF58B"/>
                          </a:highlight>
                          <a:latin typeface="Cabin"/>
                          <a:ea typeface="Cabin"/>
                          <a:cs typeface="Cabin"/>
                          <a:sym typeface="Cabin"/>
                        </a:rPr>
                        <a:t>Luis Rojas</a:t>
                      </a:r>
                      <a:endParaRPr sz="1200" u="none" strike="noStrike" cap="none" dirty="0">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s" sz="1200" b="1" u="none" strike="noStrike" cap="none">
                          <a:solidFill>
                            <a:schemeClr val="dk1"/>
                          </a:solidFill>
                          <a:highlight>
                            <a:srgbClr val="EBF58B"/>
                          </a:highlight>
                          <a:latin typeface="Cabin"/>
                          <a:ea typeface="Cabin"/>
                          <a:cs typeface="Cabin"/>
                          <a:sym typeface="Cabin"/>
                        </a:rPr>
                        <a:t>(Nombre estudiante 5)</a:t>
                      </a:r>
                      <a:endParaRPr sz="12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extLst>
                  <a:ext uri="{0D108BD9-81ED-4DB2-BD59-A6C34878D82A}">
                    <a16:rowId xmlns:a16="http://schemas.microsoft.com/office/drawing/2014/main" val="10001"/>
                  </a:ext>
                </a:extLst>
              </a:tr>
              <a:tr h="3406375">
                <a:tc>
                  <a:txBody>
                    <a:bodyPr/>
                    <a:lstStyle/>
                    <a:p>
                      <a:pPr marL="0" marR="0" lvl="0" indent="0" algn="l" rtl="0">
                        <a:lnSpc>
                          <a:spcPct val="150000"/>
                        </a:lnSpc>
                        <a:spcBef>
                          <a:spcPts val="0"/>
                        </a:spcBef>
                        <a:spcAft>
                          <a:spcPts val="0"/>
                        </a:spcAft>
                        <a:buClr>
                          <a:srgbClr val="000000"/>
                        </a:buClr>
                        <a:buSzPts val="1200"/>
                        <a:buFont typeface="Arial"/>
                        <a:buNone/>
                      </a:pPr>
                      <a:r>
                        <a:rPr lang="es" sz="1100" u="none" strike="noStrike" cap="none" dirty="0">
                          <a:solidFill>
                            <a:schemeClr val="dk1"/>
                          </a:solidFill>
                          <a:latin typeface="Cabin"/>
                          <a:ea typeface="Cabin"/>
                          <a:cs typeface="Cabin"/>
                          <a:sym typeface="Cabin"/>
                        </a:rPr>
                        <a:t>1.-</a:t>
                      </a:r>
                      <a:r>
                        <a:rPr lang="es-ES" sz="1100" u="none" strike="noStrike" cap="none" dirty="0">
                          <a:solidFill>
                            <a:schemeClr val="dk1"/>
                          </a:solidFill>
                          <a:latin typeface="Cabin"/>
                          <a:ea typeface="Cabin"/>
                          <a:cs typeface="Cabin"/>
                          <a:sym typeface="Cabin"/>
                        </a:rPr>
                        <a:t>Desarrollo de prótesis avanzadas y asequibles que imiten el movimiento y la funcionalidad del brazo perdido</a:t>
                      </a:r>
                    </a:p>
                    <a:p>
                      <a:pPr marL="0" marR="0" lvl="0" indent="0" algn="l" rtl="0">
                        <a:lnSpc>
                          <a:spcPct val="150000"/>
                        </a:lnSpc>
                        <a:spcBef>
                          <a:spcPts val="0"/>
                        </a:spcBef>
                        <a:spcAft>
                          <a:spcPts val="0"/>
                        </a:spcAft>
                        <a:buClr>
                          <a:srgbClr val="000000"/>
                        </a:buClr>
                        <a:buSzPts val="1200"/>
                        <a:buFont typeface="Arial"/>
                        <a:buNone/>
                      </a:pPr>
                      <a:r>
                        <a:rPr lang="es" sz="1100" u="none" strike="noStrike" cap="none" dirty="0">
                          <a:solidFill>
                            <a:schemeClr val="dk1"/>
                          </a:solidFill>
                          <a:latin typeface="Cabin"/>
                          <a:ea typeface="Cabin"/>
                          <a:cs typeface="Cabin"/>
                          <a:sym typeface="Cabin"/>
                        </a:rPr>
                        <a:t>2.-</a:t>
                      </a:r>
                      <a:r>
                        <a:rPr lang="es-ES" sz="1100" u="none" strike="noStrike" cap="none" dirty="0">
                          <a:solidFill>
                            <a:schemeClr val="dk1"/>
                          </a:solidFill>
                          <a:latin typeface="Cabin"/>
                          <a:ea typeface="Cabin"/>
                          <a:cs typeface="Cabin"/>
                          <a:sym typeface="Cabin"/>
                        </a:rPr>
                        <a:t>Implantes cerebrales que permitan a una persona controlar una prótesis con su mente.</a:t>
                      </a: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r>
                        <a:rPr lang="es" sz="1100" u="none" strike="noStrike" cap="none" dirty="0">
                          <a:solidFill>
                            <a:schemeClr val="dk1"/>
                          </a:solidFill>
                          <a:latin typeface="Cabin"/>
                          <a:ea typeface="Cabin"/>
                          <a:cs typeface="Cabin"/>
                          <a:sym typeface="Cabin"/>
                        </a:rPr>
                        <a:t>3.-</a:t>
                      </a:r>
                      <a:r>
                        <a:rPr lang="es-ES" sz="1100" b="0" i="0" u="none" strike="noStrike" cap="none" dirty="0">
                          <a:solidFill>
                            <a:srgbClr val="000000"/>
                          </a:solidFill>
                          <a:effectLst/>
                          <a:latin typeface="Arial"/>
                          <a:ea typeface="Arial"/>
                          <a:cs typeface="Arial"/>
                          <a:sym typeface="Arial"/>
                        </a:rPr>
                        <a:t>Desarrollo de tecnología de control de voz avanzada para dispositivos y herramientas.</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rgbClr val="000000"/>
                        </a:buClr>
                        <a:buSzPts val="1200"/>
                        <a:buFont typeface="Arial"/>
                        <a:buNone/>
                      </a:pPr>
                      <a:r>
                        <a:rPr lang="es" sz="1100" u="none" strike="noStrike" cap="none" dirty="0">
                          <a:solidFill>
                            <a:schemeClr val="dk1"/>
                          </a:solidFill>
                          <a:latin typeface="Cabin"/>
                          <a:ea typeface="Cabin"/>
                          <a:cs typeface="Cabin"/>
                          <a:sym typeface="Cabin"/>
                        </a:rPr>
                        <a:t>4.-</a:t>
                      </a:r>
                      <a:r>
                        <a:rPr lang="es-ES" sz="1100" u="none" strike="noStrike" cap="none" dirty="0">
                          <a:solidFill>
                            <a:schemeClr val="dk1"/>
                          </a:solidFill>
                          <a:latin typeface="Cabin"/>
                          <a:ea typeface="Cabin"/>
                          <a:cs typeface="Cabin"/>
                          <a:sym typeface="Cabin"/>
                        </a:rPr>
                        <a:t>Creación de prótesis con habilidades avanzadas de agarre y manipulación..</a:t>
                      </a:r>
                      <a:endParaRPr sz="1100" u="none" strike="noStrike" cap="none" dirty="0">
                        <a:solidFill>
                          <a:schemeClr val="dk1"/>
                        </a:solidFill>
                        <a:latin typeface="Cabin"/>
                        <a:ea typeface="Cabin"/>
                        <a:cs typeface="Cabin"/>
                        <a:sym typeface="Cabin"/>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r>
                        <a:rPr lang="es" sz="1100" u="none" strike="noStrike" cap="none" dirty="0">
                          <a:solidFill>
                            <a:schemeClr val="dk1"/>
                          </a:solidFill>
                          <a:latin typeface="Cabin"/>
                          <a:ea typeface="Cabin"/>
                          <a:cs typeface="Cabin"/>
                          <a:sym typeface="Cabin"/>
                        </a:rPr>
                        <a:t>5.-</a:t>
                      </a:r>
                      <a:r>
                        <a:rPr lang="es-ES" sz="1100" b="0" i="0" u="none" strike="noStrike" cap="none" dirty="0">
                          <a:solidFill>
                            <a:srgbClr val="000000"/>
                          </a:solidFill>
                          <a:effectLst/>
                          <a:latin typeface="Arial"/>
                          <a:ea typeface="Arial"/>
                          <a:cs typeface="Arial"/>
                          <a:sym typeface="Arial"/>
                        </a:rPr>
                        <a:t>Creación de sistemas de información y comunicación accesibles para personas con discapacidad física</a:t>
                      </a:r>
                      <a:r>
                        <a:rPr lang="es-ES" sz="1400" b="0" i="0" u="none" strike="noStrike" cap="none" dirty="0">
                          <a:solidFill>
                            <a:srgbClr val="000000"/>
                          </a:solidFill>
                          <a:effectLst/>
                          <a:latin typeface="Arial"/>
                          <a:ea typeface="Arial"/>
                          <a:cs typeface="Arial"/>
                          <a:sym typeface="Arial"/>
                        </a:rPr>
                        <a:t>.</a:t>
                      </a: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1.-</a:t>
                      </a:r>
                      <a:r>
                        <a:rPr lang="es-ES" sz="1100" u="none" strike="noStrike" cap="none" dirty="0">
                          <a:solidFill>
                            <a:schemeClr val="dk1"/>
                          </a:solidFill>
                          <a:latin typeface="Cabin"/>
                          <a:ea typeface="Cabin"/>
                          <a:cs typeface="Cabin"/>
                          <a:sym typeface="Cabin"/>
                        </a:rPr>
                        <a:t>Creación de prótesis con materiales más livianos y duraderos.</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2.-</a:t>
                      </a:r>
                      <a:r>
                        <a:rPr lang="es-ES" sz="1100" u="none" strike="noStrike" cap="none" dirty="0">
                          <a:solidFill>
                            <a:schemeClr val="dk1"/>
                          </a:solidFill>
                          <a:latin typeface="Cabin"/>
                          <a:ea typeface="Cabin"/>
                          <a:cs typeface="Cabin"/>
                          <a:sym typeface="Cabin"/>
                        </a:rPr>
                        <a:t>Creación de equipos de apoyo y asistencia para ayudar a las personas con discapacidad física en su vida diaria.</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3.-</a:t>
                      </a:r>
                      <a:r>
                        <a:rPr lang="es-ES" sz="1100" u="none" strike="noStrike" cap="none" dirty="0">
                          <a:solidFill>
                            <a:schemeClr val="dk1"/>
                          </a:solidFill>
                          <a:latin typeface="Cabin"/>
                          <a:ea typeface="Cabin"/>
                          <a:cs typeface="Cabin"/>
                          <a:sym typeface="Cabin"/>
                        </a:rPr>
                        <a:t>Desarrollo de tecnologías de realidad virtual para ayudar en la rehabilitación y entrenamiento físico.</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4.-</a:t>
                      </a:r>
                      <a:r>
                        <a:rPr lang="es-ES" sz="1100" u="none" strike="noStrike" cap="none" dirty="0">
                          <a:solidFill>
                            <a:schemeClr val="dk1"/>
                          </a:solidFill>
                          <a:latin typeface="Cabin"/>
                          <a:ea typeface="Cabin"/>
                          <a:cs typeface="Cabin"/>
                          <a:sym typeface="Cabin"/>
                        </a:rPr>
                        <a:t>Desarrollo de programas de accesibilidad en el lugar de trabajo.</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5.-</a:t>
                      </a:r>
                      <a:r>
                        <a:rPr lang="es-ES" sz="1100" u="none" strike="noStrike" cap="none" dirty="0">
                          <a:solidFill>
                            <a:schemeClr val="dk1"/>
                          </a:solidFill>
                          <a:latin typeface="Cabin"/>
                          <a:ea typeface="Cabin"/>
                          <a:cs typeface="Cabin"/>
                          <a:sym typeface="Cabin"/>
                        </a:rPr>
                        <a:t>Creación de sistemas de asistencia remota para personas con discapacidad física.</a:t>
                      </a:r>
                      <a:endParaRPr sz="1100" u="none" strike="noStrike" cap="none" dirty="0"/>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1.-</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2.-</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3.-</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4.-</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5.-</a:t>
                      </a:r>
                    </a:p>
                    <a:p>
                      <a:pPr marL="0" marR="0" lvl="0" indent="0" algn="l" rtl="0">
                        <a:lnSpc>
                          <a:spcPct val="150000"/>
                        </a:lnSpc>
                        <a:spcBef>
                          <a:spcPts val="0"/>
                        </a:spcBef>
                        <a:spcAft>
                          <a:spcPts val="0"/>
                        </a:spcAft>
                        <a:buClr>
                          <a:schemeClr val="dk1"/>
                        </a:buClr>
                        <a:buSzPts val="1200"/>
                        <a:buFont typeface="Arial"/>
                        <a:buNone/>
                      </a:pPr>
                      <a:endParaRPr lang="es-CL" sz="1100" u="none" strike="noStrike" cap="none" dirty="0">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l" rtl="0">
                        <a:lnSpc>
                          <a:spcPct val="150000"/>
                        </a:lnSpc>
                        <a:spcBef>
                          <a:spcPts val="0"/>
                        </a:spcBef>
                        <a:spcAft>
                          <a:spcPts val="0"/>
                        </a:spcAft>
                        <a:buClr>
                          <a:schemeClr val="dk1"/>
                        </a:buClr>
                        <a:buSzPts val="1200"/>
                        <a:buFont typeface="Arial"/>
                        <a:buNone/>
                      </a:pPr>
                      <a:r>
                        <a:rPr lang="es" sz="1100" u="none" strike="noStrike" cap="none">
                          <a:solidFill>
                            <a:schemeClr val="dk1"/>
                          </a:solidFill>
                          <a:latin typeface="Cabin"/>
                          <a:ea typeface="Cabin"/>
                          <a:cs typeface="Cabin"/>
                          <a:sym typeface="Cabin"/>
                        </a:rPr>
                        <a:t>1.-</a:t>
                      </a: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a:solidFill>
                            <a:schemeClr val="dk1"/>
                          </a:solidFill>
                          <a:latin typeface="Cabin"/>
                          <a:ea typeface="Cabin"/>
                          <a:cs typeface="Cabin"/>
                          <a:sym typeface="Cabin"/>
                        </a:rPr>
                        <a:t>2.-</a:t>
                      </a: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a:solidFill>
                            <a:schemeClr val="dk1"/>
                          </a:solidFill>
                          <a:latin typeface="Cabin"/>
                          <a:ea typeface="Cabin"/>
                          <a:cs typeface="Cabin"/>
                          <a:sym typeface="Cabin"/>
                        </a:rPr>
                        <a:t>3.-</a:t>
                      </a: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a:solidFill>
                            <a:schemeClr val="dk1"/>
                          </a:solidFill>
                          <a:latin typeface="Cabin"/>
                          <a:ea typeface="Cabin"/>
                          <a:cs typeface="Cabin"/>
                          <a:sym typeface="Cabin"/>
                        </a:rPr>
                        <a:t>4.-</a:t>
                      </a: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a:solidFill>
                            <a:schemeClr val="dk1"/>
                          </a:solidFill>
                          <a:latin typeface="Cabin"/>
                          <a:ea typeface="Cabin"/>
                          <a:cs typeface="Cabin"/>
                          <a:sym typeface="Cabin"/>
                        </a:rPr>
                        <a:t>5.-</a:t>
                      </a:r>
                      <a:endParaRPr sz="1100" u="none" strike="noStrike" cap="none"/>
                    </a:p>
                    <a:p>
                      <a:pPr marL="0" marR="0" lvl="0" indent="0" algn="l" rtl="0">
                        <a:lnSpc>
                          <a:spcPct val="150000"/>
                        </a:lnSpc>
                        <a:spcBef>
                          <a:spcPts val="0"/>
                        </a:spcBef>
                        <a:spcAft>
                          <a:spcPts val="0"/>
                        </a:spcAft>
                        <a:buClr>
                          <a:schemeClr val="dk1"/>
                        </a:buClr>
                        <a:buSzPts val="1200"/>
                        <a:buFont typeface="Arial"/>
                        <a:buNone/>
                      </a:pPr>
                      <a:endParaRPr sz="1100" u="none" strike="noStrike" cap="none">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1.-</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2.-</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3.-</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4.-</a:t>
                      </a: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p>
                      <a:pPr marL="0" marR="0" lvl="0" indent="0" algn="l" rtl="0">
                        <a:lnSpc>
                          <a:spcPct val="150000"/>
                        </a:lnSpc>
                        <a:spcBef>
                          <a:spcPts val="0"/>
                        </a:spcBef>
                        <a:spcAft>
                          <a:spcPts val="0"/>
                        </a:spcAft>
                        <a:buClr>
                          <a:schemeClr val="dk1"/>
                        </a:buClr>
                        <a:buSzPts val="1200"/>
                        <a:buFont typeface="Arial"/>
                        <a:buNone/>
                      </a:pPr>
                      <a:r>
                        <a:rPr lang="es" sz="1100" u="none" strike="noStrike" cap="none" dirty="0">
                          <a:solidFill>
                            <a:schemeClr val="dk1"/>
                          </a:solidFill>
                          <a:latin typeface="Cabin"/>
                          <a:ea typeface="Cabin"/>
                          <a:cs typeface="Cabin"/>
                          <a:sym typeface="Cabin"/>
                        </a:rPr>
                        <a:t>5.-</a:t>
                      </a:r>
                      <a:endParaRPr sz="1100" u="none" strike="noStrike" cap="none" dirty="0"/>
                    </a:p>
                    <a:p>
                      <a:pPr marL="0" marR="0" lvl="0" indent="0" algn="l" rtl="0">
                        <a:lnSpc>
                          <a:spcPct val="150000"/>
                        </a:lnSpc>
                        <a:spcBef>
                          <a:spcPts val="0"/>
                        </a:spcBef>
                        <a:spcAft>
                          <a:spcPts val="0"/>
                        </a:spcAft>
                        <a:buClr>
                          <a:schemeClr val="dk1"/>
                        </a:buClr>
                        <a:buSzPts val="1200"/>
                        <a:buFont typeface="Arial"/>
                        <a:buNone/>
                      </a:pPr>
                      <a:endParaRPr sz="1100" u="none" strike="noStrike" cap="none" dirty="0">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extLst>
                  <a:ext uri="{0D108BD9-81ED-4DB2-BD59-A6C34878D82A}">
                    <a16:rowId xmlns:a16="http://schemas.microsoft.com/office/drawing/2014/main" val="10002"/>
                  </a:ext>
                </a:extLst>
              </a:tr>
            </a:tbl>
          </a:graphicData>
        </a:graphic>
      </p:graphicFrame>
      <p:sp>
        <p:nvSpPr>
          <p:cNvPr id="307" name="Google Shape;307;p70"/>
          <p:cNvSpPr txBox="1"/>
          <p:nvPr/>
        </p:nvSpPr>
        <p:spPr>
          <a:xfrm>
            <a:off x="336125" y="1083594"/>
            <a:ext cx="8455800" cy="84683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500"/>
              <a:buFont typeface="Arial"/>
              <a:buNone/>
            </a:pPr>
            <a:r>
              <a:rPr lang="es" sz="1500" b="0" i="0" u="none" strike="noStrike" cap="none">
                <a:solidFill>
                  <a:schemeClr val="dk1"/>
                </a:solidFill>
                <a:highlight>
                  <a:srgbClr val="AE98EF"/>
                </a:highlight>
                <a:latin typeface="Cabin"/>
                <a:ea typeface="Cabin"/>
                <a:cs typeface="Cabin"/>
                <a:sym typeface="Cabin"/>
              </a:rPr>
              <a:t>Ideas individuales:</a:t>
            </a:r>
            <a:r>
              <a:rPr lang="es" sz="1500" b="0" i="0" u="none" strike="noStrike" cap="none">
                <a:solidFill>
                  <a:schemeClr val="dk1"/>
                </a:solidFill>
                <a:latin typeface="Cabin"/>
                <a:ea typeface="Cabin"/>
                <a:cs typeface="Cabin"/>
                <a:sym typeface="Cabin"/>
              </a:rPr>
              <a:t> A través de la lluvia de ideas y los detonadores de inspiración </a:t>
            </a:r>
            <a:r>
              <a:rPr lang="es" sz="1500" b="0" i="0" u="none" strike="noStrike" cap="none">
                <a:solidFill>
                  <a:srgbClr val="000000"/>
                </a:solidFill>
                <a:latin typeface="Cabin"/>
                <a:ea typeface="Cabin"/>
                <a:cs typeface="Cabin"/>
                <a:sym typeface="Cabin"/>
              </a:rPr>
              <a:t>pensar de manera individual ideas para la oportunidad detectada en la actividad anterior.</a:t>
            </a:r>
            <a:br>
              <a:rPr lang="es" sz="1500" b="0" i="0" u="none" strike="noStrike" cap="none">
                <a:solidFill>
                  <a:srgbClr val="000000"/>
                </a:solidFill>
                <a:latin typeface="Cabin"/>
                <a:ea typeface="Cabin"/>
                <a:cs typeface="Cabin"/>
                <a:sym typeface="Cabin"/>
              </a:rPr>
            </a:br>
            <a:r>
              <a:rPr lang="es" sz="1500" b="1" i="0" u="none" strike="noStrike" cap="none">
                <a:solidFill>
                  <a:srgbClr val="000000"/>
                </a:solidFill>
                <a:latin typeface="Cabin"/>
                <a:ea typeface="Cabin"/>
                <a:cs typeface="Cabin"/>
                <a:sym typeface="Cabin"/>
              </a:rPr>
              <a:t>Paso 1)  Cada estudiante propone al menos 5 ideas</a:t>
            </a:r>
            <a:r>
              <a:rPr lang="es" sz="1500" b="0" i="0" u="none" strike="noStrike" cap="none">
                <a:solidFill>
                  <a:srgbClr val="000000"/>
                </a:solidFill>
                <a:latin typeface="Cabin"/>
                <a:ea typeface="Cabin"/>
                <a:cs typeface="Cabin"/>
                <a:sym typeface="Cabin"/>
              </a:rPr>
              <a:t>, las cuales no deben repetirse con las de sus compañeros/as o al menos debe haber algún factor de diferencia. </a:t>
            </a:r>
            <a:endParaRPr sz="1500" b="0" i="0" u="none" strike="noStrike" cap="none">
              <a:solidFill>
                <a:srgbClr val="AE98EF"/>
              </a:solidFill>
              <a:latin typeface="Cabin"/>
              <a:ea typeface="Cabin"/>
              <a:cs typeface="Cabin"/>
              <a:sym typeface="Cab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1"/>
          <p:cNvSpPr txBox="1"/>
          <p:nvPr/>
        </p:nvSpPr>
        <p:spPr>
          <a:xfrm>
            <a:off x="336125" y="278056"/>
            <a:ext cx="3118275"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LLUVIA DE IDEAS</a:t>
            </a:r>
            <a:endParaRPr sz="1400" b="0" i="0" u="none" strike="noStrike" cap="none">
              <a:solidFill>
                <a:srgbClr val="000000"/>
              </a:solidFill>
              <a:latin typeface="Arvo"/>
              <a:ea typeface="Arvo"/>
              <a:cs typeface="Arvo"/>
              <a:sym typeface="Arvo"/>
            </a:endParaRPr>
          </a:p>
        </p:txBody>
      </p:sp>
      <p:sp>
        <p:nvSpPr>
          <p:cNvPr id="313" name="Google Shape;313;p71"/>
          <p:cNvSpPr txBox="1">
            <a:spLocks noGrp="1"/>
          </p:cNvSpPr>
          <p:nvPr>
            <p:ph type="title"/>
          </p:nvPr>
        </p:nvSpPr>
        <p:spPr>
          <a:xfrm>
            <a:off x="336175" y="1129778"/>
            <a:ext cx="8455800" cy="14859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1100"/>
              <a:buFont typeface="Arial"/>
              <a:buNone/>
            </a:pPr>
            <a:r>
              <a:rPr lang="es" sz="1600" b="0" i="0" u="none" strike="noStrike" cap="none">
                <a:solidFill>
                  <a:schemeClr val="dk1"/>
                </a:solidFill>
                <a:highlight>
                  <a:srgbClr val="AE98EF"/>
                </a:highlight>
                <a:latin typeface="Cabin"/>
                <a:ea typeface="Cabin"/>
                <a:cs typeface="Cabin"/>
                <a:sym typeface="Cabin"/>
              </a:rPr>
              <a:t>Ideas colaborativas:</a:t>
            </a:r>
            <a:endParaRPr sz="1600" b="0" i="0" u="none" strike="noStrike" cap="none">
              <a:solidFill>
                <a:srgbClr val="000000"/>
              </a:solidFill>
              <a:latin typeface="Cabin"/>
              <a:ea typeface="Cabin"/>
              <a:cs typeface="Cabin"/>
              <a:sym typeface="Cabin"/>
            </a:endParaRPr>
          </a:p>
          <a:p>
            <a:pPr marL="0" marR="0" lvl="0" indent="0" algn="just" rtl="0">
              <a:lnSpc>
                <a:spcPct val="90000"/>
              </a:lnSpc>
              <a:spcBef>
                <a:spcPts val="0"/>
              </a:spcBef>
              <a:spcAft>
                <a:spcPts val="0"/>
              </a:spcAft>
              <a:buClr>
                <a:schemeClr val="dk1"/>
              </a:buClr>
              <a:buSzPts val="1100"/>
              <a:buFont typeface="Arial"/>
              <a:buNone/>
            </a:pPr>
            <a:br>
              <a:rPr lang="es" sz="1400" b="1" i="0" u="none" strike="noStrike" cap="none">
                <a:solidFill>
                  <a:srgbClr val="000000"/>
                </a:solidFill>
                <a:latin typeface="Cabin"/>
                <a:ea typeface="Cabin"/>
                <a:cs typeface="Cabin"/>
                <a:sym typeface="Cabin"/>
              </a:rPr>
            </a:br>
            <a:r>
              <a:rPr lang="es" sz="1400" b="1" i="0" u="none" strike="noStrike" cap="none">
                <a:solidFill>
                  <a:srgbClr val="000000"/>
                </a:solidFill>
                <a:latin typeface="Cabin"/>
                <a:ea typeface="Cabin"/>
                <a:cs typeface="Cabin"/>
                <a:sym typeface="Cabin"/>
              </a:rPr>
              <a:t>Paso 2)  Cada estudiante extraerá de la lluvia de ideas individual las dos ideas que mas le gustaron. </a:t>
            </a:r>
            <a:r>
              <a:rPr lang="es" sz="1400" b="0" i="0" u="none" strike="noStrike" cap="none">
                <a:solidFill>
                  <a:srgbClr val="000000"/>
                </a:solidFill>
                <a:latin typeface="Cabin"/>
                <a:ea typeface="Cabin"/>
                <a:cs typeface="Cabin"/>
                <a:sym typeface="Cabin"/>
              </a:rPr>
              <a:t>Compartir y revisar en equipo, construir sobre ellas y mejorarlas, fusionar o crear nuevas. En esta etapa deben dejar fluir la creatividad nuevamente, no juzgar las ideas de los demás, si no que colaborar en mejorarlas.</a:t>
            </a:r>
            <a:endParaRPr sz="1400" b="0" i="0" u="none" strike="noStrike" cap="none">
              <a:solidFill>
                <a:srgbClr val="000000"/>
              </a:solidFill>
              <a:latin typeface="Cabin"/>
              <a:ea typeface="Cabin"/>
              <a:cs typeface="Cabin"/>
              <a:sym typeface="Cabin"/>
            </a:endParaRPr>
          </a:p>
          <a:p>
            <a:pPr marL="0" marR="0" lvl="0" indent="0" algn="just" rtl="0">
              <a:lnSpc>
                <a:spcPct val="90000"/>
              </a:lnSpc>
              <a:spcBef>
                <a:spcPts val="0"/>
              </a:spcBef>
              <a:spcAft>
                <a:spcPts val="0"/>
              </a:spcAft>
              <a:buClr>
                <a:schemeClr val="dk1"/>
              </a:buClr>
              <a:buSzPts val="1100"/>
              <a:buFont typeface="Arial"/>
              <a:buNone/>
            </a:pPr>
            <a:endParaRPr sz="1300" b="0" i="0" u="none" strike="noStrike" cap="none">
              <a:solidFill>
                <a:srgbClr val="AE98EF"/>
              </a:solidFill>
              <a:latin typeface="Cabin"/>
              <a:ea typeface="Cabin"/>
              <a:cs typeface="Cabin"/>
              <a:sym typeface="Cabin"/>
            </a:endParaRPr>
          </a:p>
        </p:txBody>
      </p:sp>
      <p:graphicFrame>
        <p:nvGraphicFramePr>
          <p:cNvPr id="314" name="Google Shape;314;p71"/>
          <p:cNvGraphicFramePr/>
          <p:nvPr/>
        </p:nvGraphicFramePr>
        <p:xfrm>
          <a:off x="353300" y="2482627"/>
          <a:ext cx="8454500" cy="3687275"/>
        </p:xfrm>
        <a:graphic>
          <a:graphicData uri="http://schemas.openxmlformats.org/drawingml/2006/table">
            <a:tbl>
              <a:tblPr>
                <a:noFill/>
                <a:tableStyleId>{FF8E6A15-7A5D-4A46-B23A-01AF0AEDBAA6}</a:tableStyleId>
              </a:tblPr>
              <a:tblGrid>
                <a:gridCol w="1690900">
                  <a:extLst>
                    <a:ext uri="{9D8B030D-6E8A-4147-A177-3AD203B41FA5}">
                      <a16:colId xmlns:a16="http://schemas.microsoft.com/office/drawing/2014/main" val="20000"/>
                    </a:ext>
                  </a:extLst>
                </a:gridCol>
                <a:gridCol w="1690900">
                  <a:extLst>
                    <a:ext uri="{9D8B030D-6E8A-4147-A177-3AD203B41FA5}">
                      <a16:colId xmlns:a16="http://schemas.microsoft.com/office/drawing/2014/main" val="20001"/>
                    </a:ext>
                  </a:extLst>
                </a:gridCol>
                <a:gridCol w="1690900">
                  <a:extLst>
                    <a:ext uri="{9D8B030D-6E8A-4147-A177-3AD203B41FA5}">
                      <a16:colId xmlns:a16="http://schemas.microsoft.com/office/drawing/2014/main" val="20002"/>
                    </a:ext>
                  </a:extLst>
                </a:gridCol>
                <a:gridCol w="1690900">
                  <a:extLst>
                    <a:ext uri="{9D8B030D-6E8A-4147-A177-3AD203B41FA5}">
                      <a16:colId xmlns:a16="http://schemas.microsoft.com/office/drawing/2014/main" val="20003"/>
                    </a:ext>
                  </a:extLst>
                </a:gridCol>
                <a:gridCol w="1690900">
                  <a:extLst>
                    <a:ext uri="{9D8B030D-6E8A-4147-A177-3AD203B41FA5}">
                      <a16:colId xmlns:a16="http://schemas.microsoft.com/office/drawing/2014/main" val="20004"/>
                    </a:ext>
                  </a:extLst>
                </a:gridCol>
              </a:tblGrid>
              <a:tr h="458275">
                <a:tc gridSpan="5">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solidFill>
                            <a:schemeClr val="dk1"/>
                          </a:solidFill>
                          <a:latin typeface="Cabin"/>
                          <a:ea typeface="Cabin"/>
                          <a:cs typeface="Cabin"/>
                          <a:sym typeface="Cabin"/>
                        </a:rPr>
                        <a:t>PASO 2) ESCOGER LAS DOS IDEAS QUE MÁS LE GUSTÓ A CADA ESTUDIANTE</a:t>
                      </a:r>
                      <a:endParaRPr sz="1400" b="1" u="none" strike="noStrike" cap="none">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161450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nº1 que mas le gustó</a:t>
                      </a:r>
                      <a:endParaRPr sz="11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nº2 que mas le gustó</a:t>
                      </a: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nº1 que mas le gustó</a:t>
                      </a:r>
                      <a:endParaRPr sz="11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nº2 que mas le gustó</a:t>
                      </a: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nº1 que mas le gustó</a:t>
                      </a: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extLst>
                  <a:ext uri="{0D108BD9-81ED-4DB2-BD59-A6C34878D82A}">
                    <a16:rowId xmlns:a16="http://schemas.microsoft.com/office/drawing/2014/main" val="10001"/>
                  </a:ext>
                </a:extLst>
              </a:tr>
              <a:tr h="1614500">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nº2 que mas le gustó</a:t>
                      </a:r>
                      <a:endParaRPr sz="11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nº1 que mas le gustó</a:t>
                      </a:r>
                      <a:endParaRPr sz="11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nº2 que mas le gustó</a:t>
                      </a: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nº1 que mas le gustó</a:t>
                      </a:r>
                      <a:endParaRPr sz="11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(Nombre estudiante) </a:t>
                      </a:r>
                      <a:endParaRPr sz="1400" u="none" strike="noStrike" cap="none"/>
                    </a:p>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highlight>
                            <a:srgbClr val="EBF58B"/>
                          </a:highlight>
                          <a:latin typeface="Cabin"/>
                          <a:ea typeface="Cabin"/>
                          <a:cs typeface="Cabin"/>
                          <a:sym typeface="Cabin"/>
                        </a:rPr>
                        <a:t>Idea nº2 que mas le gustó</a:t>
                      </a:r>
                      <a:endParaRPr sz="1400" u="none" strike="noStrike" cap="none"/>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2"/>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LLUVIA DE IDEAS</a:t>
            </a:r>
            <a:endParaRPr sz="1400" b="0" i="0" u="none" strike="noStrike" cap="none">
              <a:solidFill>
                <a:srgbClr val="000000"/>
              </a:solidFill>
              <a:latin typeface="Arvo"/>
              <a:ea typeface="Arvo"/>
              <a:cs typeface="Arvo"/>
              <a:sym typeface="Arvo"/>
            </a:endParaRPr>
          </a:p>
        </p:txBody>
      </p:sp>
      <p:graphicFrame>
        <p:nvGraphicFramePr>
          <p:cNvPr id="320" name="Google Shape;320;p72"/>
          <p:cNvGraphicFramePr/>
          <p:nvPr/>
        </p:nvGraphicFramePr>
        <p:xfrm>
          <a:off x="353300" y="2580125"/>
          <a:ext cx="8454525" cy="3783725"/>
        </p:xfrm>
        <a:graphic>
          <a:graphicData uri="http://schemas.openxmlformats.org/drawingml/2006/table">
            <a:tbl>
              <a:tblPr>
                <a:noFill/>
                <a:tableStyleId>{FF8E6A15-7A5D-4A46-B23A-01AF0AEDBAA6}</a:tableStyleId>
              </a:tblPr>
              <a:tblGrid>
                <a:gridCol w="8454525">
                  <a:extLst>
                    <a:ext uri="{9D8B030D-6E8A-4147-A177-3AD203B41FA5}">
                      <a16:colId xmlns:a16="http://schemas.microsoft.com/office/drawing/2014/main" val="20000"/>
                    </a:ext>
                  </a:extLst>
                </a:gridCol>
              </a:tblGrid>
              <a:tr h="479275">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PASO 3)  COMO EQUIPO ESCOGEN LA MEJOR IDEA Y LA DESCRIBEN</a:t>
                      </a:r>
                      <a:endParaRPr sz="1300" b="1" u="none" strike="noStrike" cap="none">
                        <a:solidFill>
                          <a:schemeClr val="dk1"/>
                        </a:solidFill>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E98EF"/>
                    </a:solidFill>
                  </a:tcPr>
                </a:tc>
                <a:extLst>
                  <a:ext uri="{0D108BD9-81ED-4DB2-BD59-A6C34878D82A}">
                    <a16:rowId xmlns:a16="http://schemas.microsoft.com/office/drawing/2014/main" val="10000"/>
                  </a:ext>
                </a:extLst>
              </a:tr>
              <a:tr h="3304450">
                <a:tc>
                  <a:txBody>
                    <a:bodyPr/>
                    <a:lstStyle/>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highlight>
                            <a:srgbClr val="EBF58B"/>
                          </a:highlight>
                          <a:latin typeface="Cabin"/>
                          <a:ea typeface="Cabin"/>
                          <a:cs typeface="Cabin"/>
                          <a:sym typeface="Cabin"/>
                        </a:rPr>
                        <a:t>Descripción de la idea: </a:t>
                      </a: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highlight>
                            <a:srgbClr val="EBF58B"/>
                          </a:highlight>
                          <a:latin typeface="Cabin"/>
                          <a:ea typeface="Cabin"/>
                          <a:cs typeface="Cabin"/>
                          <a:sym typeface="Cabin"/>
                        </a:rPr>
                        <a:t> ¿Cómo se diferencia de lo que ya existe? </a:t>
                      </a: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endParaRPr sz="1700" b="0" i="0" u="none" strike="noStrike" cap="none">
                        <a:solidFill>
                          <a:schemeClr val="dk1"/>
                        </a:solidFill>
                        <a:highlight>
                          <a:srgbClr val="EBF58B"/>
                        </a:highlight>
                        <a:latin typeface="Cabin"/>
                        <a:ea typeface="Cabin"/>
                        <a:cs typeface="Cabin"/>
                        <a:sym typeface="Cabin"/>
                      </a:endParaRPr>
                    </a:p>
                    <a:p>
                      <a:pPr marL="0" marR="0" lvl="0" indent="0" algn="ctr" rtl="0">
                        <a:lnSpc>
                          <a:spcPct val="100000"/>
                        </a:lnSpc>
                        <a:spcBef>
                          <a:spcPts val="0"/>
                        </a:spcBef>
                        <a:spcAft>
                          <a:spcPts val="0"/>
                        </a:spcAft>
                        <a:buClr>
                          <a:srgbClr val="000000"/>
                        </a:buClr>
                        <a:buSzPts val="1700"/>
                        <a:buFont typeface="Arial"/>
                        <a:buNone/>
                      </a:pPr>
                      <a:r>
                        <a:rPr lang="es" sz="1700" b="0" i="0" u="none" strike="noStrike" cap="none">
                          <a:solidFill>
                            <a:schemeClr val="dk1"/>
                          </a:solidFill>
                          <a:highlight>
                            <a:srgbClr val="EBF58B"/>
                          </a:highlight>
                          <a:latin typeface="Cabin"/>
                          <a:ea typeface="Cabin"/>
                          <a:cs typeface="Cabin"/>
                          <a:sym typeface="Cabin"/>
                        </a:rPr>
                        <a:t>¿Cómo funcionaría?, ¿cómo se podría llevar a cabo?</a:t>
                      </a:r>
                      <a:br>
                        <a:rPr lang="es" sz="1700" b="0" i="0" u="none" strike="noStrike" cap="none">
                          <a:solidFill>
                            <a:schemeClr val="dk1"/>
                          </a:solidFill>
                          <a:highlight>
                            <a:srgbClr val="EBF58B"/>
                          </a:highlight>
                          <a:latin typeface="Cabin"/>
                          <a:ea typeface="Cabin"/>
                          <a:cs typeface="Cabin"/>
                          <a:sym typeface="Cabin"/>
                        </a:rPr>
                      </a:br>
                      <a:br>
                        <a:rPr lang="es" sz="1700" b="1" i="1" u="none" strike="noStrike" cap="none">
                          <a:solidFill>
                            <a:srgbClr val="8C2C88"/>
                          </a:solidFill>
                          <a:latin typeface="Calibri"/>
                          <a:ea typeface="Calibri"/>
                          <a:cs typeface="Calibri"/>
                          <a:sym typeface="Calibri"/>
                        </a:rPr>
                      </a:br>
                      <a:endParaRPr sz="1700" u="none" strike="noStrike" cap="none">
                        <a:solidFill>
                          <a:schemeClr val="dk1"/>
                        </a:solidFill>
                        <a:highlight>
                          <a:srgbClr val="EBF58B"/>
                        </a:highlight>
                        <a:latin typeface="Cabin"/>
                        <a:ea typeface="Cabin"/>
                        <a:cs typeface="Cabin"/>
                        <a:sym typeface="Cabin"/>
                      </a:endParaRPr>
                    </a:p>
                  </a:txBody>
                  <a:tcPr marL="55725" marR="55725" marT="34900" marB="3490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3D9FF"/>
                    </a:solidFill>
                  </a:tcPr>
                </a:tc>
                <a:extLst>
                  <a:ext uri="{0D108BD9-81ED-4DB2-BD59-A6C34878D82A}">
                    <a16:rowId xmlns:a16="http://schemas.microsoft.com/office/drawing/2014/main" val="10001"/>
                  </a:ext>
                </a:extLst>
              </a:tr>
            </a:tbl>
          </a:graphicData>
        </a:graphic>
      </p:graphicFrame>
      <p:sp>
        <p:nvSpPr>
          <p:cNvPr id="321" name="Google Shape;321;p72"/>
          <p:cNvSpPr txBox="1"/>
          <p:nvPr/>
        </p:nvSpPr>
        <p:spPr>
          <a:xfrm>
            <a:off x="336175" y="1129778"/>
            <a:ext cx="8455800" cy="1071415"/>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1600"/>
              <a:buFont typeface="Arial"/>
              <a:buNone/>
            </a:pPr>
            <a:r>
              <a:rPr lang="es" sz="1600" b="0" i="0" u="none" strike="noStrike" cap="none">
                <a:solidFill>
                  <a:schemeClr val="dk1"/>
                </a:solidFill>
                <a:highlight>
                  <a:srgbClr val="AE98EF"/>
                </a:highlight>
                <a:latin typeface="Cabin"/>
                <a:ea typeface="Cabin"/>
                <a:cs typeface="Cabin"/>
                <a:sym typeface="Cabin"/>
              </a:rPr>
              <a:t>Ideas colaborativas:</a:t>
            </a:r>
            <a:endParaRPr sz="1600" b="0" i="0" u="none" strike="noStrike" cap="none">
              <a:solidFill>
                <a:srgbClr val="000000"/>
              </a:solidFill>
              <a:latin typeface="Cabin"/>
              <a:ea typeface="Cabin"/>
              <a:cs typeface="Cabin"/>
              <a:sym typeface="Cabin"/>
            </a:endParaRPr>
          </a:p>
          <a:p>
            <a:pPr marL="0" marR="0" lvl="0" indent="0" algn="just" rtl="0">
              <a:lnSpc>
                <a:spcPct val="90000"/>
              </a:lnSpc>
              <a:spcBef>
                <a:spcPts val="0"/>
              </a:spcBef>
              <a:spcAft>
                <a:spcPts val="0"/>
              </a:spcAft>
              <a:buClr>
                <a:srgbClr val="000000"/>
              </a:buClr>
              <a:buSzPts val="1600"/>
              <a:buFont typeface="Arial"/>
              <a:buNone/>
            </a:pPr>
            <a:br>
              <a:rPr lang="es" sz="1600" b="1" i="0" u="none" strike="noStrike" cap="none">
                <a:solidFill>
                  <a:srgbClr val="000000"/>
                </a:solidFill>
                <a:latin typeface="Cabin"/>
                <a:ea typeface="Cabin"/>
                <a:cs typeface="Cabin"/>
                <a:sym typeface="Cabin"/>
              </a:rPr>
            </a:br>
            <a:r>
              <a:rPr lang="es" sz="1400" b="1" i="0" u="none" strike="noStrike" cap="none">
                <a:solidFill>
                  <a:srgbClr val="000000"/>
                </a:solidFill>
                <a:latin typeface="Cabin"/>
                <a:ea typeface="Cabin"/>
                <a:cs typeface="Cabin"/>
                <a:sym typeface="Cabin"/>
              </a:rPr>
              <a:t>Paso 3)  Selección Idea Final. </a:t>
            </a:r>
            <a:r>
              <a:rPr lang="es" sz="1400" b="0" i="0" u="none" strike="noStrike" cap="none">
                <a:solidFill>
                  <a:srgbClr val="000000"/>
                </a:solidFill>
                <a:latin typeface="Cabin"/>
                <a:ea typeface="Cabin"/>
                <a:cs typeface="Cabin"/>
                <a:sym typeface="Cabin"/>
              </a:rPr>
              <a:t>De</a:t>
            </a:r>
            <a:r>
              <a:rPr lang="es" sz="1400" b="1" i="0" u="none" strike="noStrike" cap="none">
                <a:solidFill>
                  <a:srgbClr val="000000"/>
                </a:solidFill>
                <a:latin typeface="Cabin"/>
                <a:ea typeface="Cabin"/>
                <a:cs typeface="Cabin"/>
                <a:sym typeface="Cabin"/>
              </a:rPr>
              <a:t> </a:t>
            </a:r>
            <a:r>
              <a:rPr lang="es" sz="1400" b="0" i="0" u="none" strike="noStrike" cap="none">
                <a:solidFill>
                  <a:srgbClr val="000000"/>
                </a:solidFill>
                <a:latin typeface="Cabin"/>
                <a:ea typeface="Cabin"/>
                <a:cs typeface="Cabin"/>
                <a:sym typeface="Cabin"/>
              </a:rPr>
              <a:t>manera grupal, escogen la mejor idea, pueden fusionar y mezclar entre ellas. Los criterios importantes son que sea creativa y que pueda ser explicada su factibilidad (¿cómo funcionaría?, ¿cómo se podría llevar a cabo?)</a:t>
            </a:r>
            <a:endParaRPr sz="1400" b="0" i="0" u="none" strike="noStrike" cap="none">
              <a:solidFill>
                <a:srgbClr val="000000"/>
              </a:solidFill>
              <a:latin typeface="Arial"/>
              <a:ea typeface="Arial"/>
              <a:cs typeface="Arial"/>
              <a:sym typeface="Arial"/>
            </a:endParaRPr>
          </a:p>
          <a:p>
            <a:pPr marL="0" marR="0" lvl="0" indent="0" algn="just"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Cabin"/>
              <a:ea typeface="Cabin"/>
              <a:cs typeface="Cabin"/>
              <a:sym typeface="Cabin"/>
            </a:endParaRPr>
          </a:p>
          <a:p>
            <a:pPr marL="0" marR="0" lvl="0" indent="0" algn="just" rtl="0">
              <a:lnSpc>
                <a:spcPct val="90000"/>
              </a:lnSpc>
              <a:spcBef>
                <a:spcPts val="0"/>
              </a:spcBef>
              <a:spcAft>
                <a:spcPts val="0"/>
              </a:spcAft>
              <a:buClr>
                <a:srgbClr val="000000"/>
              </a:buClr>
              <a:buSzPts val="1300"/>
              <a:buFont typeface="Arial"/>
              <a:buNone/>
            </a:pPr>
            <a:endParaRPr sz="1300" b="0" i="0" u="none" strike="noStrike" cap="none">
              <a:solidFill>
                <a:srgbClr val="AE98EF"/>
              </a:solidFill>
              <a:latin typeface="Cabin"/>
              <a:ea typeface="Cabin"/>
              <a:cs typeface="Cabin"/>
              <a:sym typeface="Cabi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4"/>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FF8A80"/>
                </a:highlight>
                <a:latin typeface="Arvo"/>
                <a:ea typeface="Arvo"/>
                <a:cs typeface="Arvo"/>
                <a:sym typeface="Arvo"/>
              </a:rPr>
              <a:t>REFLEXIÓN</a:t>
            </a:r>
            <a:endParaRPr sz="3800" b="1" i="0" u="none" strike="noStrike" cap="none">
              <a:solidFill>
                <a:srgbClr val="000000"/>
              </a:solidFill>
              <a:highlight>
                <a:srgbClr val="FF8A80"/>
              </a:highlight>
              <a:latin typeface="Arvo"/>
              <a:ea typeface="Arvo"/>
              <a:cs typeface="Arvo"/>
              <a:sym typeface="Arvo"/>
            </a:endParaRPr>
          </a:p>
        </p:txBody>
      </p:sp>
      <p:pic>
        <p:nvPicPr>
          <p:cNvPr id="327" name="Google Shape;327;p24"/>
          <p:cNvPicPr preferRelativeResize="0"/>
          <p:nvPr/>
        </p:nvPicPr>
        <p:blipFill rotWithShape="1">
          <a:blip r:embed="rId3">
            <a:alphaModFix/>
          </a:blip>
          <a:srcRect/>
          <a:stretch/>
        </p:blipFill>
        <p:spPr>
          <a:xfrm>
            <a:off x="3581425" y="3049075"/>
            <a:ext cx="1807025" cy="190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5"/>
          <p:cNvSpPr txBox="1"/>
          <p:nvPr/>
        </p:nvSpPr>
        <p:spPr>
          <a:xfrm>
            <a:off x="197950" y="1046923"/>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500"/>
              <a:buFont typeface="Arial"/>
              <a:buNone/>
            </a:pPr>
            <a:r>
              <a:rPr lang="es" sz="1400" b="0" i="0" u="none" strike="noStrike" cap="none">
                <a:solidFill>
                  <a:schemeClr val="dk1"/>
                </a:solidFill>
                <a:highlight>
                  <a:srgbClr val="EBF58B"/>
                </a:highlight>
                <a:latin typeface="Cabin"/>
                <a:ea typeface="Cabin"/>
                <a:cs typeface="Cabin"/>
                <a:sym typeface="Cabin"/>
              </a:rPr>
              <a:t>El equipo</a:t>
            </a:r>
            <a:r>
              <a:rPr lang="es" sz="1100" b="0" i="0" u="none" strike="noStrike" cap="none">
                <a:solidFill>
                  <a:schemeClr val="dk1"/>
                </a:solidFill>
                <a:highlight>
                  <a:srgbClr val="EBF58B"/>
                </a:highlight>
                <a:latin typeface="Cabin"/>
                <a:ea typeface="Cabin"/>
                <a:cs typeface="Cabin"/>
                <a:sym typeface="Cabin"/>
              </a:rPr>
              <a:t> </a:t>
            </a:r>
            <a:r>
              <a:rPr lang="es" sz="1400" b="0" i="0" u="none" strike="noStrike" cap="none">
                <a:solidFill>
                  <a:schemeClr val="dk1"/>
                </a:solidFill>
                <a:latin typeface="Cabin"/>
                <a:ea typeface="Cabin"/>
                <a:cs typeface="Cabin"/>
                <a:sym typeface="Cabin"/>
              </a:rPr>
              <a:t>debe reflexionar concluyendo con aspectos relativos al trabajo colaborativo.</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bin"/>
                <a:ea typeface="Cabin"/>
                <a:cs typeface="Cabin"/>
                <a:sym typeface="Cabin"/>
              </a:rPr>
              <a:t>En relación a la habilidad creativa </a:t>
            </a:r>
            <a:r>
              <a:rPr lang="es" sz="1400" b="1" i="0" u="none" strike="noStrike" cap="none">
                <a:solidFill>
                  <a:schemeClr val="dk1"/>
                </a:solidFill>
                <a:latin typeface="Cabin"/>
                <a:ea typeface="Cabin"/>
                <a:cs typeface="Cabin"/>
                <a:sym typeface="Cabin"/>
              </a:rPr>
              <a:t>“Aportar distintos tipos de sugerencias a ideas, situaciones o problemas planteados por otros”</a:t>
            </a:r>
            <a:r>
              <a:rPr lang="es" sz="1400" b="0" i="0" u="none" strike="noStrike" cap="none">
                <a:solidFill>
                  <a:schemeClr val="dk1"/>
                </a:solidFill>
                <a:latin typeface="Cabin"/>
                <a:ea typeface="Cabin"/>
                <a:cs typeface="Cabin"/>
                <a:sym typeface="Cabin"/>
              </a:rPr>
              <a:t>.</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5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333" name="Google Shape;333;p25"/>
          <p:cNvGraphicFramePr/>
          <p:nvPr/>
        </p:nvGraphicFramePr>
        <p:xfrm>
          <a:off x="333475" y="2117317"/>
          <a:ext cx="8457225" cy="3693750"/>
        </p:xfrm>
        <a:graphic>
          <a:graphicData uri="http://schemas.openxmlformats.org/drawingml/2006/table">
            <a:tbl>
              <a:tblPr>
                <a:noFill/>
                <a:tableStyleId>{6B012AEF-8484-4DED-A8C4-1A630437E402}</a:tableStyleId>
              </a:tblPr>
              <a:tblGrid>
                <a:gridCol w="2819075">
                  <a:extLst>
                    <a:ext uri="{9D8B030D-6E8A-4147-A177-3AD203B41FA5}">
                      <a16:colId xmlns:a16="http://schemas.microsoft.com/office/drawing/2014/main" val="20000"/>
                    </a:ext>
                  </a:extLst>
                </a:gridCol>
                <a:gridCol w="2819075">
                  <a:extLst>
                    <a:ext uri="{9D8B030D-6E8A-4147-A177-3AD203B41FA5}">
                      <a16:colId xmlns:a16="http://schemas.microsoft.com/office/drawing/2014/main" val="20001"/>
                    </a:ext>
                  </a:extLst>
                </a:gridCol>
                <a:gridCol w="2819075">
                  <a:extLst>
                    <a:ext uri="{9D8B030D-6E8A-4147-A177-3AD203B41FA5}">
                      <a16:colId xmlns:a16="http://schemas.microsoft.com/office/drawing/2014/main" val="20002"/>
                    </a:ext>
                  </a:extLst>
                </a:gridCol>
              </a:tblGrid>
              <a:tr h="9201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a:t>
                      </a:r>
                      <a:r>
                        <a:rPr lang="es" sz="1100" b="1" i="0" u="none" strike="noStrike" cap="none">
                          <a:solidFill>
                            <a:schemeClr val="dk1"/>
                          </a:solidFill>
                          <a:latin typeface="Cabin"/>
                          <a:ea typeface="Cabin"/>
                          <a:cs typeface="Cabin"/>
                          <a:sym typeface="Cabin"/>
                        </a:rPr>
                        <a:t>Qué aprendió cada integrante del equipo y qué fue importante?</a:t>
                      </a:r>
                      <a:endParaRPr sz="1400" u="none" strike="noStrike" cap="none"/>
                    </a:p>
                    <a:p>
                      <a:pPr marL="0" marR="0" lvl="0" indent="0" algn="ctr" rtl="0">
                        <a:lnSpc>
                          <a:spcPct val="100000"/>
                        </a:lnSpc>
                        <a:spcBef>
                          <a:spcPts val="0"/>
                        </a:spcBef>
                        <a:spcAft>
                          <a:spcPts val="0"/>
                        </a:spcAft>
                        <a:buClr>
                          <a:srgbClr val="000000"/>
                        </a:buClr>
                        <a:buSzPts val="1100"/>
                        <a:buFont typeface="Arial"/>
                        <a:buNone/>
                      </a:pPr>
                      <a:endParaRPr sz="1100" b="1"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b="1" i="0" u="none" strike="noStrike" cap="none">
                          <a:solidFill>
                            <a:schemeClr val="dk1"/>
                          </a:solidFill>
                          <a:latin typeface="Cabin"/>
                          <a:ea typeface="Cabin"/>
                          <a:cs typeface="Cabin"/>
                          <a:sym typeface="Cabin"/>
                        </a:rPr>
                        <a:t>¿Cómo y dónde pusimos a prueba esta habilidad hoy?</a:t>
                      </a:r>
                      <a:endParaRPr sz="1100" b="1" i="0"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endParaRPr sz="1100" b="1"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b="1" i="0" u="none" strike="noStrike" cap="none">
                          <a:solidFill>
                            <a:schemeClr val="dk1"/>
                          </a:solidFill>
                          <a:latin typeface="Cabin"/>
                          <a:ea typeface="Cabin"/>
                          <a:cs typeface="Cabin"/>
                          <a:sym typeface="Cabin"/>
                        </a:rPr>
                        <a:t>¿Qué haríamos diferente para una próxima sesión?</a:t>
                      </a:r>
                      <a:endParaRPr sz="1100" b="1" i="0"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i="0" u="none" strike="noStrike" cap="none">
                          <a:solidFill>
                            <a:schemeClr val="dk1"/>
                          </a:solidFill>
                          <a:latin typeface="Cabin"/>
                          <a:ea typeface="Cabin"/>
                          <a:cs typeface="Cabin"/>
                          <a:sym typeface="Cabin"/>
                        </a:rPr>
                        <a:t>¿Qué consejo le damos a los demás?</a:t>
                      </a:r>
                      <a:endParaRPr sz="1400"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2038200">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34" name="Google Shape;334;p25"/>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TRABAJO EN EQUIPO</a:t>
            </a:r>
            <a:endParaRPr sz="2400" b="0" i="0" u="none" strike="noStrike" cap="none">
              <a:solidFill>
                <a:schemeClr val="dk1"/>
              </a:solidFill>
              <a:latin typeface="Arvo"/>
              <a:ea typeface="Arvo"/>
              <a:cs typeface="Arvo"/>
              <a:sym typeface="Arv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txBox="1"/>
          <p:nvPr/>
        </p:nvSpPr>
        <p:spPr>
          <a:xfrm>
            <a:off x="197950" y="1180123"/>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500"/>
              <a:buFont typeface="Arial"/>
              <a:buNone/>
            </a:pPr>
            <a:r>
              <a:rPr lang="es" sz="1400" b="0" i="0" u="none" strike="noStrike" cap="none">
                <a:solidFill>
                  <a:schemeClr val="dk1"/>
                </a:solidFill>
                <a:highlight>
                  <a:srgbClr val="EBF58B"/>
                </a:highlight>
                <a:latin typeface="Cabin"/>
                <a:ea typeface="Cabin"/>
                <a:cs typeface="Cabin"/>
                <a:sym typeface="Cabin"/>
              </a:rPr>
              <a:t>El equipo</a:t>
            </a:r>
            <a:r>
              <a:rPr lang="es" sz="1100" b="0" i="0" u="none" strike="noStrike" cap="none">
                <a:solidFill>
                  <a:schemeClr val="dk1"/>
                </a:solidFill>
                <a:highlight>
                  <a:srgbClr val="EBF58B"/>
                </a:highlight>
                <a:latin typeface="Cabin"/>
                <a:ea typeface="Cabin"/>
                <a:cs typeface="Cabin"/>
                <a:sym typeface="Cabin"/>
              </a:rPr>
              <a:t> </a:t>
            </a:r>
            <a:r>
              <a:rPr lang="es" sz="1400" b="0" i="0" u="none" strike="noStrike" cap="none">
                <a:solidFill>
                  <a:schemeClr val="dk1"/>
                </a:solidFill>
                <a:latin typeface="Cabin"/>
                <a:ea typeface="Cabin"/>
                <a:cs typeface="Cabin"/>
                <a:sym typeface="Cabin"/>
              </a:rPr>
              <a:t>debe reflexionar concluyendo con aspectos relativos a la creatividad.</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340" name="Google Shape;340;p39"/>
          <p:cNvGraphicFramePr/>
          <p:nvPr/>
        </p:nvGraphicFramePr>
        <p:xfrm>
          <a:off x="271601" y="1727200"/>
          <a:ext cx="8519100" cy="4834450"/>
        </p:xfrm>
        <a:graphic>
          <a:graphicData uri="http://schemas.openxmlformats.org/drawingml/2006/table">
            <a:tbl>
              <a:tblPr>
                <a:noFill/>
                <a:tableStyleId>{6B012AEF-8484-4DED-A8C4-1A630437E402}</a:tableStyleId>
              </a:tblPr>
              <a:tblGrid>
                <a:gridCol w="2839700">
                  <a:extLst>
                    <a:ext uri="{9D8B030D-6E8A-4147-A177-3AD203B41FA5}">
                      <a16:colId xmlns:a16="http://schemas.microsoft.com/office/drawing/2014/main" val="20000"/>
                    </a:ext>
                  </a:extLst>
                </a:gridCol>
                <a:gridCol w="2839700">
                  <a:extLst>
                    <a:ext uri="{9D8B030D-6E8A-4147-A177-3AD203B41FA5}">
                      <a16:colId xmlns:a16="http://schemas.microsoft.com/office/drawing/2014/main" val="20001"/>
                    </a:ext>
                  </a:extLst>
                </a:gridCol>
                <a:gridCol w="2839700">
                  <a:extLst>
                    <a:ext uri="{9D8B030D-6E8A-4147-A177-3AD203B41FA5}">
                      <a16:colId xmlns:a16="http://schemas.microsoft.com/office/drawing/2014/main" val="20002"/>
                    </a:ext>
                  </a:extLst>
                </a:gridCol>
              </a:tblGrid>
              <a:tr h="1554400">
                <a:tc>
                  <a:txBody>
                    <a:bodyPr/>
                    <a:lstStyle/>
                    <a:p>
                      <a:pPr marL="0" marR="0" lvl="0" indent="0" algn="l" rtl="0">
                        <a:lnSpc>
                          <a:spcPct val="115000"/>
                        </a:lnSpc>
                        <a:spcBef>
                          <a:spcPts val="0"/>
                        </a:spcBef>
                        <a:spcAft>
                          <a:spcPts val="0"/>
                        </a:spcAft>
                        <a:buClr>
                          <a:srgbClr val="000000"/>
                        </a:buClr>
                        <a:buSzPts val="1400"/>
                        <a:buFont typeface="Arial"/>
                        <a:buNone/>
                      </a:pPr>
                      <a:r>
                        <a:rPr lang="es" sz="1100" b="0" i="0" u="none" strike="noStrike" cap="none">
                          <a:solidFill>
                            <a:schemeClr val="dk1"/>
                          </a:solidFill>
                          <a:latin typeface="Cabin"/>
                          <a:ea typeface="Cabin"/>
                          <a:cs typeface="Cabin"/>
                          <a:sym typeface="Cabin"/>
                        </a:rPr>
                        <a:t>¿Cómo evalúan que estuvo la capacidad para </a:t>
                      </a:r>
                      <a:r>
                        <a:rPr lang="es" sz="1100" b="0" i="0" u="none" strike="noStrike" cap="none">
                          <a:solidFill>
                            <a:schemeClr val="dk1"/>
                          </a:solidFill>
                          <a:highlight>
                            <a:srgbClr val="EBF58B"/>
                          </a:highlight>
                          <a:latin typeface="Cabin"/>
                          <a:ea typeface="Cabin"/>
                          <a:cs typeface="Cabin"/>
                          <a:sym typeface="Cabin"/>
                        </a:rPr>
                        <a:t>generar soluciones a problemas o situaciones difíciles </a:t>
                      </a:r>
                      <a:r>
                        <a:rPr lang="es" sz="1100" b="0" i="0" u="none" strike="noStrike" cap="none">
                          <a:solidFill>
                            <a:schemeClr val="dk1"/>
                          </a:solidFill>
                          <a:latin typeface="Cabin"/>
                          <a:ea typeface="Cabin"/>
                          <a:cs typeface="Cabin"/>
                          <a:sym typeface="Cabin"/>
                        </a:rPr>
                        <a:t>que fueron enfrentando? en cuanto a: </a:t>
                      </a:r>
                      <a:r>
                        <a:rPr lang="es" sz="1100" b="0" i="0" u="none" strike="noStrike" cap="none">
                          <a:solidFill>
                            <a:schemeClr val="dk1"/>
                          </a:solidFill>
                          <a:highlight>
                            <a:srgbClr val="EBF58B"/>
                          </a:highlight>
                          <a:latin typeface="Cabin"/>
                          <a:ea typeface="Cabin"/>
                          <a:cs typeface="Cabin"/>
                          <a:sym typeface="Cabin"/>
                        </a:rPr>
                        <a:t>La fluidez o cantidad de ideas que surgieron del equipo</a:t>
                      </a:r>
                      <a:r>
                        <a:rPr lang="es" sz="1100" b="0" i="0" u="none" strike="noStrike" cap="none">
                          <a:solidFill>
                            <a:schemeClr val="dk1"/>
                          </a:solidFill>
                          <a:latin typeface="Cabin"/>
                          <a:ea typeface="Cabin"/>
                          <a:cs typeface="Cabin"/>
                          <a:sym typeface="Cabin"/>
                        </a:rPr>
                        <a:t>, Den un ejemplo</a:t>
                      </a:r>
                      <a:endParaRPr sz="1100" b="0" i="0"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endParaRPr sz="1100" b="1"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s" sz="1100" b="0" i="0" u="none" strike="noStrike" cap="none">
                          <a:solidFill>
                            <a:schemeClr val="dk1"/>
                          </a:solidFill>
                          <a:latin typeface="Cabin"/>
                          <a:ea typeface="Cabin"/>
                          <a:cs typeface="Cabin"/>
                          <a:sym typeface="Cabin"/>
                        </a:rPr>
                        <a:t>¿Cómo evalúan que estuvo la capacidad para </a:t>
                      </a:r>
                      <a:r>
                        <a:rPr lang="es" sz="1100" b="0" i="0" u="none" strike="noStrike" cap="none">
                          <a:solidFill>
                            <a:schemeClr val="dk1"/>
                          </a:solidFill>
                          <a:highlight>
                            <a:srgbClr val="EBF58B"/>
                          </a:highlight>
                          <a:latin typeface="Cabin"/>
                          <a:ea typeface="Cabin"/>
                          <a:cs typeface="Cabin"/>
                          <a:sym typeface="Cabin"/>
                        </a:rPr>
                        <a:t>generar ideas al problema detectado en la experiencia</a:t>
                      </a:r>
                      <a:r>
                        <a:rPr lang="es" sz="1100" b="0" i="0" u="none" strike="noStrike" cap="none">
                          <a:solidFill>
                            <a:schemeClr val="dk1"/>
                          </a:solidFill>
                          <a:latin typeface="Cabin"/>
                          <a:ea typeface="Cabin"/>
                          <a:cs typeface="Cabin"/>
                          <a:sym typeface="Cabin"/>
                        </a:rPr>
                        <a:t>?    </a:t>
                      </a:r>
                      <a:endParaRPr sz="1400" u="none" strike="noStrike" cap="none"/>
                    </a:p>
                    <a:p>
                      <a:pPr marL="0" marR="0" lvl="0" indent="0" algn="l" rtl="0">
                        <a:lnSpc>
                          <a:spcPct val="115000"/>
                        </a:lnSpc>
                        <a:spcBef>
                          <a:spcPts val="0"/>
                        </a:spcBef>
                        <a:spcAft>
                          <a:spcPts val="0"/>
                        </a:spcAft>
                        <a:buClr>
                          <a:srgbClr val="000000"/>
                        </a:buClr>
                        <a:buSzPts val="1400"/>
                        <a:buFont typeface="Arial"/>
                        <a:buNone/>
                      </a:pPr>
                      <a:r>
                        <a:rPr lang="es" sz="1100" b="0" i="0" u="none" strike="noStrike" cap="none">
                          <a:solidFill>
                            <a:schemeClr val="dk1"/>
                          </a:solidFill>
                          <a:latin typeface="Cabin"/>
                          <a:ea typeface="Cabin"/>
                          <a:cs typeface="Cabin"/>
                          <a:sym typeface="Cabin"/>
                        </a:rPr>
                        <a:t>En cuanto a: </a:t>
                      </a:r>
                      <a:r>
                        <a:rPr lang="es" sz="1100" b="0" i="0" u="none" strike="noStrike" cap="none">
                          <a:solidFill>
                            <a:schemeClr val="dk1"/>
                          </a:solidFill>
                          <a:highlight>
                            <a:srgbClr val="EBF58B"/>
                          </a:highlight>
                          <a:latin typeface="Cabin"/>
                          <a:ea typeface="Cabin"/>
                          <a:cs typeface="Cabin"/>
                          <a:sym typeface="Cabin"/>
                        </a:rPr>
                        <a:t>La creatividad o novedad de estas ideas para lograr generar una solución</a:t>
                      </a:r>
                      <a:r>
                        <a:rPr lang="es" sz="1100" b="0" i="0" u="none" strike="noStrike" cap="none">
                          <a:solidFill>
                            <a:schemeClr val="dk1"/>
                          </a:solidFill>
                          <a:latin typeface="Cabin"/>
                          <a:ea typeface="Cabin"/>
                          <a:cs typeface="Cabin"/>
                          <a:sym typeface="Cabin"/>
                        </a:rPr>
                        <a:t>.</a:t>
                      </a:r>
                      <a:endParaRPr sz="1100" b="0" i="0"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tc>
                  <a:txBody>
                    <a:bodyPr/>
                    <a:lstStyle/>
                    <a:p>
                      <a:pPr marL="0" marR="0" lvl="0" indent="0" algn="l" rtl="0">
                        <a:lnSpc>
                          <a:spcPct val="115000"/>
                        </a:lnSpc>
                        <a:spcBef>
                          <a:spcPts val="0"/>
                        </a:spcBef>
                        <a:spcAft>
                          <a:spcPts val="0"/>
                        </a:spcAft>
                        <a:buClr>
                          <a:srgbClr val="000000"/>
                        </a:buClr>
                        <a:buSzPts val="1400"/>
                        <a:buFont typeface="Arial"/>
                        <a:buNone/>
                      </a:pPr>
                      <a:r>
                        <a:rPr lang="es" sz="1100" b="0" i="0" u="none" strike="noStrike" cap="none">
                          <a:solidFill>
                            <a:schemeClr val="dk1"/>
                          </a:solidFill>
                          <a:latin typeface="Cabin"/>
                          <a:ea typeface="Cabin"/>
                          <a:cs typeface="Cabin"/>
                          <a:sym typeface="Cabin"/>
                        </a:rPr>
                        <a:t>¿ A qué compañero(s) </a:t>
                      </a:r>
                      <a:r>
                        <a:rPr lang="es" sz="1100" b="0" i="0" u="none" strike="noStrike" cap="none">
                          <a:solidFill>
                            <a:schemeClr val="dk1"/>
                          </a:solidFill>
                          <a:highlight>
                            <a:srgbClr val="EBF58B"/>
                          </a:highlight>
                          <a:latin typeface="Cabin"/>
                          <a:ea typeface="Cabin"/>
                          <a:cs typeface="Cabin"/>
                          <a:sym typeface="Cabin"/>
                        </a:rPr>
                        <a:t>le sugerimos que nos aporte más ideas</a:t>
                      </a:r>
                      <a:r>
                        <a:rPr lang="es" sz="1100" b="0" i="0" u="none" strike="noStrike" cap="none">
                          <a:solidFill>
                            <a:schemeClr val="dk1"/>
                          </a:solidFill>
                          <a:latin typeface="Cabin"/>
                          <a:ea typeface="Cabin"/>
                          <a:cs typeface="Cabin"/>
                          <a:sym typeface="Cabin"/>
                        </a:rPr>
                        <a:t>? ¿Por qué?</a:t>
                      </a:r>
                      <a:endParaRPr sz="1100" b="0"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1093350">
                <a:tc rowSpan="3">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rowSpan="3">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093350">
                <a:tc vMerge="1">
                  <a:txBody>
                    <a:bodyPr/>
                    <a:lstStyle/>
                    <a:p>
                      <a:endParaRPr lang="es-CL"/>
                    </a:p>
                  </a:txBody>
                  <a:tcPr/>
                </a:tc>
                <a:tc vMerge="1">
                  <a:txBody>
                    <a:bodyPr/>
                    <a:lstStyle/>
                    <a:p>
                      <a:endParaRPr lang="es-CL"/>
                    </a:p>
                  </a:txBody>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b="0" i="0" u="none" strike="noStrike" cap="none">
                          <a:solidFill>
                            <a:schemeClr val="dk1"/>
                          </a:solidFill>
                          <a:latin typeface="Cabin"/>
                          <a:ea typeface="Cabin"/>
                          <a:cs typeface="Cabin"/>
                          <a:sym typeface="Cabin"/>
                        </a:rPr>
                        <a:t>¿A qué compañero </a:t>
                      </a:r>
                      <a:r>
                        <a:rPr lang="es" sz="1100" b="0" i="0" u="none" strike="noStrike" cap="none">
                          <a:solidFill>
                            <a:schemeClr val="dk1"/>
                          </a:solidFill>
                          <a:highlight>
                            <a:srgbClr val="EBF58B"/>
                          </a:highlight>
                          <a:latin typeface="Cabin"/>
                          <a:ea typeface="Cabin"/>
                          <a:cs typeface="Cabin"/>
                          <a:sym typeface="Cabin"/>
                        </a:rPr>
                        <a:t>lo reconocemos como un gran generador</a:t>
                      </a:r>
                      <a:r>
                        <a:rPr lang="es" sz="1100" b="0" i="0" u="none" strike="noStrike" cap="none">
                          <a:solidFill>
                            <a:schemeClr val="dk1"/>
                          </a:solidFill>
                          <a:latin typeface="Cabin"/>
                          <a:ea typeface="Cabin"/>
                          <a:cs typeface="Cabin"/>
                          <a:sym typeface="Cabin"/>
                        </a:rPr>
                        <a:t> de ideas? ¿Por qué?</a:t>
                      </a:r>
                      <a:endParaRPr sz="1100" b="0" i="0"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2"/>
                  </a:ext>
                </a:extLst>
              </a:tr>
              <a:tr h="1093350">
                <a:tc vMerge="1">
                  <a:txBody>
                    <a:bodyPr/>
                    <a:lstStyle/>
                    <a:p>
                      <a:endParaRPr lang="es-CL"/>
                    </a:p>
                  </a:txBody>
                  <a:tcPr/>
                </a:tc>
                <a:tc vMerge="1">
                  <a:txBody>
                    <a:bodyPr/>
                    <a:lstStyle/>
                    <a:p>
                      <a:endParaRPr lang="es-CL"/>
                    </a:p>
                  </a:txBody>
                  <a:tcPr/>
                </a:tc>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1" name="Google Shape;341;p39"/>
          <p:cNvSpPr txBox="1"/>
          <p:nvPr/>
        </p:nvSpPr>
        <p:spPr>
          <a:xfrm>
            <a:off x="197950" y="296329"/>
            <a:ext cx="6110245"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ACERCA DE LA </a:t>
            </a:r>
            <a:r>
              <a:rPr lang="es" sz="2400" b="1" i="0" u="none" strike="noStrike" cap="none">
                <a:solidFill>
                  <a:schemeClr val="dk1"/>
                </a:solidFill>
                <a:latin typeface="Arvo"/>
                <a:ea typeface="Arvo"/>
                <a:cs typeface="Arvo"/>
                <a:sym typeface="Arvo"/>
              </a:rPr>
              <a:t>CAPACIDAD CREATIVA</a:t>
            </a:r>
            <a:endParaRPr sz="2400" b="0" i="0" u="none" strike="noStrike" cap="none">
              <a:solidFill>
                <a:schemeClr val="dk1"/>
              </a:solidFill>
              <a:latin typeface="Arvo"/>
              <a:ea typeface="Arvo"/>
              <a:cs typeface="Arvo"/>
              <a:sym typeface="Arv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aphicFrame>
        <p:nvGraphicFramePr>
          <p:cNvPr id="104" name="Google Shape;104;p3"/>
          <p:cNvGraphicFramePr/>
          <p:nvPr/>
        </p:nvGraphicFramePr>
        <p:xfrm>
          <a:off x="293766" y="3011055"/>
          <a:ext cx="6920300" cy="3386100"/>
        </p:xfrm>
        <a:graphic>
          <a:graphicData uri="http://schemas.openxmlformats.org/drawingml/2006/table">
            <a:tbl>
              <a:tblPr>
                <a:noFill/>
                <a:tableStyleId>{FF8E6A15-7A5D-4A46-B23A-01AF0AEDBAA6}</a:tableStyleId>
              </a:tblPr>
              <a:tblGrid>
                <a:gridCol w="2430725">
                  <a:extLst>
                    <a:ext uri="{9D8B030D-6E8A-4147-A177-3AD203B41FA5}">
                      <a16:colId xmlns:a16="http://schemas.microsoft.com/office/drawing/2014/main" val="20000"/>
                    </a:ext>
                  </a:extLst>
                </a:gridCol>
                <a:gridCol w="4489575">
                  <a:extLst>
                    <a:ext uri="{9D8B030D-6E8A-4147-A177-3AD203B41FA5}">
                      <a16:colId xmlns:a16="http://schemas.microsoft.com/office/drawing/2014/main" val="20001"/>
                    </a:ext>
                  </a:extLst>
                </a:gridCol>
              </a:tblGrid>
              <a:tr h="1021475">
                <a:tc>
                  <a:txBody>
                    <a:bodyPr/>
                    <a:lstStyle/>
                    <a:p>
                      <a:pPr marL="0" marR="0" lvl="0" indent="0" algn="ctr" rtl="0">
                        <a:lnSpc>
                          <a:spcPct val="100000"/>
                        </a:lnSpc>
                        <a:spcBef>
                          <a:spcPts val="0"/>
                        </a:spcBef>
                        <a:spcAft>
                          <a:spcPts val="0"/>
                        </a:spcAft>
                        <a:buClr>
                          <a:srgbClr val="000000"/>
                        </a:buClr>
                        <a:buSzPts val="1400"/>
                        <a:buFont typeface="Arial"/>
                        <a:buNone/>
                      </a:pPr>
                      <a:r>
                        <a:rPr lang="es" sz="1400" b="1" u="none" strike="noStrike" cap="none">
                          <a:latin typeface="Arvo"/>
                          <a:ea typeface="Arvo"/>
                          <a:cs typeface="Arvo"/>
                          <a:sym typeface="Arvo"/>
                        </a:rPr>
                        <a:t>NOMBRE INTEGRANTES</a:t>
                      </a:r>
                      <a:endParaRPr sz="1400" b="1" u="none" strike="noStrike" cap="none">
                        <a:latin typeface="Arvo"/>
                        <a:ea typeface="Arvo"/>
                        <a:cs typeface="Arvo"/>
                        <a:sym typeface="Arv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Arvo"/>
                          <a:ea typeface="Arvo"/>
                          <a:cs typeface="Arvo"/>
                          <a:sym typeface="Arvo"/>
                        </a:rPr>
                        <a:t>COMPROMISO QUE ADQUIERE PARA DESARROLLAR LA CAPACIDAD CREATIVA</a:t>
                      </a:r>
                      <a:endParaRPr sz="1400" u="none" strike="noStrike" cap="none"/>
                    </a:p>
                    <a:p>
                      <a:pPr marL="0" marR="0" lvl="0" indent="0" algn="ctr" rtl="0">
                        <a:lnSpc>
                          <a:spcPct val="100000"/>
                        </a:lnSpc>
                        <a:spcBef>
                          <a:spcPts val="0"/>
                        </a:spcBef>
                        <a:spcAft>
                          <a:spcPts val="0"/>
                        </a:spcAft>
                        <a:buClr>
                          <a:srgbClr val="000000"/>
                        </a:buClr>
                        <a:buSzPts val="1400"/>
                        <a:buFont typeface="Arial"/>
                        <a:buNone/>
                      </a:pPr>
                      <a:endParaRPr sz="1400" b="1" u="none" strike="noStrike" cap="none">
                        <a:latin typeface="Arvo"/>
                        <a:ea typeface="Arvo"/>
                        <a:cs typeface="Arvo"/>
                        <a:sym typeface="Arv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29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29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29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29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729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05" name="Google Shape;105;p3"/>
          <p:cNvPicPr preferRelativeResize="0"/>
          <p:nvPr/>
        </p:nvPicPr>
        <p:blipFill rotWithShape="1">
          <a:blip r:embed="rId3">
            <a:alphaModFix/>
          </a:blip>
          <a:srcRect/>
          <a:stretch/>
        </p:blipFill>
        <p:spPr>
          <a:xfrm>
            <a:off x="7513512" y="3188783"/>
            <a:ext cx="1374408" cy="1421613"/>
          </a:xfrm>
          <a:prstGeom prst="rect">
            <a:avLst/>
          </a:prstGeom>
          <a:noFill/>
          <a:ln>
            <a:noFill/>
          </a:ln>
        </p:spPr>
      </p:pic>
      <p:pic>
        <p:nvPicPr>
          <p:cNvPr id="106" name="Google Shape;106;p3"/>
          <p:cNvPicPr preferRelativeResize="0"/>
          <p:nvPr/>
        </p:nvPicPr>
        <p:blipFill rotWithShape="1">
          <a:blip r:embed="rId4">
            <a:alphaModFix/>
          </a:blip>
          <a:srcRect/>
          <a:stretch/>
        </p:blipFill>
        <p:spPr>
          <a:xfrm>
            <a:off x="7513512" y="4872591"/>
            <a:ext cx="1461016" cy="1524556"/>
          </a:xfrm>
          <a:prstGeom prst="rect">
            <a:avLst/>
          </a:prstGeom>
          <a:noFill/>
          <a:ln>
            <a:noFill/>
          </a:ln>
        </p:spPr>
      </p:pic>
      <p:sp>
        <p:nvSpPr>
          <p:cNvPr id="107" name="Google Shape;107;p3"/>
          <p:cNvSpPr txBox="1"/>
          <p:nvPr/>
        </p:nvSpPr>
        <p:spPr>
          <a:xfrm>
            <a:off x="293766" y="1111464"/>
            <a:ext cx="8294700" cy="216671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s" sz="1400" b="0" i="0" u="none" strike="noStrike" cap="none">
                <a:solidFill>
                  <a:srgbClr val="000000"/>
                </a:solidFill>
                <a:latin typeface="Cabin"/>
                <a:ea typeface="Cabin"/>
                <a:cs typeface="Cabin"/>
                <a:sym typeface="Cabin"/>
              </a:rPr>
              <a:t>En esta experiencia de aprendizaje deberán realizar una </a:t>
            </a:r>
            <a:r>
              <a:rPr lang="es" sz="1400" b="1" i="0" u="none" strike="noStrike" cap="none">
                <a:solidFill>
                  <a:srgbClr val="000000"/>
                </a:solidFill>
                <a:latin typeface="Cabin"/>
                <a:ea typeface="Cabin"/>
                <a:cs typeface="Cabin"/>
                <a:sym typeface="Cabin"/>
              </a:rPr>
              <a:t>coevaluación de equipo </a:t>
            </a:r>
            <a:r>
              <a:rPr lang="es" sz="1400" b="0" i="0" u="none" strike="noStrike" cap="none">
                <a:solidFill>
                  <a:srgbClr val="000000"/>
                </a:solidFill>
                <a:latin typeface="Cabin"/>
                <a:ea typeface="Cabin"/>
                <a:cs typeface="Cabin"/>
                <a:sym typeface="Cabin"/>
              </a:rPr>
              <a:t>donde evaluarán su capacidad creativa, específicamente la habilidad de “Aportar distintos tipos de sugerencias en cuanta novedad a ideas, situaciones o problemas que le plantean otras personas”, que se relaciona con la capacidad que tengan para aportar sugerencias a los problemas que presenten o a las ideas que vayan surgiendo. Para realizar una mejor coevaluación deberán generar compromisos individuales para que finalmente puedan evaluar cómo aportó cada integrante al equipo en esta capacidad creativa.  Se sugiere revisar al final de la bitácora cómo se realiza esta coevaluación. </a:t>
            </a:r>
            <a:endParaRPr sz="1400" b="0" i="0" u="none" strike="noStrike" cap="none">
              <a:solidFill>
                <a:srgbClr val="000000"/>
              </a:solidFill>
              <a:latin typeface="Cabin"/>
              <a:ea typeface="Cabin"/>
              <a:cs typeface="Cabin"/>
              <a:sym typeface="Cabin"/>
            </a:endParaRPr>
          </a:p>
          <a:p>
            <a:pPr marL="0" marR="0" lvl="0" indent="0" algn="just" rtl="0">
              <a:lnSpc>
                <a:spcPct val="115000"/>
              </a:lnSpc>
              <a:spcBef>
                <a:spcPts val="0"/>
              </a:spcBef>
              <a:spcAft>
                <a:spcPts val="0"/>
              </a:spcAft>
              <a:buClr>
                <a:srgbClr val="000000"/>
              </a:buClr>
              <a:buSzPts val="1600"/>
              <a:buFont typeface="Arial"/>
              <a:buNone/>
            </a:pPr>
            <a:endParaRPr sz="1400" b="0" i="0" u="none" strike="noStrike" cap="none">
              <a:solidFill>
                <a:srgbClr val="000000"/>
              </a:solidFill>
              <a:latin typeface="Cabin"/>
              <a:ea typeface="Cabin"/>
              <a:cs typeface="Cabin"/>
              <a:sym typeface="Cabin"/>
            </a:endParaRPr>
          </a:p>
        </p:txBody>
      </p:sp>
      <p:sp>
        <p:nvSpPr>
          <p:cNvPr id="108" name="Google Shape;108;p3"/>
          <p:cNvSpPr txBox="1"/>
          <p:nvPr/>
        </p:nvSpPr>
        <p:spPr>
          <a:xfrm>
            <a:off x="237610" y="268274"/>
            <a:ext cx="8334900" cy="7509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rgbClr val="595959"/>
              </a:buClr>
              <a:buSzPts val="2800"/>
              <a:buFont typeface="Arial"/>
              <a:buNone/>
            </a:pPr>
            <a:r>
              <a:rPr lang="es" sz="2400" b="1" i="0" u="none" strike="noStrike" cap="none">
                <a:solidFill>
                  <a:srgbClr val="000000"/>
                </a:solidFill>
                <a:latin typeface="Arvo"/>
                <a:ea typeface="Arvo"/>
                <a:cs typeface="Arvo"/>
                <a:sym typeface="Arvo"/>
              </a:rPr>
              <a:t>COMPROMISO DEL EQUIPO</a:t>
            </a:r>
            <a:endParaRPr sz="1400" b="0" i="0" u="none" strike="noStrike" cap="none">
              <a:solidFill>
                <a:srgbClr val="000000"/>
              </a:solidFill>
              <a:latin typeface="Arvo"/>
              <a:ea typeface="Arvo"/>
              <a:cs typeface="Arvo"/>
              <a:sym typeface="Arv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1662dfbd0c3_0_0"/>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FF8A80"/>
                </a:highlight>
                <a:latin typeface="Arvo"/>
                <a:ea typeface="Arvo"/>
                <a:cs typeface="Arvo"/>
                <a:sym typeface="Arvo"/>
              </a:rPr>
              <a:t>COEVALUACIÓN</a:t>
            </a:r>
            <a:endParaRPr sz="3800" b="1" i="0" u="none" strike="noStrike" cap="none">
              <a:solidFill>
                <a:srgbClr val="000000"/>
              </a:solidFill>
              <a:highlight>
                <a:srgbClr val="FF8A80"/>
              </a:highlight>
              <a:latin typeface="Arvo"/>
              <a:ea typeface="Arvo"/>
              <a:cs typeface="Arvo"/>
              <a:sym typeface="Arvo"/>
            </a:endParaRPr>
          </a:p>
        </p:txBody>
      </p:sp>
      <p:pic>
        <p:nvPicPr>
          <p:cNvPr id="347" name="Google Shape;347;g1662dfbd0c3_0_0"/>
          <p:cNvPicPr preferRelativeResize="0"/>
          <p:nvPr/>
        </p:nvPicPr>
        <p:blipFill rotWithShape="1">
          <a:blip r:embed="rId3">
            <a:alphaModFix/>
          </a:blip>
          <a:srcRect/>
          <a:stretch/>
        </p:blipFill>
        <p:spPr>
          <a:xfrm>
            <a:off x="3500949" y="3174500"/>
            <a:ext cx="1999200" cy="1906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aphicFrame>
        <p:nvGraphicFramePr>
          <p:cNvPr id="352" name="Google Shape;352;g1807b21d98f_0_0"/>
          <p:cNvGraphicFramePr/>
          <p:nvPr/>
        </p:nvGraphicFramePr>
        <p:xfrm>
          <a:off x="76200" y="2431329"/>
          <a:ext cx="9010225" cy="2504750"/>
        </p:xfrm>
        <a:graphic>
          <a:graphicData uri="http://schemas.openxmlformats.org/drawingml/2006/table">
            <a:tbl>
              <a:tblPr>
                <a:noFill/>
                <a:tableStyleId>{FF8E6A15-7A5D-4A46-B23A-01AF0AEDBAA6}</a:tableStyleId>
              </a:tblPr>
              <a:tblGrid>
                <a:gridCol w="2020825">
                  <a:extLst>
                    <a:ext uri="{9D8B030D-6E8A-4147-A177-3AD203B41FA5}">
                      <a16:colId xmlns:a16="http://schemas.microsoft.com/office/drawing/2014/main" val="20000"/>
                    </a:ext>
                  </a:extLst>
                </a:gridCol>
                <a:gridCol w="3258100">
                  <a:extLst>
                    <a:ext uri="{9D8B030D-6E8A-4147-A177-3AD203B41FA5}">
                      <a16:colId xmlns:a16="http://schemas.microsoft.com/office/drawing/2014/main" val="20001"/>
                    </a:ext>
                  </a:extLst>
                </a:gridCol>
                <a:gridCol w="385100">
                  <a:extLst>
                    <a:ext uri="{9D8B030D-6E8A-4147-A177-3AD203B41FA5}">
                      <a16:colId xmlns:a16="http://schemas.microsoft.com/office/drawing/2014/main" val="20002"/>
                    </a:ext>
                  </a:extLst>
                </a:gridCol>
                <a:gridCol w="371800">
                  <a:extLst>
                    <a:ext uri="{9D8B030D-6E8A-4147-A177-3AD203B41FA5}">
                      <a16:colId xmlns:a16="http://schemas.microsoft.com/office/drawing/2014/main" val="20003"/>
                    </a:ext>
                  </a:extLst>
                </a:gridCol>
                <a:gridCol w="371800">
                  <a:extLst>
                    <a:ext uri="{9D8B030D-6E8A-4147-A177-3AD203B41FA5}">
                      <a16:colId xmlns:a16="http://schemas.microsoft.com/office/drawing/2014/main" val="20004"/>
                    </a:ext>
                  </a:extLst>
                </a:gridCol>
                <a:gridCol w="371800">
                  <a:extLst>
                    <a:ext uri="{9D8B030D-6E8A-4147-A177-3AD203B41FA5}">
                      <a16:colId xmlns:a16="http://schemas.microsoft.com/office/drawing/2014/main" val="20005"/>
                    </a:ext>
                  </a:extLst>
                </a:gridCol>
                <a:gridCol w="371800">
                  <a:extLst>
                    <a:ext uri="{9D8B030D-6E8A-4147-A177-3AD203B41FA5}">
                      <a16:colId xmlns:a16="http://schemas.microsoft.com/office/drawing/2014/main" val="20006"/>
                    </a:ext>
                  </a:extLst>
                </a:gridCol>
                <a:gridCol w="371800">
                  <a:extLst>
                    <a:ext uri="{9D8B030D-6E8A-4147-A177-3AD203B41FA5}">
                      <a16:colId xmlns:a16="http://schemas.microsoft.com/office/drawing/2014/main" val="20007"/>
                    </a:ext>
                  </a:extLst>
                </a:gridCol>
                <a:gridCol w="371800">
                  <a:extLst>
                    <a:ext uri="{9D8B030D-6E8A-4147-A177-3AD203B41FA5}">
                      <a16:colId xmlns:a16="http://schemas.microsoft.com/office/drawing/2014/main" val="20008"/>
                    </a:ext>
                  </a:extLst>
                </a:gridCol>
                <a:gridCol w="371800">
                  <a:extLst>
                    <a:ext uri="{9D8B030D-6E8A-4147-A177-3AD203B41FA5}">
                      <a16:colId xmlns:a16="http://schemas.microsoft.com/office/drawing/2014/main" val="20009"/>
                    </a:ext>
                  </a:extLst>
                </a:gridCol>
                <a:gridCol w="371800">
                  <a:extLst>
                    <a:ext uri="{9D8B030D-6E8A-4147-A177-3AD203B41FA5}">
                      <a16:colId xmlns:a16="http://schemas.microsoft.com/office/drawing/2014/main" val="20010"/>
                    </a:ext>
                  </a:extLst>
                </a:gridCol>
                <a:gridCol w="371800">
                  <a:extLst>
                    <a:ext uri="{9D8B030D-6E8A-4147-A177-3AD203B41FA5}">
                      <a16:colId xmlns:a16="http://schemas.microsoft.com/office/drawing/2014/main" val="20011"/>
                    </a:ext>
                  </a:extLst>
                </a:gridCol>
              </a:tblGrid>
              <a:tr h="267300">
                <a:tc gridSpan="2">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chemeClr val="lt1"/>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Integrante 1</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Integrante 2</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Integrante 3</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Integrante 4</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Integrante 5</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hMerge="1">
                  <a:txBody>
                    <a:bodyPr/>
                    <a:lstStyle/>
                    <a:p>
                      <a:endParaRPr lang="es-CL"/>
                    </a:p>
                  </a:txBody>
                  <a:tcPr/>
                </a:tc>
                <a:extLst>
                  <a:ext uri="{0D108BD9-81ED-4DB2-BD59-A6C34878D82A}">
                    <a16:rowId xmlns:a16="http://schemas.microsoft.com/office/drawing/2014/main" val="10000"/>
                  </a:ext>
                </a:extLst>
              </a:tr>
              <a:tr h="267300">
                <a:tc>
                  <a:txBody>
                    <a:bodyPr/>
                    <a:lstStyle/>
                    <a:p>
                      <a:pPr marL="0" marR="0" lvl="0" indent="0" algn="l"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INDICADORES DE CREATIVIDAD</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 ACCIONES</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SI</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NO</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SI</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NO</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SI</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NO</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SI</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NO</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SI</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chemeClr val="dk1"/>
                          </a:solidFill>
                          <a:latin typeface="Cabin"/>
                          <a:ea typeface="Cabin"/>
                          <a:cs typeface="Cabin"/>
                          <a:sym typeface="Cabin"/>
                        </a:rPr>
                        <a:t>NO</a:t>
                      </a:r>
                      <a:endParaRPr sz="14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17525">
                <a:tc rowSpan="5">
                  <a:txBody>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chemeClr val="dk1"/>
                          </a:solidFill>
                          <a:latin typeface="Cabin"/>
                          <a:ea typeface="Cabin"/>
                          <a:cs typeface="Cabin"/>
                          <a:sym typeface="Cabin"/>
                        </a:rPr>
                        <a:t>1. </a:t>
                      </a:r>
                      <a:r>
                        <a:rPr lang="es" sz="1000">
                          <a:solidFill>
                            <a:schemeClr val="dk1"/>
                          </a:solidFill>
                          <a:latin typeface="Cabin"/>
                          <a:ea typeface="Cabin"/>
                          <a:cs typeface="Cabin"/>
                          <a:sym typeface="Cabin"/>
                        </a:rPr>
                        <a:t>Aporta</a:t>
                      </a:r>
                      <a:r>
                        <a:rPr lang="es" sz="1000" b="1">
                          <a:solidFill>
                            <a:schemeClr val="dk1"/>
                          </a:solidFill>
                          <a:latin typeface="Cabin"/>
                          <a:ea typeface="Cabin"/>
                          <a:cs typeface="Cabin"/>
                          <a:sym typeface="Cabin"/>
                        </a:rPr>
                        <a:t> distintos tipos de sugerencias en cuanta novedad</a:t>
                      </a:r>
                      <a:r>
                        <a:rPr lang="es" sz="1000">
                          <a:solidFill>
                            <a:schemeClr val="dk1"/>
                          </a:solidFill>
                          <a:latin typeface="Cabin"/>
                          <a:ea typeface="Cabin"/>
                          <a:cs typeface="Cabin"/>
                          <a:sym typeface="Cabin"/>
                        </a:rPr>
                        <a:t> a ideas, situaciones o problemas que le plantean otras personas.*</a:t>
                      </a:r>
                      <a:endParaRPr sz="1000">
                        <a:solidFill>
                          <a:schemeClr val="dk1"/>
                        </a:solidFill>
                      </a:endParaRPr>
                    </a:p>
                    <a:p>
                      <a:pPr marL="0" marR="0" lvl="0" indent="0" algn="l" rtl="0">
                        <a:lnSpc>
                          <a:spcPct val="100000"/>
                        </a:lnSpc>
                        <a:spcBef>
                          <a:spcPts val="0"/>
                        </a:spcBef>
                        <a:spcAft>
                          <a:spcPts val="0"/>
                        </a:spcAft>
                        <a:buClr>
                          <a:srgbClr val="000000"/>
                        </a:buClr>
                        <a:buSzPts val="1000"/>
                        <a:buFont typeface="Arial"/>
                        <a:buNone/>
                      </a:pPr>
                      <a:endParaRPr sz="1000">
                        <a:solidFill>
                          <a:schemeClr val="dk1"/>
                        </a:solidFill>
                        <a:latin typeface="Cabin"/>
                        <a:ea typeface="Cabin"/>
                        <a:cs typeface="Cabin"/>
                        <a:sym typeface="Cabin"/>
                      </a:endParaRPr>
                    </a:p>
                  </a:txBody>
                  <a:tcPr marL="7150" marR="7150" marT="7150" marB="34300" anchor="ctr">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00"/>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chemeClr val="dk1"/>
                          </a:solidFill>
                          <a:latin typeface="Cabin"/>
                          <a:ea typeface="Cabin"/>
                          <a:cs typeface="Cabin"/>
                          <a:sym typeface="Cabin"/>
                        </a:rPr>
                        <a:t>1. </a:t>
                      </a:r>
                      <a:r>
                        <a:rPr lang="es" sz="1000">
                          <a:solidFill>
                            <a:schemeClr val="dk1"/>
                          </a:solidFill>
                          <a:latin typeface="Cabin"/>
                          <a:ea typeface="Cabin"/>
                          <a:cs typeface="Cabin"/>
                          <a:sym typeface="Cabin"/>
                        </a:rPr>
                        <a:t>Propone ideas </a:t>
                      </a:r>
                      <a:r>
                        <a:rPr lang="es" sz="1000" b="1">
                          <a:solidFill>
                            <a:schemeClr val="dk1"/>
                          </a:solidFill>
                          <a:latin typeface="Cabin"/>
                          <a:ea typeface="Cabin"/>
                          <a:cs typeface="Cabin"/>
                          <a:sym typeface="Cabin"/>
                        </a:rPr>
                        <a:t>apropiadas</a:t>
                      </a:r>
                      <a:r>
                        <a:rPr lang="es" sz="1000">
                          <a:solidFill>
                            <a:schemeClr val="dk1"/>
                          </a:solidFill>
                          <a:latin typeface="Cabin"/>
                          <a:ea typeface="Cabin"/>
                          <a:cs typeface="Cabin"/>
                          <a:sym typeface="Cabin"/>
                        </a:rPr>
                        <a:t> al desafío que buscan resolver.</a:t>
                      </a:r>
                      <a:endParaRPr sz="1400" u="none" strike="noStrike" cap="none"/>
                    </a:p>
                  </a:txBody>
                  <a:tcPr marL="7150" marR="7150" marT="7150" marB="34300" anchor="ctr">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b="0" i="0" u="none" strike="noStrike" cap="none">
                          <a:solidFill>
                            <a:srgbClr val="000000"/>
                          </a:solidFill>
                          <a:latin typeface="Arial"/>
                          <a:ea typeface="Arial"/>
                          <a:cs typeface="Arial"/>
                          <a:sym typeface="Arial"/>
                        </a:rPr>
                        <a:t> </a:t>
                      </a: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b="0" i="0" u="none" strike="noStrike" cap="none">
                          <a:solidFill>
                            <a:srgbClr val="000000"/>
                          </a:solidFill>
                          <a:latin typeface="Arial"/>
                          <a:ea typeface="Arial"/>
                          <a:cs typeface="Arial"/>
                          <a:sym typeface="Arial"/>
                        </a:rPr>
                        <a:t> </a:t>
                      </a: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17525">
                <a:tc vMerge="1">
                  <a:txBody>
                    <a:bodyPr/>
                    <a:lstStyle/>
                    <a:p>
                      <a:endParaRPr lang="es-CL"/>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chemeClr val="dk1"/>
                          </a:solidFill>
                          <a:latin typeface="Cabin"/>
                          <a:ea typeface="Cabin"/>
                          <a:cs typeface="Cabin"/>
                          <a:sym typeface="Cabin"/>
                        </a:rPr>
                        <a:t>2.</a:t>
                      </a:r>
                      <a:r>
                        <a:rPr lang="es" sz="1000">
                          <a:solidFill>
                            <a:schemeClr val="dk1"/>
                          </a:solidFill>
                          <a:latin typeface="Cabin"/>
                          <a:ea typeface="Cabin"/>
                          <a:cs typeface="Cabin"/>
                          <a:sym typeface="Cabin"/>
                        </a:rPr>
                        <a:t>Propone ideas </a:t>
                      </a:r>
                      <a:r>
                        <a:rPr lang="es" sz="1000" b="1">
                          <a:solidFill>
                            <a:schemeClr val="dk1"/>
                          </a:solidFill>
                          <a:latin typeface="Cabin"/>
                          <a:ea typeface="Cabin"/>
                          <a:cs typeface="Cabin"/>
                          <a:sym typeface="Cabin"/>
                        </a:rPr>
                        <a:t>diversas</a:t>
                      </a:r>
                      <a:r>
                        <a:rPr lang="es" sz="1000">
                          <a:solidFill>
                            <a:schemeClr val="dk1"/>
                          </a:solidFill>
                          <a:latin typeface="Cabin"/>
                          <a:ea typeface="Cabin"/>
                          <a:cs typeface="Cabin"/>
                          <a:sym typeface="Cabin"/>
                        </a:rPr>
                        <a:t> (al menos tres).</a:t>
                      </a:r>
                      <a:endParaRPr sz="1400" u="none" strike="noStrike" cap="none"/>
                    </a:p>
                  </a:txBody>
                  <a:tcPr marL="7150" marR="7150" marT="7150" marB="34300" anchor="ctr">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b="0" i="0" u="none" strike="noStrike" cap="none">
                          <a:solidFill>
                            <a:srgbClr val="000000"/>
                          </a:solidFill>
                          <a:latin typeface="Arial"/>
                          <a:ea typeface="Arial"/>
                          <a:cs typeface="Arial"/>
                          <a:sym typeface="Arial"/>
                        </a:rPr>
                        <a:t> </a:t>
                      </a: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b="0" i="0" u="none" strike="noStrike" cap="none">
                          <a:solidFill>
                            <a:srgbClr val="000000"/>
                          </a:solidFill>
                          <a:latin typeface="Arial"/>
                          <a:ea typeface="Arial"/>
                          <a:cs typeface="Arial"/>
                          <a:sym typeface="Arial"/>
                        </a:rPr>
                        <a:t> </a:t>
                      </a: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398325">
                <a:tc vMerge="1">
                  <a:txBody>
                    <a:bodyPr/>
                    <a:lstStyle/>
                    <a:p>
                      <a:endParaRPr lang="es-CL"/>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chemeClr val="dk1"/>
                          </a:solidFill>
                          <a:latin typeface="Cabin"/>
                          <a:ea typeface="Cabin"/>
                          <a:cs typeface="Cabin"/>
                          <a:sym typeface="Cabin"/>
                        </a:rPr>
                        <a:t>3.</a:t>
                      </a:r>
                      <a:r>
                        <a:rPr lang="es" sz="1000">
                          <a:solidFill>
                            <a:schemeClr val="dk1"/>
                          </a:solidFill>
                          <a:latin typeface="Cabin"/>
                          <a:ea typeface="Cabin"/>
                          <a:cs typeface="Cabin"/>
                          <a:sym typeface="Cabin"/>
                        </a:rPr>
                        <a:t>Propone ideas </a:t>
                      </a:r>
                      <a:r>
                        <a:rPr lang="es" sz="1000" b="1">
                          <a:solidFill>
                            <a:schemeClr val="dk1"/>
                          </a:solidFill>
                          <a:latin typeface="Cabin"/>
                          <a:ea typeface="Cabin"/>
                          <a:cs typeface="Cabin"/>
                          <a:sym typeface="Cabin"/>
                        </a:rPr>
                        <a:t>originales</a:t>
                      </a:r>
                      <a:r>
                        <a:rPr lang="es" sz="1000">
                          <a:solidFill>
                            <a:schemeClr val="dk1"/>
                          </a:solidFill>
                          <a:latin typeface="Cabin"/>
                          <a:ea typeface="Cabin"/>
                          <a:cs typeface="Cabin"/>
                          <a:sym typeface="Cabin"/>
                        </a:rPr>
                        <a:t> al desafío</a:t>
                      </a:r>
                      <a:r>
                        <a:rPr lang="es" sz="1000" b="0" i="0" u="none" strike="noStrike" cap="none">
                          <a:solidFill>
                            <a:schemeClr val="dk1"/>
                          </a:solidFill>
                          <a:latin typeface="Cabin"/>
                          <a:ea typeface="Cabin"/>
                          <a:cs typeface="Cabin"/>
                          <a:sym typeface="Cabin"/>
                        </a:rPr>
                        <a:t>.</a:t>
                      </a:r>
                      <a:endParaRPr sz="1400" u="none" strike="noStrike" cap="none"/>
                    </a:p>
                  </a:txBody>
                  <a:tcPr marL="7150" marR="7150" marT="7150" marB="34300" anchor="ctr">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b="0" i="0" u="none" strike="noStrike" cap="none">
                          <a:solidFill>
                            <a:srgbClr val="000000"/>
                          </a:solidFill>
                          <a:latin typeface="Arial"/>
                          <a:ea typeface="Arial"/>
                          <a:cs typeface="Arial"/>
                          <a:sym typeface="Arial"/>
                        </a:rPr>
                        <a:t> </a:t>
                      </a: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s" sz="800" b="0" i="0" u="none" strike="noStrike" cap="none">
                          <a:solidFill>
                            <a:srgbClr val="000000"/>
                          </a:solidFill>
                          <a:latin typeface="Arial"/>
                          <a:ea typeface="Arial"/>
                          <a:cs typeface="Arial"/>
                          <a:sym typeface="Arial"/>
                        </a:rPr>
                        <a:t> </a:t>
                      </a: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extLst>
                  <a:ext uri="{0D108BD9-81ED-4DB2-BD59-A6C34878D82A}">
                    <a16:rowId xmlns:a16="http://schemas.microsoft.com/office/drawing/2014/main" val="10004"/>
                  </a:ext>
                </a:extLst>
              </a:tr>
              <a:tr h="417525">
                <a:tc vMerge="1">
                  <a:txBody>
                    <a:bodyPr/>
                    <a:lstStyle/>
                    <a:p>
                      <a:endParaRPr lang="es-CL"/>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s" sz="1000" b="0" i="0" u="none" strike="noStrike" cap="none">
                          <a:solidFill>
                            <a:schemeClr val="dk1"/>
                          </a:solidFill>
                          <a:latin typeface="Cabin"/>
                          <a:ea typeface="Cabin"/>
                          <a:cs typeface="Cabin"/>
                          <a:sym typeface="Cabin"/>
                        </a:rPr>
                        <a:t>4</a:t>
                      </a:r>
                      <a:r>
                        <a:rPr lang="es" sz="1000">
                          <a:solidFill>
                            <a:schemeClr val="dk1"/>
                          </a:solidFill>
                          <a:latin typeface="Cabin"/>
                          <a:ea typeface="Cabin"/>
                          <a:cs typeface="Cabin"/>
                          <a:sym typeface="Cabin"/>
                        </a:rPr>
                        <a:t>. Aporta a generar un ambiente abierto en que las nuevas ideas son consideradas.</a:t>
                      </a:r>
                      <a:r>
                        <a:rPr lang="es" sz="1000" b="0" i="0" u="none" strike="noStrike" cap="none">
                          <a:solidFill>
                            <a:schemeClr val="dk1"/>
                          </a:solidFill>
                          <a:latin typeface="Cabin"/>
                          <a:ea typeface="Cabin"/>
                          <a:cs typeface="Cabin"/>
                          <a:sym typeface="Cabin"/>
                        </a:rPr>
                        <a:t>.</a:t>
                      </a:r>
                      <a:endParaRPr sz="1400" u="none" strike="noStrike" cap="none"/>
                    </a:p>
                  </a:txBody>
                  <a:tcPr marL="7150" marR="7150" marT="7150" marB="34300" anchor="ctr">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extLst>
                  <a:ext uri="{0D108BD9-81ED-4DB2-BD59-A6C34878D82A}">
                    <a16:rowId xmlns:a16="http://schemas.microsoft.com/office/drawing/2014/main" val="10005"/>
                  </a:ext>
                </a:extLst>
              </a:tr>
              <a:tr h="319250">
                <a:tc vMerge="1">
                  <a:txBody>
                    <a:bodyPr/>
                    <a:lstStyle/>
                    <a:p>
                      <a:endParaRPr lang="es-CL"/>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s" sz="1000" b="1" i="0" u="none" strike="noStrike" cap="none">
                          <a:solidFill>
                            <a:schemeClr val="dk1"/>
                          </a:solidFill>
                          <a:highlight>
                            <a:srgbClr val="FFFF00"/>
                          </a:highlight>
                          <a:latin typeface="Cabin"/>
                          <a:ea typeface="Cabin"/>
                          <a:cs typeface="Cabin"/>
                          <a:sym typeface="Cabin"/>
                        </a:rPr>
                        <a:t>TOTAL INDICADOR 1:</a:t>
                      </a:r>
                      <a:r>
                        <a:rPr lang="es" sz="1000" b="1" i="0" u="none" strike="noStrike" cap="none">
                          <a:solidFill>
                            <a:schemeClr val="dk1"/>
                          </a:solidFill>
                          <a:latin typeface="Cabin"/>
                          <a:ea typeface="Cabin"/>
                          <a:cs typeface="Cabin"/>
                          <a:sym typeface="Cabin"/>
                        </a:rPr>
                        <a:t> SUMA LA CANTIDAD DE SI</a:t>
                      </a:r>
                      <a:endParaRPr sz="1400" u="none" strike="noStrike" cap="none"/>
                    </a:p>
                  </a:txBody>
                  <a:tcPr marL="7150" marR="7150" marT="7150" marB="34300" anchor="ctr">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gridSpan="2">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FFFFF"/>
                    </a:solidFill>
                  </a:tcPr>
                </a:tc>
                <a:tc hMerge="1">
                  <a:txBody>
                    <a:bodyPr/>
                    <a:lstStyle/>
                    <a:p>
                      <a:endParaRPr lang="es-CL"/>
                    </a:p>
                  </a:txBody>
                  <a:tcPr/>
                </a:tc>
                <a:tc gridSpan="2">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7150" marR="7150" marT="7150" marB="34300" anchor="b">
                    <a:lnL w="12675" cap="flat" cmpd="sng">
                      <a:solidFill>
                        <a:srgbClr val="A5A5A5"/>
                      </a:solidFill>
                      <a:prstDash val="solid"/>
                      <a:round/>
                      <a:headEnd type="none" w="sm" len="sm"/>
                      <a:tailEnd type="none" w="sm" len="sm"/>
                    </a:lnL>
                    <a:lnR w="12675" cap="flat" cmpd="sng">
                      <a:solidFill>
                        <a:srgbClr val="A5A5A5"/>
                      </a:solidFill>
                      <a:prstDash val="solid"/>
                      <a:round/>
                      <a:headEnd type="none" w="sm" len="sm"/>
                      <a:tailEnd type="none" w="sm" len="sm"/>
                    </a:lnR>
                    <a:lnT w="12675" cap="flat" cmpd="sng">
                      <a:solidFill>
                        <a:srgbClr val="A5A5A5"/>
                      </a:solidFill>
                      <a:prstDash val="solid"/>
                      <a:round/>
                      <a:headEnd type="none" w="sm" len="sm"/>
                      <a:tailEnd type="none" w="sm" len="sm"/>
                    </a:lnT>
                    <a:lnB w="12675" cap="flat" cmpd="sng">
                      <a:solidFill>
                        <a:srgbClr val="A5A5A5"/>
                      </a:solidFill>
                      <a:prstDash val="solid"/>
                      <a:round/>
                      <a:headEnd type="none" w="sm" len="sm"/>
                      <a:tailEnd type="none" w="sm" len="sm"/>
                    </a:lnB>
                    <a:solidFill>
                      <a:srgbClr val="F2F2F2"/>
                    </a:solidFill>
                  </a:tcPr>
                </a:tc>
                <a:tc hMerge="1">
                  <a:txBody>
                    <a:bodyPr/>
                    <a:lstStyle/>
                    <a:p>
                      <a:endParaRPr lang="es-CL"/>
                    </a:p>
                  </a:txBody>
                  <a:tcPr/>
                </a:tc>
                <a:extLst>
                  <a:ext uri="{0D108BD9-81ED-4DB2-BD59-A6C34878D82A}">
                    <a16:rowId xmlns:a16="http://schemas.microsoft.com/office/drawing/2014/main" val="10006"/>
                  </a:ext>
                </a:extLst>
              </a:tr>
            </a:tbl>
          </a:graphicData>
        </a:graphic>
      </p:graphicFrame>
      <p:sp>
        <p:nvSpPr>
          <p:cNvPr id="353" name="Google Shape;353;g1807b21d98f_0_0"/>
          <p:cNvSpPr txBox="1"/>
          <p:nvPr/>
        </p:nvSpPr>
        <p:spPr>
          <a:xfrm>
            <a:off x="76201" y="364530"/>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CAPACIDAD CREATIVA</a:t>
            </a:r>
            <a:endParaRPr sz="2400" b="0" i="0" u="none" strike="noStrike" cap="none">
              <a:solidFill>
                <a:schemeClr val="dk1"/>
              </a:solidFill>
              <a:latin typeface="Arvo"/>
              <a:ea typeface="Arvo"/>
              <a:cs typeface="Arvo"/>
              <a:sym typeface="Arvo"/>
            </a:endParaRPr>
          </a:p>
        </p:txBody>
      </p:sp>
      <p:sp>
        <p:nvSpPr>
          <p:cNvPr id="354" name="Google Shape;354;g1807b21d98f_0_0"/>
          <p:cNvSpPr txBox="1"/>
          <p:nvPr/>
        </p:nvSpPr>
        <p:spPr>
          <a:xfrm>
            <a:off x="77840" y="1365537"/>
            <a:ext cx="8988300" cy="6510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1100"/>
              <a:buFont typeface="Arial"/>
              <a:buNone/>
            </a:pPr>
            <a:r>
              <a:rPr lang="es" sz="1100" b="0" i="0" u="none" strike="noStrike" cap="none">
                <a:solidFill>
                  <a:schemeClr val="dk1"/>
                </a:solidFill>
                <a:highlight>
                  <a:srgbClr val="FFFF00"/>
                </a:highlight>
                <a:latin typeface="Cabin"/>
                <a:ea typeface="Cabin"/>
                <a:cs typeface="Cabin"/>
                <a:sym typeface="Cabin"/>
              </a:rPr>
              <a:t>De manera grupal</a:t>
            </a:r>
            <a:r>
              <a:rPr lang="es" sz="1100" b="0" i="0" u="none" strike="noStrike" cap="none">
                <a:solidFill>
                  <a:schemeClr val="dk1"/>
                </a:solidFill>
                <a:latin typeface="Cabin"/>
                <a:ea typeface="Cabin"/>
                <a:cs typeface="Cabin"/>
                <a:sym typeface="Cabin"/>
              </a:rPr>
              <a:t>, evaluar cómo pusieron a prueba su capacidad creativa en este desafío, asignando un SI o NO a cada integrante según la acción especificada. Es importante que entre todos lleguen a un consenso según lo que observaron del compañero/a durante la realización de esta actividad.  </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r>
              <a:rPr lang="es" sz="1100" b="0" i="0" u="none" strike="noStrike" cap="none">
                <a:solidFill>
                  <a:schemeClr val="dk1"/>
                </a:solidFill>
                <a:highlight>
                  <a:srgbClr val="FFFF00"/>
                </a:highlight>
                <a:latin typeface="Cabin"/>
                <a:ea typeface="Cabin"/>
                <a:cs typeface="Cabin"/>
                <a:sym typeface="Cabin"/>
              </a:rPr>
              <a:t>Enfócate solo en la actividad </a:t>
            </a:r>
            <a:r>
              <a:rPr lang="es" sz="1100">
                <a:solidFill>
                  <a:schemeClr val="dk1"/>
                </a:solidFill>
                <a:highlight>
                  <a:srgbClr val="FFFF00"/>
                </a:highlight>
                <a:latin typeface="Cabin"/>
                <a:ea typeface="Cabin"/>
                <a:cs typeface="Cabin"/>
                <a:sym typeface="Cabin"/>
              </a:rPr>
              <a:t>lluvia de ideas</a:t>
            </a:r>
            <a:r>
              <a:rPr lang="es" sz="1100" b="0" i="0" u="none" strike="noStrike" cap="none">
                <a:solidFill>
                  <a:schemeClr val="dk1"/>
                </a:solidFill>
                <a:highlight>
                  <a:srgbClr val="FFFF00"/>
                </a:highlight>
                <a:latin typeface="Cabin"/>
                <a:ea typeface="Cabin"/>
                <a:cs typeface="Cabin"/>
                <a:sym typeface="Cabin"/>
              </a:rPr>
              <a:t>. </a:t>
            </a:r>
            <a:endParaRPr sz="1400" b="0" i="0" u="none" strike="noStrike" cap="none">
              <a:solidFill>
                <a:srgbClr val="000000"/>
              </a:solidFill>
              <a:highlight>
                <a:srgbClr val="FFFF00"/>
              </a:highlight>
              <a:latin typeface="Arial"/>
              <a:ea typeface="Arial"/>
              <a:cs typeface="Arial"/>
              <a:sym typeface="Arial"/>
            </a:endParaRPr>
          </a:p>
        </p:txBody>
      </p:sp>
      <p:sp>
        <p:nvSpPr>
          <p:cNvPr id="355" name="Google Shape;355;g1807b21d98f_0_0"/>
          <p:cNvSpPr txBox="1"/>
          <p:nvPr/>
        </p:nvSpPr>
        <p:spPr>
          <a:xfrm>
            <a:off x="152725" y="5585100"/>
            <a:ext cx="8913300" cy="69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000">
                <a:solidFill>
                  <a:schemeClr val="dk1"/>
                </a:solidFill>
                <a:latin typeface="Cabin"/>
                <a:ea typeface="Cabin"/>
                <a:cs typeface="Cabin"/>
                <a:sym typeface="Cabin"/>
              </a:rPr>
              <a:t>* </a:t>
            </a:r>
            <a:r>
              <a:rPr lang="es" sz="1000" b="1">
                <a:solidFill>
                  <a:schemeClr val="dk1"/>
                </a:solidFill>
                <a:latin typeface="Cabin"/>
                <a:ea typeface="Cabin"/>
                <a:cs typeface="Cabin"/>
                <a:sym typeface="Cabin"/>
              </a:rPr>
              <a:t>Idea diversa: </a:t>
            </a:r>
            <a:r>
              <a:rPr lang="es" sz="1000">
                <a:solidFill>
                  <a:schemeClr val="dk1"/>
                </a:solidFill>
                <a:latin typeface="Cabin"/>
                <a:ea typeface="Cabin"/>
                <a:cs typeface="Cabin"/>
                <a:sym typeface="Cabin"/>
              </a:rPr>
              <a:t>se relaciona a ideas que son diferentes entre sí, o de categorías distintas. Pueden no ser originales.  Se mide la fluidez, la habilidad para entregar ideas pero diversas entre sí.</a:t>
            </a:r>
            <a:endParaRPr sz="1000">
              <a:solidFill>
                <a:schemeClr val="dk1"/>
              </a:solidFill>
              <a:latin typeface="Cabin"/>
              <a:ea typeface="Cabin"/>
              <a:cs typeface="Cabin"/>
              <a:sym typeface="Cabin"/>
            </a:endParaRPr>
          </a:p>
          <a:p>
            <a:pPr marL="0" lvl="0" indent="0" algn="l" rtl="0">
              <a:lnSpc>
                <a:spcPct val="115000"/>
              </a:lnSpc>
              <a:spcBef>
                <a:spcPts val="0"/>
              </a:spcBef>
              <a:spcAft>
                <a:spcPts val="0"/>
              </a:spcAft>
              <a:buNone/>
            </a:pPr>
            <a:r>
              <a:rPr lang="es" sz="1000" b="1">
                <a:solidFill>
                  <a:schemeClr val="dk1"/>
                </a:solidFill>
                <a:latin typeface="Cabin"/>
                <a:ea typeface="Cabin"/>
                <a:cs typeface="Cabin"/>
                <a:sym typeface="Cabin"/>
              </a:rPr>
              <a:t>* Idea original</a:t>
            </a:r>
            <a:r>
              <a:rPr lang="es" sz="1000">
                <a:solidFill>
                  <a:schemeClr val="dk1"/>
                </a:solidFill>
                <a:latin typeface="Cabin"/>
                <a:ea typeface="Cabin"/>
                <a:cs typeface="Cabin"/>
                <a:sym typeface="Cabin"/>
              </a:rPr>
              <a:t>:</a:t>
            </a:r>
            <a:r>
              <a:rPr lang="es" sz="600" b="1">
                <a:solidFill>
                  <a:schemeClr val="dk1"/>
                </a:solidFill>
              </a:rPr>
              <a:t> </a:t>
            </a:r>
            <a:r>
              <a:rPr lang="es" sz="1000">
                <a:solidFill>
                  <a:schemeClr val="dk1"/>
                </a:solidFill>
                <a:latin typeface="Cabin"/>
                <a:ea typeface="Cabin"/>
                <a:cs typeface="Cabin"/>
                <a:sym typeface="Cabin"/>
              </a:rPr>
              <a:t>Este criterio abarca las cualidades de nuevo, lejano, novedoso o inusual. Algo que comúnmente no se ve o encuentra. </a:t>
            </a:r>
            <a:endParaRPr sz="1000">
              <a:solidFill>
                <a:schemeClr val="dk1"/>
              </a:solidFill>
              <a:latin typeface="Cabin"/>
              <a:ea typeface="Cabin"/>
              <a:cs typeface="Cabin"/>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807b21d98f_0_7"/>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CAPACIDAD CREATIVA</a:t>
            </a:r>
            <a:endParaRPr sz="2400" b="0" i="0" u="none" strike="noStrike" cap="none">
              <a:solidFill>
                <a:schemeClr val="dk1"/>
              </a:solidFill>
              <a:latin typeface="Arvo"/>
              <a:ea typeface="Arvo"/>
              <a:cs typeface="Arvo"/>
              <a:sym typeface="Arvo"/>
            </a:endParaRPr>
          </a:p>
        </p:txBody>
      </p:sp>
      <p:sp>
        <p:nvSpPr>
          <p:cNvPr id="361" name="Google Shape;361;g1807b21d98f_0_7"/>
          <p:cNvSpPr txBox="1"/>
          <p:nvPr/>
        </p:nvSpPr>
        <p:spPr>
          <a:xfrm>
            <a:off x="8790700" y="4420850"/>
            <a:ext cx="1843500" cy="190200"/>
          </a:xfrm>
          <a:prstGeom prst="rect">
            <a:avLst/>
          </a:prstGeom>
          <a:solidFill>
            <a:srgbClr val="FFFF00"/>
          </a:solidFill>
          <a:ln w="9525" cap="flat" cmpd="sng">
            <a:solidFill>
              <a:schemeClr val="dk1"/>
            </a:solidFill>
            <a:prstDash val="dot"/>
            <a:round/>
            <a:headEnd type="none" w="sm" len="sm"/>
            <a:tailEnd type="none" w="sm" len="sm"/>
          </a:ln>
        </p:spPr>
        <p:txBody>
          <a:bodyPr spcFirstLastPara="1" wrap="square" lIns="18000" tIns="18000" rIns="18000" bIns="180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bin"/>
                <a:ea typeface="Cabin"/>
                <a:cs typeface="Cabin"/>
                <a:sym typeface="Cabin"/>
              </a:rPr>
              <a:t>Nombre/apellido de integrante 1 </a:t>
            </a:r>
            <a:endParaRPr sz="1000" b="0" i="0" u="none" strike="noStrike" cap="none">
              <a:solidFill>
                <a:srgbClr val="000000"/>
              </a:solidFill>
              <a:latin typeface="Cabin"/>
              <a:ea typeface="Cabin"/>
              <a:cs typeface="Cabin"/>
              <a:sym typeface="Cabin"/>
            </a:endParaRPr>
          </a:p>
        </p:txBody>
      </p:sp>
      <p:sp>
        <p:nvSpPr>
          <p:cNvPr id="362" name="Google Shape;362;g1807b21d98f_0_7"/>
          <p:cNvSpPr/>
          <p:nvPr/>
        </p:nvSpPr>
        <p:spPr>
          <a:xfrm>
            <a:off x="387931" y="1138561"/>
            <a:ext cx="8454900" cy="697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s" sz="1200">
                <a:solidFill>
                  <a:schemeClr val="dk1"/>
                </a:solidFill>
                <a:latin typeface="Cabin"/>
                <a:ea typeface="Cabin"/>
                <a:cs typeface="Cabin"/>
                <a:sym typeface="Cabin"/>
              </a:rPr>
              <a:t>Luego de haber realizado la coevaluación, deberán ubicar a cada integrante en un solo nivel (o columna) de desempeño, según el dominio que mejor representa esta capacidad. Tomen de referencia el puntaje obtenido por cada integrante en el indicador de creatividad de la tabla anterior (SUMA DE SI). El mejor desempeño corresponde al Excelente Dominio y el menor desempeño corresponde al Dominio por Lograr.</a:t>
            </a:r>
            <a:endParaRPr sz="1050">
              <a:solidFill>
                <a:schemeClr val="dk1"/>
              </a:solidFill>
              <a:latin typeface="Cabin"/>
              <a:ea typeface="Cabin"/>
              <a:cs typeface="Cabin"/>
              <a:sym typeface="Cabin"/>
            </a:endParaRPr>
          </a:p>
          <a:p>
            <a:pPr marL="0" marR="0" lvl="0" indent="0" algn="just" rtl="0">
              <a:lnSpc>
                <a:spcPct val="100000"/>
              </a:lnSpc>
              <a:spcBef>
                <a:spcPts val="0"/>
              </a:spcBef>
              <a:spcAft>
                <a:spcPts val="0"/>
              </a:spcAft>
              <a:buClr>
                <a:schemeClr val="dk1"/>
              </a:buClr>
              <a:buSzPts val="1100"/>
              <a:buFont typeface="Arial"/>
              <a:buNone/>
            </a:pPr>
            <a:endParaRPr sz="1200" b="1" i="0" u="none" strike="noStrike" cap="none">
              <a:solidFill>
                <a:schemeClr val="accent3"/>
              </a:solidFill>
              <a:latin typeface="Cabin"/>
              <a:ea typeface="Cabin"/>
              <a:cs typeface="Cabin"/>
              <a:sym typeface="Cabin"/>
            </a:endParaRPr>
          </a:p>
        </p:txBody>
      </p:sp>
      <p:sp>
        <p:nvSpPr>
          <p:cNvPr id="363" name="Google Shape;363;g1807b21d98f_0_7"/>
          <p:cNvSpPr txBox="1"/>
          <p:nvPr/>
        </p:nvSpPr>
        <p:spPr>
          <a:xfrm>
            <a:off x="8790700" y="4724175"/>
            <a:ext cx="1843500" cy="190200"/>
          </a:xfrm>
          <a:prstGeom prst="rect">
            <a:avLst/>
          </a:prstGeom>
          <a:solidFill>
            <a:srgbClr val="FFFF00"/>
          </a:solidFill>
          <a:ln w="9525" cap="flat" cmpd="sng">
            <a:solidFill>
              <a:schemeClr val="dk1"/>
            </a:solidFill>
            <a:prstDash val="dot"/>
            <a:round/>
            <a:headEnd type="none" w="sm" len="sm"/>
            <a:tailEnd type="none" w="sm" len="sm"/>
          </a:ln>
        </p:spPr>
        <p:txBody>
          <a:bodyPr spcFirstLastPara="1" wrap="square" lIns="18000" tIns="18000" rIns="18000" bIns="180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bin"/>
                <a:ea typeface="Cabin"/>
                <a:cs typeface="Cabin"/>
                <a:sym typeface="Cabin"/>
              </a:rPr>
              <a:t>Nombre/apellido de integrante 2 </a:t>
            </a:r>
            <a:endParaRPr sz="1000" b="0" i="0" u="none" strike="noStrike" cap="none">
              <a:solidFill>
                <a:srgbClr val="000000"/>
              </a:solidFill>
              <a:latin typeface="Cabin"/>
              <a:ea typeface="Cabin"/>
              <a:cs typeface="Cabin"/>
              <a:sym typeface="Cabin"/>
            </a:endParaRPr>
          </a:p>
        </p:txBody>
      </p:sp>
      <p:sp>
        <p:nvSpPr>
          <p:cNvPr id="364" name="Google Shape;364;g1807b21d98f_0_7"/>
          <p:cNvSpPr txBox="1"/>
          <p:nvPr/>
        </p:nvSpPr>
        <p:spPr>
          <a:xfrm>
            <a:off x="8790700" y="5027500"/>
            <a:ext cx="1843500" cy="190200"/>
          </a:xfrm>
          <a:prstGeom prst="rect">
            <a:avLst/>
          </a:prstGeom>
          <a:solidFill>
            <a:srgbClr val="FFFF00"/>
          </a:solidFill>
          <a:ln w="9525" cap="flat" cmpd="sng">
            <a:solidFill>
              <a:schemeClr val="dk1"/>
            </a:solidFill>
            <a:prstDash val="dot"/>
            <a:round/>
            <a:headEnd type="none" w="sm" len="sm"/>
            <a:tailEnd type="none" w="sm" len="sm"/>
          </a:ln>
        </p:spPr>
        <p:txBody>
          <a:bodyPr spcFirstLastPara="1" wrap="square" lIns="18000" tIns="18000" rIns="18000" bIns="180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bin"/>
                <a:ea typeface="Cabin"/>
                <a:cs typeface="Cabin"/>
                <a:sym typeface="Cabin"/>
              </a:rPr>
              <a:t>Nombre/apellido de integrante 3</a:t>
            </a:r>
            <a:endParaRPr sz="1000" b="0" i="0" u="none" strike="noStrike" cap="none">
              <a:solidFill>
                <a:srgbClr val="000000"/>
              </a:solidFill>
              <a:latin typeface="Cabin"/>
              <a:ea typeface="Cabin"/>
              <a:cs typeface="Cabin"/>
              <a:sym typeface="Cabin"/>
            </a:endParaRPr>
          </a:p>
        </p:txBody>
      </p:sp>
      <p:sp>
        <p:nvSpPr>
          <p:cNvPr id="365" name="Google Shape;365;g1807b21d98f_0_7"/>
          <p:cNvSpPr txBox="1"/>
          <p:nvPr/>
        </p:nvSpPr>
        <p:spPr>
          <a:xfrm>
            <a:off x="8790700" y="5330825"/>
            <a:ext cx="1843500" cy="190200"/>
          </a:xfrm>
          <a:prstGeom prst="rect">
            <a:avLst/>
          </a:prstGeom>
          <a:solidFill>
            <a:srgbClr val="FFFF00"/>
          </a:solidFill>
          <a:ln w="9525" cap="flat" cmpd="sng">
            <a:solidFill>
              <a:schemeClr val="dk1"/>
            </a:solidFill>
            <a:prstDash val="dot"/>
            <a:round/>
            <a:headEnd type="none" w="sm" len="sm"/>
            <a:tailEnd type="none" w="sm" len="sm"/>
          </a:ln>
        </p:spPr>
        <p:txBody>
          <a:bodyPr spcFirstLastPara="1" wrap="square" lIns="18000" tIns="18000" rIns="18000" bIns="180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bin"/>
                <a:ea typeface="Cabin"/>
                <a:cs typeface="Cabin"/>
                <a:sym typeface="Cabin"/>
              </a:rPr>
              <a:t>Nombre/apellido de integrante 4 </a:t>
            </a:r>
            <a:endParaRPr sz="1000" b="0" i="0" u="none" strike="noStrike" cap="none">
              <a:solidFill>
                <a:srgbClr val="000000"/>
              </a:solidFill>
              <a:latin typeface="Cabin"/>
              <a:ea typeface="Cabin"/>
              <a:cs typeface="Cabin"/>
              <a:sym typeface="Cabin"/>
            </a:endParaRPr>
          </a:p>
        </p:txBody>
      </p:sp>
      <p:sp>
        <p:nvSpPr>
          <p:cNvPr id="366" name="Google Shape;366;g1807b21d98f_0_7"/>
          <p:cNvSpPr txBox="1"/>
          <p:nvPr/>
        </p:nvSpPr>
        <p:spPr>
          <a:xfrm>
            <a:off x="8790700" y="5634150"/>
            <a:ext cx="1843500" cy="190200"/>
          </a:xfrm>
          <a:prstGeom prst="rect">
            <a:avLst/>
          </a:prstGeom>
          <a:solidFill>
            <a:srgbClr val="FFFF00"/>
          </a:solidFill>
          <a:ln w="9525" cap="flat" cmpd="sng">
            <a:solidFill>
              <a:schemeClr val="dk1"/>
            </a:solidFill>
            <a:prstDash val="dot"/>
            <a:round/>
            <a:headEnd type="none" w="sm" len="sm"/>
            <a:tailEnd type="none" w="sm" len="sm"/>
          </a:ln>
        </p:spPr>
        <p:txBody>
          <a:bodyPr spcFirstLastPara="1" wrap="square" lIns="18000" tIns="18000" rIns="18000" bIns="180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s" sz="1000" b="0" i="0" u="none" strike="noStrike" cap="none">
                <a:solidFill>
                  <a:srgbClr val="000000"/>
                </a:solidFill>
                <a:latin typeface="Cabin"/>
                <a:ea typeface="Cabin"/>
                <a:cs typeface="Cabin"/>
                <a:sym typeface="Cabin"/>
              </a:rPr>
              <a:t>Nombre/apellido de integrante 5</a:t>
            </a:r>
            <a:endParaRPr sz="1000" b="0" i="0" u="none" strike="noStrike" cap="none">
              <a:solidFill>
                <a:srgbClr val="000000"/>
              </a:solidFill>
              <a:latin typeface="Cabin"/>
              <a:ea typeface="Cabin"/>
              <a:cs typeface="Cabin"/>
              <a:sym typeface="Cabin"/>
            </a:endParaRPr>
          </a:p>
        </p:txBody>
      </p:sp>
      <p:graphicFrame>
        <p:nvGraphicFramePr>
          <p:cNvPr id="367" name="Google Shape;367;g1807b21d98f_0_7"/>
          <p:cNvGraphicFramePr/>
          <p:nvPr/>
        </p:nvGraphicFramePr>
        <p:xfrm>
          <a:off x="387925" y="2277928"/>
          <a:ext cx="8321500" cy="3546425"/>
        </p:xfrm>
        <a:graphic>
          <a:graphicData uri="http://schemas.openxmlformats.org/drawingml/2006/table">
            <a:tbl>
              <a:tblPr>
                <a:noFill/>
                <a:tableStyleId>{FF8E6A15-7A5D-4A46-B23A-01AF0AEDBAA6}</a:tableStyleId>
              </a:tblPr>
              <a:tblGrid>
                <a:gridCol w="1664300">
                  <a:extLst>
                    <a:ext uri="{9D8B030D-6E8A-4147-A177-3AD203B41FA5}">
                      <a16:colId xmlns:a16="http://schemas.microsoft.com/office/drawing/2014/main" val="20000"/>
                    </a:ext>
                  </a:extLst>
                </a:gridCol>
                <a:gridCol w="1664300">
                  <a:extLst>
                    <a:ext uri="{9D8B030D-6E8A-4147-A177-3AD203B41FA5}">
                      <a16:colId xmlns:a16="http://schemas.microsoft.com/office/drawing/2014/main" val="20001"/>
                    </a:ext>
                  </a:extLst>
                </a:gridCol>
                <a:gridCol w="1664300">
                  <a:extLst>
                    <a:ext uri="{9D8B030D-6E8A-4147-A177-3AD203B41FA5}">
                      <a16:colId xmlns:a16="http://schemas.microsoft.com/office/drawing/2014/main" val="20002"/>
                    </a:ext>
                  </a:extLst>
                </a:gridCol>
                <a:gridCol w="1664300">
                  <a:extLst>
                    <a:ext uri="{9D8B030D-6E8A-4147-A177-3AD203B41FA5}">
                      <a16:colId xmlns:a16="http://schemas.microsoft.com/office/drawing/2014/main" val="20003"/>
                    </a:ext>
                  </a:extLst>
                </a:gridCol>
                <a:gridCol w="1664300">
                  <a:extLst>
                    <a:ext uri="{9D8B030D-6E8A-4147-A177-3AD203B41FA5}">
                      <a16:colId xmlns:a16="http://schemas.microsoft.com/office/drawing/2014/main" val="20004"/>
                    </a:ext>
                  </a:extLst>
                </a:gridCol>
              </a:tblGrid>
              <a:tr h="500875">
                <a:tc gridSpan="5">
                  <a:txBody>
                    <a:bodyPr/>
                    <a:lstStyle/>
                    <a:p>
                      <a:pPr marL="0" lvl="0" indent="0" algn="ctr" rtl="0">
                        <a:spcBef>
                          <a:spcPts val="0"/>
                        </a:spcBef>
                        <a:spcAft>
                          <a:spcPts val="0"/>
                        </a:spcAft>
                        <a:buClr>
                          <a:schemeClr val="dk1"/>
                        </a:buClr>
                        <a:buSzPts val="1200"/>
                        <a:buFont typeface="Arial"/>
                        <a:buNone/>
                      </a:pPr>
                      <a:r>
                        <a:rPr lang="es" sz="1200" b="1">
                          <a:solidFill>
                            <a:schemeClr val="dk1"/>
                          </a:solidFill>
                          <a:latin typeface="Cabin"/>
                          <a:ea typeface="Cabin"/>
                          <a:cs typeface="Cabin"/>
                          <a:sym typeface="Cabin"/>
                        </a:rPr>
                        <a:t>Aporta sugerencias a las ideas, situaciones, casos o problemas que le plantean</a:t>
                      </a:r>
                      <a:endParaRPr sz="1200" b="1">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1443425">
                <a:tc>
                  <a:txBody>
                    <a:bodyPr/>
                    <a:lstStyle/>
                    <a:p>
                      <a:pPr marL="0" marR="0" lvl="0" indent="0" algn="ctr" rtl="0">
                        <a:lnSpc>
                          <a:spcPct val="100000"/>
                        </a:lnSpc>
                        <a:spcBef>
                          <a:spcPts val="0"/>
                        </a:spcBef>
                        <a:spcAft>
                          <a:spcPts val="0"/>
                        </a:spcAft>
                        <a:buClr>
                          <a:srgbClr val="000000"/>
                        </a:buClr>
                        <a:buSzPts val="1000"/>
                        <a:buFont typeface="Arial"/>
                        <a:buNone/>
                      </a:pPr>
                      <a:r>
                        <a:rPr lang="es" sz="1000">
                          <a:latin typeface="Cabin"/>
                          <a:ea typeface="Cabin"/>
                          <a:cs typeface="Cabin"/>
                          <a:sym typeface="Cabin"/>
                        </a:rPr>
                        <a:t>Aporta distintos tipos de sugerencias en cuanto a ideas, situaciones o problemas que le plantean otras personas.</a:t>
                      </a:r>
                      <a:endParaRPr sz="1400" u="none" strike="noStrike" cap="none"/>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SI OBTUVO PUNTAJE 4 </a:t>
                      </a:r>
                      <a:endParaRPr sz="1400" u="none" strike="noStrike" cap="none"/>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(4 SI)</a:t>
                      </a:r>
                      <a:endParaRPr sz="14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s" sz="1000">
                          <a:latin typeface="Cabin"/>
                          <a:ea typeface="Cabin"/>
                          <a:cs typeface="Cabin"/>
                          <a:sym typeface="Cabin"/>
                        </a:rPr>
                        <a:t>Aporta sugerencias generales a ideas, situaciones o problemas planteados por otros.</a:t>
                      </a:r>
                      <a:endParaRPr sz="1000">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SI OBTUVO PUNTAJE 3 </a:t>
                      </a:r>
                      <a:endParaRPr sz="1400" u="none" strike="noStrike" cap="none"/>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(3 SI)</a:t>
                      </a:r>
                      <a:endParaRPr sz="14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C5E0B4"/>
                    </a:solidFill>
                  </a:tcPr>
                </a:tc>
                <a:tc>
                  <a:txBody>
                    <a:bodyPr/>
                    <a:lstStyle/>
                    <a:p>
                      <a:pPr marL="0" lvl="0" indent="0" algn="ctr" rtl="0">
                        <a:spcBef>
                          <a:spcPts val="0"/>
                        </a:spcBef>
                        <a:spcAft>
                          <a:spcPts val="0"/>
                        </a:spcAft>
                        <a:buClr>
                          <a:schemeClr val="dk1"/>
                        </a:buClr>
                        <a:buSzPts val="1600"/>
                        <a:buFont typeface="Arial"/>
                        <a:buNone/>
                      </a:pPr>
                      <a:r>
                        <a:rPr lang="es" sz="1000">
                          <a:latin typeface="Cabin"/>
                          <a:ea typeface="Cabin"/>
                          <a:cs typeface="Cabin"/>
                          <a:sym typeface="Cabin"/>
                        </a:rPr>
                        <a:t>Aporta algunas sugerencias a ideas, situaciones o problemas planteados por otros.</a:t>
                      </a:r>
                      <a:endParaRPr sz="1400" u="none" strike="noStrike" cap="none"/>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SI OBTUVO PUNTAJE 2 </a:t>
                      </a:r>
                      <a:endParaRPr sz="1400" u="none" strike="noStrike" cap="none"/>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(2 SI)</a:t>
                      </a:r>
                      <a:endParaRPr sz="14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699"/>
                    </a:solidFill>
                  </a:tcPr>
                </a:tc>
                <a:tc>
                  <a:txBody>
                    <a:bodyPr/>
                    <a:lstStyle/>
                    <a:p>
                      <a:pPr marL="0" lvl="0" indent="0" algn="ctr" rtl="0">
                        <a:spcBef>
                          <a:spcPts val="0"/>
                        </a:spcBef>
                        <a:spcAft>
                          <a:spcPts val="0"/>
                        </a:spcAft>
                        <a:buClr>
                          <a:schemeClr val="dk1"/>
                        </a:buClr>
                        <a:buSzPts val="1600"/>
                        <a:buFont typeface="Arial"/>
                        <a:buNone/>
                      </a:pPr>
                      <a:r>
                        <a:rPr lang="es" sz="1000">
                          <a:latin typeface="Cabin"/>
                          <a:ea typeface="Cabin"/>
                          <a:cs typeface="Cabin"/>
                          <a:sym typeface="Cabin"/>
                        </a:rPr>
                        <a:t>Aporta sugerencias solo ante ideas específicas que le presentan otras personas.</a:t>
                      </a:r>
                      <a:endParaRPr sz="1000">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SI OBTUVO PUNTAJE 1 </a:t>
                      </a:r>
                      <a:endParaRPr sz="1400" u="none" strike="noStrike" cap="none"/>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(1 SI)</a:t>
                      </a:r>
                      <a:endParaRPr sz="1400" u="none" strike="noStrike" cap="none"/>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D966"/>
                    </a:solidFill>
                  </a:tcPr>
                </a:tc>
                <a:tc>
                  <a:txBody>
                    <a:bodyPr/>
                    <a:lstStyle/>
                    <a:p>
                      <a:pPr marL="0" marR="0" lvl="0" indent="0" algn="ctr" rtl="0">
                        <a:lnSpc>
                          <a:spcPct val="100000"/>
                        </a:lnSpc>
                        <a:spcBef>
                          <a:spcPts val="0"/>
                        </a:spcBef>
                        <a:spcAft>
                          <a:spcPts val="0"/>
                        </a:spcAft>
                        <a:buClr>
                          <a:schemeClr val="dk1"/>
                        </a:buClr>
                        <a:buSzPts val="1600"/>
                        <a:buFont typeface="Arial"/>
                        <a:buNone/>
                      </a:pPr>
                      <a:r>
                        <a:rPr lang="es" sz="1000">
                          <a:latin typeface="Cabin"/>
                          <a:ea typeface="Cabin"/>
                          <a:cs typeface="Cabin"/>
                          <a:sym typeface="Cabin"/>
                        </a:rPr>
                        <a:t>No aporta sugerencias ante problemas o situaciones planteados por otros.</a:t>
                      </a:r>
                      <a:endParaRPr sz="1000">
                        <a:latin typeface="Cabin"/>
                        <a:ea typeface="Cabin"/>
                        <a:cs typeface="Cabin"/>
                        <a:sym typeface="Cabin"/>
                      </a:endParaRPr>
                    </a:p>
                    <a:p>
                      <a:pPr marL="0" marR="0" lvl="0" indent="0" algn="ctr" rtl="0">
                        <a:lnSpc>
                          <a:spcPct val="100000"/>
                        </a:lnSpc>
                        <a:spcBef>
                          <a:spcPts val="0"/>
                        </a:spcBef>
                        <a:spcAft>
                          <a:spcPts val="0"/>
                        </a:spcAft>
                        <a:buClr>
                          <a:srgbClr val="000000"/>
                        </a:buClr>
                        <a:buSzPts val="1000"/>
                        <a:buFont typeface="Arial"/>
                        <a:buNone/>
                      </a:pPr>
                      <a:r>
                        <a:rPr lang="es" sz="1000" b="1" i="0" u="none" strike="noStrike" cap="none">
                          <a:solidFill>
                            <a:srgbClr val="000000"/>
                          </a:solidFill>
                          <a:latin typeface="Cabin"/>
                          <a:ea typeface="Cabin"/>
                          <a:cs typeface="Cabin"/>
                          <a:sym typeface="Cabin"/>
                        </a:rPr>
                        <a:t>SI OBTUVO PUNTAJE 0 </a:t>
                      </a:r>
                      <a:endParaRPr sz="1400" u="none" strike="noStrike" cap="none"/>
                    </a:p>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4B183"/>
                    </a:solidFill>
                  </a:tcPr>
                </a:tc>
                <a:extLst>
                  <a:ext uri="{0D108BD9-81ED-4DB2-BD59-A6C34878D82A}">
                    <a16:rowId xmlns:a16="http://schemas.microsoft.com/office/drawing/2014/main" val="10001"/>
                  </a:ext>
                </a:extLst>
              </a:tr>
              <a:tr h="1602125">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000000"/>
                        </a:solidFill>
                        <a:latin typeface="Cabin"/>
                        <a:ea typeface="Cabin"/>
                        <a:cs typeface="Cabin"/>
                        <a:sym typeface="Cabin"/>
                      </a:endParaRPr>
                    </a:p>
                  </a:txBody>
                  <a:tcPr marL="36000" marR="36000" marT="36000" marB="360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000000"/>
                        </a:solidFill>
                        <a:latin typeface="Cabin"/>
                        <a:ea typeface="Cabin"/>
                        <a:cs typeface="Cabin"/>
                        <a:sym typeface="Cabin"/>
                      </a:endParaRPr>
                    </a:p>
                  </a:txBody>
                  <a:tcPr marL="36000" marR="36000" marT="36000" marB="360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000000"/>
                        </a:solidFill>
                        <a:latin typeface="Cabin"/>
                        <a:ea typeface="Cabin"/>
                        <a:cs typeface="Cabin"/>
                        <a:sym typeface="Cabin"/>
                      </a:endParaRPr>
                    </a:p>
                  </a:txBody>
                  <a:tcPr marL="36000" marR="36000" marT="36000" marB="360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000000"/>
                        </a:solidFill>
                        <a:latin typeface="Cabin"/>
                        <a:ea typeface="Cabin"/>
                        <a:cs typeface="Cabin"/>
                        <a:sym typeface="Cabin"/>
                      </a:endParaRPr>
                    </a:p>
                  </a:txBody>
                  <a:tcPr marL="36000" marR="36000" marT="36000" marB="360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solidFill>
                          <a:srgbClr val="000000"/>
                        </a:solidFill>
                        <a:latin typeface="Cabin"/>
                        <a:ea typeface="Cabin"/>
                        <a:cs typeface="Cabin"/>
                        <a:sym typeface="Cabin"/>
                      </a:endParaRPr>
                    </a:p>
                  </a:txBody>
                  <a:tcPr marL="36000" marR="36000" marT="36000" marB="360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A385D3"/>
                </a:highlight>
                <a:latin typeface="Arvo"/>
                <a:ea typeface="Arvo"/>
                <a:cs typeface="Arvo"/>
                <a:sym typeface="Arvo"/>
              </a:rPr>
              <a:t>ACTIVIDAD</a:t>
            </a:r>
            <a:endParaRPr sz="3800" b="1" i="0" u="none" strike="noStrike" cap="none">
              <a:solidFill>
                <a:srgbClr val="000000"/>
              </a:solidFill>
              <a:highlight>
                <a:srgbClr val="A385D3"/>
              </a:highlight>
              <a:latin typeface="Arvo"/>
              <a:ea typeface="Arvo"/>
              <a:cs typeface="Arvo"/>
              <a:sym typeface="Arvo"/>
            </a:endParaRPr>
          </a:p>
        </p:txBody>
      </p:sp>
      <p:sp>
        <p:nvSpPr>
          <p:cNvPr id="373" name="Google Shape;373;p26"/>
          <p:cNvSpPr txBox="1"/>
          <p:nvPr/>
        </p:nvSpPr>
        <p:spPr>
          <a:xfrm>
            <a:off x="1373100" y="5867600"/>
            <a:ext cx="6397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s" sz="2300" b="0" i="0" u="none" strike="noStrike" cap="none">
                <a:solidFill>
                  <a:srgbClr val="000000"/>
                </a:solidFill>
                <a:latin typeface="Cabin"/>
                <a:ea typeface="Cabin"/>
                <a:cs typeface="Cabin"/>
                <a:sym typeface="Cabin"/>
              </a:rPr>
              <a:t>CONSTRUYENDO UN PROTOTIPO</a:t>
            </a:r>
            <a:endParaRPr sz="2300" b="0" i="0" u="none" strike="noStrike" cap="none">
              <a:solidFill>
                <a:srgbClr val="000000"/>
              </a:solidFill>
              <a:latin typeface="Cabin"/>
              <a:ea typeface="Cabin"/>
              <a:cs typeface="Cabin"/>
              <a:sym typeface="Cabin"/>
            </a:endParaRPr>
          </a:p>
        </p:txBody>
      </p:sp>
      <p:pic>
        <p:nvPicPr>
          <p:cNvPr id="374" name="Google Shape;374;p26" descr="Prototipo - Iconos gratis de industria"/>
          <p:cNvPicPr preferRelativeResize="0"/>
          <p:nvPr/>
        </p:nvPicPr>
        <p:blipFill rotWithShape="1">
          <a:blip r:embed="rId3">
            <a:alphaModFix/>
          </a:blip>
          <a:srcRect/>
          <a:stretch/>
        </p:blipFill>
        <p:spPr>
          <a:xfrm>
            <a:off x="3352800" y="2526200"/>
            <a:ext cx="2438400" cy="2438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7"/>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PROTOTIPO</a:t>
            </a:r>
            <a:endParaRPr sz="1400" b="0" i="0" u="none" strike="noStrike" cap="none">
              <a:solidFill>
                <a:srgbClr val="000000"/>
              </a:solidFill>
              <a:latin typeface="Arvo"/>
              <a:ea typeface="Arvo"/>
              <a:cs typeface="Arvo"/>
              <a:sym typeface="Arvo"/>
            </a:endParaRPr>
          </a:p>
        </p:txBody>
      </p:sp>
      <p:graphicFrame>
        <p:nvGraphicFramePr>
          <p:cNvPr id="380" name="Google Shape;380;p27"/>
          <p:cNvGraphicFramePr/>
          <p:nvPr/>
        </p:nvGraphicFramePr>
        <p:xfrm>
          <a:off x="336175" y="1752924"/>
          <a:ext cx="8455900" cy="4649475"/>
        </p:xfrm>
        <a:graphic>
          <a:graphicData uri="http://schemas.openxmlformats.org/drawingml/2006/table">
            <a:tbl>
              <a:tblPr>
                <a:noFill/>
                <a:tableStyleId>{FF8E6A15-7A5D-4A46-B23A-01AF0AEDBAA6}</a:tableStyleId>
              </a:tblPr>
              <a:tblGrid>
                <a:gridCol w="4227950">
                  <a:extLst>
                    <a:ext uri="{9D8B030D-6E8A-4147-A177-3AD203B41FA5}">
                      <a16:colId xmlns:a16="http://schemas.microsoft.com/office/drawing/2014/main" val="20000"/>
                    </a:ext>
                  </a:extLst>
                </a:gridCol>
                <a:gridCol w="4227950">
                  <a:extLst>
                    <a:ext uri="{9D8B030D-6E8A-4147-A177-3AD203B41FA5}">
                      <a16:colId xmlns:a16="http://schemas.microsoft.com/office/drawing/2014/main" val="20001"/>
                    </a:ext>
                  </a:extLst>
                </a:gridCol>
              </a:tblGrid>
              <a:tr h="591775">
                <a:tc>
                  <a:txBody>
                    <a:bodyPr/>
                    <a:lstStyle/>
                    <a:p>
                      <a:pPr marL="0" marR="0" lvl="0" indent="0" algn="l" rtl="0">
                        <a:lnSpc>
                          <a:spcPct val="100000"/>
                        </a:lnSpc>
                        <a:spcBef>
                          <a:spcPts val="0"/>
                        </a:spcBef>
                        <a:spcAft>
                          <a:spcPts val="0"/>
                        </a:spcAft>
                        <a:buClr>
                          <a:schemeClr val="dk1"/>
                        </a:buClr>
                        <a:buSzPts val="1100"/>
                        <a:buFont typeface="Arial"/>
                        <a:buNone/>
                      </a:pPr>
                      <a:r>
                        <a:rPr lang="es" sz="1200" b="1" i="0" u="none" strike="noStrike" cap="none">
                          <a:solidFill>
                            <a:schemeClr val="dk1"/>
                          </a:solidFill>
                          <a:latin typeface="Cabin"/>
                          <a:ea typeface="Cabin"/>
                          <a:cs typeface="Cabin"/>
                          <a:sym typeface="Cabin"/>
                        </a:rPr>
                        <a:t>¿Cuáles son las características principales de la solución que serán representadas en el prototipo? </a:t>
                      </a:r>
                      <a:endParaRPr sz="1200" b="1" i="0" u="none" strike="noStrike" cap="none">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385D3"/>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s" sz="1200" b="1" i="0" u="none" strike="noStrike" cap="none">
                          <a:solidFill>
                            <a:schemeClr val="dk1"/>
                          </a:solidFill>
                          <a:latin typeface="Cabin"/>
                          <a:ea typeface="Cabin"/>
                          <a:cs typeface="Cabin"/>
                          <a:sym typeface="Cabin"/>
                        </a:rPr>
                        <a:t>¿Cómo será el prototipo que armaremos? ¿Qué formato tiene? ¿Qué materiales usaremos?</a:t>
                      </a:r>
                      <a:endParaRPr sz="1200" b="1" i="0" u="none" strike="noStrike" cap="none">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385D3"/>
                    </a:solidFill>
                  </a:tcPr>
                </a:tc>
                <a:extLst>
                  <a:ext uri="{0D108BD9-81ED-4DB2-BD59-A6C34878D82A}">
                    <a16:rowId xmlns:a16="http://schemas.microsoft.com/office/drawing/2014/main" val="10000"/>
                  </a:ext>
                </a:extLst>
              </a:tr>
              <a:tr h="4057700">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0C1E9"/>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0C1E9"/>
                    </a:solidFill>
                  </a:tcPr>
                </a:tc>
                <a:extLst>
                  <a:ext uri="{0D108BD9-81ED-4DB2-BD59-A6C34878D82A}">
                    <a16:rowId xmlns:a16="http://schemas.microsoft.com/office/drawing/2014/main" val="10001"/>
                  </a:ext>
                </a:extLst>
              </a:tr>
            </a:tbl>
          </a:graphicData>
        </a:graphic>
      </p:graphicFrame>
      <p:sp>
        <p:nvSpPr>
          <p:cNvPr id="381" name="Google Shape;381;p27"/>
          <p:cNvSpPr txBox="1"/>
          <p:nvPr/>
        </p:nvSpPr>
        <p:spPr>
          <a:xfrm>
            <a:off x="-1383625" y="418527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7"/>
          <p:cNvSpPr txBox="1">
            <a:spLocks noGrp="1"/>
          </p:cNvSpPr>
          <p:nvPr>
            <p:ph type="title"/>
          </p:nvPr>
        </p:nvSpPr>
        <p:spPr>
          <a:xfrm>
            <a:off x="336175" y="1231375"/>
            <a:ext cx="8455800" cy="49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90"/>
              <a:buFont typeface="Arial"/>
              <a:buNone/>
            </a:pPr>
            <a:r>
              <a:rPr lang="es" sz="1400" b="0" i="0" u="none" strike="noStrike" cap="none">
                <a:solidFill>
                  <a:schemeClr val="lt1"/>
                </a:solidFill>
                <a:highlight>
                  <a:srgbClr val="AE98EF"/>
                </a:highlight>
                <a:latin typeface="Cabin"/>
                <a:ea typeface="Cabin"/>
                <a:cs typeface="Cabin"/>
                <a:sym typeface="Cabin"/>
              </a:rPr>
              <a:t>En equipos</a:t>
            </a:r>
            <a:r>
              <a:rPr lang="es" sz="1400" b="0" i="0" u="none" strike="noStrike" cap="none">
                <a:solidFill>
                  <a:srgbClr val="000000"/>
                </a:solidFill>
                <a:latin typeface="Cabin"/>
                <a:ea typeface="Cabin"/>
                <a:cs typeface="Cabin"/>
                <a:sym typeface="Cabin"/>
              </a:rPr>
              <a:t>, definir qué tipo de prototipo realizarán para representar su solución creativa. </a:t>
            </a:r>
            <a:endParaRPr sz="1400" b="0" i="0" u="none" strike="noStrike" cap="none">
              <a:solidFill>
                <a:srgbClr val="000000"/>
              </a:solidFill>
              <a:latin typeface="Cabin"/>
              <a:ea typeface="Cabin"/>
              <a:cs typeface="Cabin"/>
              <a:sym typeface="Cab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8"/>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PRIMERA VERSIÓN PROTOTIPO</a:t>
            </a:r>
            <a:endParaRPr sz="1400" b="0" i="0" u="none" strike="noStrike" cap="none">
              <a:solidFill>
                <a:srgbClr val="000000"/>
              </a:solidFill>
              <a:latin typeface="Arvo"/>
              <a:ea typeface="Arvo"/>
              <a:cs typeface="Arvo"/>
              <a:sym typeface="Arvo"/>
            </a:endParaRPr>
          </a:p>
        </p:txBody>
      </p:sp>
      <p:graphicFrame>
        <p:nvGraphicFramePr>
          <p:cNvPr id="388" name="Google Shape;388;p28"/>
          <p:cNvGraphicFramePr/>
          <p:nvPr/>
        </p:nvGraphicFramePr>
        <p:xfrm>
          <a:off x="179162" y="1752924"/>
          <a:ext cx="8863250" cy="4741300"/>
        </p:xfrm>
        <a:graphic>
          <a:graphicData uri="http://schemas.openxmlformats.org/drawingml/2006/table">
            <a:tbl>
              <a:tblPr>
                <a:noFill/>
                <a:tableStyleId>{FF8E6A15-7A5D-4A46-B23A-01AF0AEDBAA6}</a:tableStyleId>
              </a:tblPr>
              <a:tblGrid>
                <a:gridCol w="8863250">
                  <a:extLst>
                    <a:ext uri="{9D8B030D-6E8A-4147-A177-3AD203B41FA5}">
                      <a16:colId xmlns:a16="http://schemas.microsoft.com/office/drawing/2014/main" val="20000"/>
                    </a:ext>
                  </a:extLst>
                </a:gridCol>
              </a:tblGrid>
              <a:tr h="4741300">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a:solidFill>
                            <a:schemeClr val="dk1"/>
                          </a:solidFill>
                          <a:latin typeface="Cabin"/>
                          <a:ea typeface="Cabin"/>
                          <a:cs typeface="Cabin"/>
                          <a:sym typeface="Cabin"/>
                        </a:rPr>
                        <a:t>Insertar la imagen acá</a:t>
                      </a:r>
                      <a:endParaRPr sz="1200" b="1" u="none" strike="noStrike" cap="none">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0C1E9"/>
                    </a:solidFill>
                  </a:tcPr>
                </a:tc>
                <a:extLst>
                  <a:ext uri="{0D108BD9-81ED-4DB2-BD59-A6C34878D82A}">
                    <a16:rowId xmlns:a16="http://schemas.microsoft.com/office/drawing/2014/main" val="10000"/>
                  </a:ext>
                </a:extLst>
              </a:tr>
            </a:tbl>
          </a:graphicData>
        </a:graphic>
      </p:graphicFrame>
      <p:sp>
        <p:nvSpPr>
          <p:cNvPr id="389" name="Google Shape;389;p28"/>
          <p:cNvSpPr txBox="1"/>
          <p:nvPr/>
        </p:nvSpPr>
        <p:spPr>
          <a:xfrm>
            <a:off x="-1383625" y="418527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8"/>
          <p:cNvSpPr txBox="1">
            <a:spLocks noGrp="1"/>
          </p:cNvSpPr>
          <p:nvPr>
            <p:ph type="title"/>
          </p:nvPr>
        </p:nvSpPr>
        <p:spPr>
          <a:xfrm>
            <a:off x="336175" y="1207283"/>
            <a:ext cx="8455800" cy="36483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400" b="0" i="0" u="none" strike="noStrike" cap="none">
                <a:solidFill>
                  <a:schemeClr val="lt1"/>
                </a:solidFill>
                <a:highlight>
                  <a:srgbClr val="AE98EF"/>
                </a:highlight>
                <a:latin typeface="Calibri"/>
                <a:ea typeface="Calibri"/>
                <a:cs typeface="Calibri"/>
                <a:sym typeface="Calibri"/>
              </a:rPr>
              <a:t>Cada integrante </a:t>
            </a:r>
            <a:r>
              <a:rPr lang="es" sz="1400" b="0" i="0" u="none" strike="noStrike" cap="none">
                <a:solidFill>
                  <a:srgbClr val="000000"/>
                </a:solidFill>
                <a:latin typeface="Calibri"/>
                <a:ea typeface="Calibri"/>
                <a:cs typeface="Calibri"/>
                <a:sym typeface="Calibri"/>
              </a:rPr>
              <a:t>dibuja una primera versión del prototipo y sube la imagen</a:t>
            </a:r>
            <a:endParaRPr sz="1200" b="0" i="0" u="none" strike="noStrike" cap="none">
              <a:solidFill>
                <a:srgbClr val="000000"/>
              </a:solidFill>
              <a:latin typeface="Arial"/>
              <a:ea typeface="Arial"/>
              <a:cs typeface="Arial"/>
              <a:sym typeface="Arial"/>
            </a:endParaRPr>
          </a:p>
        </p:txBody>
      </p:sp>
      <p:sp>
        <p:nvSpPr>
          <p:cNvPr id="391" name="Google Shape;391;p28"/>
          <p:cNvSpPr txBox="1"/>
          <p:nvPr/>
        </p:nvSpPr>
        <p:spPr>
          <a:xfrm>
            <a:off x="286340" y="2338646"/>
            <a:ext cx="2826325"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Alumno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392" name="Google Shape;392;p28"/>
          <p:cNvSpPr txBox="1"/>
          <p:nvPr/>
        </p:nvSpPr>
        <p:spPr>
          <a:xfrm>
            <a:off x="3186462" y="2338646"/>
            <a:ext cx="2826325"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Alumno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393" name="Google Shape;393;p28"/>
          <p:cNvSpPr txBox="1"/>
          <p:nvPr/>
        </p:nvSpPr>
        <p:spPr>
          <a:xfrm>
            <a:off x="6104251" y="2332361"/>
            <a:ext cx="2826325"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Alumno 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394" name="Google Shape;394;p28"/>
          <p:cNvSpPr txBox="1"/>
          <p:nvPr/>
        </p:nvSpPr>
        <p:spPr>
          <a:xfrm>
            <a:off x="1699502" y="4353431"/>
            <a:ext cx="2826325"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Alumno 4</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
        <p:nvSpPr>
          <p:cNvPr id="395" name="Google Shape;395;p28"/>
          <p:cNvSpPr txBox="1"/>
          <p:nvPr/>
        </p:nvSpPr>
        <p:spPr>
          <a:xfrm>
            <a:off x="4691088" y="4347298"/>
            <a:ext cx="2826325" cy="1846629"/>
          </a:xfrm>
          <a:prstGeom prst="rect">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1" i="0" u="none" strike="noStrike" cap="none">
                <a:solidFill>
                  <a:srgbClr val="000000"/>
                </a:solidFill>
                <a:latin typeface="Arvo"/>
                <a:ea typeface="Arvo"/>
                <a:cs typeface="Arvo"/>
                <a:sym typeface="Arvo"/>
              </a:rPr>
              <a:t>Alumno 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vo"/>
              <a:ea typeface="Arvo"/>
              <a:cs typeface="Arvo"/>
              <a:sym typeface="Arv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PROTOTIPO DEFINITIVO</a:t>
            </a:r>
            <a:endParaRPr sz="1400" b="0" i="0" u="none" strike="noStrike" cap="none">
              <a:solidFill>
                <a:srgbClr val="000000"/>
              </a:solidFill>
              <a:latin typeface="Arvo"/>
              <a:ea typeface="Arvo"/>
              <a:cs typeface="Arvo"/>
              <a:sym typeface="Arvo"/>
            </a:endParaRPr>
          </a:p>
        </p:txBody>
      </p:sp>
      <p:graphicFrame>
        <p:nvGraphicFramePr>
          <p:cNvPr id="401" name="Google Shape;401;p29"/>
          <p:cNvGraphicFramePr/>
          <p:nvPr/>
        </p:nvGraphicFramePr>
        <p:xfrm>
          <a:off x="336175" y="1572116"/>
          <a:ext cx="8455900" cy="4922100"/>
        </p:xfrm>
        <a:graphic>
          <a:graphicData uri="http://schemas.openxmlformats.org/drawingml/2006/table">
            <a:tbl>
              <a:tblPr>
                <a:noFill/>
                <a:tableStyleId>{FF8E6A15-7A5D-4A46-B23A-01AF0AEDBAA6}</a:tableStyleId>
              </a:tblPr>
              <a:tblGrid>
                <a:gridCol w="8455900">
                  <a:extLst>
                    <a:ext uri="{9D8B030D-6E8A-4147-A177-3AD203B41FA5}">
                      <a16:colId xmlns:a16="http://schemas.microsoft.com/office/drawing/2014/main" val="20000"/>
                    </a:ext>
                  </a:extLst>
                </a:gridCol>
              </a:tblGrid>
              <a:tr h="4922100">
                <a:tc>
                  <a:txBody>
                    <a:bodyPr/>
                    <a:lstStyle/>
                    <a:p>
                      <a:pPr marL="0" marR="0" lvl="0" indent="0" algn="l" rtl="0">
                        <a:lnSpc>
                          <a:spcPct val="100000"/>
                        </a:lnSpc>
                        <a:spcBef>
                          <a:spcPts val="0"/>
                        </a:spcBef>
                        <a:spcAft>
                          <a:spcPts val="0"/>
                        </a:spcAft>
                        <a:buClr>
                          <a:srgbClr val="000000"/>
                        </a:buClr>
                        <a:buSzPts val="1200"/>
                        <a:buFont typeface="Arial"/>
                        <a:buNone/>
                      </a:pPr>
                      <a:r>
                        <a:rPr lang="es" sz="1200" b="1" u="none" strike="noStrike" cap="none">
                          <a:solidFill>
                            <a:schemeClr val="dk1"/>
                          </a:solidFill>
                          <a:latin typeface="Cabin"/>
                          <a:ea typeface="Cabin"/>
                          <a:cs typeface="Cabin"/>
                          <a:sym typeface="Cabin"/>
                        </a:rPr>
                        <a:t>Insertar la imagen acá</a:t>
                      </a:r>
                      <a:endParaRPr sz="1200" b="1" u="none" strike="noStrike" cap="none">
                        <a:solidFill>
                          <a:schemeClr val="dk1"/>
                        </a:solidFill>
                        <a:latin typeface="Cabin"/>
                        <a:ea typeface="Cabin"/>
                        <a:cs typeface="Cabin"/>
                        <a:sym typeface="Cabi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0C1E9"/>
                    </a:solidFill>
                  </a:tcPr>
                </a:tc>
                <a:extLst>
                  <a:ext uri="{0D108BD9-81ED-4DB2-BD59-A6C34878D82A}">
                    <a16:rowId xmlns:a16="http://schemas.microsoft.com/office/drawing/2014/main" val="10000"/>
                  </a:ext>
                </a:extLst>
              </a:tr>
            </a:tbl>
          </a:graphicData>
        </a:graphic>
      </p:graphicFrame>
      <p:sp>
        <p:nvSpPr>
          <p:cNvPr id="402" name="Google Shape;402;p29"/>
          <p:cNvSpPr txBox="1"/>
          <p:nvPr/>
        </p:nvSpPr>
        <p:spPr>
          <a:xfrm>
            <a:off x="-1383625" y="418527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9"/>
          <p:cNvSpPr txBox="1">
            <a:spLocks noGrp="1"/>
          </p:cNvSpPr>
          <p:nvPr>
            <p:ph type="title"/>
          </p:nvPr>
        </p:nvSpPr>
        <p:spPr>
          <a:xfrm>
            <a:off x="336175" y="1207283"/>
            <a:ext cx="8455800" cy="36483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400" b="0" i="0" u="none" strike="noStrike" cap="none">
                <a:solidFill>
                  <a:srgbClr val="000000"/>
                </a:solidFill>
                <a:latin typeface="Calibri"/>
                <a:ea typeface="Calibri"/>
                <a:cs typeface="Calibri"/>
                <a:sym typeface="Calibri"/>
              </a:rPr>
              <a:t>Desarrollar la versión definitiva del prototipo en estilo maqueta y subir sus imágenes aquí.</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409" name="Google Shape;409;p30"/>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410" name="Google Shape;410;p30"/>
          <p:cNvSpPr txBox="1"/>
          <p:nvPr/>
        </p:nvSpPr>
        <p:spPr>
          <a:xfrm>
            <a:off x="2428450" y="5915125"/>
            <a:ext cx="530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bin"/>
              <a:ea typeface="Cabin"/>
              <a:cs typeface="Cabin"/>
              <a:sym typeface="Cabin"/>
            </a:endParaRPr>
          </a:p>
        </p:txBody>
      </p:sp>
      <p:sp>
        <p:nvSpPr>
          <p:cNvPr id="411" name="Google Shape;411;p30"/>
          <p:cNvSpPr txBox="1"/>
          <p:nvPr/>
        </p:nvSpPr>
        <p:spPr>
          <a:xfrm>
            <a:off x="2949700" y="5745600"/>
            <a:ext cx="34608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bin"/>
              <a:ea typeface="Cabin"/>
              <a:cs typeface="Cabin"/>
              <a:sym typeface="Cabin"/>
            </a:endParaRPr>
          </a:p>
        </p:txBody>
      </p:sp>
      <p:sp>
        <p:nvSpPr>
          <p:cNvPr id="412" name="Google Shape;412;p30"/>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C4E1D2"/>
                </a:highlight>
                <a:latin typeface="Arvo"/>
                <a:ea typeface="Arvo"/>
                <a:cs typeface="Arvo"/>
                <a:sym typeface="Arvo"/>
              </a:rPr>
              <a:t>ACTIVIDAD</a:t>
            </a:r>
            <a:endParaRPr sz="3800" b="1" i="0" u="none" strike="noStrike" cap="none">
              <a:solidFill>
                <a:srgbClr val="000000"/>
              </a:solidFill>
              <a:highlight>
                <a:srgbClr val="C4E1D2"/>
              </a:highlight>
              <a:latin typeface="Arvo"/>
              <a:ea typeface="Arvo"/>
              <a:cs typeface="Arvo"/>
              <a:sym typeface="Arvo"/>
            </a:endParaRPr>
          </a:p>
        </p:txBody>
      </p:sp>
      <p:sp>
        <p:nvSpPr>
          <p:cNvPr id="413" name="Google Shape;413;p30"/>
          <p:cNvSpPr txBox="1"/>
          <p:nvPr/>
        </p:nvSpPr>
        <p:spPr>
          <a:xfrm>
            <a:off x="1458025" y="5745600"/>
            <a:ext cx="6397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s" sz="2300" b="0" i="0" u="none" strike="noStrike" cap="none">
                <a:solidFill>
                  <a:srgbClr val="000000"/>
                </a:solidFill>
                <a:latin typeface="Cabin"/>
                <a:ea typeface="Cabin"/>
                <a:cs typeface="Cabin"/>
                <a:sym typeface="Cabin"/>
              </a:rPr>
              <a:t>EXPERIMENTANDO CON LA SOLUCIÓN</a:t>
            </a:r>
            <a:endParaRPr sz="2300" b="0" i="0" u="none" strike="noStrike" cap="none">
              <a:solidFill>
                <a:srgbClr val="000000"/>
              </a:solidFill>
              <a:latin typeface="Cabin"/>
              <a:ea typeface="Cabin"/>
              <a:cs typeface="Cabin"/>
              <a:sym typeface="Cabin"/>
            </a:endParaRPr>
          </a:p>
        </p:txBody>
      </p:sp>
      <p:pic>
        <p:nvPicPr>
          <p:cNvPr id="414" name="Google Shape;414;p30"/>
          <p:cNvPicPr preferRelativeResize="0"/>
          <p:nvPr/>
        </p:nvPicPr>
        <p:blipFill rotWithShape="1">
          <a:blip r:embed="rId3">
            <a:alphaModFix/>
          </a:blip>
          <a:srcRect/>
          <a:stretch/>
        </p:blipFill>
        <p:spPr>
          <a:xfrm>
            <a:off x="3769113" y="3178725"/>
            <a:ext cx="1669525" cy="1846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1"/>
          <p:cNvSpPr txBox="1"/>
          <p:nvPr/>
        </p:nvSpPr>
        <p:spPr>
          <a:xfrm>
            <a:off x="153550" y="1101075"/>
            <a:ext cx="3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highlight>
                  <a:srgbClr val="58D091"/>
                </a:highlight>
                <a:latin typeface="Cabin"/>
                <a:ea typeface="Cabin"/>
                <a:cs typeface="Cabin"/>
                <a:sym typeface="Cabin"/>
              </a:rPr>
              <a:t>HIPÓTESIS </a:t>
            </a:r>
            <a:r>
              <a:rPr lang="es" sz="1400" b="0" i="1" u="none" strike="noStrike" cap="none">
                <a:solidFill>
                  <a:srgbClr val="000000"/>
                </a:solidFill>
                <a:latin typeface="Cabin"/>
                <a:ea typeface="Cabin"/>
                <a:cs typeface="Cabin"/>
                <a:sym typeface="Cabin"/>
              </a:rPr>
              <a:t>(creemos que…)</a:t>
            </a:r>
            <a:endParaRPr sz="1400" b="0" i="1" u="none" strike="noStrike" cap="none">
              <a:solidFill>
                <a:srgbClr val="000000"/>
              </a:solidFill>
              <a:latin typeface="Cabin"/>
              <a:ea typeface="Cabin"/>
              <a:cs typeface="Cabin"/>
              <a:sym typeface="Cabin"/>
            </a:endParaRPr>
          </a:p>
        </p:txBody>
      </p:sp>
      <p:sp>
        <p:nvSpPr>
          <p:cNvPr id="420" name="Google Shape;420;p31"/>
          <p:cNvSpPr/>
          <p:nvPr/>
        </p:nvSpPr>
        <p:spPr>
          <a:xfrm>
            <a:off x="246999" y="1419701"/>
            <a:ext cx="8701800" cy="730500"/>
          </a:xfrm>
          <a:prstGeom prst="rect">
            <a:avLst/>
          </a:prstGeom>
          <a:solidFill>
            <a:srgbClr val="58D091">
              <a:alpha val="23137"/>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highlight>
                  <a:srgbClr val="EBF58B"/>
                </a:highlight>
                <a:latin typeface="Cabin"/>
                <a:ea typeface="Cabin"/>
                <a:cs typeface="Cabin"/>
                <a:sym typeface="Cabin"/>
              </a:rPr>
              <a:t>Interesar / recomendar / comprar / usar</a:t>
            </a:r>
            <a:endParaRPr sz="1400" b="0" i="0" u="none" strike="noStrike" cap="none">
              <a:solidFill>
                <a:srgbClr val="000000"/>
              </a:solidFill>
              <a:latin typeface="Arial"/>
              <a:ea typeface="Arial"/>
              <a:cs typeface="Arial"/>
              <a:sym typeface="Arial"/>
            </a:endParaRPr>
          </a:p>
        </p:txBody>
      </p:sp>
      <p:sp>
        <p:nvSpPr>
          <p:cNvPr id="421" name="Google Shape;421;p31"/>
          <p:cNvSpPr txBox="1"/>
          <p:nvPr/>
        </p:nvSpPr>
        <p:spPr>
          <a:xfrm>
            <a:off x="153550" y="2237125"/>
            <a:ext cx="5133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highlight>
                  <a:srgbClr val="58D091"/>
                </a:highlight>
                <a:latin typeface="Cabin"/>
                <a:ea typeface="Cabin"/>
                <a:cs typeface="Cabin"/>
                <a:sym typeface="Cabin"/>
              </a:rPr>
              <a:t>DISEÑO DEL EXPERIMENTO</a:t>
            </a:r>
            <a:r>
              <a:rPr lang="es" sz="1400" b="0" i="1" u="none" strike="noStrike" cap="none">
                <a:solidFill>
                  <a:srgbClr val="000000"/>
                </a:solidFill>
                <a:highlight>
                  <a:srgbClr val="58D091"/>
                </a:highlight>
                <a:latin typeface="Cabin"/>
                <a:ea typeface="Cabin"/>
                <a:cs typeface="Cabin"/>
                <a:sym typeface="Cabin"/>
              </a:rPr>
              <a:t> </a:t>
            </a:r>
            <a:r>
              <a:rPr lang="es" sz="1400" b="0" i="1" u="none" strike="noStrike" cap="none">
                <a:solidFill>
                  <a:srgbClr val="000000"/>
                </a:solidFill>
                <a:latin typeface="Cabin"/>
                <a:ea typeface="Cabin"/>
                <a:cs typeface="Cabin"/>
                <a:sym typeface="Cabin"/>
              </a:rPr>
              <a:t>(Para verificarlo haremos…)</a:t>
            </a:r>
            <a:endParaRPr sz="1400" b="0" i="1" u="none" strike="noStrike" cap="none">
              <a:solidFill>
                <a:srgbClr val="000000"/>
              </a:solidFill>
              <a:latin typeface="Cabin"/>
              <a:ea typeface="Cabin"/>
              <a:cs typeface="Cabin"/>
              <a:sym typeface="Cabin"/>
            </a:endParaRPr>
          </a:p>
        </p:txBody>
      </p:sp>
      <p:sp>
        <p:nvSpPr>
          <p:cNvPr id="422" name="Google Shape;422;p31"/>
          <p:cNvSpPr/>
          <p:nvPr/>
        </p:nvSpPr>
        <p:spPr>
          <a:xfrm>
            <a:off x="246999" y="2555743"/>
            <a:ext cx="8701800" cy="730500"/>
          </a:xfrm>
          <a:prstGeom prst="rect">
            <a:avLst/>
          </a:prstGeom>
          <a:solidFill>
            <a:srgbClr val="58D091">
              <a:alpha val="23137"/>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highlight>
                  <a:srgbClr val="EBF58B"/>
                </a:highlight>
                <a:latin typeface="Cabin"/>
                <a:ea typeface="Cabin"/>
                <a:cs typeface="Cabin"/>
                <a:sym typeface="Cabin"/>
              </a:rPr>
              <a:t>¿Qué experimento haremos?</a:t>
            </a:r>
            <a:endParaRPr sz="1400" b="0" i="0" u="none" strike="noStrike" cap="none">
              <a:solidFill>
                <a:srgbClr val="000000"/>
              </a:solidFill>
              <a:latin typeface="Arial"/>
              <a:ea typeface="Arial"/>
              <a:cs typeface="Arial"/>
              <a:sym typeface="Arial"/>
            </a:endParaRPr>
          </a:p>
        </p:txBody>
      </p:sp>
      <p:sp>
        <p:nvSpPr>
          <p:cNvPr id="423" name="Google Shape;423;p31"/>
          <p:cNvSpPr txBox="1"/>
          <p:nvPr/>
        </p:nvSpPr>
        <p:spPr>
          <a:xfrm>
            <a:off x="153550" y="3373150"/>
            <a:ext cx="4022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highlight>
                  <a:srgbClr val="58D091"/>
                </a:highlight>
                <a:latin typeface="Cabin"/>
                <a:ea typeface="Cabin"/>
                <a:cs typeface="Cabin"/>
                <a:sym typeface="Cabin"/>
              </a:rPr>
              <a:t>MÉTRICA</a:t>
            </a:r>
            <a:r>
              <a:rPr lang="es" sz="1400" b="1" i="0" u="none" strike="noStrike" cap="none">
                <a:solidFill>
                  <a:srgbClr val="000000"/>
                </a:solidFill>
                <a:latin typeface="Cabin"/>
                <a:ea typeface="Cabin"/>
                <a:cs typeface="Cabin"/>
                <a:sym typeface="Cabin"/>
              </a:rPr>
              <a:t> </a:t>
            </a:r>
            <a:r>
              <a:rPr lang="es" sz="1400" b="0" i="1" u="none" strike="noStrike" cap="none">
                <a:solidFill>
                  <a:srgbClr val="000000"/>
                </a:solidFill>
                <a:latin typeface="Cabin"/>
                <a:ea typeface="Cabin"/>
                <a:cs typeface="Cabin"/>
                <a:sym typeface="Cabin"/>
              </a:rPr>
              <a:t>(lo que esperamos que ocurra es…)</a:t>
            </a:r>
            <a:endParaRPr sz="1400" b="0" i="1" u="none" strike="noStrike" cap="none">
              <a:solidFill>
                <a:srgbClr val="000000"/>
              </a:solidFill>
              <a:latin typeface="Cabin"/>
              <a:ea typeface="Cabin"/>
              <a:cs typeface="Cabin"/>
              <a:sym typeface="Cabin"/>
            </a:endParaRPr>
          </a:p>
        </p:txBody>
      </p:sp>
      <p:sp>
        <p:nvSpPr>
          <p:cNvPr id="424" name="Google Shape;424;p31"/>
          <p:cNvSpPr/>
          <p:nvPr/>
        </p:nvSpPr>
        <p:spPr>
          <a:xfrm>
            <a:off x="246999" y="3691785"/>
            <a:ext cx="8701800" cy="730500"/>
          </a:xfrm>
          <a:prstGeom prst="rect">
            <a:avLst/>
          </a:prstGeom>
          <a:solidFill>
            <a:srgbClr val="58D091">
              <a:alpha val="23137"/>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highlight>
                  <a:srgbClr val="EBF58B"/>
                </a:highlight>
                <a:latin typeface="Cabin"/>
                <a:ea typeface="Cabin"/>
                <a:cs typeface="Cabin"/>
                <a:sym typeface="Cabin"/>
              </a:rPr>
              <a:t>¿Qué métrica medirán? ¿Cuál es el criterio de éxito?</a:t>
            </a:r>
            <a:endParaRPr sz="1400" b="0" i="0" u="none" strike="noStrike" cap="none">
              <a:solidFill>
                <a:srgbClr val="000000"/>
              </a:solidFill>
              <a:latin typeface="Arial"/>
              <a:ea typeface="Arial"/>
              <a:cs typeface="Arial"/>
              <a:sym typeface="Arial"/>
            </a:endParaRPr>
          </a:p>
        </p:txBody>
      </p:sp>
      <p:sp>
        <p:nvSpPr>
          <p:cNvPr id="425" name="Google Shape;425;p31"/>
          <p:cNvSpPr txBox="1"/>
          <p:nvPr/>
        </p:nvSpPr>
        <p:spPr>
          <a:xfrm>
            <a:off x="153550" y="4509200"/>
            <a:ext cx="4263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highlight>
                  <a:srgbClr val="58D091"/>
                </a:highlight>
                <a:latin typeface="Cabin"/>
                <a:ea typeface="Cabin"/>
                <a:cs typeface="Cabin"/>
                <a:sym typeface="Cabin"/>
              </a:rPr>
              <a:t>RESULTADO</a:t>
            </a:r>
            <a:r>
              <a:rPr lang="es" sz="1400" b="0" i="1" u="none" strike="noStrike" cap="none">
                <a:solidFill>
                  <a:srgbClr val="000000"/>
                </a:solidFill>
                <a:latin typeface="Cabin"/>
                <a:ea typeface="Cabin"/>
                <a:cs typeface="Cabin"/>
                <a:sym typeface="Cabin"/>
              </a:rPr>
              <a:t> (se valida o no lo que creíamos…)</a:t>
            </a:r>
            <a:endParaRPr sz="1400" b="0" i="1" u="none" strike="noStrike" cap="none">
              <a:solidFill>
                <a:srgbClr val="000000"/>
              </a:solidFill>
              <a:latin typeface="Cabin"/>
              <a:ea typeface="Cabin"/>
              <a:cs typeface="Cabin"/>
              <a:sym typeface="Cabin"/>
            </a:endParaRPr>
          </a:p>
        </p:txBody>
      </p:sp>
      <p:sp>
        <p:nvSpPr>
          <p:cNvPr id="426" name="Google Shape;426;p31"/>
          <p:cNvSpPr/>
          <p:nvPr/>
        </p:nvSpPr>
        <p:spPr>
          <a:xfrm>
            <a:off x="246999" y="4827826"/>
            <a:ext cx="8701800" cy="730500"/>
          </a:xfrm>
          <a:prstGeom prst="rect">
            <a:avLst/>
          </a:prstGeom>
          <a:solidFill>
            <a:srgbClr val="58D091">
              <a:alpha val="23137"/>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chemeClr val="dk1"/>
                </a:solidFill>
                <a:highlight>
                  <a:srgbClr val="EBF58B"/>
                </a:highlight>
                <a:latin typeface="Cabin"/>
                <a:ea typeface="Cabin"/>
                <a:cs typeface="Cabin"/>
                <a:sym typeface="Cabin"/>
              </a:rPr>
              <a:t> Lo completamos después de realizar el experimento…</a:t>
            </a:r>
            <a:endParaRPr sz="1600" b="0" i="0" u="none" strike="noStrike" cap="none">
              <a:solidFill>
                <a:srgbClr val="000000"/>
              </a:solidFill>
              <a:highlight>
                <a:srgbClr val="EBF58B"/>
              </a:highlight>
              <a:latin typeface="Cabin"/>
              <a:ea typeface="Cabin"/>
              <a:cs typeface="Cabin"/>
              <a:sym typeface="Cabin"/>
            </a:endParaRPr>
          </a:p>
        </p:txBody>
      </p:sp>
      <p:sp>
        <p:nvSpPr>
          <p:cNvPr id="427" name="Google Shape;427;p31"/>
          <p:cNvSpPr txBox="1"/>
          <p:nvPr/>
        </p:nvSpPr>
        <p:spPr>
          <a:xfrm>
            <a:off x="153550" y="5645241"/>
            <a:ext cx="3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highlight>
                  <a:srgbClr val="58D091"/>
                </a:highlight>
                <a:latin typeface="Cabin"/>
                <a:ea typeface="Cabin"/>
                <a:cs typeface="Cabin"/>
                <a:sym typeface="Cabin"/>
              </a:rPr>
              <a:t>CONCLUSIONES</a:t>
            </a:r>
            <a:r>
              <a:rPr lang="es" sz="1400" b="0" i="1" u="none" strike="noStrike" cap="none">
                <a:solidFill>
                  <a:srgbClr val="000000"/>
                </a:solidFill>
                <a:latin typeface="Cabin"/>
                <a:ea typeface="Cabin"/>
                <a:cs typeface="Cabin"/>
                <a:sym typeface="Cabin"/>
              </a:rPr>
              <a:t> (lo que aprendimos fue…)</a:t>
            </a:r>
            <a:endParaRPr sz="1400" b="0" i="1" u="none" strike="noStrike" cap="none">
              <a:solidFill>
                <a:srgbClr val="000000"/>
              </a:solidFill>
              <a:latin typeface="Cabin"/>
              <a:ea typeface="Cabin"/>
              <a:cs typeface="Cabin"/>
              <a:sym typeface="Cabin"/>
            </a:endParaRPr>
          </a:p>
        </p:txBody>
      </p:sp>
      <p:sp>
        <p:nvSpPr>
          <p:cNvPr id="428" name="Google Shape;428;p31"/>
          <p:cNvSpPr/>
          <p:nvPr/>
        </p:nvSpPr>
        <p:spPr>
          <a:xfrm>
            <a:off x="246999" y="5963868"/>
            <a:ext cx="8701800" cy="730500"/>
          </a:xfrm>
          <a:prstGeom prst="rect">
            <a:avLst/>
          </a:prstGeom>
          <a:solidFill>
            <a:srgbClr val="58D091">
              <a:alpha val="23137"/>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chemeClr val="dk1"/>
                </a:solidFill>
                <a:highlight>
                  <a:srgbClr val="EBF58B"/>
                </a:highlight>
                <a:latin typeface="Cabin"/>
                <a:ea typeface="Cabin"/>
                <a:cs typeface="Cabin"/>
                <a:sym typeface="Cabin"/>
              </a:rPr>
              <a:t>¿Qué aprendimos tras obtener los resultados?</a:t>
            </a:r>
            <a:endParaRPr sz="1400" b="0" i="0" u="none" strike="noStrike" cap="none">
              <a:solidFill>
                <a:srgbClr val="000000"/>
              </a:solidFill>
              <a:latin typeface="Arial"/>
              <a:ea typeface="Arial"/>
              <a:cs typeface="Arial"/>
              <a:sym typeface="Arial"/>
            </a:endParaRPr>
          </a:p>
        </p:txBody>
      </p:sp>
      <p:sp>
        <p:nvSpPr>
          <p:cNvPr id="429" name="Google Shape;429;p31"/>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EXPERIMENTANDO CON LA SOLUCIÓN</a:t>
            </a:r>
            <a:endParaRPr sz="1400" b="0" i="0" u="none" strike="noStrike" cap="none">
              <a:solidFill>
                <a:srgbClr val="000000"/>
              </a:solidFill>
              <a:latin typeface="Arvo"/>
              <a:ea typeface="Arvo"/>
              <a:cs typeface="Arvo"/>
              <a:sym typeface="Arv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2"/>
          <p:cNvSpPr txBox="1"/>
          <p:nvPr/>
        </p:nvSpPr>
        <p:spPr>
          <a:xfrm>
            <a:off x="-1383625" y="4185275"/>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2"/>
          <p:cNvSpPr txBox="1">
            <a:spLocks noGrp="1"/>
          </p:cNvSpPr>
          <p:nvPr>
            <p:ph type="title"/>
          </p:nvPr>
        </p:nvSpPr>
        <p:spPr>
          <a:xfrm>
            <a:off x="336175" y="1207283"/>
            <a:ext cx="8455800" cy="307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400" b="0" i="0" u="none" strike="noStrike" cap="none">
                <a:solidFill>
                  <a:srgbClr val="000000"/>
                </a:solidFill>
                <a:latin typeface="Calibri"/>
                <a:ea typeface="Calibri"/>
                <a:cs typeface="Calibri"/>
                <a:sym typeface="Calibri"/>
              </a:rPr>
              <a:t>Adjuntar evidencia de entrevistas (Grabaciones o fotografías). </a:t>
            </a:r>
            <a:endParaRPr sz="1200" b="0" i="0" u="none" strike="noStrike" cap="none">
              <a:solidFill>
                <a:srgbClr val="000000"/>
              </a:solidFill>
              <a:latin typeface="Arial"/>
              <a:ea typeface="Arial"/>
              <a:cs typeface="Arial"/>
              <a:sym typeface="Arial"/>
            </a:endParaRPr>
          </a:p>
        </p:txBody>
      </p:sp>
      <p:sp>
        <p:nvSpPr>
          <p:cNvPr id="436" name="Google Shape;436;p32"/>
          <p:cNvSpPr/>
          <p:nvPr/>
        </p:nvSpPr>
        <p:spPr>
          <a:xfrm>
            <a:off x="246999" y="1752924"/>
            <a:ext cx="8701800" cy="4601694"/>
          </a:xfrm>
          <a:prstGeom prst="rect">
            <a:avLst/>
          </a:prstGeom>
          <a:solidFill>
            <a:srgbClr val="58D091">
              <a:alpha val="23137"/>
            </a:srgbClr>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000000"/>
              </a:solidFill>
              <a:highlight>
                <a:srgbClr val="EBF58B"/>
              </a:highlight>
              <a:latin typeface="Cabin"/>
              <a:ea typeface="Cabin"/>
              <a:cs typeface="Cabin"/>
              <a:sym typeface="Cabin"/>
            </a:endParaRPr>
          </a:p>
        </p:txBody>
      </p:sp>
      <p:sp>
        <p:nvSpPr>
          <p:cNvPr id="437" name="Google Shape;437;p32"/>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EXPERIMENTANDO CON LA SOLUCIÓN</a:t>
            </a:r>
            <a:endParaRPr sz="1400" b="0" i="0" u="none" strike="noStrike" cap="none">
              <a:solidFill>
                <a:srgbClr val="000000"/>
              </a:solidFill>
              <a:latin typeface="Arvo"/>
              <a:ea typeface="Arvo"/>
              <a:cs typeface="Arvo"/>
              <a:sym typeface="Ar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p:nvPr/>
        </p:nvSpPr>
        <p:spPr>
          <a:xfrm>
            <a:off x="2428450" y="5915125"/>
            <a:ext cx="530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bin"/>
              <a:ea typeface="Cabin"/>
              <a:cs typeface="Cabin"/>
              <a:sym typeface="Cabin"/>
            </a:endParaRPr>
          </a:p>
        </p:txBody>
      </p:sp>
      <p:pic>
        <p:nvPicPr>
          <p:cNvPr id="114" name="Google Shape;114;p6"/>
          <p:cNvPicPr preferRelativeResize="0"/>
          <p:nvPr/>
        </p:nvPicPr>
        <p:blipFill rotWithShape="1">
          <a:blip r:embed="rId3">
            <a:alphaModFix/>
          </a:blip>
          <a:srcRect/>
          <a:stretch/>
        </p:blipFill>
        <p:spPr>
          <a:xfrm>
            <a:off x="3529850" y="2343850"/>
            <a:ext cx="2228850" cy="2495550"/>
          </a:xfrm>
          <a:prstGeom prst="rect">
            <a:avLst/>
          </a:prstGeom>
          <a:noFill/>
          <a:ln>
            <a:noFill/>
          </a:ln>
        </p:spPr>
      </p:pic>
      <p:sp>
        <p:nvSpPr>
          <p:cNvPr id="115" name="Google Shape;115;p6"/>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8AD9E4"/>
                </a:highlight>
                <a:latin typeface="Arvo"/>
                <a:ea typeface="Arvo"/>
                <a:cs typeface="Arvo"/>
                <a:sym typeface="Arvo"/>
              </a:rPr>
              <a:t>ACTIVIDAD</a:t>
            </a:r>
            <a:endParaRPr sz="3800" b="1" i="0" u="none" strike="noStrike" cap="none">
              <a:solidFill>
                <a:srgbClr val="000000"/>
              </a:solidFill>
              <a:highlight>
                <a:srgbClr val="8AD9E4"/>
              </a:highlight>
              <a:latin typeface="Arvo"/>
              <a:ea typeface="Arvo"/>
              <a:cs typeface="Arvo"/>
              <a:sym typeface="Arvo"/>
            </a:endParaRPr>
          </a:p>
        </p:txBody>
      </p:sp>
      <p:sp>
        <p:nvSpPr>
          <p:cNvPr id="116" name="Google Shape;116;p6"/>
          <p:cNvSpPr txBox="1"/>
          <p:nvPr/>
        </p:nvSpPr>
        <p:spPr>
          <a:xfrm>
            <a:off x="1404975" y="5927825"/>
            <a:ext cx="6397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s" sz="2300" b="0" i="0" u="none" strike="noStrike" cap="none">
                <a:solidFill>
                  <a:srgbClr val="000000"/>
                </a:solidFill>
                <a:latin typeface="Cabin"/>
                <a:ea typeface="Cabin"/>
                <a:cs typeface="Cabin"/>
                <a:sym typeface="Cabin"/>
              </a:rPr>
              <a:t>INMERSIÓN EN LA VIDA REAL</a:t>
            </a:r>
            <a:endParaRPr sz="2300" b="0" i="0" u="none" strike="noStrike" cap="none">
              <a:solidFill>
                <a:srgbClr val="000000"/>
              </a:solidFill>
              <a:latin typeface="Cabin"/>
              <a:ea typeface="Cabin"/>
              <a:cs typeface="Cabin"/>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3"/>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443" name="Google Shape;443;p33"/>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444" name="Google Shape;444;p33"/>
          <p:cNvSpPr txBox="1"/>
          <p:nvPr/>
        </p:nvSpPr>
        <p:spPr>
          <a:xfrm>
            <a:off x="2428450" y="5915125"/>
            <a:ext cx="530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bin"/>
              <a:ea typeface="Cabin"/>
              <a:cs typeface="Cabin"/>
              <a:sym typeface="Cabin"/>
            </a:endParaRPr>
          </a:p>
        </p:txBody>
      </p:sp>
      <p:sp>
        <p:nvSpPr>
          <p:cNvPr id="445" name="Google Shape;445;p33"/>
          <p:cNvSpPr txBox="1"/>
          <p:nvPr/>
        </p:nvSpPr>
        <p:spPr>
          <a:xfrm>
            <a:off x="2949700" y="5745600"/>
            <a:ext cx="34608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bin"/>
              <a:ea typeface="Cabin"/>
              <a:cs typeface="Cabin"/>
              <a:sym typeface="Cabin"/>
            </a:endParaRPr>
          </a:p>
        </p:txBody>
      </p:sp>
      <p:sp>
        <p:nvSpPr>
          <p:cNvPr id="446" name="Google Shape;446;p33"/>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FF8A80"/>
                </a:highlight>
                <a:latin typeface="Arvo"/>
                <a:ea typeface="Arvo"/>
                <a:cs typeface="Arvo"/>
                <a:sym typeface="Arvo"/>
              </a:rPr>
              <a:t>REFLEXIÓN</a:t>
            </a:r>
            <a:endParaRPr sz="3800" b="1" i="0" u="none" strike="noStrike" cap="none">
              <a:solidFill>
                <a:srgbClr val="000000"/>
              </a:solidFill>
              <a:highlight>
                <a:srgbClr val="FF8A80"/>
              </a:highlight>
              <a:latin typeface="Arvo"/>
              <a:ea typeface="Arvo"/>
              <a:cs typeface="Arvo"/>
              <a:sym typeface="Arvo"/>
            </a:endParaRPr>
          </a:p>
        </p:txBody>
      </p:sp>
      <p:sp>
        <p:nvSpPr>
          <p:cNvPr id="447" name="Google Shape;447;p33"/>
          <p:cNvSpPr txBox="1"/>
          <p:nvPr/>
        </p:nvSpPr>
        <p:spPr>
          <a:xfrm>
            <a:off x="1458025" y="5745600"/>
            <a:ext cx="63978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bin"/>
              <a:ea typeface="Cabin"/>
              <a:cs typeface="Cabin"/>
              <a:sym typeface="Cabin"/>
            </a:endParaRPr>
          </a:p>
        </p:txBody>
      </p:sp>
      <p:pic>
        <p:nvPicPr>
          <p:cNvPr id="448" name="Google Shape;448;p33"/>
          <p:cNvPicPr preferRelativeResize="0"/>
          <p:nvPr/>
        </p:nvPicPr>
        <p:blipFill rotWithShape="1">
          <a:blip r:embed="rId3">
            <a:alphaModFix/>
          </a:blip>
          <a:srcRect/>
          <a:stretch/>
        </p:blipFill>
        <p:spPr>
          <a:xfrm>
            <a:off x="3581425" y="3049075"/>
            <a:ext cx="1807025" cy="1904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4"/>
          <p:cNvSpPr txBox="1"/>
          <p:nvPr/>
        </p:nvSpPr>
        <p:spPr>
          <a:xfrm>
            <a:off x="324239" y="1070378"/>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bin"/>
                <a:ea typeface="Cabin"/>
                <a:cs typeface="Cabin"/>
                <a:sym typeface="Cabin"/>
              </a:rPr>
              <a:t>Esta reflexión se realiza de </a:t>
            </a:r>
            <a:r>
              <a:rPr lang="es" sz="1400" b="0" i="0" u="none" strike="noStrike" cap="none">
                <a:solidFill>
                  <a:schemeClr val="dk1"/>
                </a:solidFill>
                <a:highlight>
                  <a:srgbClr val="EBF58B"/>
                </a:highlight>
                <a:latin typeface="Cabin"/>
                <a:ea typeface="Cabin"/>
                <a:cs typeface="Cabin"/>
                <a:sym typeface="Cabin"/>
              </a:rPr>
              <a:t>manera individual </a:t>
            </a:r>
            <a:r>
              <a:rPr lang="es" sz="1400" b="0" i="0" u="none" strike="noStrike" cap="none">
                <a:solidFill>
                  <a:schemeClr val="dk1"/>
                </a:solidFill>
                <a:latin typeface="Cabin"/>
                <a:ea typeface="Cabin"/>
                <a:cs typeface="Cabin"/>
                <a:sym typeface="Cabin"/>
              </a:rPr>
              <a:t>y será evaluada en la rúbrica. </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5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454" name="Google Shape;454;p34"/>
          <p:cNvGraphicFramePr/>
          <p:nvPr/>
        </p:nvGraphicFramePr>
        <p:xfrm>
          <a:off x="333475" y="1953197"/>
          <a:ext cx="8383575" cy="4724700"/>
        </p:xfrm>
        <a:graphic>
          <a:graphicData uri="http://schemas.openxmlformats.org/drawingml/2006/table">
            <a:tbl>
              <a:tblPr>
                <a:noFill/>
                <a:tableStyleId>{6B012AEF-8484-4DED-A8C4-1A630437E402}</a:tableStyleId>
              </a:tblPr>
              <a:tblGrid>
                <a:gridCol w="8383575">
                  <a:extLst>
                    <a:ext uri="{9D8B030D-6E8A-4147-A177-3AD203B41FA5}">
                      <a16:colId xmlns:a16="http://schemas.microsoft.com/office/drawing/2014/main" val="20000"/>
                    </a:ext>
                  </a:extLst>
                </a:gridCol>
              </a:tblGrid>
              <a:tr h="5145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1.- Describe una dificultad o adversidad </a:t>
                      </a:r>
                      <a:r>
                        <a:rPr lang="es" sz="1100" b="0" i="0" u="none" strike="noStrike" cap="none">
                          <a:solidFill>
                            <a:schemeClr val="dk1"/>
                          </a:solidFill>
                          <a:highlight>
                            <a:srgbClr val="EBF58B"/>
                          </a:highlight>
                          <a:latin typeface="Cabin"/>
                          <a:ea typeface="Cabin"/>
                          <a:cs typeface="Cabin"/>
                          <a:sym typeface="Cabin"/>
                        </a:rPr>
                        <a:t>personal</a:t>
                      </a:r>
                      <a:r>
                        <a:rPr lang="es" sz="1100" b="1" i="0" u="none" strike="noStrike" cap="none">
                          <a:solidFill>
                            <a:schemeClr val="dk1"/>
                          </a:solidFill>
                          <a:latin typeface="Cabin"/>
                          <a:ea typeface="Cabin"/>
                          <a:cs typeface="Cabin"/>
                          <a:sym typeface="Cabin"/>
                        </a:rPr>
                        <a:t> vivida durante esta experiencia. Explica dicha situación. </a:t>
                      </a:r>
                      <a:endParaRPr sz="1400"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5334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2. Describe una dificultad o adversidad </a:t>
                      </a:r>
                      <a:r>
                        <a:rPr lang="es" sz="1100" b="0" i="0" u="none" strike="noStrike" cap="none">
                          <a:solidFill>
                            <a:schemeClr val="dk1"/>
                          </a:solidFill>
                          <a:highlight>
                            <a:srgbClr val="EBF58B"/>
                          </a:highlight>
                          <a:latin typeface="Cabin"/>
                          <a:ea typeface="Cabin"/>
                          <a:cs typeface="Cabin"/>
                          <a:sym typeface="Cabin"/>
                        </a:rPr>
                        <a:t>que vivió el equipo </a:t>
                      </a:r>
                      <a:r>
                        <a:rPr lang="es" sz="1100" b="1" i="0" u="none" strike="noStrike" cap="none">
                          <a:solidFill>
                            <a:schemeClr val="dk1"/>
                          </a:solidFill>
                          <a:latin typeface="Cabin"/>
                          <a:ea typeface="Cabin"/>
                          <a:cs typeface="Cabin"/>
                          <a:sym typeface="Cabin"/>
                        </a:rPr>
                        <a:t>durante esta experiencia. Explica dicha situación. </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2"/>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3. ¿Qué aprendizaje obtuviste a raíz de esta situación de alguna de estas situaciones? Fundamenta.</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4"/>
                  </a:ext>
                </a:extLst>
              </a:tr>
              <a:tr h="7086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6300">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4. En relación a esta dificultad enfrentada ¿Qué harías diferente para una próxima vez?</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6"/>
                  </a:ext>
                </a:extLst>
              </a:tr>
              <a:tr h="551150">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55" name="Google Shape;455;p34"/>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ACERCA DEL </a:t>
            </a:r>
            <a:r>
              <a:rPr lang="es" sz="2400" b="1" i="0" u="none" strike="noStrike" cap="none">
                <a:solidFill>
                  <a:schemeClr val="dk1"/>
                </a:solidFill>
                <a:latin typeface="Arvo"/>
                <a:ea typeface="Arvo"/>
                <a:cs typeface="Arvo"/>
                <a:sym typeface="Arvo"/>
              </a:rPr>
              <a:t>FRACASO</a:t>
            </a:r>
            <a:endParaRPr sz="2400" b="1" i="0" u="none" strike="noStrike" cap="none">
              <a:solidFill>
                <a:schemeClr val="dk1"/>
              </a:solidFill>
              <a:latin typeface="Arvo"/>
              <a:ea typeface="Arvo"/>
              <a:cs typeface="Arvo"/>
              <a:sym typeface="Arvo"/>
            </a:endParaRPr>
          </a:p>
        </p:txBody>
      </p:sp>
      <p:sp>
        <p:nvSpPr>
          <p:cNvPr id="456" name="Google Shape;456;p34"/>
          <p:cNvSpPr txBox="1"/>
          <p:nvPr/>
        </p:nvSpPr>
        <p:spPr>
          <a:xfrm>
            <a:off x="333475" y="1473223"/>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1:</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3"/>
          <p:cNvSpPr txBox="1"/>
          <p:nvPr/>
        </p:nvSpPr>
        <p:spPr>
          <a:xfrm>
            <a:off x="324239" y="1070378"/>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bin"/>
                <a:ea typeface="Cabin"/>
                <a:cs typeface="Cabin"/>
                <a:sym typeface="Cabin"/>
              </a:rPr>
              <a:t>Esta reflexión se realiza de </a:t>
            </a:r>
            <a:r>
              <a:rPr lang="es" sz="1400" b="0" i="0" u="none" strike="noStrike" cap="none">
                <a:solidFill>
                  <a:schemeClr val="dk1"/>
                </a:solidFill>
                <a:highlight>
                  <a:srgbClr val="EBF58B"/>
                </a:highlight>
                <a:latin typeface="Cabin"/>
                <a:ea typeface="Cabin"/>
                <a:cs typeface="Cabin"/>
                <a:sym typeface="Cabin"/>
              </a:rPr>
              <a:t>manera individual </a:t>
            </a:r>
            <a:r>
              <a:rPr lang="es" sz="1400" b="0" i="0" u="none" strike="noStrike" cap="none">
                <a:solidFill>
                  <a:schemeClr val="dk1"/>
                </a:solidFill>
                <a:latin typeface="Cabin"/>
                <a:ea typeface="Cabin"/>
                <a:cs typeface="Cabin"/>
                <a:sym typeface="Cabin"/>
              </a:rPr>
              <a:t>y será evaluada en la rúbrica. </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5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462" name="Google Shape;462;p73"/>
          <p:cNvGraphicFramePr/>
          <p:nvPr/>
        </p:nvGraphicFramePr>
        <p:xfrm>
          <a:off x="333475" y="1953197"/>
          <a:ext cx="8383575" cy="4724700"/>
        </p:xfrm>
        <a:graphic>
          <a:graphicData uri="http://schemas.openxmlformats.org/drawingml/2006/table">
            <a:tbl>
              <a:tblPr>
                <a:noFill/>
                <a:tableStyleId>{6B012AEF-8484-4DED-A8C4-1A630437E402}</a:tableStyleId>
              </a:tblPr>
              <a:tblGrid>
                <a:gridCol w="8383575">
                  <a:extLst>
                    <a:ext uri="{9D8B030D-6E8A-4147-A177-3AD203B41FA5}">
                      <a16:colId xmlns:a16="http://schemas.microsoft.com/office/drawing/2014/main" val="20000"/>
                    </a:ext>
                  </a:extLst>
                </a:gridCol>
              </a:tblGrid>
              <a:tr h="5145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1.- Describe una dificultad o adversidad </a:t>
                      </a:r>
                      <a:r>
                        <a:rPr lang="es" sz="1100" b="0" i="0" u="none" strike="noStrike" cap="none">
                          <a:solidFill>
                            <a:schemeClr val="dk1"/>
                          </a:solidFill>
                          <a:highlight>
                            <a:srgbClr val="EBF58B"/>
                          </a:highlight>
                          <a:latin typeface="Cabin"/>
                          <a:ea typeface="Cabin"/>
                          <a:cs typeface="Cabin"/>
                          <a:sym typeface="Cabin"/>
                        </a:rPr>
                        <a:t>personal</a:t>
                      </a:r>
                      <a:r>
                        <a:rPr lang="es" sz="1100" b="1" i="0" u="none" strike="noStrike" cap="none">
                          <a:solidFill>
                            <a:schemeClr val="dk1"/>
                          </a:solidFill>
                          <a:latin typeface="Cabin"/>
                          <a:ea typeface="Cabin"/>
                          <a:cs typeface="Cabin"/>
                          <a:sym typeface="Cabin"/>
                        </a:rPr>
                        <a:t> vivida durante esta experiencia. Explica dicha situación. </a:t>
                      </a:r>
                      <a:endParaRPr sz="1400"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5334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2. Describe una dificultad o adversidad </a:t>
                      </a:r>
                      <a:r>
                        <a:rPr lang="es" sz="1100" b="0" i="0" u="none" strike="noStrike" cap="none">
                          <a:solidFill>
                            <a:schemeClr val="dk1"/>
                          </a:solidFill>
                          <a:highlight>
                            <a:srgbClr val="EBF58B"/>
                          </a:highlight>
                          <a:latin typeface="Cabin"/>
                          <a:ea typeface="Cabin"/>
                          <a:cs typeface="Cabin"/>
                          <a:sym typeface="Cabin"/>
                        </a:rPr>
                        <a:t>que vivió el equipo </a:t>
                      </a:r>
                      <a:r>
                        <a:rPr lang="es" sz="1100" b="1" i="0" u="none" strike="noStrike" cap="none">
                          <a:solidFill>
                            <a:schemeClr val="dk1"/>
                          </a:solidFill>
                          <a:latin typeface="Cabin"/>
                          <a:ea typeface="Cabin"/>
                          <a:cs typeface="Cabin"/>
                          <a:sym typeface="Cabin"/>
                        </a:rPr>
                        <a:t>durante esta experiencia. Explica dicha situación. </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2"/>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3. ¿Qué aprendizaje obtuviste a raíz de esta situación de alguna de estas situaciones? Fundamenta.</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4"/>
                  </a:ext>
                </a:extLst>
              </a:tr>
              <a:tr h="7086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6300">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4. En relación a esta dificultad enfrentada ¿Qué harías diferente para una próxima vez?</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6"/>
                  </a:ext>
                </a:extLst>
              </a:tr>
              <a:tr h="551150">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63" name="Google Shape;463;p73"/>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ACERCA DEL </a:t>
            </a:r>
            <a:r>
              <a:rPr lang="es" sz="2400" b="1" i="0" u="none" strike="noStrike" cap="none">
                <a:solidFill>
                  <a:schemeClr val="dk1"/>
                </a:solidFill>
                <a:latin typeface="Arvo"/>
                <a:ea typeface="Arvo"/>
                <a:cs typeface="Arvo"/>
                <a:sym typeface="Arvo"/>
              </a:rPr>
              <a:t>FRACASO</a:t>
            </a:r>
            <a:endParaRPr sz="2400" b="1" i="0" u="none" strike="noStrike" cap="none">
              <a:solidFill>
                <a:schemeClr val="dk1"/>
              </a:solidFill>
              <a:latin typeface="Arvo"/>
              <a:ea typeface="Arvo"/>
              <a:cs typeface="Arvo"/>
              <a:sym typeface="Arvo"/>
            </a:endParaRPr>
          </a:p>
        </p:txBody>
      </p:sp>
      <p:sp>
        <p:nvSpPr>
          <p:cNvPr id="464" name="Google Shape;464;p73"/>
          <p:cNvSpPr txBox="1"/>
          <p:nvPr/>
        </p:nvSpPr>
        <p:spPr>
          <a:xfrm>
            <a:off x="333475" y="1473223"/>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2:</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4"/>
          <p:cNvSpPr txBox="1"/>
          <p:nvPr/>
        </p:nvSpPr>
        <p:spPr>
          <a:xfrm>
            <a:off x="324239" y="1070378"/>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bin"/>
                <a:ea typeface="Cabin"/>
                <a:cs typeface="Cabin"/>
                <a:sym typeface="Cabin"/>
              </a:rPr>
              <a:t>Esta reflexión se realiza de </a:t>
            </a:r>
            <a:r>
              <a:rPr lang="es" sz="1400" b="0" i="0" u="none" strike="noStrike" cap="none">
                <a:solidFill>
                  <a:schemeClr val="dk1"/>
                </a:solidFill>
                <a:highlight>
                  <a:srgbClr val="EBF58B"/>
                </a:highlight>
                <a:latin typeface="Cabin"/>
                <a:ea typeface="Cabin"/>
                <a:cs typeface="Cabin"/>
                <a:sym typeface="Cabin"/>
              </a:rPr>
              <a:t>manera individual </a:t>
            </a:r>
            <a:r>
              <a:rPr lang="es" sz="1400" b="0" i="0" u="none" strike="noStrike" cap="none">
                <a:solidFill>
                  <a:schemeClr val="dk1"/>
                </a:solidFill>
                <a:latin typeface="Cabin"/>
                <a:ea typeface="Cabin"/>
                <a:cs typeface="Cabin"/>
                <a:sym typeface="Cabin"/>
              </a:rPr>
              <a:t>y será evaluada en la rúbrica. </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5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470" name="Google Shape;470;p74"/>
          <p:cNvGraphicFramePr/>
          <p:nvPr/>
        </p:nvGraphicFramePr>
        <p:xfrm>
          <a:off x="333475" y="1953197"/>
          <a:ext cx="3000000" cy="3000000"/>
        </p:xfrm>
        <a:graphic>
          <a:graphicData uri="http://schemas.openxmlformats.org/drawingml/2006/table">
            <a:tbl>
              <a:tblPr>
                <a:noFill/>
                <a:tableStyleId>{6B012AEF-8484-4DED-A8C4-1A630437E402}</a:tableStyleId>
              </a:tblPr>
              <a:tblGrid>
                <a:gridCol w="8383575">
                  <a:extLst>
                    <a:ext uri="{9D8B030D-6E8A-4147-A177-3AD203B41FA5}">
                      <a16:colId xmlns:a16="http://schemas.microsoft.com/office/drawing/2014/main" val="20000"/>
                    </a:ext>
                  </a:extLst>
                </a:gridCol>
              </a:tblGrid>
              <a:tr h="5145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1.- Describe una dificultad o adversidad </a:t>
                      </a:r>
                      <a:r>
                        <a:rPr lang="es" sz="1100" b="0" i="0" u="none" strike="noStrike" cap="none">
                          <a:solidFill>
                            <a:schemeClr val="dk1"/>
                          </a:solidFill>
                          <a:highlight>
                            <a:srgbClr val="EBF58B"/>
                          </a:highlight>
                          <a:latin typeface="Cabin"/>
                          <a:ea typeface="Cabin"/>
                          <a:cs typeface="Cabin"/>
                          <a:sym typeface="Cabin"/>
                        </a:rPr>
                        <a:t>personal</a:t>
                      </a:r>
                      <a:r>
                        <a:rPr lang="es" sz="1100" b="1" i="0" u="none" strike="noStrike" cap="none">
                          <a:solidFill>
                            <a:schemeClr val="dk1"/>
                          </a:solidFill>
                          <a:latin typeface="Cabin"/>
                          <a:ea typeface="Cabin"/>
                          <a:cs typeface="Cabin"/>
                          <a:sym typeface="Cabin"/>
                        </a:rPr>
                        <a:t> vivida durante esta experiencia. Explica dicha situación. </a:t>
                      </a:r>
                      <a:endParaRPr sz="1400"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5334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2. Describe una dificultad o adversidad </a:t>
                      </a:r>
                      <a:r>
                        <a:rPr lang="es" sz="1100" b="0" i="0" u="none" strike="noStrike" cap="none">
                          <a:solidFill>
                            <a:schemeClr val="dk1"/>
                          </a:solidFill>
                          <a:highlight>
                            <a:srgbClr val="EBF58B"/>
                          </a:highlight>
                          <a:latin typeface="Cabin"/>
                          <a:ea typeface="Cabin"/>
                          <a:cs typeface="Cabin"/>
                          <a:sym typeface="Cabin"/>
                        </a:rPr>
                        <a:t>que vivió el equipo </a:t>
                      </a:r>
                      <a:r>
                        <a:rPr lang="es" sz="1100" b="1" i="0" u="none" strike="noStrike" cap="none">
                          <a:solidFill>
                            <a:schemeClr val="dk1"/>
                          </a:solidFill>
                          <a:latin typeface="Cabin"/>
                          <a:ea typeface="Cabin"/>
                          <a:cs typeface="Cabin"/>
                          <a:sym typeface="Cabin"/>
                        </a:rPr>
                        <a:t>durante esta experiencia. Explica dicha situación. </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2"/>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3. ¿Qué aprendizaje obtuviste a raíz de esta situación de alguna de estas situaciones? Fundamenta.</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4"/>
                  </a:ext>
                </a:extLst>
              </a:tr>
              <a:tr h="7086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6300">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4. En relación a esta dificultad enfrentada ¿Qué harías diferente para una próxima vez?</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6"/>
                  </a:ext>
                </a:extLst>
              </a:tr>
              <a:tr h="551150">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71" name="Google Shape;471;p74"/>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ACERCA DEL </a:t>
            </a:r>
            <a:r>
              <a:rPr lang="es" sz="2400" b="1" i="0" u="none" strike="noStrike" cap="none">
                <a:solidFill>
                  <a:schemeClr val="dk1"/>
                </a:solidFill>
                <a:latin typeface="Arvo"/>
                <a:ea typeface="Arvo"/>
                <a:cs typeface="Arvo"/>
                <a:sym typeface="Arvo"/>
              </a:rPr>
              <a:t>FRACASO</a:t>
            </a:r>
            <a:endParaRPr sz="2400" b="1" i="0" u="none" strike="noStrike" cap="none">
              <a:solidFill>
                <a:schemeClr val="dk1"/>
              </a:solidFill>
              <a:latin typeface="Arvo"/>
              <a:ea typeface="Arvo"/>
              <a:cs typeface="Arvo"/>
              <a:sym typeface="Arvo"/>
            </a:endParaRPr>
          </a:p>
        </p:txBody>
      </p:sp>
      <p:sp>
        <p:nvSpPr>
          <p:cNvPr id="472" name="Google Shape;472;p74"/>
          <p:cNvSpPr txBox="1"/>
          <p:nvPr/>
        </p:nvSpPr>
        <p:spPr>
          <a:xfrm>
            <a:off x="333475" y="1473223"/>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3:</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5"/>
          <p:cNvSpPr txBox="1"/>
          <p:nvPr/>
        </p:nvSpPr>
        <p:spPr>
          <a:xfrm>
            <a:off x="324239" y="1070378"/>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bin"/>
                <a:ea typeface="Cabin"/>
                <a:cs typeface="Cabin"/>
                <a:sym typeface="Cabin"/>
              </a:rPr>
              <a:t>Esta reflexión se realiza de </a:t>
            </a:r>
            <a:r>
              <a:rPr lang="es" sz="1400" b="0" i="0" u="none" strike="noStrike" cap="none">
                <a:solidFill>
                  <a:schemeClr val="dk1"/>
                </a:solidFill>
                <a:highlight>
                  <a:srgbClr val="EBF58B"/>
                </a:highlight>
                <a:latin typeface="Cabin"/>
                <a:ea typeface="Cabin"/>
                <a:cs typeface="Cabin"/>
                <a:sym typeface="Cabin"/>
              </a:rPr>
              <a:t>manera individual </a:t>
            </a:r>
            <a:r>
              <a:rPr lang="es" sz="1400" b="0" i="0" u="none" strike="noStrike" cap="none">
                <a:solidFill>
                  <a:schemeClr val="dk1"/>
                </a:solidFill>
                <a:latin typeface="Cabin"/>
                <a:ea typeface="Cabin"/>
                <a:cs typeface="Cabin"/>
                <a:sym typeface="Cabin"/>
              </a:rPr>
              <a:t>y será evaluada en la rúbrica. </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5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478" name="Google Shape;478;p75"/>
          <p:cNvGraphicFramePr/>
          <p:nvPr/>
        </p:nvGraphicFramePr>
        <p:xfrm>
          <a:off x="333475" y="1953197"/>
          <a:ext cx="3000000" cy="3000000"/>
        </p:xfrm>
        <a:graphic>
          <a:graphicData uri="http://schemas.openxmlformats.org/drawingml/2006/table">
            <a:tbl>
              <a:tblPr>
                <a:noFill/>
                <a:tableStyleId>{6B012AEF-8484-4DED-A8C4-1A630437E402}</a:tableStyleId>
              </a:tblPr>
              <a:tblGrid>
                <a:gridCol w="8383575">
                  <a:extLst>
                    <a:ext uri="{9D8B030D-6E8A-4147-A177-3AD203B41FA5}">
                      <a16:colId xmlns:a16="http://schemas.microsoft.com/office/drawing/2014/main" val="20000"/>
                    </a:ext>
                  </a:extLst>
                </a:gridCol>
              </a:tblGrid>
              <a:tr h="5145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1.- Describe una dificultad o adversidad </a:t>
                      </a:r>
                      <a:r>
                        <a:rPr lang="es" sz="1100" b="0" i="0" u="none" strike="noStrike" cap="none">
                          <a:solidFill>
                            <a:schemeClr val="dk1"/>
                          </a:solidFill>
                          <a:highlight>
                            <a:srgbClr val="EBF58B"/>
                          </a:highlight>
                          <a:latin typeface="Cabin"/>
                          <a:ea typeface="Cabin"/>
                          <a:cs typeface="Cabin"/>
                          <a:sym typeface="Cabin"/>
                        </a:rPr>
                        <a:t>personal</a:t>
                      </a:r>
                      <a:r>
                        <a:rPr lang="es" sz="1100" b="1" i="0" u="none" strike="noStrike" cap="none">
                          <a:solidFill>
                            <a:schemeClr val="dk1"/>
                          </a:solidFill>
                          <a:latin typeface="Cabin"/>
                          <a:ea typeface="Cabin"/>
                          <a:cs typeface="Cabin"/>
                          <a:sym typeface="Cabin"/>
                        </a:rPr>
                        <a:t> vivida durante esta experiencia. Explica dicha situación. </a:t>
                      </a:r>
                      <a:endParaRPr sz="1400"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5334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2. Describe una dificultad o adversidad </a:t>
                      </a:r>
                      <a:r>
                        <a:rPr lang="es" sz="1100" b="0" i="0" u="none" strike="noStrike" cap="none">
                          <a:solidFill>
                            <a:schemeClr val="dk1"/>
                          </a:solidFill>
                          <a:highlight>
                            <a:srgbClr val="EBF58B"/>
                          </a:highlight>
                          <a:latin typeface="Cabin"/>
                          <a:ea typeface="Cabin"/>
                          <a:cs typeface="Cabin"/>
                          <a:sym typeface="Cabin"/>
                        </a:rPr>
                        <a:t>que vivió el equipo </a:t>
                      </a:r>
                      <a:r>
                        <a:rPr lang="es" sz="1100" b="1" i="0" u="none" strike="noStrike" cap="none">
                          <a:solidFill>
                            <a:schemeClr val="dk1"/>
                          </a:solidFill>
                          <a:latin typeface="Cabin"/>
                          <a:ea typeface="Cabin"/>
                          <a:cs typeface="Cabin"/>
                          <a:sym typeface="Cabin"/>
                        </a:rPr>
                        <a:t>durante esta experiencia. Explica dicha situación. </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2"/>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3. ¿Qué aprendizaje obtuviste a raíz de esta situación de alguna de estas situaciones? Fundamenta.</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4"/>
                  </a:ext>
                </a:extLst>
              </a:tr>
              <a:tr h="7086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6300">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4. En relación a esta dificultad enfrentada ¿Qué harías diferente para una próxima vez?</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6"/>
                  </a:ext>
                </a:extLst>
              </a:tr>
              <a:tr h="551150">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79" name="Google Shape;479;p75"/>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ACERCA DEL </a:t>
            </a:r>
            <a:r>
              <a:rPr lang="es" sz="2400" b="1" i="0" u="none" strike="noStrike" cap="none">
                <a:solidFill>
                  <a:schemeClr val="dk1"/>
                </a:solidFill>
                <a:latin typeface="Arvo"/>
                <a:ea typeface="Arvo"/>
                <a:cs typeface="Arvo"/>
                <a:sym typeface="Arvo"/>
              </a:rPr>
              <a:t>FRACASO</a:t>
            </a:r>
            <a:endParaRPr sz="2400" b="1" i="0" u="none" strike="noStrike" cap="none">
              <a:solidFill>
                <a:schemeClr val="dk1"/>
              </a:solidFill>
              <a:latin typeface="Arvo"/>
              <a:ea typeface="Arvo"/>
              <a:cs typeface="Arvo"/>
              <a:sym typeface="Arvo"/>
            </a:endParaRPr>
          </a:p>
        </p:txBody>
      </p:sp>
      <p:sp>
        <p:nvSpPr>
          <p:cNvPr id="480" name="Google Shape;480;p75"/>
          <p:cNvSpPr txBox="1"/>
          <p:nvPr/>
        </p:nvSpPr>
        <p:spPr>
          <a:xfrm>
            <a:off x="333475" y="1473223"/>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4:</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6"/>
          <p:cNvSpPr txBox="1"/>
          <p:nvPr/>
        </p:nvSpPr>
        <p:spPr>
          <a:xfrm>
            <a:off x="324239" y="1070378"/>
            <a:ext cx="8519100" cy="31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s" sz="1400" b="0" i="0" u="none" strike="noStrike" cap="none">
                <a:solidFill>
                  <a:schemeClr val="dk1"/>
                </a:solidFill>
                <a:latin typeface="Cabin"/>
                <a:ea typeface="Cabin"/>
                <a:cs typeface="Cabin"/>
                <a:sym typeface="Cabin"/>
              </a:rPr>
              <a:t>Esta reflexión se realiza de </a:t>
            </a:r>
            <a:r>
              <a:rPr lang="es" sz="1400" b="0" i="0" u="none" strike="noStrike" cap="none">
                <a:solidFill>
                  <a:schemeClr val="dk1"/>
                </a:solidFill>
                <a:highlight>
                  <a:srgbClr val="EBF58B"/>
                </a:highlight>
                <a:latin typeface="Cabin"/>
                <a:ea typeface="Cabin"/>
                <a:cs typeface="Cabin"/>
                <a:sym typeface="Cabin"/>
              </a:rPr>
              <a:t>manera individual </a:t>
            </a:r>
            <a:r>
              <a:rPr lang="es" sz="1400" b="0" i="0" u="none" strike="noStrike" cap="none">
                <a:solidFill>
                  <a:schemeClr val="dk1"/>
                </a:solidFill>
                <a:latin typeface="Cabin"/>
                <a:ea typeface="Cabin"/>
                <a:cs typeface="Cabin"/>
                <a:sym typeface="Cabin"/>
              </a:rPr>
              <a:t>y será evaluada en la rúbrica. </a:t>
            </a: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5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400" b="0" i="0" u="none" strike="noStrike" cap="none">
              <a:solidFill>
                <a:schemeClr val="dk1"/>
              </a:solidFill>
              <a:latin typeface="Cabin"/>
              <a:ea typeface="Cabin"/>
              <a:cs typeface="Cabin"/>
              <a:sym typeface="Cabin"/>
            </a:endParaRPr>
          </a:p>
          <a:p>
            <a:pPr marL="0" marR="0" lvl="0" indent="0" algn="just" rtl="0">
              <a:lnSpc>
                <a:spcPct val="100000"/>
              </a:lnSpc>
              <a:spcBef>
                <a:spcPts val="0"/>
              </a:spcBef>
              <a:spcAft>
                <a:spcPts val="0"/>
              </a:spcAft>
              <a:buClr>
                <a:srgbClr val="000000"/>
              </a:buClr>
              <a:buSzPts val="2200"/>
              <a:buFont typeface="Arial"/>
              <a:buNone/>
            </a:pPr>
            <a:endParaRPr sz="1400" b="0" i="0" u="none" strike="noStrike" cap="none">
              <a:solidFill>
                <a:schemeClr val="dk1"/>
              </a:solidFill>
              <a:latin typeface="Cabin"/>
              <a:ea typeface="Cabin"/>
              <a:cs typeface="Cabin"/>
              <a:sym typeface="Cabin"/>
            </a:endParaRPr>
          </a:p>
        </p:txBody>
      </p:sp>
      <p:graphicFrame>
        <p:nvGraphicFramePr>
          <p:cNvPr id="486" name="Google Shape;486;p76"/>
          <p:cNvGraphicFramePr/>
          <p:nvPr/>
        </p:nvGraphicFramePr>
        <p:xfrm>
          <a:off x="333475" y="1953197"/>
          <a:ext cx="8383575" cy="4724700"/>
        </p:xfrm>
        <a:graphic>
          <a:graphicData uri="http://schemas.openxmlformats.org/drawingml/2006/table">
            <a:tbl>
              <a:tblPr>
                <a:noFill/>
                <a:tableStyleId>{6B012AEF-8484-4DED-A8C4-1A630437E402}</a:tableStyleId>
              </a:tblPr>
              <a:tblGrid>
                <a:gridCol w="8383575">
                  <a:extLst>
                    <a:ext uri="{9D8B030D-6E8A-4147-A177-3AD203B41FA5}">
                      <a16:colId xmlns:a16="http://schemas.microsoft.com/office/drawing/2014/main" val="20000"/>
                    </a:ext>
                  </a:extLst>
                </a:gridCol>
              </a:tblGrid>
              <a:tr h="5145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1.- Describe una dificultad o adversidad </a:t>
                      </a:r>
                      <a:r>
                        <a:rPr lang="es" sz="1100" b="0" i="0" u="none" strike="noStrike" cap="none">
                          <a:solidFill>
                            <a:schemeClr val="dk1"/>
                          </a:solidFill>
                          <a:highlight>
                            <a:srgbClr val="EBF58B"/>
                          </a:highlight>
                          <a:latin typeface="Cabin"/>
                          <a:ea typeface="Cabin"/>
                          <a:cs typeface="Cabin"/>
                          <a:sym typeface="Cabin"/>
                        </a:rPr>
                        <a:t>personal</a:t>
                      </a:r>
                      <a:r>
                        <a:rPr lang="es" sz="1100" b="1" i="0" u="none" strike="noStrike" cap="none">
                          <a:solidFill>
                            <a:schemeClr val="dk1"/>
                          </a:solidFill>
                          <a:latin typeface="Cabin"/>
                          <a:ea typeface="Cabin"/>
                          <a:cs typeface="Cabin"/>
                          <a:sym typeface="Cabin"/>
                        </a:rPr>
                        <a:t> vivida durante esta experiencia. Explica dicha situación. </a:t>
                      </a:r>
                      <a:endParaRPr sz="1400" u="none" strike="noStrike" cap="none"/>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5334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2. Describe una dificultad o adversidad </a:t>
                      </a:r>
                      <a:r>
                        <a:rPr lang="es" sz="1100" b="0" i="0" u="none" strike="noStrike" cap="none">
                          <a:solidFill>
                            <a:schemeClr val="dk1"/>
                          </a:solidFill>
                          <a:highlight>
                            <a:srgbClr val="EBF58B"/>
                          </a:highlight>
                          <a:latin typeface="Cabin"/>
                          <a:ea typeface="Cabin"/>
                          <a:cs typeface="Cabin"/>
                          <a:sym typeface="Cabin"/>
                        </a:rPr>
                        <a:t>que vivió el equipo </a:t>
                      </a:r>
                      <a:r>
                        <a:rPr lang="es" sz="1100" b="1" i="0" u="none" strike="noStrike" cap="none">
                          <a:solidFill>
                            <a:schemeClr val="dk1"/>
                          </a:solidFill>
                          <a:latin typeface="Cabin"/>
                          <a:ea typeface="Cabin"/>
                          <a:cs typeface="Cabin"/>
                          <a:sym typeface="Cabin"/>
                        </a:rPr>
                        <a:t>durante esta experiencia. Explica dicha situación. </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2"/>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30225">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3. ¿Qué aprendizaje obtuviste a raíz de esta situación de alguna de estas situaciones? Fundamenta.</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4"/>
                  </a:ext>
                </a:extLst>
              </a:tr>
              <a:tr h="708625">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6300">
                <a:tc>
                  <a:txBody>
                    <a:bodyPr/>
                    <a:lstStyle/>
                    <a:p>
                      <a:pPr marL="0" marR="0" lvl="0" indent="0" algn="ctr" rtl="0">
                        <a:lnSpc>
                          <a:spcPct val="100000"/>
                        </a:lnSpc>
                        <a:spcBef>
                          <a:spcPts val="0"/>
                        </a:spcBef>
                        <a:spcAft>
                          <a:spcPts val="0"/>
                        </a:spcAft>
                        <a:buClr>
                          <a:srgbClr val="000000"/>
                        </a:buClr>
                        <a:buSzPts val="1600"/>
                        <a:buFont typeface="Arial"/>
                        <a:buNone/>
                      </a:pPr>
                      <a:r>
                        <a:rPr lang="es" sz="1100" b="1" i="0" u="none" strike="noStrike" cap="none">
                          <a:solidFill>
                            <a:schemeClr val="dk1"/>
                          </a:solidFill>
                          <a:latin typeface="Cabin"/>
                          <a:ea typeface="Cabin"/>
                          <a:cs typeface="Cabin"/>
                          <a:sym typeface="Cabin"/>
                        </a:rPr>
                        <a:t>4. En relación a esta dificultad enfrentada ¿Qué harías diferente para una próxima vez?</a:t>
                      </a:r>
                      <a:endParaRPr sz="1100" b="1" i="0" u="none" strike="noStrike" cap="none">
                        <a:solidFill>
                          <a:schemeClr val="dk1"/>
                        </a:solidFill>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8A80"/>
                    </a:solidFill>
                  </a:tcPr>
                </a:tc>
                <a:extLst>
                  <a:ext uri="{0D108BD9-81ED-4DB2-BD59-A6C34878D82A}">
                    <a16:rowId xmlns:a16="http://schemas.microsoft.com/office/drawing/2014/main" val="10006"/>
                  </a:ext>
                </a:extLst>
              </a:tr>
              <a:tr h="551150">
                <a:tc>
                  <a:txBody>
                    <a:bodyPr/>
                    <a:lstStyle/>
                    <a:p>
                      <a:pPr marL="0" marR="0" lvl="0" indent="0" algn="ctr" rtl="0">
                        <a:lnSpc>
                          <a:spcPct val="100000"/>
                        </a:lnSpc>
                        <a:spcBef>
                          <a:spcPts val="0"/>
                        </a:spcBef>
                        <a:spcAft>
                          <a:spcPts val="0"/>
                        </a:spcAft>
                        <a:buClr>
                          <a:srgbClr val="000000"/>
                        </a:buClr>
                        <a:buSzPts val="1000"/>
                        <a:buFont typeface="Arial"/>
                        <a:buNone/>
                      </a:pPr>
                      <a:endParaRPr sz="1000" u="none" strike="noStrike" cap="none">
                        <a:latin typeface="Cabin"/>
                        <a:ea typeface="Cabin"/>
                        <a:cs typeface="Cabin"/>
                        <a:sym typeface="Cabi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87" name="Google Shape;487;p76"/>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REFLEXIÓN </a:t>
            </a:r>
            <a:r>
              <a:rPr lang="es" sz="2400" b="0" i="0" u="none" strike="noStrike" cap="none">
                <a:solidFill>
                  <a:schemeClr val="dk1"/>
                </a:solidFill>
                <a:latin typeface="Arvo"/>
                <a:ea typeface="Arvo"/>
                <a:cs typeface="Arvo"/>
                <a:sym typeface="Arvo"/>
              </a:rPr>
              <a:t>ACERCA DEL </a:t>
            </a:r>
            <a:r>
              <a:rPr lang="es" sz="2400" b="1" i="0" u="none" strike="noStrike" cap="none">
                <a:solidFill>
                  <a:schemeClr val="dk1"/>
                </a:solidFill>
                <a:latin typeface="Arvo"/>
                <a:ea typeface="Arvo"/>
                <a:cs typeface="Arvo"/>
                <a:sym typeface="Arvo"/>
              </a:rPr>
              <a:t>FRACASO</a:t>
            </a:r>
            <a:endParaRPr sz="2400" b="1" i="0" u="none" strike="noStrike" cap="none">
              <a:solidFill>
                <a:schemeClr val="dk1"/>
              </a:solidFill>
              <a:latin typeface="Arvo"/>
              <a:ea typeface="Arvo"/>
              <a:cs typeface="Arvo"/>
              <a:sym typeface="Arvo"/>
            </a:endParaRPr>
          </a:p>
        </p:txBody>
      </p:sp>
      <p:sp>
        <p:nvSpPr>
          <p:cNvPr id="488" name="Google Shape;488;p76"/>
          <p:cNvSpPr txBox="1"/>
          <p:nvPr/>
        </p:nvSpPr>
        <p:spPr>
          <a:xfrm>
            <a:off x="333475" y="1473223"/>
            <a:ext cx="5146800" cy="369300"/>
          </a:xfrm>
          <a:prstGeom prst="rect">
            <a:avLst/>
          </a:prstGeom>
          <a:solidFill>
            <a:srgbClr val="EFEFEF"/>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NOMBRE ALUMNO 5:</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0"/>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494" name="Google Shape;494;p40"/>
          <p:cNvSpPr txBox="1"/>
          <p:nvPr/>
        </p:nvSpPr>
        <p:spPr>
          <a:xfrm>
            <a:off x="451800" y="5843900"/>
            <a:ext cx="8240400" cy="4926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0" i="1" u="none" strike="noStrike" cap="none">
              <a:solidFill>
                <a:srgbClr val="000000"/>
              </a:solidFill>
              <a:latin typeface="Cabin"/>
              <a:ea typeface="Cabin"/>
              <a:cs typeface="Cabin"/>
              <a:sym typeface="Cabin"/>
            </a:endParaRPr>
          </a:p>
        </p:txBody>
      </p:sp>
      <p:sp>
        <p:nvSpPr>
          <p:cNvPr id="495" name="Google Shape;495;p40"/>
          <p:cNvSpPr txBox="1"/>
          <p:nvPr/>
        </p:nvSpPr>
        <p:spPr>
          <a:xfrm>
            <a:off x="2428450" y="5915125"/>
            <a:ext cx="5301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bin"/>
              <a:ea typeface="Cabin"/>
              <a:cs typeface="Cabin"/>
              <a:sym typeface="Cabin"/>
            </a:endParaRPr>
          </a:p>
        </p:txBody>
      </p:sp>
      <p:sp>
        <p:nvSpPr>
          <p:cNvPr id="496" name="Google Shape;496;p40"/>
          <p:cNvSpPr txBox="1"/>
          <p:nvPr/>
        </p:nvSpPr>
        <p:spPr>
          <a:xfrm>
            <a:off x="2949700" y="5745600"/>
            <a:ext cx="34608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bin"/>
              <a:ea typeface="Cabin"/>
              <a:cs typeface="Cabin"/>
              <a:sym typeface="Cabin"/>
            </a:endParaRPr>
          </a:p>
        </p:txBody>
      </p:sp>
      <p:sp>
        <p:nvSpPr>
          <p:cNvPr id="497" name="Google Shape;497;p40"/>
          <p:cNvSpPr txBox="1"/>
          <p:nvPr/>
        </p:nvSpPr>
        <p:spPr>
          <a:xfrm>
            <a:off x="171675" y="5257700"/>
            <a:ext cx="8864400" cy="586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800"/>
              <a:buFont typeface="Arial"/>
              <a:buNone/>
            </a:pPr>
            <a:r>
              <a:rPr lang="es" sz="3800" b="0" i="0" u="none" strike="noStrike" cap="none">
                <a:solidFill>
                  <a:srgbClr val="000000"/>
                </a:solidFill>
                <a:highlight>
                  <a:srgbClr val="FF8A80"/>
                </a:highlight>
                <a:latin typeface="Arvo"/>
                <a:ea typeface="Arvo"/>
                <a:cs typeface="Arvo"/>
                <a:sym typeface="Arvo"/>
              </a:rPr>
              <a:t>COEVALUACIÓN</a:t>
            </a:r>
            <a:endParaRPr sz="3800" b="1" i="0" u="none" strike="noStrike" cap="none">
              <a:solidFill>
                <a:srgbClr val="000000"/>
              </a:solidFill>
              <a:highlight>
                <a:srgbClr val="FF8A80"/>
              </a:highlight>
              <a:latin typeface="Arvo"/>
              <a:ea typeface="Arvo"/>
              <a:cs typeface="Arvo"/>
              <a:sym typeface="Arvo"/>
            </a:endParaRPr>
          </a:p>
        </p:txBody>
      </p:sp>
      <p:pic>
        <p:nvPicPr>
          <p:cNvPr id="498" name="Google Shape;498;p40"/>
          <p:cNvPicPr preferRelativeResize="0"/>
          <p:nvPr/>
        </p:nvPicPr>
        <p:blipFill rotWithShape="1">
          <a:blip r:embed="rId3">
            <a:alphaModFix/>
          </a:blip>
          <a:srcRect/>
          <a:stretch/>
        </p:blipFill>
        <p:spPr>
          <a:xfrm>
            <a:off x="3500949" y="3174500"/>
            <a:ext cx="1999200" cy="1906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1662dfbd0c3_0_129"/>
          <p:cNvSpPr/>
          <p:nvPr/>
        </p:nvSpPr>
        <p:spPr>
          <a:xfrm>
            <a:off x="336175" y="1138550"/>
            <a:ext cx="8506800" cy="697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 sz="1600" b="1" i="0" u="none" strike="noStrike" cap="none">
                <a:solidFill>
                  <a:schemeClr val="dk1"/>
                </a:solidFill>
                <a:latin typeface="Cabin"/>
                <a:ea typeface="Cabin"/>
                <a:cs typeface="Cabin"/>
                <a:sym typeface="Cabin"/>
              </a:rPr>
              <a:t>NOMBRE ESTUDIANTE 1:   </a:t>
            </a:r>
            <a:r>
              <a:rPr lang="es" sz="1600" b="1" i="0" u="none" strike="noStrike" cap="none">
                <a:solidFill>
                  <a:schemeClr val="dk1"/>
                </a:solidFill>
                <a:highlight>
                  <a:srgbClr val="EBF58B"/>
                </a:highlight>
                <a:latin typeface="Cabin"/>
                <a:ea typeface="Cabin"/>
                <a:cs typeface="Cabin"/>
                <a:sym typeface="Cabin"/>
              </a:rPr>
              <a:t> (indicar nombre, apellido)</a:t>
            </a: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Esta coevaluación debe ser hecha de </a:t>
            </a:r>
            <a:r>
              <a:rPr lang="es" sz="1400" b="1" i="0" u="none" strike="noStrike" cap="none">
                <a:solidFill>
                  <a:schemeClr val="dk1"/>
                </a:solidFill>
                <a:highlight>
                  <a:schemeClr val="lt1"/>
                </a:highlight>
                <a:latin typeface="Cabin"/>
                <a:ea typeface="Cabin"/>
                <a:cs typeface="Cabin"/>
                <a:sym typeface="Cabin"/>
              </a:rPr>
              <a:t>mutuo acuerdo</a:t>
            </a:r>
            <a:r>
              <a:rPr lang="es" sz="1400" b="0" i="0" u="none" strike="noStrike" cap="none">
                <a:solidFill>
                  <a:schemeClr val="dk1"/>
                </a:solidFill>
                <a:highlight>
                  <a:schemeClr val="lt1"/>
                </a:highlight>
                <a:latin typeface="Cabin"/>
                <a:ea typeface="Cabin"/>
                <a:cs typeface="Cabin"/>
                <a:sym typeface="Cabin"/>
              </a:rPr>
              <a:t> con el equipo evaluando a cada integrante.</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De acuerdo a los siguientes criterios, COLOCAR UN “X”  de acuerdo a los roles.</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Repetir esta hoja dependiendo de la cantidad de integrantes por equipo.</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bin"/>
              <a:ea typeface="Cabin"/>
              <a:cs typeface="Cabin"/>
              <a:sym typeface="Cabin"/>
            </a:endParaRPr>
          </a:p>
        </p:txBody>
      </p:sp>
      <p:graphicFrame>
        <p:nvGraphicFramePr>
          <p:cNvPr id="504" name="Google Shape;504;g1662dfbd0c3_0_129"/>
          <p:cNvGraphicFramePr/>
          <p:nvPr/>
        </p:nvGraphicFramePr>
        <p:xfrm>
          <a:off x="336177" y="2474484"/>
          <a:ext cx="8454525" cy="3953325"/>
        </p:xfrm>
        <a:graphic>
          <a:graphicData uri="http://schemas.openxmlformats.org/drawingml/2006/table">
            <a:tbl>
              <a:tblPr>
                <a:noFill/>
                <a:tableStyleId>{FF8E6A15-7A5D-4A46-B23A-01AF0AEDBAA6}</a:tableStyleId>
              </a:tblPr>
              <a:tblGrid>
                <a:gridCol w="2199000">
                  <a:extLst>
                    <a:ext uri="{9D8B030D-6E8A-4147-A177-3AD203B41FA5}">
                      <a16:colId xmlns:a16="http://schemas.microsoft.com/office/drawing/2014/main" val="20000"/>
                    </a:ext>
                  </a:extLst>
                </a:gridCol>
                <a:gridCol w="2085175">
                  <a:extLst>
                    <a:ext uri="{9D8B030D-6E8A-4147-A177-3AD203B41FA5}">
                      <a16:colId xmlns:a16="http://schemas.microsoft.com/office/drawing/2014/main" val="20001"/>
                    </a:ext>
                  </a:extLst>
                </a:gridCol>
                <a:gridCol w="2085175">
                  <a:extLst>
                    <a:ext uri="{9D8B030D-6E8A-4147-A177-3AD203B41FA5}">
                      <a16:colId xmlns:a16="http://schemas.microsoft.com/office/drawing/2014/main" val="20002"/>
                    </a:ext>
                  </a:extLst>
                </a:gridCol>
                <a:gridCol w="2085175">
                  <a:extLst>
                    <a:ext uri="{9D8B030D-6E8A-4147-A177-3AD203B41FA5}">
                      <a16:colId xmlns:a16="http://schemas.microsoft.com/office/drawing/2014/main" val="20003"/>
                    </a:ext>
                  </a:extLst>
                </a:gridCol>
              </a:tblGrid>
              <a:tr h="780675">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ROL</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SI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CUMPLE PARCIALMENTE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NO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7806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LIDERAZGO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REALIZA LAS TAREAS ENCOMENDADAS</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CUMPLE CON LOS PLAZOS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DEL EQUIPO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ES COMUNICATIVO/A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CON EL EQUIPO </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05" name="Google Shape;505;g1662dfbd0c3_0_129"/>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DESEMPEÑO</a:t>
            </a:r>
            <a:endParaRPr sz="2400" b="0" i="0" u="none" strike="noStrike" cap="none">
              <a:solidFill>
                <a:schemeClr val="dk1"/>
              </a:solidFill>
              <a:latin typeface="Arvo"/>
              <a:ea typeface="Arvo"/>
              <a:cs typeface="Arvo"/>
              <a:sym typeface="Arvo"/>
            </a:endParaRPr>
          </a:p>
        </p:txBody>
      </p:sp>
      <p:sp>
        <p:nvSpPr>
          <p:cNvPr id="506" name="Google Shape;506;g1662dfbd0c3_0_129"/>
          <p:cNvSpPr txBox="1"/>
          <p:nvPr/>
        </p:nvSpPr>
        <p:spPr>
          <a:xfrm>
            <a:off x="8792075" y="2952150"/>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07" name="Google Shape;507;g1662dfbd0c3_0_129"/>
          <p:cNvSpPr txBox="1"/>
          <p:nvPr/>
        </p:nvSpPr>
        <p:spPr>
          <a:xfrm>
            <a:off x="8792075" y="3441759"/>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08" name="Google Shape;508;g1662dfbd0c3_0_129"/>
          <p:cNvSpPr txBox="1"/>
          <p:nvPr/>
        </p:nvSpPr>
        <p:spPr>
          <a:xfrm>
            <a:off x="8792075" y="3931367"/>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09" name="Google Shape;509;g1662dfbd0c3_0_129"/>
          <p:cNvSpPr txBox="1"/>
          <p:nvPr/>
        </p:nvSpPr>
        <p:spPr>
          <a:xfrm>
            <a:off x="8792075" y="4420976"/>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1662dfbd0c3_0_294"/>
          <p:cNvSpPr/>
          <p:nvPr/>
        </p:nvSpPr>
        <p:spPr>
          <a:xfrm>
            <a:off x="336175" y="1138550"/>
            <a:ext cx="8506800" cy="697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 sz="1600" b="1" i="0" u="none" strike="noStrike" cap="none">
                <a:solidFill>
                  <a:schemeClr val="dk1"/>
                </a:solidFill>
                <a:latin typeface="Cabin"/>
                <a:ea typeface="Cabin"/>
                <a:cs typeface="Cabin"/>
                <a:sym typeface="Cabin"/>
              </a:rPr>
              <a:t>NOMBRE ESTUDIANTE 2:   </a:t>
            </a:r>
            <a:r>
              <a:rPr lang="es" sz="1600" b="1" i="0" u="none" strike="noStrike" cap="none">
                <a:solidFill>
                  <a:schemeClr val="dk1"/>
                </a:solidFill>
                <a:highlight>
                  <a:srgbClr val="EBF58B"/>
                </a:highlight>
                <a:latin typeface="Cabin"/>
                <a:ea typeface="Cabin"/>
                <a:cs typeface="Cabin"/>
                <a:sym typeface="Cabin"/>
              </a:rPr>
              <a:t> (indicar nombre, apellido)</a:t>
            </a: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Esta coevaluación debe ser hecha de </a:t>
            </a:r>
            <a:r>
              <a:rPr lang="es" sz="1400" b="1" i="0" u="none" strike="noStrike" cap="none">
                <a:solidFill>
                  <a:schemeClr val="dk1"/>
                </a:solidFill>
                <a:highlight>
                  <a:schemeClr val="lt1"/>
                </a:highlight>
                <a:latin typeface="Cabin"/>
                <a:ea typeface="Cabin"/>
                <a:cs typeface="Cabin"/>
                <a:sym typeface="Cabin"/>
              </a:rPr>
              <a:t>mutuo acuerdo</a:t>
            </a:r>
            <a:r>
              <a:rPr lang="es" sz="1400" b="0" i="0" u="none" strike="noStrike" cap="none">
                <a:solidFill>
                  <a:schemeClr val="dk1"/>
                </a:solidFill>
                <a:highlight>
                  <a:schemeClr val="lt1"/>
                </a:highlight>
                <a:latin typeface="Cabin"/>
                <a:ea typeface="Cabin"/>
                <a:cs typeface="Cabin"/>
                <a:sym typeface="Cabin"/>
              </a:rPr>
              <a:t> con el equipo evaluando a cada integrante.</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De acuerdo a los siguientes criterios, COLOCAR UN “X”  de acuerdo a los roles.</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Repetir esta hoja dependiendo de la cantidad de integrantes por equipo.</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bin"/>
              <a:ea typeface="Cabin"/>
              <a:cs typeface="Cabin"/>
              <a:sym typeface="Cabin"/>
            </a:endParaRPr>
          </a:p>
        </p:txBody>
      </p:sp>
      <p:graphicFrame>
        <p:nvGraphicFramePr>
          <p:cNvPr id="515" name="Google Shape;515;g1662dfbd0c3_0_294"/>
          <p:cNvGraphicFramePr/>
          <p:nvPr/>
        </p:nvGraphicFramePr>
        <p:xfrm>
          <a:off x="336177" y="2474484"/>
          <a:ext cx="3000000" cy="3000000"/>
        </p:xfrm>
        <a:graphic>
          <a:graphicData uri="http://schemas.openxmlformats.org/drawingml/2006/table">
            <a:tbl>
              <a:tblPr>
                <a:noFill/>
                <a:tableStyleId>{FF8E6A15-7A5D-4A46-B23A-01AF0AEDBAA6}</a:tableStyleId>
              </a:tblPr>
              <a:tblGrid>
                <a:gridCol w="2199000">
                  <a:extLst>
                    <a:ext uri="{9D8B030D-6E8A-4147-A177-3AD203B41FA5}">
                      <a16:colId xmlns:a16="http://schemas.microsoft.com/office/drawing/2014/main" val="20000"/>
                    </a:ext>
                  </a:extLst>
                </a:gridCol>
                <a:gridCol w="2085175">
                  <a:extLst>
                    <a:ext uri="{9D8B030D-6E8A-4147-A177-3AD203B41FA5}">
                      <a16:colId xmlns:a16="http://schemas.microsoft.com/office/drawing/2014/main" val="20001"/>
                    </a:ext>
                  </a:extLst>
                </a:gridCol>
                <a:gridCol w="2085175">
                  <a:extLst>
                    <a:ext uri="{9D8B030D-6E8A-4147-A177-3AD203B41FA5}">
                      <a16:colId xmlns:a16="http://schemas.microsoft.com/office/drawing/2014/main" val="20002"/>
                    </a:ext>
                  </a:extLst>
                </a:gridCol>
                <a:gridCol w="2085175">
                  <a:extLst>
                    <a:ext uri="{9D8B030D-6E8A-4147-A177-3AD203B41FA5}">
                      <a16:colId xmlns:a16="http://schemas.microsoft.com/office/drawing/2014/main" val="20003"/>
                    </a:ext>
                  </a:extLst>
                </a:gridCol>
              </a:tblGrid>
              <a:tr h="780675">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ROL</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SI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CUMPLE PARCIALMENTE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NO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7806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LIDERAZGO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REALIZA LAS TAREAS ENCOMENDADAS</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CUMPLE CON LOS PLAZOS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DEL EQUIPO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ES COMUNICATIVO/A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CON EL EQUIPO </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16" name="Google Shape;516;g1662dfbd0c3_0_294"/>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DESEMPEÑO</a:t>
            </a:r>
            <a:endParaRPr sz="2400" b="0" i="0" u="none" strike="noStrike" cap="none">
              <a:solidFill>
                <a:schemeClr val="dk1"/>
              </a:solidFill>
              <a:latin typeface="Arvo"/>
              <a:ea typeface="Arvo"/>
              <a:cs typeface="Arvo"/>
              <a:sym typeface="Arvo"/>
            </a:endParaRPr>
          </a:p>
        </p:txBody>
      </p:sp>
      <p:sp>
        <p:nvSpPr>
          <p:cNvPr id="517" name="Google Shape;517;g1662dfbd0c3_0_294"/>
          <p:cNvSpPr txBox="1"/>
          <p:nvPr/>
        </p:nvSpPr>
        <p:spPr>
          <a:xfrm>
            <a:off x="8792075" y="2952150"/>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18" name="Google Shape;518;g1662dfbd0c3_0_294"/>
          <p:cNvSpPr txBox="1"/>
          <p:nvPr/>
        </p:nvSpPr>
        <p:spPr>
          <a:xfrm>
            <a:off x="8792075" y="3441759"/>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19" name="Google Shape;519;g1662dfbd0c3_0_294"/>
          <p:cNvSpPr txBox="1"/>
          <p:nvPr/>
        </p:nvSpPr>
        <p:spPr>
          <a:xfrm>
            <a:off x="8792075" y="3931367"/>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20" name="Google Shape;520;g1662dfbd0c3_0_294"/>
          <p:cNvSpPr txBox="1"/>
          <p:nvPr/>
        </p:nvSpPr>
        <p:spPr>
          <a:xfrm>
            <a:off x="8792075" y="4420976"/>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1662dfbd0c3_0_304"/>
          <p:cNvSpPr/>
          <p:nvPr/>
        </p:nvSpPr>
        <p:spPr>
          <a:xfrm>
            <a:off x="336175" y="1138550"/>
            <a:ext cx="8506800" cy="697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 sz="1600" b="1" i="0" u="none" strike="noStrike" cap="none">
                <a:solidFill>
                  <a:schemeClr val="dk1"/>
                </a:solidFill>
                <a:latin typeface="Cabin"/>
                <a:ea typeface="Cabin"/>
                <a:cs typeface="Cabin"/>
                <a:sym typeface="Cabin"/>
              </a:rPr>
              <a:t>NOMBRE ESTUDIANTE 3:   </a:t>
            </a:r>
            <a:r>
              <a:rPr lang="es" sz="1600" b="1" i="0" u="none" strike="noStrike" cap="none">
                <a:solidFill>
                  <a:schemeClr val="dk1"/>
                </a:solidFill>
                <a:highlight>
                  <a:srgbClr val="EBF58B"/>
                </a:highlight>
                <a:latin typeface="Cabin"/>
                <a:ea typeface="Cabin"/>
                <a:cs typeface="Cabin"/>
                <a:sym typeface="Cabin"/>
              </a:rPr>
              <a:t> (indicar nombre, apellido)</a:t>
            </a: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Esta coevaluación debe ser hecha de </a:t>
            </a:r>
            <a:r>
              <a:rPr lang="es" sz="1400" b="1" i="0" u="none" strike="noStrike" cap="none">
                <a:solidFill>
                  <a:schemeClr val="dk1"/>
                </a:solidFill>
                <a:highlight>
                  <a:schemeClr val="lt1"/>
                </a:highlight>
                <a:latin typeface="Cabin"/>
                <a:ea typeface="Cabin"/>
                <a:cs typeface="Cabin"/>
                <a:sym typeface="Cabin"/>
              </a:rPr>
              <a:t>mutuo acuerdo</a:t>
            </a:r>
            <a:r>
              <a:rPr lang="es" sz="1400" b="0" i="0" u="none" strike="noStrike" cap="none">
                <a:solidFill>
                  <a:schemeClr val="dk1"/>
                </a:solidFill>
                <a:highlight>
                  <a:schemeClr val="lt1"/>
                </a:highlight>
                <a:latin typeface="Cabin"/>
                <a:ea typeface="Cabin"/>
                <a:cs typeface="Cabin"/>
                <a:sym typeface="Cabin"/>
              </a:rPr>
              <a:t> con el equipo evaluando a cada integrante.</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De acuerdo a los siguientes criterios, COLOCAR UN “X”  de acuerdo a los roles.</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Repetir esta hoja dependiendo de la cantidad de integrantes por equipo.</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bin"/>
              <a:ea typeface="Cabin"/>
              <a:cs typeface="Cabin"/>
              <a:sym typeface="Cabin"/>
            </a:endParaRPr>
          </a:p>
        </p:txBody>
      </p:sp>
      <p:graphicFrame>
        <p:nvGraphicFramePr>
          <p:cNvPr id="526" name="Google Shape;526;g1662dfbd0c3_0_304"/>
          <p:cNvGraphicFramePr/>
          <p:nvPr/>
        </p:nvGraphicFramePr>
        <p:xfrm>
          <a:off x="336177" y="2474484"/>
          <a:ext cx="3000000" cy="3000000"/>
        </p:xfrm>
        <a:graphic>
          <a:graphicData uri="http://schemas.openxmlformats.org/drawingml/2006/table">
            <a:tbl>
              <a:tblPr>
                <a:noFill/>
                <a:tableStyleId>{FF8E6A15-7A5D-4A46-B23A-01AF0AEDBAA6}</a:tableStyleId>
              </a:tblPr>
              <a:tblGrid>
                <a:gridCol w="2199000">
                  <a:extLst>
                    <a:ext uri="{9D8B030D-6E8A-4147-A177-3AD203B41FA5}">
                      <a16:colId xmlns:a16="http://schemas.microsoft.com/office/drawing/2014/main" val="20000"/>
                    </a:ext>
                  </a:extLst>
                </a:gridCol>
                <a:gridCol w="2085175">
                  <a:extLst>
                    <a:ext uri="{9D8B030D-6E8A-4147-A177-3AD203B41FA5}">
                      <a16:colId xmlns:a16="http://schemas.microsoft.com/office/drawing/2014/main" val="20001"/>
                    </a:ext>
                  </a:extLst>
                </a:gridCol>
                <a:gridCol w="2085175">
                  <a:extLst>
                    <a:ext uri="{9D8B030D-6E8A-4147-A177-3AD203B41FA5}">
                      <a16:colId xmlns:a16="http://schemas.microsoft.com/office/drawing/2014/main" val="20002"/>
                    </a:ext>
                  </a:extLst>
                </a:gridCol>
                <a:gridCol w="2085175">
                  <a:extLst>
                    <a:ext uri="{9D8B030D-6E8A-4147-A177-3AD203B41FA5}">
                      <a16:colId xmlns:a16="http://schemas.microsoft.com/office/drawing/2014/main" val="20003"/>
                    </a:ext>
                  </a:extLst>
                </a:gridCol>
              </a:tblGrid>
              <a:tr h="780675">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ROL</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SI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CUMPLE PARCIALMENTE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NO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7806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LIDERAZGO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REALIZA LAS TAREAS ENCOMENDADAS</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CUMPLE CON LOS PLAZOS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DEL EQUIPO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ES COMUNICATIVO/A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CON EL EQUIPO </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27" name="Google Shape;527;g1662dfbd0c3_0_304"/>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DESEMPEÑO</a:t>
            </a:r>
            <a:endParaRPr sz="2400" b="0" i="0" u="none" strike="noStrike" cap="none">
              <a:solidFill>
                <a:schemeClr val="dk1"/>
              </a:solidFill>
              <a:latin typeface="Arvo"/>
              <a:ea typeface="Arvo"/>
              <a:cs typeface="Arvo"/>
              <a:sym typeface="Arvo"/>
            </a:endParaRPr>
          </a:p>
        </p:txBody>
      </p:sp>
      <p:sp>
        <p:nvSpPr>
          <p:cNvPr id="528" name="Google Shape;528;g1662dfbd0c3_0_304"/>
          <p:cNvSpPr txBox="1"/>
          <p:nvPr/>
        </p:nvSpPr>
        <p:spPr>
          <a:xfrm>
            <a:off x="8792075" y="2952150"/>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29" name="Google Shape;529;g1662dfbd0c3_0_304"/>
          <p:cNvSpPr txBox="1"/>
          <p:nvPr/>
        </p:nvSpPr>
        <p:spPr>
          <a:xfrm>
            <a:off x="8792075" y="3441759"/>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30" name="Google Shape;530;g1662dfbd0c3_0_304"/>
          <p:cNvSpPr txBox="1"/>
          <p:nvPr/>
        </p:nvSpPr>
        <p:spPr>
          <a:xfrm>
            <a:off x="8792075" y="3931367"/>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31" name="Google Shape;531;g1662dfbd0c3_0_304"/>
          <p:cNvSpPr txBox="1"/>
          <p:nvPr/>
        </p:nvSpPr>
        <p:spPr>
          <a:xfrm>
            <a:off x="8792075" y="4420976"/>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4"/>
          <p:cNvSpPr/>
          <p:nvPr/>
        </p:nvSpPr>
        <p:spPr>
          <a:xfrm>
            <a:off x="342050" y="1095534"/>
            <a:ext cx="8450100" cy="3565500"/>
          </a:xfrm>
          <a:prstGeom prst="rect">
            <a:avLst/>
          </a:prstGeom>
          <a:noFill/>
          <a:ln>
            <a:noFill/>
          </a:ln>
        </p:spPr>
        <p:txBody>
          <a:bodyPr spcFirstLastPara="1" wrap="square" lIns="91425" tIns="45700" rIns="91425" bIns="45700" anchor="t" anchorCtr="0">
            <a:noAutofit/>
          </a:bodyPr>
          <a:lstStyle/>
          <a:p>
            <a:pPr marL="457200" marR="0" lvl="0" indent="-330200" algn="just" rtl="0">
              <a:lnSpc>
                <a:spcPct val="100000"/>
              </a:lnSpc>
              <a:spcBef>
                <a:spcPts val="0"/>
              </a:spcBef>
              <a:spcAft>
                <a:spcPts val="0"/>
              </a:spcAft>
              <a:buClr>
                <a:schemeClr val="dk1"/>
              </a:buClr>
              <a:buSzPts val="1600"/>
              <a:buFont typeface="Cabin"/>
              <a:buAutoNum type="arabicPeriod"/>
            </a:pPr>
            <a:r>
              <a:rPr lang="es" sz="1600" b="0" i="0" u="none" strike="noStrike" cap="none">
                <a:solidFill>
                  <a:schemeClr val="dk1"/>
                </a:solidFill>
                <a:latin typeface="Cabin"/>
                <a:ea typeface="Cabin"/>
                <a:cs typeface="Cabin"/>
                <a:sym typeface="Cabin"/>
              </a:rPr>
              <a:t>Como equipo, a partir del listado, deberán</a:t>
            </a:r>
            <a:r>
              <a:rPr lang="es" sz="1600" b="1" i="0" u="none" strike="noStrike" cap="none">
                <a:solidFill>
                  <a:schemeClr val="dk1"/>
                </a:solidFill>
                <a:latin typeface="Cabin"/>
                <a:ea typeface="Cabin"/>
                <a:cs typeface="Cabin"/>
                <a:sym typeface="Cabin"/>
              </a:rPr>
              <a:t> </a:t>
            </a:r>
            <a:r>
              <a:rPr lang="es" sz="1600" b="1" i="0" u="none" strike="noStrike" cap="none">
                <a:solidFill>
                  <a:schemeClr val="dk1"/>
                </a:solidFill>
                <a:highlight>
                  <a:srgbClr val="EBF58B"/>
                </a:highlight>
                <a:latin typeface="Cabin"/>
                <a:ea typeface="Cabin"/>
                <a:cs typeface="Cabin"/>
                <a:sym typeface="Cabin"/>
              </a:rPr>
              <a:t>escoger UN solo rol</a:t>
            </a:r>
            <a:r>
              <a:rPr lang="es" sz="1600" b="1" i="0" u="none" strike="noStrike" cap="none">
                <a:solidFill>
                  <a:schemeClr val="dk1"/>
                </a:solidFill>
                <a:latin typeface="Cabin"/>
                <a:ea typeface="Cabin"/>
                <a:cs typeface="Cabin"/>
                <a:sym typeface="Cabin"/>
              </a:rPr>
              <a:t> </a:t>
            </a:r>
            <a:r>
              <a:rPr lang="es" sz="1600" b="1" i="0" u="none" strike="noStrike" cap="none">
                <a:solidFill>
                  <a:schemeClr val="dk1"/>
                </a:solidFill>
                <a:highlight>
                  <a:srgbClr val="EBF58B"/>
                </a:highlight>
                <a:latin typeface="Cabin"/>
                <a:ea typeface="Cabin"/>
                <a:cs typeface="Cabin"/>
                <a:sym typeface="Cabin"/>
              </a:rPr>
              <a:t>que nunca hayan experimentado</a:t>
            </a:r>
            <a:r>
              <a:rPr lang="es" sz="1600" b="0" i="0" u="none" strike="noStrike" cap="none">
                <a:solidFill>
                  <a:schemeClr val="dk1"/>
                </a:solidFill>
                <a:latin typeface="Cabin"/>
                <a:ea typeface="Cabin"/>
                <a:cs typeface="Cabin"/>
                <a:sym typeface="Cabin"/>
              </a:rPr>
              <a:t>, con el objetivo de ponerse en el lugar de otra persona y así comprender mejor lo que piensa, siente y necesita. </a:t>
            </a: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chemeClr val="dk1"/>
              </a:buClr>
              <a:buSzPts val="1600"/>
              <a:buFont typeface="Cabin"/>
              <a:buNone/>
            </a:pPr>
            <a:endParaRPr sz="1600" b="0" i="0" u="none" strike="noStrike" cap="none">
              <a:solidFill>
                <a:schemeClr val="dk1"/>
              </a:solidFill>
              <a:latin typeface="Cabin"/>
              <a:ea typeface="Cabin"/>
              <a:cs typeface="Cabin"/>
              <a:sym typeface="Cabin"/>
            </a:endParaRPr>
          </a:p>
          <a:p>
            <a:pPr marL="1828800" marR="0" lvl="0" indent="-330200" algn="just" rtl="0">
              <a:lnSpc>
                <a:spcPct val="100000"/>
              </a:lnSpc>
              <a:spcBef>
                <a:spcPts val="0"/>
              </a:spcBef>
              <a:spcAft>
                <a:spcPts val="0"/>
              </a:spcAft>
              <a:buClr>
                <a:schemeClr val="dk1"/>
              </a:buClr>
              <a:buSzPts val="1600"/>
              <a:buFont typeface="Cabin"/>
              <a:buChar char="➔"/>
            </a:pPr>
            <a:r>
              <a:rPr lang="es" sz="1600" b="0" i="0" u="none" strike="noStrike" cap="none">
                <a:solidFill>
                  <a:schemeClr val="dk1"/>
                </a:solidFill>
                <a:latin typeface="Cabin"/>
                <a:ea typeface="Cabin"/>
                <a:cs typeface="Cabin"/>
                <a:sym typeface="Cabin"/>
              </a:rPr>
              <a:t>Vivir la vida de una persona mayor (+ 80 años).</a:t>
            </a:r>
            <a:endParaRPr sz="1600" b="0" i="0" u="none" strike="noStrike" cap="none">
              <a:solidFill>
                <a:srgbClr val="000000"/>
              </a:solidFill>
              <a:latin typeface="Arial"/>
              <a:ea typeface="Arial"/>
              <a:cs typeface="Arial"/>
              <a:sym typeface="Arial"/>
            </a:endParaRPr>
          </a:p>
          <a:p>
            <a:pPr marL="1828800" marR="0" lvl="0" indent="-330200" algn="just" rtl="0">
              <a:lnSpc>
                <a:spcPct val="100000"/>
              </a:lnSpc>
              <a:spcBef>
                <a:spcPts val="0"/>
              </a:spcBef>
              <a:spcAft>
                <a:spcPts val="0"/>
              </a:spcAft>
              <a:buClr>
                <a:schemeClr val="dk1"/>
              </a:buClr>
              <a:buSzPts val="1600"/>
              <a:buFont typeface="Cabin"/>
              <a:buChar char="➔"/>
            </a:pPr>
            <a:r>
              <a:rPr lang="es" sz="1600" b="0" i="0" u="none" strike="noStrike" cap="none">
                <a:solidFill>
                  <a:schemeClr val="dk1"/>
                </a:solidFill>
                <a:latin typeface="Cabin"/>
                <a:ea typeface="Cabin"/>
                <a:cs typeface="Cabin"/>
                <a:sym typeface="Cabin"/>
              </a:rPr>
              <a:t>Vivir como una persona en situación de discapacidad.</a:t>
            </a:r>
            <a:endParaRPr sz="1600" b="0" i="0" u="none" strike="noStrike" cap="none">
              <a:solidFill>
                <a:srgbClr val="000000"/>
              </a:solidFill>
              <a:latin typeface="Arial"/>
              <a:ea typeface="Arial"/>
              <a:cs typeface="Arial"/>
              <a:sym typeface="Arial"/>
            </a:endParaRPr>
          </a:p>
          <a:p>
            <a:pPr marL="1828800" marR="0" lvl="0" indent="-330200" algn="just" rtl="0">
              <a:lnSpc>
                <a:spcPct val="100000"/>
              </a:lnSpc>
              <a:spcBef>
                <a:spcPts val="0"/>
              </a:spcBef>
              <a:spcAft>
                <a:spcPts val="0"/>
              </a:spcAft>
              <a:buClr>
                <a:schemeClr val="dk1"/>
              </a:buClr>
              <a:buSzPts val="1600"/>
              <a:buFont typeface="Cabin"/>
              <a:buChar char="➔"/>
            </a:pPr>
            <a:r>
              <a:rPr lang="es" sz="1600" b="0" i="0" u="none" strike="noStrike" cap="none">
                <a:solidFill>
                  <a:schemeClr val="dk1"/>
                </a:solidFill>
                <a:latin typeface="Cabin"/>
                <a:ea typeface="Cabin"/>
                <a:cs typeface="Cabin"/>
                <a:sym typeface="Cabin"/>
              </a:rPr>
              <a:t>Persona que trabaja en una feria libre o minimarket.</a:t>
            </a:r>
            <a:endParaRPr sz="1600" b="0" i="0" u="none" strike="noStrike" cap="none">
              <a:solidFill>
                <a:srgbClr val="000000"/>
              </a:solidFill>
              <a:latin typeface="Arial"/>
              <a:ea typeface="Arial"/>
              <a:cs typeface="Arial"/>
              <a:sym typeface="Arial"/>
            </a:endParaRPr>
          </a:p>
          <a:p>
            <a:pPr marL="1828800" marR="0" lvl="0" indent="-330200" algn="just" rtl="0">
              <a:lnSpc>
                <a:spcPct val="100000"/>
              </a:lnSpc>
              <a:spcBef>
                <a:spcPts val="0"/>
              </a:spcBef>
              <a:spcAft>
                <a:spcPts val="0"/>
              </a:spcAft>
              <a:buClr>
                <a:schemeClr val="dk1"/>
              </a:buClr>
              <a:buSzPts val="1600"/>
              <a:buFont typeface="Cabin"/>
              <a:buChar char="➔"/>
            </a:pPr>
            <a:r>
              <a:rPr lang="es" sz="1600" b="0" i="0" u="none" strike="noStrike" cap="none">
                <a:solidFill>
                  <a:schemeClr val="dk1"/>
                </a:solidFill>
                <a:latin typeface="Cabin"/>
                <a:ea typeface="Cabin"/>
                <a:cs typeface="Cabin"/>
                <a:sym typeface="Cabin"/>
              </a:rPr>
              <a:t>Vivir la vida de un mochilero.</a:t>
            </a:r>
            <a:endParaRPr sz="1400" b="0" i="0" u="none" strike="noStrike" cap="none">
              <a:solidFill>
                <a:srgbClr val="000000"/>
              </a:solidFill>
              <a:latin typeface="Arial"/>
              <a:ea typeface="Arial"/>
              <a:cs typeface="Arial"/>
              <a:sym typeface="Arial"/>
            </a:endParaRPr>
          </a:p>
          <a:p>
            <a:pPr marL="1828800" marR="0" lvl="0" indent="-330200" algn="just" rtl="0">
              <a:lnSpc>
                <a:spcPct val="100000"/>
              </a:lnSpc>
              <a:spcBef>
                <a:spcPts val="0"/>
              </a:spcBef>
              <a:spcAft>
                <a:spcPts val="0"/>
              </a:spcAft>
              <a:buClr>
                <a:schemeClr val="dk1"/>
              </a:buClr>
              <a:buSzPts val="1600"/>
              <a:buFont typeface="Cabin"/>
              <a:buChar char="➔"/>
            </a:pPr>
            <a:r>
              <a:rPr lang="es" sz="1600" b="0" i="0" u="none" strike="noStrike" cap="none">
                <a:solidFill>
                  <a:schemeClr val="dk1"/>
                </a:solidFill>
                <a:latin typeface="Cabin"/>
                <a:ea typeface="Cabin"/>
                <a:cs typeface="Cabin"/>
                <a:sym typeface="Cabin"/>
              </a:rPr>
              <a:t>Vida de un vendedor ambulante.</a:t>
            </a:r>
            <a:endParaRPr sz="1600" b="0" i="0" u="none" strike="noStrike" cap="none">
              <a:solidFill>
                <a:srgbClr val="000000"/>
              </a:solidFill>
              <a:latin typeface="Arial"/>
              <a:ea typeface="Arial"/>
              <a:cs typeface="Arial"/>
              <a:sym typeface="Arial"/>
            </a:endParaRPr>
          </a:p>
          <a:p>
            <a:pPr marL="1828800" marR="0" lvl="0" indent="-330200" algn="just" rtl="0">
              <a:lnSpc>
                <a:spcPct val="100000"/>
              </a:lnSpc>
              <a:spcBef>
                <a:spcPts val="0"/>
              </a:spcBef>
              <a:spcAft>
                <a:spcPts val="0"/>
              </a:spcAft>
              <a:buClr>
                <a:schemeClr val="dk1"/>
              </a:buClr>
              <a:buSzPts val="1600"/>
              <a:buFont typeface="Cabin"/>
              <a:buChar char="➔"/>
            </a:pPr>
            <a:r>
              <a:rPr lang="es" sz="1600" b="0" i="0" u="none" strike="noStrike" cap="none">
                <a:solidFill>
                  <a:schemeClr val="dk1"/>
                </a:solidFill>
                <a:latin typeface="Cabin"/>
                <a:ea typeface="Cabin"/>
                <a:cs typeface="Cabin"/>
                <a:sym typeface="Cabin"/>
              </a:rPr>
              <a:t>Otro (validarlo con el/la docente).</a:t>
            </a: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chemeClr val="dk1"/>
              </a:buClr>
              <a:buSzPts val="1600"/>
              <a:buFont typeface="Cabin"/>
              <a:buNone/>
            </a:pPr>
            <a:endParaRPr sz="1600" b="0" i="0" u="none" strike="noStrike" cap="none">
              <a:solidFill>
                <a:schemeClr val="dk1"/>
              </a:solidFill>
              <a:latin typeface="Cabin"/>
              <a:ea typeface="Cabin"/>
              <a:cs typeface="Cabin"/>
              <a:sym typeface="Cabin"/>
            </a:endParaRPr>
          </a:p>
          <a:p>
            <a:pPr marL="469900" marR="0" lvl="0" indent="-342900" algn="just" rtl="0">
              <a:lnSpc>
                <a:spcPct val="100000"/>
              </a:lnSpc>
              <a:spcBef>
                <a:spcPts val="0"/>
              </a:spcBef>
              <a:spcAft>
                <a:spcPts val="0"/>
              </a:spcAft>
              <a:buClr>
                <a:schemeClr val="dk1"/>
              </a:buClr>
              <a:buSzPts val="1600"/>
              <a:buFont typeface="Arial"/>
              <a:buAutoNum type="arabicPeriod" startAt="2"/>
            </a:pPr>
            <a:r>
              <a:rPr lang="es" sz="1600" b="0" i="0" u="none" strike="noStrike" cap="none">
                <a:solidFill>
                  <a:schemeClr val="dk1"/>
                </a:solidFill>
                <a:latin typeface="Cabin"/>
                <a:ea typeface="Cabin"/>
                <a:cs typeface="Cabin"/>
                <a:sym typeface="Cabin"/>
              </a:rPr>
              <a:t>Todos los integrantes del equipo deberán ponerse en el mismo rol y realizar las mismas actividades.</a:t>
            </a:r>
            <a:endParaRPr sz="1600" b="0" i="0" u="none" strike="noStrike" cap="none">
              <a:solidFill>
                <a:srgbClr val="000000"/>
              </a:solidFill>
              <a:latin typeface="Cabin"/>
              <a:ea typeface="Cabin"/>
              <a:cs typeface="Cabin"/>
              <a:sym typeface="Cabin"/>
            </a:endParaRPr>
          </a:p>
          <a:p>
            <a:pPr marL="469900" marR="0" lvl="0" indent="-241300" algn="just"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Cabin"/>
              <a:ea typeface="Cabin"/>
              <a:cs typeface="Cabin"/>
              <a:sym typeface="Cabin"/>
            </a:endParaRPr>
          </a:p>
          <a:p>
            <a:pPr marL="469900" marR="0" lvl="0" indent="-342900" algn="just" rtl="0">
              <a:lnSpc>
                <a:spcPct val="100000"/>
              </a:lnSpc>
              <a:spcBef>
                <a:spcPts val="0"/>
              </a:spcBef>
              <a:spcAft>
                <a:spcPts val="0"/>
              </a:spcAft>
              <a:buClr>
                <a:schemeClr val="dk1"/>
              </a:buClr>
              <a:buSzPts val="1600"/>
              <a:buFont typeface="Arial"/>
              <a:buAutoNum type="arabicPeriod" startAt="2"/>
            </a:pPr>
            <a:r>
              <a:rPr lang="es" sz="1600" b="0" i="0" u="none" strike="noStrike" cap="none">
                <a:solidFill>
                  <a:srgbClr val="000000"/>
                </a:solidFill>
                <a:latin typeface="Cabin"/>
                <a:ea typeface="Cabin"/>
                <a:cs typeface="Cabin"/>
                <a:sym typeface="Cabin"/>
              </a:rPr>
              <a:t>Cada integrante deberá grabar o fotografiar un extracto de la vivencia. </a:t>
            </a:r>
            <a:endParaRPr sz="1400" b="0" i="0" u="none" strike="noStrike" cap="none">
              <a:solidFill>
                <a:srgbClr val="000000"/>
              </a:solidFill>
              <a:latin typeface="Arial"/>
              <a:ea typeface="Arial"/>
              <a:cs typeface="Arial"/>
              <a:sym typeface="Arial"/>
            </a:endParaRPr>
          </a:p>
          <a:p>
            <a:pPr marL="1828800" marR="0" lvl="0" indent="-228600" algn="just" rtl="0">
              <a:lnSpc>
                <a:spcPct val="100000"/>
              </a:lnSpc>
              <a:spcBef>
                <a:spcPts val="0"/>
              </a:spcBef>
              <a:spcAft>
                <a:spcPts val="0"/>
              </a:spcAft>
              <a:buClr>
                <a:schemeClr val="dk1"/>
              </a:buClr>
              <a:buSzPts val="1600"/>
              <a:buFont typeface="Cabin"/>
              <a:buNone/>
            </a:pPr>
            <a:endParaRPr sz="1600" b="0" i="1" u="none" strike="noStrike" cap="none">
              <a:solidFill>
                <a:schemeClr val="dk1"/>
              </a:solidFill>
              <a:latin typeface="Cabin"/>
              <a:ea typeface="Cabin"/>
              <a:cs typeface="Cabin"/>
              <a:sym typeface="Cabin"/>
            </a:endParaRPr>
          </a:p>
        </p:txBody>
      </p:sp>
      <p:sp>
        <p:nvSpPr>
          <p:cNvPr id="122" name="Google Shape;122;p64"/>
          <p:cNvSpPr txBox="1"/>
          <p:nvPr/>
        </p:nvSpPr>
        <p:spPr>
          <a:xfrm>
            <a:off x="231266" y="255289"/>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VIVIR UNA EXPERIENCIA REAL</a:t>
            </a:r>
            <a:endParaRPr sz="1400" b="0" i="0" u="none" strike="noStrike" cap="none">
              <a:solidFill>
                <a:srgbClr val="000000"/>
              </a:solidFill>
              <a:latin typeface="Arvo"/>
              <a:ea typeface="Arvo"/>
              <a:cs typeface="Arvo"/>
              <a:sym typeface="Arvo"/>
            </a:endParaRPr>
          </a:p>
        </p:txBody>
      </p:sp>
      <p:sp>
        <p:nvSpPr>
          <p:cNvPr id="123" name="Google Shape;123;p64"/>
          <p:cNvSpPr txBox="1"/>
          <p:nvPr/>
        </p:nvSpPr>
        <p:spPr>
          <a:xfrm>
            <a:off x="427370" y="5317962"/>
            <a:ext cx="289178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rgbClr val="000000"/>
                </a:solidFill>
                <a:latin typeface="Arvo"/>
                <a:ea typeface="Arvo"/>
                <a:cs typeface="Arvo"/>
                <a:sym typeface="Arvo"/>
              </a:rPr>
              <a:t>Nuestro equipo escoge el rol:</a:t>
            </a:r>
            <a:endParaRPr sz="1600" b="0" i="0" u="none" strike="noStrike" cap="none">
              <a:solidFill>
                <a:srgbClr val="000000"/>
              </a:solidFill>
              <a:highlight>
                <a:srgbClr val="EBF58B"/>
              </a:highlight>
              <a:latin typeface="Cabin"/>
              <a:ea typeface="Cabin"/>
              <a:cs typeface="Cabin"/>
              <a:sym typeface="Cabin"/>
            </a:endParaRPr>
          </a:p>
        </p:txBody>
      </p:sp>
      <p:sp>
        <p:nvSpPr>
          <p:cNvPr id="124" name="Google Shape;124;p64"/>
          <p:cNvSpPr txBox="1"/>
          <p:nvPr/>
        </p:nvSpPr>
        <p:spPr>
          <a:xfrm>
            <a:off x="490260" y="5891732"/>
            <a:ext cx="2766000" cy="369300"/>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p:txBody>
      </p:sp>
      <p:sp>
        <p:nvSpPr>
          <p:cNvPr id="125" name="Google Shape;125;p64"/>
          <p:cNvSpPr txBox="1"/>
          <p:nvPr/>
        </p:nvSpPr>
        <p:spPr>
          <a:xfrm>
            <a:off x="3668731" y="4979464"/>
            <a:ext cx="5188071" cy="738633"/>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 sz="1100" b="1" i="0" u="none" strike="noStrike" cap="none">
                <a:solidFill>
                  <a:srgbClr val="000000"/>
                </a:solidFill>
                <a:latin typeface="Arvo"/>
                <a:ea typeface="Arvo"/>
                <a:cs typeface="Arvo"/>
                <a:sym typeface="Arvo"/>
              </a:rPr>
              <a:t>Actividades a realizar: </a:t>
            </a:r>
            <a:r>
              <a:rPr lang="es" sz="1200" b="0" i="0" u="none" strike="noStrike" cap="none">
                <a:solidFill>
                  <a:srgbClr val="000000"/>
                </a:solidFill>
                <a:latin typeface="Cabin"/>
                <a:ea typeface="Cabin"/>
                <a:cs typeface="Cabin"/>
                <a:sym typeface="Cabin"/>
              </a:rPr>
              <a:t>Enumerar al menos 4 actividades que realizarán todos los integrantes del equipo.</a:t>
            </a:r>
            <a:endParaRPr sz="11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s" sz="1200" b="0" i="0" u="none" strike="noStrike" cap="none">
                <a:solidFill>
                  <a:srgbClr val="000000"/>
                </a:solidFill>
                <a:latin typeface="Cabin"/>
                <a:ea typeface="Cabin"/>
                <a:cs typeface="Cabin"/>
                <a:sym typeface="Cabin"/>
              </a:rPr>
              <a:t>Cada uno deberá realizar las mismas actividades </a:t>
            </a:r>
            <a:endParaRPr sz="1200" b="0" i="0" u="none" strike="noStrike" cap="none">
              <a:solidFill>
                <a:srgbClr val="000000"/>
              </a:solidFill>
              <a:latin typeface="Cabin"/>
              <a:ea typeface="Cabin"/>
              <a:cs typeface="Cabin"/>
              <a:sym typeface="Cabin"/>
            </a:endParaRPr>
          </a:p>
        </p:txBody>
      </p:sp>
      <p:sp>
        <p:nvSpPr>
          <p:cNvPr id="126" name="Google Shape;126;p64"/>
          <p:cNvSpPr txBox="1"/>
          <p:nvPr/>
        </p:nvSpPr>
        <p:spPr>
          <a:xfrm>
            <a:off x="3733852" y="5679412"/>
            <a:ext cx="5122950" cy="923299"/>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662dfbd0c3_0_314"/>
          <p:cNvSpPr/>
          <p:nvPr/>
        </p:nvSpPr>
        <p:spPr>
          <a:xfrm>
            <a:off x="336175" y="1138550"/>
            <a:ext cx="8506800" cy="697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 sz="1600" b="1" i="0" u="none" strike="noStrike" cap="none">
                <a:solidFill>
                  <a:schemeClr val="dk1"/>
                </a:solidFill>
                <a:latin typeface="Cabin"/>
                <a:ea typeface="Cabin"/>
                <a:cs typeface="Cabin"/>
                <a:sym typeface="Cabin"/>
              </a:rPr>
              <a:t>NOMBRE ESTUDIANTE 4:   </a:t>
            </a:r>
            <a:r>
              <a:rPr lang="es" sz="1600" b="1" i="0" u="none" strike="noStrike" cap="none">
                <a:solidFill>
                  <a:schemeClr val="dk1"/>
                </a:solidFill>
                <a:highlight>
                  <a:srgbClr val="EBF58B"/>
                </a:highlight>
                <a:latin typeface="Cabin"/>
                <a:ea typeface="Cabin"/>
                <a:cs typeface="Cabin"/>
                <a:sym typeface="Cabin"/>
              </a:rPr>
              <a:t> (indicar nombre, apellido)</a:t>
            </a: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Esta coevaluación debe ser hecha de </a:t>
            </a:r>
            <a:r>
              <a:rPr lang="es" sz="1400" b="1" i="0" u="none" strike="noStrike" cap="none">
                <a:solidFill>
                  <a:schemeClr val="dk1"/>
                </a:solidFill>
                <a:highlight>
                  <a:schemeClr val="lt1"/>
                </a:highlight>
                <a:latin typeface="Cabin"/>
                <a:ea typeface="Cabin"/>
                <a:cs typeface="Cabin"/>
                <a:sym typeface="Cabin"/>
              </a:rPr>
              <a:t>mutuo acuerdo</a:t>
            </a:r>
            <a:r>
              <a:rPr lang="es" sz="1400" b="0" i="0" u="none" strike="noStrike" cap="none">
                <a:solidFill>
                  <a:schemeClr val="dk1"/>
                </a:solidFill>
                <a:highlight>
                  <a:schemeClr val="lt1"/>
                </a:highlight>
                <a:latin typeface="Cabin"/>
                <a:ea typeface="Cabin"/>
                <a:cs typeface="Cabin"/>
                <a:sym typeface="Cabin"/>
              </a:rPr>
              <a:t> con el equipo evaluando a cada integrante.</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De acuerdo a los siguientes criterios, COLOCAR UN “X”  de acuerdo a los roles.</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Repetir esta hoja dependiendo de la cantidad de integrantes por equipo.</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bin"/>
              <a:ea typeface="Cabin"/>
              <a:cs typeface="Cabin"/>
              <a:sym typeface="Cabin"/>
            </a:endParaRPr>
          </a:p>
        </p:txBody>
      </p:sp>
      <p:graphicFrame>
        <p:nvGraphicFramePr>
          <p:cNvPr id="537" name="Google Shape;537;g1662dfbd0c3_0_314"/>
          <p:cNvGraphicFramePr/>
          <p:nvPr/>
        </p:nvGraphicFramePr>
        <p:xfrm>
          <a:off x="336177" y="2474484"/>
          <a:ext cx="3000000" cy="3000000"/>
        </p:xfrm>
        <a:graphic>
          <a:graphicData uri="http://schemas.openxmlformats.org/drawingml/2006/table">
            <a:tbl>
              <a:tblPr>
                <a:noFill/>
                <a:tableStyleId>{FF8E6A15-7A5D-4A46-B23A-01AF0AEDBAA6}</a:tableStyleId>
              </a:tblPr>
              <a:tblGrid>
                <a:gridCol w="2199000">
                  <a:extLst>
                    <a:ext uri="{9D8B030D-6E8A-4147-A177-3AD203B41FA5}">
                      <a16:colId xmlns:a16="http://schemas.microsoft.com/office/drawing/2014/main" val="20000"/>
                    </a:ext>
                  </a:extLst>
                </a:gridCol>
                <a:gridCol w="2085175">
                  <a:extLst>
                    <a:ext uri="{9D8B030D-6E8A-4147-A177-3AD203B41FA5}">
                      <a16:colId xmlns:a16="http://schemas.microsoft.com/office/drawing/2014/main" val="20001"/>
                    </a:ext>
                  </a:extLst>
                </a:gridCol>
                <a:gridCol w="2085175">
                  <a:extLst>
                    <a:ext uri="{9D8B030D-6E8A-4147-A177-3AD203B41FA5}">
                      <a16:colId xmlns:a16="http://schemas.microsoft.com/office/drawing/2014/main" val="20002"/>
                    </a:ext>
                  </a:extLst>
                </a:gridCol>
                <a:gridCol w="2085175">
                  <a:extLst>
                    <a:ext uri="{9D8B030D-6E8A-4147-A177-3AD203B41FA5}">
                      <a16:colId xmlns:a16="http://schemas.microsoft.com/office/drawing/2014/main" val="20003"/>
                    </a:ext>
                  </a:extLst>
                </a:gridCol>
              </a:tblGrid>
              <a:tr h="780675">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ROL</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SI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CUMPLE PARCIALMENTE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NO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7806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LIDERAZGO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REALIZA LAS TAREAS ENCOMENDADAS</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CUMPLE CON LOS PLAZOS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DEL EQUIPO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ES COMUNICATIVO/A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CON EL EQUIPO </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38" name="Google Shape;538;g1662dfbd0c3_0_314"/>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DESEMPEÑO</a:t>
            </a:r>
            <a:endParaRPr sz="2400" b="0" i="0" u="none" strike="noStrike" cap="none">
              <a:solidFill>
                <a:schemeClr val="dk1"/>
              </a:solidFill>
              <a:latin typeface="Arvo"/>
              <a:ea typeface="Arvo"/>
              <a:cs typeface="Arvo"/>
              <a:sym typeface="Arvo"/>
            </a:endParaRPr>
          </a:p>
        </p:txBody>
      </p:sp>
      <p:sp>
        <p:nvSpPr>
          <p:cNvPr id="539" name="Google Shape;539;g1662dfbd0c3_0_314"/>
          <p:cNvSpPr txBox="1"/>
          <p:nvPr/>
        </p:nvSpPr>
        <p:spPr>
          <a:xfrm>
            <a:off x="8792075" y="2952150"/>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40" name="Google Shape;540;g1662dfbd0c3_0_314"/>
          <p:cNvSpPr txBox="1"/>
          <p:nvPr/>
        </p:nvSpPr>
        <p:spPr>
          <a:xfrm>
            <a:off x="8792075" y="3441759"/>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41" name="Google Shape;541;g1662dfbd0c3_0_314"/>
          <p:cNvSpPr txBox="1"/>
          <p:nvPr/>
        </p:nvSpPr>
        <p:spPr>
          <a:xfrm>
            <a:off x="8792075" y="3931367"/>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42" name="Google Shape;542;g1662dfbd0c3_0_314"/>
          <p:cNvSpPr txBox="1"/>
          <p:nvPr/>
        </p:nvSpPr>
        <p:spPr>
          <a:xfrm>
            <a:off x="8792075" y="4420976"/>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g1662dfbd0c3_0_324"/>
          <p:cNvSpPr/>
          <p:nvPr/>
        </p:nvSpPr>
        <p:spPr>
          <a:xfrm>
            <a:off x="336175" y="1138550"/>
            <a:ext cx="8506800" cy="697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600"/>
              <a:buFont typeface="Arial"/>
              <a:buNone/>
            </a:pPr>
            <a:r>
              <a:rPr lang="es" sz="1600" b="1" i="0" u="none" strike="noStrike" cap="none">
                <a:solidFill>
                  <a:schemeClr val="dk1"/>
                </a:solidFill>
                <a:latin typeface="Cabin"/>
                <a:ea typeface="Cabin"/>
                <a:cs typeface="Cabin"/>
                <a:sym typeface="Cabin"/>
              </a:rPr>
              <a:t>NOMBRE ESTUDIANTE 5:   </a:t>
            </a:r>
            <a:r>
              <a:rPr lang="es" sz="1600" b="1" i="0" u="none" strike="noStrike" cap="none">
                <a:solidFill>
                  <a:schemeClr val="dk1"/>
                </a:solidFill>
                <a:highlight>
                  <a:srgbClr val="EBF58B"/>
                </a:highlight>
                <a:latin typeface="Cabin"/>
                <a:ea typeface="Cabin"/>
                <a:cs typeface="Cabin"/>
                <a:sym typeface="Cabin"/>
              </a:rPr>
              <a:t> (indicar nombre, apellido)</a:t>
            </a: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highlight>
                <a:srgbClr val="EBF58B"/>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Esta coevaluación debe ser hecha de </a:t>
            </a:r>
            <a:r>
              <a:rPr lang="es" sz="1400" b="1" i="0" u="none" strike="noStrike" cap="none">
                <a:solidFill>
                  <a:schemeClr val="dk1"/>
                </a:solidFill>
                <a:highlight>
                  <a:schemeClr val="lt1"/>
                </a:highlight>
                <a:latin typeface="Cabin"/>
                <a:ea typeface="Cabin"/>
                <a:cs typeface="Cabin"/>
                <a:sym typeface="Cabin"/>
              </a:rPr>
              <a:t>mutuo acuerdo</a:t>
            </a:r>
            <a:r>
              <a:rPr lang="es" sz="1400" b="0" i="0" u="none" strike="noStrike" cap="none">
                <a:solidFill>
                  <a:schemeClr val="dk1"/>
                </a:solidFill>
                <a:highlight>
                  <a:schemeClr val="lt1"/>
                </a:highlight>
                <a:latin typeface="Cabin"/>
                <a:ea typeface="Cabin"/>
                <a:cs typeface="Cabin"/>
                <a:sym typeface="Cabin"/>
              </a:rPr>
              <a:t> con el equipo evaluando a cada integrante.</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De acuerdo a los siguientes criterios, COLOCAR UN “X”  de acuerdo a los roles.</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r>
              <a:rPr lang="es" sz="1400" b="0" i="0" u="none" strike="noStrike" cap="none">
                <a:solidFill>
                  <a:schemeClr val="dk1"/>
                </a:solidFill>
                <a:highlight>
                  <a:schemeClr val="lt1"/>
                </a:highlight>
                <a:latin typeface="Cabin"/>
                <a:ea typeface="Cabin"/>
                <a:cs typeface="Cabin"/>
                <a:sym typeface="Cabin"/>
              </a:rPr>
              <a:t>Repetir esta hoja dependiendo de la cantidad de integrantes por equipo.</a:t>
            </a:r>
            <a:endParaRPr sz="1400" b="0" i="0" u="none" strike="noStrike" cap="none">
              <a:solidFill>
                <a:schemeClr val="dk1"/>
              </a:solidFill>
              <a:highlight>
                <a:schemeClr val="lt1"/>
              </a:highlight>
              <a:latin typeface="Cabin"/>
              <a:ea typeface="Cabin"/>
              <a:cs typeface="Cabin"/>
              <a:sym typeface="Cabin"/>
            </a:endParaRPr>
          </a:p>
          <a:p>
            <a:pPr marL="0" marR="0" lvl="0" indent="0" algn="just"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abin"/>
              <a:ea typeface="Cabin"/>
              <a:cs typeface="Cabin"/>
              <a:sym typeface="Cabin"/>
            </a:endParaRPr>
          </a:p>
        </p:txBody>
      </p:sp>
      <p:graphicFrame>
        <p:nvGraphicFramePr>
          <p:cNvPr id="548" name="Google Shape;548;g1662dfbd0c3_0_324"/>
          <p:cNvGraphicFramePr/>
          <p:nvPr/>
        </p:nvGraphicFramePr>
        <p:xfrm>
          <a:off x="336177" y="2474484"/>
          <a:ext cx="8454525" cy="3953325"/>
        </p:xfrm>
        <a:graphic>
          <a:graphicData uri="http://schemas.openxmlformats.org/drawingml/2006/table">
            <a:tbl>
              <a:tblPr>
                <a:noFill/>
                <a:tableStyleId>{FF8E6A15-7A5D-4A46-B23A-01AF0AEDBAA6}</a:tableStyleId>
              </a:tblPr>
              <a:tblGrid>
                <a:gridCol w="2199000">
                  <a:extLst>
                    <a:ext uri="{9D8B030D-6E8A-4147-A177-3AD203B41FA5}">
                      <a16:colId xmlns:a16="http://schemas.microsoft.com/office/drawing/2014/main" val="20000"/>
                    </a:ext>
                  </a:extLst>
                </a:gridCol>
                <a:gridCol w="2085175">
                  <a:extLst>
                    <a:ext uri="{9D8B030D-6E8A-4147-A177-3AD203B41FA5}">
                      <a16:colId xmlns:a16="http://schemas.microsoft.com/office/drawing/2014/main" val="20001"/>
                    </a:ext>
                  </a:extLst>
                </a:gridCol>
                <a:gridCol w="2085175">
                  <a:extLst>
                    <a:ext uri="{9D8B030D-6E8A-4147-A177-3AD203B41FA5}">
                      <a16:colId xmlns:a16="http://schemas.microsoft.com/office/drawing/2014/main" val="20002"/>
                    </a:ext>
                  </a:extLst>
                </a:gridCol>
                <a:gridCol w="2085175">
                  <a:extLst>
                    <a:ext uri="{9D8B030D-6E8A-4147-A177-3AD203B41FA5}">
                      <a16:colId xmlns:a16="http://schemas.microsoft.com/office/drawing/2014/main" val="20003"/>
                    </a:ext>
                  </a:extLst>
                </a:gridCol>
              </a:tblGrid>
              <a:tr h="780675">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ROL</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SI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CUMPLE PARCIALMENTE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s" sz="1300" b="1" u="none" strike="noStrike" cap="none">
                          <a:solidFill>
                            <a:schemeClr val="dk1"/>
                          </a:solidFill>
                          <a:latin typeface="Cabin"/>
                          <a:ea typeface="Cabin"/>
                          <a:cs typeface="Cabin"/>
                          <a:sym typeface="Cabin"/>
                        </a:rPr>
                        <a:t>NO CUMPLE</a:t>
                      </a:r>
                      <a:endParaRPr sz="1300" b="1" i="0"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extLst>
                  <a:ext uri="{0D108BD9-81ED-4DB2-BD59-A6C34878D82A}">
                    <a16:rowId xmlns:a16="http://schemas.microsoft.com/office/drawing/2014/main" val="10000"/>
                  </a:ext>
                </a:extLst>
              </a:tr>
              <a:tr h="7806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LIDERAZGO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REALIZA LAS TAREAS ENCOMENDADAS</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CUMPLE CON LOS PLAZOS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DEL EQUIPO</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973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ES COMUNICATIVO/A </a:t>
                      </a:r>
                      <a:endParaRPr sz="1100" b="1" u="none" strike="noStrike" cap="none">
                        <a:solidFill>
                          <a:schemeClr val="dk1"/>
                        </a:solidFill>
                        <a:latin typeface="Cabin"/>
                        <a:ea typeface="Cabin"/>
                        <a:cs typeface="Cabin"/>
                        <a:sym typeface="Cabin"/>
                      </a:endParaRPr>
                    </a:p>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Cabin"/>
                          <a:ea typeface="Cabin"/>
                          <a:cs typeface="Cabin"/>
                          <a:sym typeface="Cabin"/>
                        </a:rPr>
                        <a:t>CON EL EQUIPO </a:t>
                      </a:r>
                      <a:endParaRPr sz="1100" b="1" u="none" strike="noStrike" cap="none">
                        <a:solidFill>
                          <a:schemeClr val="dk1"/>
                        </a:solidFill>
                        <a:latin typeface="Cabin"/>
                        <a:ea typeface="Cabin"/>
                        <a:cs typeface="Cabin"/>
                        <a:sym typeface="Cabin"/>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8A80"/>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b="1" u="none" strike="noStrike" cap="none">
                        <a:highlight>
                          <a:srgbClr val="EBF58B"/>
                        </a:highlight>
                        <a:latin typeface="Arvo"/>
                        <a:ea typeface="Arvo"/>
                        <a:cs typeface="Arvo"/>
                        <a:sym typeface="Arvo"/>
                      </a:endParaRPr>
                    </a:p>
                  </a:txBody>
                  <a:tcPr marL="36000" marR="36000" marT="36000" marB="360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49" name="Google Shape;549;g1662dfbd0c3_0_324"/>
          <p:cNvSpPr txBox="1"/>
          <p:nvPr/>
        </p:nvSpPr>
        <p:spPr>
          <a:xfrm>
            <a:off x="124300" y="300549"/>
            <a:ext cx="8666400" cy="586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s" sz="2400" b="1" i="0" u="none" strike="noStrike" cap="none">
                <a:solidFill>
                  <a:schemeClr val="dk1"/>
                </a:solidFill>
                <a:latin typeface="Arvo"/>
                <a:ea typeface="Arvo"/>
                <a:cs typeface="Arvo"/>
                <a:sym typeface="Arvo"/>
              </a:rPr>
              <a:t>COEVALUACIÓN </a:t>
            </a:r>
            <a:r>
              <a:rPr lang="es" sz="2400" b="0" i="0" u="none" strike="noStrike" cap="none">
                <a:solidFill>
                  <a:schemeClr val="dk1"/>
                </a:solidFill>
                <a:latin typeface="Arvo"/>
                <a:ea typeface="Arvo"/>
                <a:cs typeface="Arvo"/>
                <a:sym typeface="Arvo"/>
              </a:rPr>
              <a:t>DESEMPEÑO</a:t>
            </a:r>
            <a:endParaRPr sz="2400" b="0" i="0" u="none" strike="noStrike" cap="none">
              <a:solidFill>
                <a:schemeClr val="dk1"/>
              </a:solidFill>
              <a:latin typeface="Arvo"/>
              <a:ea typeface="Arvo"/>
              <a:cs typeface="Arvo"/>
              <a:sym typeface="Arvo"/>
            </a:endParaRPr>
          </a:p>
        </p:txBody>
      </p:sp>
      <p:sp>
        <p:nvSpPr>
          <p:cNvPr id="550" name="Google Shape;550;g1662dfbd0c3_0_324"/>
          <p:cNvSpPr txBox="1"/>
          <p:nvPr/>
        </p:nvSpPr>
        <p:spPr>
          <a:xfrm>
            <a:off x="8792075" y="2952150"/>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51" name="Google Shape;551;g1662dfbd0c3_0_324"/>
          <p:cNvSpPr txBox="1"/>
          <p:nvPr/>
        </p:nvSpPr>
        <p:spPr>
          <a:xfrm>
            <a:off x="8792075" y="3441759"/>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52" name="Google Shape;552;g1662dfbd0c3_0_324"/>
          <p:cNvSpPr txBox="1"/>
          <p:nvPr/>
        </p:nvSpPr>
        <p:spPr>
          <a:xfrm>
            <a:off x="8792075" y="3931367"/>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
        <p:nvSpPr>
          <p:cNvPr id="553" name="Google Shape;553;g1662dfbd0c3_0_324"/>
          <p:cNvSpPr txBox="1"/>
          <p:nvPr/>
        </p:nvSpPr>
        <p:spPr>
          <a:xfrm>
            <a:off x="8792075" y="4420976"/>
            <a:ext cx="322500" cy="43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a:solidFill>
                  <a:srgbClr val="000000"/>
                </a:solidFill>
                <a:highlight>
                  <a:srgbClr val="EBF58B"/>
                </a:highlight>
                <a:latin typeface="Arvo"/>
                <a:ea typeface="Arvo"/>
                <a:cs typeface="Arvo"/>
                <a:sym typeface="Arvo"/>
              </a:rPr>
              <a:t>X</a:t>
            </a:r>
            <a:endParaRPr sz="2000" b="0" i="0" u="none" strike="noStrike" cap="none">
              <a:solidFill>
                <a:srgbClr val="000000"/>
              </a:solidFill>
              <a:highlight>
                <a:srgbClr val="EBF58B"/>
              </a:highlight>
              <a:latin typeface="Arvo"/>
              <a:ea typeface="Arvo"/>
              <a:cs typeface="Arvo"/>
              <a:sym typeface="Ar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65"/>
          <p:cNvGraphicFramePr/>
          <p:nvPr/>
        </p:nvGraphicFramePr>
        <p:xfrm>
          <a:off x="282341" y="1412028"/>
          <a:ext cx="8741600" cy="5045158"/>
        </p:xfrm>
        <a:graphic>
          <a:graphicData uri="http://schemas.openxmlformats.org/drawingml/2006/table">
            <a:tbl>
              <a:tblPr>
                <a:noFill/>
                <a:tableStyleId>{FF8E6A15-7A5D-4A46-B23A-01AF0AEDBAA6}</a:tableStyleId>
              </a:tblPr>
              <a:tblGrid>
                <a:gridCol w="4334025">
                  <a:extLst>
                    <a:ext uri="{9D8B030D-6E8A-4147-A177-3AD203B41FA5}">
                      <a16:colId xmlns:a16="http://schemas.microsoft.com/office/drawing/2014/main" val="20000"/>
                    </a:ext>
                  </a:extLst>
                </a:gridCol>
                <a:gridCol w="4407575">
                  <a:extLst>
                    <a:ext uri="{9D8B030D-6E8A-4147-A177-3AD203B41FA5}">
                      <a16:colId xmlns:a16="http://schemas.microsoft.com/office/drawing/2014/main" val="20001"/>
                    </a:ext>
                  </a:extLst>
                </a:gridCol>
              </a:tblGrid>
              <a:tr h="147325">
                <a:tc>
                  <a:txBody>
                    <a:bodyPr/>
                    <a:lstStyle/>
                    <a:p>
                      <a:pPr marL="0" marR="0" lvl="0" indent="0" algn="just" rtl="0">
                        <a:lnSpc>
                          <a:spcPct val="150000"/>
                        </a:lnSpc>
                        <a:spcBef>
                          <a:spcPts val="0"/>
                        </a:spcBef>
                        <a:spcAft>
                          <a:spcPts val="0"/>
                        </a:spcAft>
                        <a:buClr>
                          <a:srgbClr val="000000"/>
                        </a:buClr>
                        <a:buSzPts val="1600"/>
                        <a:buFont typeface="Arial"/>
                        <a:buNone/>
                      </a:pPr>
                      <a:r>
                        <a:rPr lang="es" sz="1200" b="1" i="0" u="none" strike="noStrike" cap="none">
                          <a:solidFill>
                            <a:schemeClr val="dk1"/>
                          </a:solidFill>
                          <a:latin typeface="Cabin"/>
                          <a:ea typeface="Cabin"/>
                          <a:cs typeface="Cabin"/>
                          <a:sym typeface="Cabin"/>
                        </a:rPr>
                        <a:t>ROL</a:t>
                      </a:r>
                      <a:endParaRPr sz="1200" b="1" i="0" u="none" strike="noStrike" cap="none">
                        <a:solidFill>
                          <a:schemeClr val="dk1"/>
                        </a:solidFill>
                        <a:latin typeface="Cabin"/>
                        <a:ea typeface="Cabin"/>
                        <a:cs typeface="Cabin"/>
                        <a:sym typeface="Cabin"/>
                      </a:endParaRPr>
                    </a:p>
                  </a:txBody>
                  <a:tcPr marL="44800" marR="44800" marT="0" marB="0">
                    <a:solidFill>
                      <a:srgbClr val="8AD9E4"/>
                    </a:solidFill>
                  </a:tcPr>
                </a:tc>
                <a:tc>
                  <a:txBody>
                    <a:bodyPr/>
                    <a:lstStyle/>
                    <a:p>
                      <a:pPr marL="0" marR="0" lvl="0" indent="0" algn="just" rtl="0">
                        <a:lnSpc>
                          <a:spcPct val="150000"/>
                        </a:lnSpc>
                        <a:spcBef>
                          <a:spcPts val="0"/>
                        </a:spcBef>
                        <a:spcAft>
                          <a:spcPts val="0"/>
                        </a:spcAft>
                        <a:buClr>
                          <a:srgbClr val="000000"/>
                        </a:buClr>
                        <a:buSzPts val="1600"/>
                        <a:buFont typeface="Arial"/>
                        <a:buNone/>
                      </a:pPr>
                      <a:r>
                        <a:rPr lang="es" sz="1200" b="1" i="0" u="none" strike="noStrike" cap="none">
                          <a:solidFill>
                            <a:schemeClr val="dk1"/>
                          </a:solidFill>
                          <a:latin typeface="Cabin"/>
                          <a:ea typeface="Cabin"/>
                          <a:cs typeface="Cabin"/>
                          <a:sym typeface="Cabin"/>
                        </a:rPr>
                        <a:t>EJEMPLOS ACTIVIDADES A REALIZAR</a:t>
                      </a:r>
                      <a:endParaRPr sz="1200" b="1" i="0" u="none" strike="noStrike" cap="none">
                        <a:solidFill>
                          <a:schemeClr val="dk1"/>
                        </a:solidFill>
                        <a:latin typeface="Cabin"/>
                        <a:ea typeface="Cabin"/>
                        <a:cs typeface="Cabin"/>
                        <a:sym typeface="Cabin"/>
                      </a:endParaRPr>
                    </a:p>
                  </a:txBody>
                  <a:tcPr marL="44800" marR="44800" marT="0" marB="0">
                    <a:solidFill>
                      <a:srgbClr val="8AD9E4"/>
                    </a:solidFill>
                  </a:tcPr>
                </a:tc>
                <a:extLst>
                  <a:ext uri="{0D108BD9-81ED-4DB2-BD59-A6C34878D82A}">
                    <a16:rowId xmlns:a16="http://schemas.microsoft.com/office/drawing/2014/main" val="10000"/>
                  </a:ext>
                </a:extLst>
              </a:tr>
              <a:tr h="1297450">
                <a:tc>
                  <a:txBody>
                    <a:bodyPr/>
                    <a:lstStyle/>
                    <a:p>
                      <a:pPr marL="0" marR="0" lvl="0" indent="0" algn="just" rtl="0">
                        <a:lnSpc>
                          <a:spcPct val="150000"/>
                        </a:lnSpc>
                        <a:spcBef>
                          <a:spcPts val="0"/>
                        </a:spcBef>
                        <a:spcAft>
                          <a:spcPts val="0"/>
                        </a:spcAft>
                        <a:buClr>
                          <a:srgbClr val="000000"/>
                        </a:buClr>
                        <a:buSzPts val="1400"/>
                        <a:buFont typeface="Arial"/>
                        <a:buNone/>
                      </a:pPr>
                      <a:r>
                        <a:rPr lang="es" sz="1200" b="1" i="0" u="none" strike="noStrike" cap="none">
                          <a:solidFill>
                            <a:schemeClr val="dk1"/>
                          </a:solidFill>
                          <a:latin typeface="Cabin"/>
                          <a:ea typeface="Cabin"/>
                          <a:cs typeface="Cabin"/>
                          <a:sym typeface="Cabin"/>
                        </a:rPr>
                        <a:t>1. Persona mayor (+ de 80 años)</a:t>
                      </a:r>
                      <a:r>
                        <a:rPr lang="es" sz="1200" b="0" i="0" u="none" strike="noStrike" cap="none">
                          <a:solidFill>
                            <a:schemeClr val="dk1"/>
                          </a:solidFill>
                          <a:latin typeface="Cabin"/>
                          <a:ea typeface="Cabin"/>
                          <a:cs typeface="Cabin"/>
                          <a:sym typeface="Cabin"/>
                        </a:rPr>
                        <a:t>: agregar peso en los tobillos y cargar una mochila con peso. En los oídos ponerse un audífono o cintillo que neutralice el sonido ambiental. Optativo: uso de bastón, cerrar los ojos por momentos simulando poca visión.</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Video de referencia: </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sng" strike="noStrike" cap="none">
                          <a:solidFill>
                            <a:schemeClr val="dk1"/>
                          </a:solidFill>
                          <a:latin typeface="Cabin"/>
                          <a:ea typeface="Cabin"/>
                          <a:cs typeface="Cabin"/>
                          <a:sym typeface="Cabin"/>
                          <a:hlinkClick r:id="rId3">
                            <a:extLst>
                              <a:ext uri="{A12FA001-AC4F-418D-AE19-62706E023703}">
                                <ahyp:hlinkClr xmlns:ahyp="http://schemas.microsoft.com/office/drawing/2018/hyperlinkcolor" val="tx"/>
                              </a:ext>
                            </a:extLst>
                          </a:hlinkClick>
                        </a:rPr>
                        <a:t>https://www.youtube.com/watch?v=xqZb33ASQuo</a:t>
                      </a:r>
                      <a:endParaRPr sz="1200" b="0" i="0" u="none" strike="noStrike" cap="none">
                        <a:solidFill>
                          <a:schemeClr val="dk1"/>
                        </a:solidFill>
                        <a:latin typeface="Cabin"/>
                        <a:ea typeface="Cabin"/>
                        <a:cs typeface="Cabin"/>
                        <a:sym typeface="Cabin"/>
                      </a:endParaRPr>
                    </a:p>
                  </a:txBody>
                  <a:tcPr marL="44800" marR="44800" marT="0" marB="0"/>
                </a:tc>
                <a:tc>
                  <a:txBody>
                    <a:bodyPr/>
                    <a:lstStyle/>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1. Hacer la cama lentamente.</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2. Caminar por toda la casa con el peso en el cuerpo. </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3. Preparar desayuno o almuerzo y comer lentamente, demorarse por lo menos 30 minutos en comer.</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4. Subir una escalera lentamente (optativo).</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5. Permanecer sentado en un lugar fijo durante al menos 30 minutos.</a:t>
                      </a:r>
                      <a:endParaRPr sz="1200" b="0" i="0" u="none" strike="noStrike" cap="none">
                        <a:solidFill>
                          <a:schemeClr val="dk1"/>
                        </a:solidFill>
                        <a:latin typeface="Cabin"/>
                        <a:ea typeface="Cabin"/>
                        <a:cs typeface="Cabin"/>
                        <a:sym typeface="Cabin"/>
                      </a:endParaRPr>
                    </a:p>
                  </a:txBody>
                  <a:tcPr marL="44800" marR="44800" marT="0" marB="0"/>
                </a:tc>
                <a:extLst>
                  <a:ext uri="{0D108BD9-81ED-4DB2-BD59-A6C34878D82A}">
                    <a16:rowId xmlns:a16="http://schemas.microsoft.com/office/drawing/2014/main" val="10001"/>
                  </a:ext>
                </a:extLst>
              </a:tr>
              <a:tr h="1297450">
                <a:tc>
                  <a:txBody>
                    <a:bodyPr/>
                    <a:lstStyle/>
                    <a:p>
                      <a:pPr marL="0" marR="0" lvl="0" indent="0" algn="just" rtl="0">
                        <a:lnSpc>
                          <a:spcPct val="150000"/>
                        </a:lnSpc>
                        <a:spcBef>
                          <a:spcPts val="0"/>
                        </a:spcBef>
                        <a:spcAft>
                          <a:spcPts val="0"/>
                        </a:spcAft>
                        <a:buClr>
                          <a:srgbClr val="000000"/>
                        </a:buClr>
                        <a:buSzPts val="1400"/>
                        <a:buFont typeface="Arial"/>
                        <a:buNone/>
                      </a:pPr>
                      <a:r>
                        <a:rPr lang="es" sz="1200" b="1" i="0" u="none" strike="noStrike" cap="none">
                          <a:solidFill>
                            <a:schemeClr val="dk1"/>
                          </a:solidFill>
                          <a:latin typeface="Cabin"/>
                          <a:ea typeface="Cabin"/>
                          <a:cs typeface="Cabin"/>
                          <a:sym typeface="Cabin"/>
                        </a:rPr>
                        <a:t>2. Persona en situación de discapacidad:</a:t>
                      </a:r>
                      <a:endParaRPr sz="1200" b="1"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 Ponerse una venda en los ojos </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 Inmovilizar alguna extremidad (brazo o pierna). </a:t>
                      </a:r>
                      <a:endParaRPr sz="1200" b="0" i="0" u="none" strike="noStrike" cap="none">
                        <a:solidFill>
                          <a:schemeClr val="dk1"/>
                        </a:solidFill>
                        <a:latin typeface="Cabin"/>
                        <a:ea typeface="Cabin"/>
                        <a:cs typeface="Cabin"/>
                        <a:sym typeface="Cabin"/>
                      </a:endParaRPr>
                    </a:p>
                  </a:txBody>
                  <a:tcPr marL="44800" marR="44800" marT="0" marB="0"/>
                </a:tc>
                <a:tc>
                  <a:txBody>
                    <a:bodyPr/>
                    <a:lstStyle/>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1. Hacer la cama. </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2. Caminar por toda la casa. </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3. Preparar desayuno o almuerzo (cocinar algo simple).</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4. Ir a comprar a algún negocio cerca</a:t>
                      </a:r>
                      <a:endParaRPr sz="1200" b="0"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5. Barrer una habitación del hogar.</a:t>
                      </a:r>
                      <a:endParaRPr sz="1400" u="none" strike="noStrike" cap="none"/>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6. Colgar la ropa. </a:t>
                      </a:r>
                      <a:endParaRPr sz="1200" b="0" i="0" u="none" strike="noStrike" cap="none">
                        <a:solidFill>
                          <a:schemeClr val="dk1"/>
                        </a:solidFill>
                        <a:latin typeface="Cabin"/>
                        <a:ea typeface="Cabin"/>
                        <a:cs typeface="Cabin"/>
                        <a:sym typeface="Cabin"/>
                      </a:endParaRPr>
                    </a:p>
                  </a:txBody>
                  <a:tcPr marL="44800" marR="44800" marT="0" marB="0"/>
                </a:tc>
                <a:extLst>
                  <a:ext uri="{0D108BD9-81ED-4DB2-BD59-A6C34878D82A}">
                    <a16:rowId xmlns:a16="http://schemas.microsoft.com/office/drawing/2014/main" val="10002"/>
                  </a:ext>
                </a:extLst>
              </a:tr>
              <a:tr h="1297450">
                <a:tc>
                  <a:txBody>
                    <a:bodyPr/>
                    <a:lstStyle/>
                    <a:p>
                      <a:pPr marL="0" marR="0" lvl="0" indent="0" algn="just" rtl="0">
                        <a:lnSpc>
                          <a:spcPct val="150000"/>
                        </a:lnSpc>
                        <a:spcBef>
                          <a:spcPts val="0"/>
                        </a:spcBef>
                        <a:spcAft>
                          <a:spcPts val="0"/>
                        </a:spcAft>
                        <a:buClr>
                          <a:srgbClr val="000000"/>
                        </a:buClr>
                        <a:buSzPts val="1400"/>
                        <a:buFont typeface="Arial"/>
                        <a:buNone/>
                      </a:pPr>
                      <a:r>
                        <a:rPr lang="es" sz="1200" b="1" i="0" u="none" strike="noStrike" cap="none">
                          <a:solidFill>
                            <a:schemeClr val="dk1"/>
                          </a:solidFill>
                          <a:latin typeface="Cabin"/>
                          <a:ea typeface="Cabin"/>
                          <a:cs typeface="Cabin"/>
                          <a:sym typeface="Cabin"/>
                        </a:rPr>
                        <a:t>3. Persona que trabaja en una feria libre o minimarket</a:t>
                      </a:r>
                      <a:endParaRPr sz="1200" b="1" i="0" u="none" strike="noStrike" cap="none">
                        <a:solidFill>
                          <a:schemeClr val="dk1"/>
                        </a:solidFill>
                        <a:latin typeface="Cabin"/>
                        <a:ea typeface="Cabin"/>
                        <a:cs typeface="Cabin"/>
                        <a:sym typeface="Cabin"/>
                      </a:endParaRPr>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Atender público. </a:t>
                      </a:r>
                      <a:endParaRPr sz="1200" b="0" i="0" u="none" strike="noStrike" cap="none">
                        <a:solidFill>
                          <a:schemeClr val="dk1"/>
                        </a:solidFill>
                        <a:latin typeface="Cabin"/>
                        <a:ea typeface="Cabin"/>
                        <a:cs typeface="Cabin"/>
                        <a:sym typeface="Cabin"/>
                      </a:endParaRPr>
                    </a:p>
                  </a:txBody>
                  <a:tcPr marL="44800" marR="44800" marT="0" marB="0"/>
                </a:tc>
                <a:tc>
                  <a:txBody>
                    <a:bodyPr/>
                    <a:lstStyle/>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1. Atender público.</a:t>
                      </a:r>
                      <a:endParaRPr sz="1400" u="none" strike="noStrike" cap="none"/>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2. Reponer productos.</a:t>
                      </a:r>
                      <a:endParaRPr sz="1400" u="none" strike="noStrike" cap="none"/>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3. Limpiar el lugar de trabajo.</a:t>
                      </a:r>
                      <a:endParaRPr sz="1400" u="none" strike="noStrike" cap="none"/>
                    </a:p>
                    <a:p>
                      <a:pPr marL="0" marR="0" lvl="0" indent="0" algn="just" rtl="0">
                        <a:lnSpc>
                          <a:spcPct val="150000"/>
                        </a:lnSpc>
                        <a:spcBef>
                          <a:spcPts val="0"/>
                        </a:spcBef>
                        <a:spcAft>
                          <a:spcPts val="0"/>
                        </a:spcAft>
                        <a:buClr>
                          <a:srgbClr val="000000"/>
                        </a:buClr>
                        <a:buSzPts val="1400"/>
                        <a:buFont typeface="Arial"/>
                        <a:buNone/>
                      </a:pPr>
                      <a:r>
                        <a:rPr lang="es" sz="1200" b="0" i="0" u="none" strike="noStrike" cap="none">
                          <a:solidFill>
                            <a:schemeClr val="dk1"/>
                          </a:solidFill>
                          <a:latin typeface="Cabin"/>
                          <a:ea typeface="Cabin"/>
                          <a:cs typeface="Cabin"/>
                          <a:sym typeface="Cabin"/>
                        </a:rPr>
                        <a:t>4. Cargar y descargar.</a:t>
                      </a:r>
                      <a:endParaRPr sz="1400" u="none" strike="noStrike" cap="none"/>
                    </a:p>
                  </a:txBody>
                  <a:tcPr marL="44800" marR="44800" marT="0" marB="0"/>
                </a:tc>
                <a:extLst>
                  <a:ext uri="{0D108BD9-81ED-4DB2-BD59-A6C34878D82A}">
                    <a16:rowId xmlns:a16="http://schemas.microsoft.com/office/drawing/2014/main" val="10003"/>
                  </a:ext>
                </a:extLst>
              </a:tr>
            </a:tbl>
          </a:graphicData>
        </a:graphic>
      </p:graphicFrame>
      <p:sp>
        <p:nvSpPr>
          <p:cNvPr id="132" name="Google Shape;132;p65"/>
          <p:cNvSpPr txBox="1"/>
          <p:nvPr/>
        </p:nvSpPr>
        <p:spPr>
          <a:xfrm>
            <a:off x="231266" y="255289"/>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EJEMPLO VIVIR UNA EXPERIENCIA REAL</a:t>
            </a:r>
            <a:endParaRPr sz="1400" b="0" i="0" u="none" strike="noStrike" cap="none">
              <a:solidFill>
                <a:srgbClr val="000000"/>
              </a:solidFill>
              <a:latin typeface="Arvo"/>
              <a:ea typeface="Arvo"/>
              <a:cs typeface="Arvo"/>
              <a:sym typeface="Arv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CARACTERIZAR A LA PERSONA</a:t>
            </a:r>
            <a:endParaRPr sz="2200" b="1" i="0" u="none" strike="noStrike" cap="none">
              <a:solidFill>
                <a:srgbClr val="000000"/>
              </a:solidFill>
              <a:latin typeface="Arvo"/>
              <a:ea typeface="Arvo"/>
              <a:cs typeface="Arvo"/>
              <a:sym typeface="Arvo"/>
            </a:endParaRPr>
          </a:p>
        </p:txBody>
      </p:sp>
      <p:sp>
        <p:nvSpPr>
          <p:cNvPr id="138" name="Google Shape;138;p8"/>
          <p:cNvSpPr txBox="1"/>
          <p:nvPr/>
        </p:nvSpPr>
        <p:spPr>
          <a:xfrm>
            <a:off x="198919" y="1119855"/>
            <a:ext cx="8667990" cy="807883"/>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Cabin"/>
                <a:ea typeface="Cabin"/>
                <a:cs typeface="Cabin"/>
                <a:sym typeface="Cabin"/>
              </a:rPr>
              <a:t>Luego de escoger uno de los roles, deberán ponerse en el lugar del usuario que van a representar e imaginar cómo es esta persona. Asignarle un nombre ficticio, foto y describir sus principales características. </a:t>
            </a:r>
            <a:endParaRPr sz="1600" b="0" i="0" u="none" strike="noStrike" cap="none">
              <a:solidFill>
                <a:schemeClr val="dk1"/>
              </a:solidFill>
              <a:latin typeface="Cabin"/>
              <a:ea typeface="Cabin"/>
              <a:cs typeface="Cabin"/>
              <a:sym typeface="Cabin"/>
            </a:endParaRPr>
          </a:p>
        </p:txBody>
      </p:sp>
      <p:graphicFrame>
        <p:nvGraphicFramePr>
          <p:cNvPr id="139" name="Google Shape;139;p8"/>
          <p:cNvGraphicFramePr/>
          <p:nvPr/>
        </p:nvGraphicFramePr>
        <p:xfrm>
          <a:off x="270147" y="2093639"/>
          <a:ext cx="8455900" cy="4598000"/>
        </p:xfrm>
        <a:graphic>
          <a:graphicData uri="http://schemas.openxmlformats.org/drawingml/2006/table">
            <a:tbl>
              <a:tblPr bandRow="1">
                <a:noFill/>
                <a:tableStyleId>{A03899A3-5556-4538-8DAD-36714E3BCF5B}</a:tableStyleId>
              </a:tblPr>
              <a:tblGrid>
                <a:gridCol w="4440400">
                  <a:extLst>
                    <a:ext uri="{9D8B030D-6E8A-4147-A177-3AD203B41FA5}">
                      <a16:colId xmlns:a16="http://schemas.microsoft.com/office/drawing/2014/main" val="20000"/>
                    </a:ext>
                  </a:extLst>
                </a:gridCol>
                <a:gridCol w="4015500">
                  <a:extLst>
                    <a:ext uri="{9D8B030D-6E8A-4147-A177-3AD203B41FA5}">
                      <a16:colId xmlns:a16="http://schemas.microsoft.com/office/drawing/2014/main" val="20001"/>
                    </a:ext>
                  </a:extLst>
                </a:gridCol>
              </a:tblGrid>
              <a:tr h="1148325">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Nombre: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Edad:</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Ocupación:</a:t>
                      </a:r>
                      <a:endParaRPr sz="1400" b="0" i="0" u="none" strike="noStrike" cap="none">
                        <a:solidFill>
                          <a:srgbClr val="000000"/>
                        </a:solidFill>
                        <a:latin typeface="Arvo"/>
                        <a:ea typeface="Arvo"/>
                        <a:cs typeface="Arvo"/>
                        <a:sym typeface="Arvo"/>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AD9E4"/>
                    </a:solidFill>
                  </a:tcPr>
                </a:tc>
                <a:tc rowSpan="2">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Foto</a:t>
                      </a:r>
                      <a:endParaRPr sz="1400" u="none" strike="noStrike" cap="none"/>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951350">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¿Con quién vive? ¿Cómo es su familia? </a:t>
                      </a:r>
                      <a:endParaRPr sz="1400" b="0" i="0" u="none" strike="noStrike" cap="none">
                        <a:solidFill>
                          <a:srgbClr val="000000"/>
                        </a:solidFill>
                        <a:latin typeface="Arvo"/>
                        <a:ea typeface="Arvo"/>
                        <a:cs typeface="Arvo"/>
                        <a:sym typeface="Arvo"/>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AD9E4"/>
                    </a:solidFill>
                  </a:tcPr>
                </a:tc>
                <a:tc vMerge="1">
                  <a:txBody>
                    <a:bodyPr/>
                    <a:lstStyle/>
                    <a:p>
                      <a:endParaRPr lang="es-CL"/>
                    </a:p>
                  </a:txBody>
                  <a:tcPr/>
                </a:tc>
                <a:extLst>
                  <a:ext uri="{0D108BD9-81ED-4DB2-BD59-A6C34878D82A}">
                    <a16:rowId xmlns:a16="http://schemas.microsoft.com/office/drawing/2014/main" val="10001"/>
                  </a:ext>
                </a:extLst>
              </a:tr>
              <a:tr h="974250">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¿Sus motivaciones?</a:t>
                      </a:r>
                      <a:endParaRPr sz="1400" b="0" i="0" u="none" strike="noStrike" cap="none">
                        <a:solidFill>
                          <a:srgbClr val="000000"/>
                        </a:solidFill>
                        <a:latin typeface="Arvo"/>
                        <a:ea typeface="Arvo"/>
                        <a:cs typeface="Arvo"/>
                        <a:sym typeface="Arvo"/>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AD9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¿Sus frustraciones y dificultades del día a día?</a:t>
                      </a:r>
                      <a:endParaRPr sz="1400" b="0" i="0" u="none" strike="noStrike" cap="none">
                        <a:solidFill>
                          <a:srgbClr val="000000"/>
                        </a:solidFill>
                        <a:latin typeface="Arvo"/>
                        <a:ea typeface="Arvo"/>
                        <a:cs typeface="Arvo"/>
                        <a:sym typeface="Arvo"/>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524075">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¿Cuáles son sus intereses? </a:t>
                      </a:r>
                      <a:endParaRPr sz="1400" b="0" i="0" u="none" strike="noStrike" cap="none">
                        <a:solidFill>
                          <a:srgbClr val="000000"/>
                        </a:solidFill>
                        <a:latin typeface="Arvo"/>
                        <a:ea typeface="Arvo"/>
                        <a:cs typeface="Arvo"/>
                        <a:sym typeface="Arvo"/>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AD9E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rgbClr val="000000"/>
                          </a:solidFill>
                          <a:latin typeface="Arvo"/>
                          <a:ea typeface="Arvo"/>
                          <a:cs typeface="Arvo"/>
                          <a:sym typeface="Arvo"/>
                        </a:rPr>
                        <a:t>¿Cómo es su día a día? </a:t>
                      </a:r>
                      <a:endParaRPr sz="1400" b="0" i="0" u="none" strike="noStrike" cap="none">
                        <a:solidFill>
                          <a:srgbClr val="000000"/>
                        </a:solidFill>
                        <a:latin typeface="Arvo"/>
                        <a:ea typeface="Arvo"/>
                        <a:cs typeface="Arvo"/>
                        <a:sym typeface="Arvo"/>
                      </a:endParaRPr>
                    </a:p>
                  </a:txBody>
                  <a:tcPr marL="73025" marR="7302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p:nvPr/>
        </p:nvSpPr>
        <p:spPr>
          <a:xfrm>
            <a:off x="157375" y="363776"/>
            <a:ext cx="7464300" cy="6627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MURO DE LOS PREJUICIOS</a:t>
            </a:r>
            <a:endParaRPr sz="2200" b="1" i="0" u="none" strike="noStrike" cap="none">
              <a:solidFill>
                <a:srgbClr val="000000"/>
              </a:solidFill>
              <a:latin typeface="Arvo"/>
              <a:ea typeface="Arvo"/>
              <a:cs typeface="Arvo"/>
              <a:sym typeface="Arvo"/>
            </a:endParaRPr>
          </a:p>
        </p:txBody>
      </p:sp>
      <p:sp>
        <p:nvSpPr>
          <p:cNvPr id="145" name="Google Shape;145;p9"/>
          <p:cNvSpPr txBox="1"/>
          <p:nvPr/>
        </p:nvSpPr>
        <p:spPr>
          <a:xfrm>
            <a:off x="157375" y="1116475"/>
            <a:ext cx="8507069" cy="984817"/>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s" sz="1600" b="0" i="0" u="none" strike="noStrike" cap="none">
                <a:solidFill>
                  <a:schemeClr val="dk1"/>
                </a:solidFill>
                <a:latin typeface="Cabin"/>
                <a:ea typeface="Cabin"/>
                <a:cs typeface="Cabin"/>
                <a:sym typeface="Cabin"/>
              </a:rPr>
              <a:t>Una vez representadas las características de la persona, describan las situaciones en las que les resulta difícil ser empático y respondan: ¿Qué prejuicios tenemos relacionados a esta persona? </a:t>
            </a:r>
            <a:br>
              <a:rPr lang="es" sz="1600" b="0" i="0" u="none" strike="noStrike" cap="none">
                <a:solidFill>
                  <a:schemeClr val="dk1"/>
                </a:solidFill>
                <a:latin typeface="Cabin"/>
                <a:ea typeface="Cabin"/>
                <a:cs typeface="Cabin"/>
                <a:sym typeface="Cabin"/>
              </a:rPr>
            </a:br>
            <a:r>
              <a:rPr lang="es" sz="1600" b="0" i="0" u="none" strike="noStrike" cap="none">
                <a:solidFill>
                  <a:schemeClr val="dk1"/>
                </a:solidFill>
                <a:latin typeface="Cabin"/>
                <a:ea typeface="Cabin"/>
                <a:cs typeface="Cabin"/>
                <a:sym typeface="Cabin"/>
              </a:rPr>
              <a:t>Peguen en el muro conceptos o frases breves de los prejuicios detectados. Identificar al menos 5. </a:t>
            </a:r>
            <a:br>
              <a:rPr lang="es" sz="1200" b="0" i="0" u="none" strike="noStrike" cap="none">
                <a:solidFill>
                  <a:srgbClr val="000000"/>
                </a:solidFill>
                <a:latin typeface="Calibri"/>
                <a:ea typeface="Calibri"/>
                <a:cs typeface="Calibri"/>
                <a:sym typeface="Calibri"/>
              </a:rPr>
            </a:br>
            <a:endParaRPr sz="1200" b="0" i="0" u="none" strike="noStrike" cap="none">
              <a:solidFill>
                <a:srgbClr val="000000"/>
              </a:solidFill>
              <a:latin typeface="Calibri"/>
              <a:ea typeface="Calibri"/>
              <a:cs typeface="Calibri"/>
              <a:sym typeface="Calibri"/>
            </a:endParaRPr>
          </a:p>
        </p:txBody>
      </p:sp>
      <p:sp>
        <p:nvSpPr>
          <p:cNvPr id="146" name="Google Shape;146;p9"/>
          <p:cNvSpPr/>
          <p:nvPr/>
        </p:nvSpPr>
        <p:spPr>
          <a:xfrm>
            <a:off x="348018" y="2191292"/>
            <a:ext cx="8490995" cy="4290503"/>
          </a:xfrm>
          <a:prstGeom prst="round2DiagRect">
            <a:avLst>
              <a:gd name="adj1" fmla="val 16667"/>
              <a:gd name="adj2" fmla="val 0"/>
            </a:avLst>
          </a:prstGeom>
          <a:solidFill>
            <a:srgbClr val="EFEFEF"/>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bin"/>
              <a:ea typeface="Cabin"/>
              <a:cs typeface="Cabin"/>
              <a:sym typeface="Cabin"/>
            </a:endParaRPr>
          </a:p>
        </p:txBody>
      </p:sp>
      <p:sp>
        <p:nvSpPr>
          <p:cNvPr id="147" name="Google Shape;147;p9"/>
          <p:cNvSpPr/>
          <p:nvPr/>
        </p:nvSpPr>
        <p:spPr>
          <a:xfrm rot="-602680">
            <a:off x="2166693" y="3857545"/>
            <a:ext cx="1402767" cy="573762"/>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PREJUICIO 1</a:t>
            </a:r>
            <a:endParaRPr sz="1200" b="0" i="0" u="none" strike="noStrike" cap="none">
              <a:solidFill>
                <a:srgbClr val="000000"/>
              </a:solidFill>
              <a:latin typeface="Cabin"/>
              <a:ea typeface="Cabin"/>
              <a:cs typeface="Cabin"/>
              <a:sym typeface="Cabin"/>
            </a:endParaRPr>
          </a:p>
        </p:txBody>
      </p:sp>
      <p:sp>
        <p:nvSpPr>
          <p:cNvPr id="148" name="Google Shape;148;p9"/>
          <p:cNvSpPr/>
          <p:nvPr/>
        </p:nvSpPr>
        <p:spPr>
          <a:xfrm rot="491881">
            <a:off x="3757806" y="3445990"/>
            <a:ext cx="1646667" cy="573762"/>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PREJUICIO 2</a:t>
            </a:r>
            <a:endParaRPr sz="1200" b="0" i="0" u="none" strike="noStrike" cap="none">
              <a:solidFill>
                <a:srgbClr val="000000"/>
              </a:solidFill>
              <a:latin typeface="Cabin"/>
              <a:ea typeface="Cabin"/>
              <a:cs typeface="Cabin"/>
              <a:sym typeface="Cabin"/>
            </a:endParaRPr>
          </a:p>
        </p:txBody>
      </p:sp>
      <p:sp>
        <p:nvSpPr>
          <p:cNvPr id="149" name="Google Shape;149;p9"/>
          <p:cNvSpPr/>
          <p:nvPr/>
        </p:nvSpPr>
        <p:spPr>
          <a:xfrm>
            <a:off x="3719175" y="4241240"/>
            <a:ext cx="1481338" cy="573762"/>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PREJUICIO 3</a:t>
            </a:r>
            <a:endParaRPr sz="1200" b="0" i="0" u="none" strike="noStrike" cap="none">
              <a:solidFill>
                <a:srgbClr val="000000"/>
              </a:solidFill>
              <a:latin typeface="Cabin"/>
              <a:ea typeface="Cabin"/>
              <a:cs typeface="Cabin"/>
              <a:sym typeface="Cabin"/>
            </a:endParaRPr>
          </a:p>
        </p:txBody>
      </p:sp>
      <p:sp>
        <p:nvSpPr>
          <p:cNvPr id="150" name="Google Shape;150;p9"/>
          <p:cNvSpPr/>
          <p:nvPr/>
        </p:nvSpPr>
        <p:spPr>
          <a:xfrm rot="-312378">
            <a:off x="5596109" y="3868548"/>
            <a:ext cx="1687543" cy="573762"/>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PREJUICIO 4</a:t>
            </a:r>
            <a:endParaRPr sz="1200" b="0" i="0" u="none" strike="noStrike" cap="none">
              <a:solidFill>
                <a:srgbClr val="000000"/>
              </a:solidFill>
              <a:latin typeface="Cabin"/>
              <a:ea typeface="Cabin"/>
              <a:cs typeface="Cabin"/>
              <a:sym typeface="Cabin"/>
            </a:endParaRPr>
          </a:p>
        </p:txBody>
      </p:sp>
      <p:sp>
        <p:nvSpPr>
          <p:cNvPr id="151" name="Google Shape;151;p9"/>
          <p:cNvSpPr/>
          <p:nvPr/>
        </p:nvSpPr>
        <p:spPr>
          <a:xfrm rot="-312378">
            <a:off x="5309668" y="4992613"/>
            <a:ext cx="1687543" cy="369302"/>
          </a:xfrm>
          <a:prstGeom prst="rect">
            <a:avLst/>
          </a:prstGeom>
          <a:solidFill>
            <a:srgbClr val="8AD9E4"/>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 sz="1200" b="0" i="0" u="none" strike="noStrike" cap="none">
                <a:solidFill>
                  <a:srgbClr val="000000"/>
                </a:solidFill>
                <a:latin typeface="Cabin"/>
                <a:ea typeface="Cabin"/>
                <a:cs typeface="Cabin"/>
                <a:sym typeface="Cabin"/>
              </a:rPr>
              <a:t>PREJUICIO 5</a:t>
            </a:r>
            <a:endParaRPr sz="1200" b="0" i="0" u="none" strike="noStrike" cap="none">
              <a:solidFill>
                <a:srgbClr val="000000"/>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p:nvPr/>
        </p:nvSpPr>
        <p:spPr>
          <a:xfrm>
            <a:off x="6617856" y="2292159"/>
            <a:ext cx="1574800" cy="584735"/>
          </a:xfrm>
          <a:prstGeom prst="rect">
            <a:avLst/>
          </a:prstGeom>
          <a:noFill/>
          <a:ln w="9525"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600" b="0" i="0" u="none" strike="noStrike" cap="none">
                <a:solidFill>
                  <a:srgbClr val="000000"/>
                </a:solidFill>
                <a:latin typeface="Cabin"/>
                <a:ea typeface="Cabin"/>
                <a:cs typeface="Cabin"/>
                <a:sym typeface="Cabin"/>
              </a:rPr>
              <a:t>PRINCIPAL BARRERA </a:t>
            </a:r>
            <a:endParaRPr sz="1600" b="0" i="0" u="none" strike="noStrike" cap="none">
              <a:solidFill>
                <a:srgbClr val="000000"/>
              </a:solidFill>
              <a:latin typeface="Cabin"/>
              <a:ea typeface="Cabin"/>
              <a:cs typeface="Cabin"/>
              <a:sym typeface="Cabin"/>
            </a:endParaRPr>
          </a:p>
        </p:txBody>
      </p:sp>
      <p:sp>
        <p:nvSpPr>
          <p:cNvPr id="157" name="Google Shape;157;p16"/>
          <p:cNvSpPr/>
          <p:nvPr/>
        </p:nvSpPr>
        <p:spPr>
          <a:xfrm>
            <a:off x="6654800" y="3352800"/>
            <a:ext cx="1574800" cy="660400"/>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 name="Google Shape;158;p16"/>
          <p:cNvSpPr txBox="1"/>
          <p:nvPr/>
        </p:nvSpPr>
        <p:spPr>
          <a:xfrm>
            <a:off x="6617856" y="4574262"/>
            <a:ext cx="1574800" cy="584735"/>
          </a:xfrm>
          <a:prstGeom prst="rect">
            <a:avLst/>
          </a:prstGeom>
          <a:noFill/>
          <a:ln w="9525"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s" sz="1600" b="0" i="0" u="none" strike="noStrike" cap="none">
                <a:solidFill>
                  <a:srgbClr val="000000"/>
                </a:solidFill>
                <a:latin typeface="Cabin"/>
                <a:ea typeface="Cabin"/>
                <a:cs typeface="Cabin"/>
                <a:sym typeface="Cabin"/>
              </a:rPr>
              <a:t>¿COMO ELIMINARLA?</a:t>
            </a:r>
            <a:endParaRPr sz="1600" b="0" i="0" u="none" strike="noStrike" cap="none">
              <a:solidFill>
                <a:srgbClr val="000000"/>
              </a:solidFill>
              <a:latin typeface="Cabin"/>
              <a:ea typeface="Cabin"/>
              <a:cs typeface="Cabin"/>
              <a:sym typeface="Cabin"/>
            </a:endParaRPr>
          </a:p>
        </p:txBody>
      </p:sp>
      <p:sp>
        <p:nvSpPr>
          <p:cNvPr id="159" name="Google Shape;159;p16"/>
          <p:cNvSpPr/>
          <p:nvPr/>
        </p:nvSpPr>
        <p:spPr>
          <a:xfrm>
            <a:off x="4702047" y="5665594"/>
            <a:ext cx="1388533" cy="698630"/>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16"/>
          <p:cNvSpPr/>
          <p:nvPr/>
        </p:nvSpPr>
        <p:spPr>
          <a:xfrm>
            <a:off x="6173893" y="5676581"/>
            <a:ext cx="1388533" cy="660400"/>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1" name="Google Shape;161;p16"/>
          <p:cNvSpPr/>
          <p:nvPr/>
        </p:nvSpPr>
        <p:spPr>
          <a:xfrm>
            <a:off x="7653866" y="5676581"/>
            <a:ext cx="1388533" cy="660400"/>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 name="Google Shape;162;p16"/>
          <p:cNvSpPr txBox="1"/>
          <p:nvPr/>
        </p:nvSpPr>
        <p:spPr>
          <a:xfrm>
            <a:off x="656056" y="2360605"/>
            <a:ext cx="1850057" cy="584735"/>
          </a:xfrm>
          <a:prstGeom prst="rect">
            <a:avLst/>
          </a:prstGeom>
          <a:noFill/>
          <a:ln w="9525"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 sz="1600" b="0" i="0" u="none" strike="noStrike" cap="none" dirty="0">
                <a:solidFill>
                  <a:srgbClr val="000000"/>
                </a:solidFill>
                <a:latin typeface="Cabin"/>
                <a:ea typeface="Cabin"/>
                <a:cs typeface="Cabin"/>
                <a:sym typeface="Cabin"/>
              </a:rPr>
              <a:t>TÉCNICAS PARA EMPATIZAR</a:t>
            </a:r>
            <a:endParaRPr sz="1600" b="0" i="0" u="none" strike="noStrike" cap="none" dirty="0">
              <a:solidFill>
                <a:srgbClr val="000000"/>
              </a:solidFill>
              <a:latin typeface="Cabin"/>
              <a:ea typeface="Cabin"/>
              <a:cs typeface="Cabin"/>
              <a:sym typeface="Cabin"/>
            </a:endParaRPr>
          </a:p>
        </p:txBody>
      </p:sp>
      <p:sp>
        <p:nvSpPr>
          <p:cNvPr id="163" name="Google Shape;163;p16"/>
          <p:cNvSpPr/>
          <p:nvPr/>
        </p:nvSpPr>
        <p:spPr>
          <a:xfrm>
            <a:off x="1965964" y="4103841"/>
            <a:ext cx="1570288" cy="425047"/>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 name="Google Shape;164;p16"/>
          <p:cNvSpPr/>
          <p:nvPr/>
        </p:nvSpPr>
        <p:spPr>
          <a:xfrm>
            <a:off x="395676" y="3470585"/>
            <a:ext cx="1570288" cy="425047"/>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16"/>
          <p:cNvSpPr/>
          <p:nvPr/>
        </p:nvSpPr>
        <p:spPr>
          <a:xfrm>
            <a:off x="129256" y="4505437"/>
            <a:ext cx="1570288" cy="425047"/>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6" name="Google Shape;166;p16"/>
          <p:cNvSpPr/>
          <p:nvPr/>
        </p:nvSpPr>
        <p:spPr>
          <a:xfrm>
            <a:off x="1965964" y="5075742"/>
            <a:ext cx="1570288" cy="425047"/>
          </a:xfrm>
          <a:prstGeom prst="roundRect">
            <a:avLst>
              <a:gd name="adj" fmla="val 16667"/>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Google Shape;167;p16"/>
          <p:cNvSpPr/>
          <p:nvPr/>
        </p:nvSpPr>
        <p:spPr>
          <a:xfrm>
            <a:off x="3680282" y="3039288"/>
            <a:ext cx="1929513" cy="991457"/>
          </a:xfrm>
          <a:prstGeom prst="ellipse">
            <a:avLst/>
          </a:prstGeom>
          <a:solidFill>
            <a:srgbClr val="8AD9E4"/>
          </a:solidFill>
          <a:ln w="25400" cap="flat" cmpd="sng">
            <a:solidFill>
              <a:srgbClr val="78909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0" i="0" u="none" strike="noStrike" cap="none" dirty="0">
                <a:solidFill>
                  <a:schemeClr val="dk1"/>
                </a:solidFill>
                <a:latin typeface="Cabin"/>
                <a:ea typeface="Cabin"/>
                <a:cs typeface="Cabin"/>
                <a:sym typeface="Cabin"/>
              </a:rPr>
              <a:t>EMPATÍA</a:t>
            </a:r>
            <a:endParaRPr sz="2000" b="0" i="0" u="none" strike="noStrike" cap="none" dirty="0">
              <a:solidFill>
                <a:schemeClr val="dk1"/>
              </a:solidFill>
              <a:latin typeface="Cabin"/>
              <a:ea typeface="Cabin"/>
              <a:cs typeface="Cabin"/>
              <a:sym typeface="Cabin"/>
            </a:endParaRPr>
          </a:p>
        </p:txBody>
      </p:sp>
      <p:sp>
        <p:nvSpPr>
          <p:cNvPr id="168" name="Google Shape;168;p16"/>
          <p:cNvSpPr/>
          <p:nvPr/>
        </p:nvSpPr>
        <p:spPr>
          <a:xfrm>
            <a:off x="5466955" y="2416401"/>
            <a:ext cx="1052378" cy="625858"/>
          </a:xfrm>
          <a:prstGeom prst="bentArrow">
            <a:avLst>
              <a:gd name="adj1" fmla="val 25000"/>
              <a:gd name="adj2" fmla="val 25000"/>
              <a:gd name="adj3" fmla="val 25000"/>
              <a:gd name="adj4" fmla="val 43750"/>
            </a:avLst>
          </a:prstGeom>
          <a:solidFill>
            <a:schemeClr val="accent3"/>
          </a:solidFill>
          <a:ln w="25400" cap="flat" cmpd="sng">
            <a:solidFill>
              <a:srgbClr val="57697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169" name="Google Shape;169;p16"/>
          <p:cNvCxnSpPr/>
          <p:nvPr/>
        </p:nvCxnSpPr>
        <p:spPr>
          <a:xfrm>
            <a:off x="7389028" y="2910176"/>
            <a:ext cx="0" cy="372533"/>
          </a:xfrm>
          <a:prstGeom prst="straightConnector1">
            <a:avLst/>
          </a:prstGeom>
          <a:noFill/>
          <a:ln w="9525" cap="flat" cmpd="sng">
            <a:solidFill>
              <a:srgbClr val="FDA739"/>
            </a:solidFill>
            <a:prstDash val="solid"/>
            <a:round/>
            <a:headEnd type="none" w="sm" len="sm"/>
            <a:tailEnd type="triangle" w="med" len="med"/>
          </a:ln>
        </p:spPr>
      </p:cxnSp>
      <p:cxnSp>
        <p:nvCxnSpPr>
          <p:cNvPr id="170" name="Google Shape;170;p16"/>
          <p:cNvCxnSpPr/>
          <p:nvPr/>
        </p:nvCxnSpPr>
        <p:spPr>
          <a:xfrm>
            <a:off x="7389028" y="4108047"/>
            <a:ext cx="0" cy="372533"/>
          </a:xfrm>
          <a:prstGeom prst="straightConnector1">
            <a:avLst/>
          </a:prstGeom>
          <a:noFill/>
          <a:ln w="9525" cap="flat" cmpd="sng">
            <a:solidFill>
              <a:srgbClr val="FDA739"/>
            </a:solidFill>
            <a:prstDash val="solid"/>
            <a:round/>
            <a:headEnd type="none" w="sm" len="sm"/>
            <a:tailEnd type="triangle" w="med" len="med"/>
          </a:ln>
        </p:spPr>
      </p:cxnSp>
      <p:cxnSp>
        <p:nvCxnSpPr>
          <p:cNvPr id="171" name="Google Shape;171;p16"/>
          <p:cNvCxnSpPr/>
          <p:nvPr/>
        </p:nvCxnSpPr>
        <p:spPr>
          <a:xfrm flipH="1">
            <a:off x="5993144" y="5143662"/>
            <a:ext cx="526190" cy="412204"/>
          </a:xfrm>
          <a:prstGeom prst="straightConnector1">
            <a:avLst/>
          </a:prstGeom>
          <a:noFill/>
          <a:ln w="9525" cap="flat" cmpd="sng">
            <a:solidFill>
              <a:srgbClr val="FDA739"/>
            </a:solidFill>
            <a:prstDash val="solid"/>
            <a:round/>
            <a:headEnd type="none" w="sm" len="sm"/>
            <a:tailEnd type="triangle" w="med" len="med"/>
          </a:ln>
        </p:spPr>
      </p:cxnSp>
      <p:cxnSp>
        <p:nvCxnSpPr>
          <p:cNvPr id="172" name="Google Shape;172;p16"/>
          <p:cNvCxnSpPr/>
          <p:nvPr/>
        </p:nvCxnSpPr>
        <p:spPr>
          <a:xfrm>
            <a:off x="8112422" y="5167860"/>
            <a:ext cx="537802" cy="388006"/>
          </a:xfrm>
          <a:prstGeom prst="straightConnector1">
            <a:avLst/>
          </a:prstGeom>
          <a:noFill/>
          <a:ln w="9525" cap="flat" cmpd="sng">
            <a:solidFill>
              <a:srgbClr val="FDA739"/>
            </a:solidFill>
            <a:prstDash val="solid"/>
            <a:round/>
            <a:headEnd type="none" w="sm" len="sm"/>
            <a:tailEnd type="triangle" w="med" len="med"/>
          </a:ln>
        </p:spPr>
      </p:cxnSp>
      <p:cxnSp>
        <p:nvCxnSpPr>
          <p:cNvPr id="173" name="Google Shape;173;p16"/>
          <p:cNvCxnSpPr/>
          <p:nvPr/>
        </p:nvCxnSpPr>
        <p:spPr>
          <a:xfrm>
            <a:off x="7267108" y="5211423"/>
            <a:ext cx="0" cy="372533"/>
          </a:xfrm>
          <a:prstGeom prst="straightConnector1">
            <a:avLst/>
          </a:prstGeom>
          <a:noFill/>
          <a:ln w="9525" cap="flat" cmpd="sng">
            <a:solidFill>
              <a:srgbClr val="FDA739"/>
            </a:solidFill>
            <a:prstDash val="solid"/>
            <a:round/>
            <a:headEnd type="none" w="sm" len="sm"/>
            <a:tailEnd type="triangle" w="med" len="med"/>
          </a:ln>
        </p:spPr>
      </p:cxnSp>
      <p:sp>
        <p:nvSpPr>
          <p:cNvPr id="174" name="Google Shape;174;p16"/>
          <p:cNvSpPr/>
          <p:nvPr/>
        </p:nvSpPr>
        <p:spPr>
          <a:xfrm flipH="1">
            <a:off x="2751108" y="2336510"/>
            <a:ext cx="1063912" cy="625858"/>
          </a:xfrm>
          <a:prstGeom prst="bentArrow">
            <a:avLst>
              <a:gd name="adj1" fmla="val 25000"/>
              <a:gd name="adj2" fmla="val 36688"/>
              <a:gd name="adj3" fmla="val 25000"/>
              <a:gd name="adj4" fmla="val 43750"/>
            </a:avLst>
          </a:prstGeom>
          <a:solidFill>
            <a:schemeClr val="accent3"/>
          </a:solidFill>
          <a:ln w="25400" cap="flat" cmpd="sng">
            <a:solidFill>
              <a:srgbClr val="57697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175" name="Google Shape;175;p16"/>
          <p:cNvCxnSpPr/>
          <p:nvPr/>
        </p:nvCxnSpPr>
        <p:spPr>
          <a:xfrm>
            <a:off x="1578988" y="3023971"/>
            <a:ext cx="0" cy="372533"/>
          </a:xfrm>
          <a:prstGeom prst="straightConnector1">
            <a:avLst/>
          </a:prstGeom>
          <a:noFill/>
          <a:ln w="9525" cap="flat" cmpd="sng">
            <a:solidFill>
              <a:srgbClr val="FDA739"/>
            </a:solidFill>
            <a:prstDash val="solid"/>
            <a:round/>
            <a:headEnd type="none" w="sm" len="sm"/>
            <a:tailEnd type="triangle" w="med" len="med"/>
          </a:ln>
        </p:spPr>
      </p:cxnSp>
      <p:sp>
        <p:nvSpPr>
          <p:cNvPr id="176" name="Google Shape;176;p16"/>
          <p:cNvSpPr txBox="1"/>
          <p:nvPr/>
        </p:nvSpPr>
        <p:spPr>
          <a:xfrm>
            <a:off x="335550" y="293750"/>
            <a:ext cx="8106000" cy="5094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1600"/>
              </a:spcAft>
              <a:buClr>
                <a:schemeClr val="dk2"/>
              </a:buClr>
              <a:buSzPts val="2800"/>
              <a:buFont typeface="Arial"/>
              <a:buNone/>
            </a:pPr>
            <a:r>
              <a:rPr lang="es" sz="2200" b="1" i="0" u="none" strike="noStrike" cap="none">
                <a:solidFill>
                  <a:srgbClr val="000000"/>
                </a:solidFill>
                <a:latin typeface="Arvo"/>
                <a:ea typeface="Arvo"/>
                <a:cs typeface="Arvo"/>
                <a:sym typeface="Arvo"/>
              </a:rPr>
              <a:t>REFLEXIÓN EN EQUIPO</a:t>
            </a:r>
            <a:endParaRPr sz="2200" b="1" i="0" u="none" strike="noStrike" cap="none">
              <a:solidFill>
                <a:srgbClr val="000000"/>
              </a:solidFill>
              <a:latin typeface="Arvo"/>
              <a:ea typeface="Arvo"/>
              <a:cs typeface="Arvo"/>
              <a:sym typeface="Arvo"/>
            </a:endParaRPr>
          </a:p>
        </p:txBody>
      </p:sp>
      <p:sp>
        <p:nvSpPr>
          <p:cNvPr id="177" name="Google Shape;177;p16"/>
          <p:cNvSpPr txBox="1"/>
          <p:nvPr/>
        </p:nvSpPr>
        <p:spPr>
          <a:xfrm>
            <a:off x="376989" y="1117571"/>
            <a:ext cx="853610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s" sz="1800" b="0" i="0" u="none" strike="noStrike" cap="none">
                <a:solidFill>
                  <a:srgbClr val="000000"/>
                </a:solidFill>
                <a:latin typeface="Cabin"/>
                <a:ea typeface="Cabin"/>
                <a:cs typeface="Cabin"/>
                <a:sym typeface="Cabin"/>
              </a:rPr>
              <a:t>En equipos, realizar un mapa mental concluyendo ¿Qué aprendimos hoy sobre la empatía? </a:t>
            </a:r>
            <a:endParaRPr sz="1800" b="0" i="0" u="none" strike="noStrike" cap="none">
              <a:solidFill>
                <a:srgbClr val="000000"/>
              </a:solidFill>
              <a:latin typeface="Cabin"/>
              <a:ea typeface="Cabin"/>
              <a:cs typeface="Cabin"/>
              <a:sym typeface="Cabin"/>
            </a:endParaRPr>
          </a:p>
        </p:txBody>
      </p:sp>
      <p:sp>
        <p:nvSpPr>
          <p:cNvPr id="4" name="CuadroTexto 3">
            <a:extLst>
              <a:ext uri="{FF2B5EF4-FFF2-40B4-BE49-F238E27FC236}">
                <a16:creationId xmlns:a16="http://schemas.microsoft.com/office/drawing/2014/main" id="{5C790B30-834E-DD94-05F9-934D3E3D3DA8}"/>
              </a:ext>
            </a:extLst>
          </p:cNvPr>
          <p:cNvSpPr txBox="1"/>
          <p:nvPr/>
        </p:nvSpPr>
        <p:spPr>
          <a:xfrm>
            <a:off x="500150" y="3524893"/>
            <a:ext cx="1570287" cy="307777"/>
          </a:xfrm>
          <a:prstGeom prst="rect">
            <a:avLst/>
          </a:prstGeom>
          <a:noFill/>
        </p:spPr>
        <p:txBody>
          <a:bodyPr wrap="square" rtlCol="0">
            <a:spAutoFit/>
          </a:bodyPr>
          <a:lstStyle/>
          <a:p>
            <a:r>
              <a:rPr lang="es-ES" dirty="0"/>
              <a:t>Escucha activa</a:t>
            </a:r>
            <a:endParaRPr lang="es-CL" dirty="0"/>
          </a:p>
        </p:txBody>
      </p:sp>
      <p:sp>
        <p:nvSpPr>
          <p:cNvPr id="5" name="CuadroTexto 4">
            <a:extLst>
              <a:ext uri="{FF2B5EF4-FFF2-40B4-BE49-F238E27FC236}">
                <a16:creationId xmlns:a16="http://schemas.microsoft.com/office/drawing/2014/main" id="{766032AA-AD94-08D5-9480-0F568AA1FA8D}"/>
              </a:ext>
            </a:extLst>
          </p:cNvPr>
          <p:cNvSpPr txBox="1"/>
          <p:nvPr/>
        </p:nvSpPr>
        <p:spPr>
          <a:xfrm>
            <a:off x="1882247" y="5131431"/>
            <a:ext cx="2294924" cy="276999"/>
          </a:xfrm>
          <a:prstGeom prst="rect">
            <a:avLst/>
          </a:prstGeom>
          <a:noFill/>
        </p:spPr>
        <p:txBody>
          <a:bodyPr wrap="square" rtlCol="0">
            <a:spAutoFit/>
          </a:bodyPr>
          <a:lstStyle/>
          <a:p>
            <a:r>
              <a:rPr lang="es-ES" sz="1200" dirty="0"/>
              <a:t>Perspectiva compartida</a:t>
            </a:r>
            <a:endParaRPr lang="es-CL" sz="1200" dirty="0"/>
          </a:p>
        </p:txBody>
      </p:sp>
      <p:sp>
        <p:nvSpPr>
          <p:cNvPr id="6" name="CuadroTexto 5">
            <a:extLst>
              <a:ext uri="{FF2B5EF4-FFF2-40B4-BE49-F238E27FC236}">
                <a16:creationId xmlns:a16="http://schemas.microsoft.com/office/drawing/2014/main" id="{8252A0BA-3AD5-9519-FA32-19B171F52431}"/>
              </a:ext>
            </a:extLst>
          </p:cNvPr>
          <p:cNvSpPr txBox="1"/>
          <p:nvPr/>
        </p:nvSpPr>
        <p:spPr>
          <a:xfrm>
            <a:off x="137164" y="4580652"/>
            <a:ext cx="1734510" cy="307777"/>
          </a:xfrm>
          <a:prstGeom prst="rect">
            <a:avLst/>
          </a:prstGeom>
          <a:noFill/>
        </p:spPr>
        <p:txBody>
          <a:bodyPr wrap="square" rtlCol="0">
            <a:spAutoFit/>
          </a:bodyPr>
          <a:lstStyle/>
          <a:p>
            <a:r>
              <a:rPr lang="es-ES" dirty="0"/>
              <a:t>Reflejo emocional</a:t>
            </a:r>
            <a:endParaRPr lang="es-CL" dirty="0"/>
          </a:p>
        </p:txBody>
      </p:sp>
      <p:sp>
        <p:nvSpPr>
          <p:cNvPr id="7" name="CuadroTexto 6">
            <a:extLst>
              <a:ext uri="{FF2B5EF4-FFF2-40B4-BE49-F238E27FC236}">
                <a16:creationId xmlns:a16="http://schemas.microsoft.com/office/drawing/2014/main" id="{AAC81A92-8FAC-F3E7-AF43-D0DDBF4F428D}"/>
              </a:ext>
            </a:extLst>
          </p:cNvPr>
          <p:cNvSpPr txBox="1"/>
          <p:nvPr/>
        </p:nvSpPr>
        <p:spPr>
          <a:xfrm>
            <a:off x="1883853" y="4181139"/>
            <a:ext cx="1734510" cy="307777"/>
          </a:xfrm>
          <a:prstGeom prst="rect">
            <a:avLst/>
          </a:prstGeom>
          <a:noFill/>
        </p:spPr>
        <p:txBody>
          <a:bodyPr wrap="square" rtlCol="0">
            <a:spAutoFit/>
          </a:bodyPr>
          <a:lstStyle/>
          <a:p>
            <a:r>
              <a:rPr lang="es-ES" dirty="0"/>
              <a:t>Preguntas abiertas</a:t>
            </a:r>
            <a:endParaRPr lang="es-CL" dirty="0"/>
          </a:p>
        </p:txBody>
      </p:sp>
      <p:sp>
        <p:nvSpPr>
          <p:cNvPr id="8" name="CuadroTexto 7">
            <a:extLst>
              <a:ext uri="{FF2B5EF4-FFF2-40B4-BE49-F238E27FC236}">
                <a16:creationId xmlns:a16="http://schemas.microsoft.com/office/drawing/2014/main" id="{3401B2F4-E8E4-4C35-6F1C-D78EBF5CD141}"/>
              </a:ext>
            </a:extLst>
          </p:cNvPr>
          <p:cNvSpPr txBox="1"/>
          <p:nvPr/>
        </p:nvSpPr>
        <p:spPr>
          <a:xfrm>
            <a:off x="6786611" y="3393823"/>
            <a:ext cx="1734510" cy="523220"/>
          </a:xfrm>
          <a:prstGeom prst="rect">
            <a:avLst/>
          </a:prstGeom>
          <a:noFill/>
        </p:spPr>
        <p:txBody>
          <a:bodyPr wrap="square" rtlCol="0">
            <a:spAutoFit/>
          </a:bodyPr>
          <a:lstStyle/>
          <a:p>
            <a:r>
              <a:rPr lang="es-ES" dirty="0"/>
              <a:t>Falta de comprensión</a:t>
            </a:r>
            <a:endParaRPr lang="es-CL" dirty="0"/>
          </a:p>
        </p:txBody>
      </p:sp>
      <p:sp>
        <p:nvSpPr>
          <p:cNvPr id="12" name="CuadroTexto 11">
            <a:extLst>
              <a:ext uri="{FF2B5EF4-FFF2-40B4-BE49-F238E27FC236}">
                <a16:creationId xmlns:a16="http://schemas.microsoft.com/office/drawing/2014/main" id="{086E39BD-78BB-7164-3573-77003C31EFE5}"/>
              </a:ext>
            </a:extLst>
          </p:cNvPr>
          <p:cNvSpPr txBox="1"/>
          <p:nvPr/>
        </p:nvSpPr>
        <p:spPr>
          <a:xfrm>
            <a:off x="7769566" y="5645577"/>
            <a:ext cx="1374434" cy="738664"/>
          </a:xfrm>
          <a:prstGeom prst="rect">
            <a:avLst/>
          </a:prstGeom>
          <a:noFill/>
        </p:spPr>
        <p:txBody>
          <a:bodyPr wrap="square" rtlCol="0">
            <a:spAutoFit/>
          </a:bodyPr>
          <a:lstStyle/>
          <a:p>
            <a:r>
              <a:rPr lang="es-ES" dirty="0"/>
              <a:t>Practicar la empatía reflexiva</a:t>
            </a:r>
            <a:endParaRPr lang="es-CL" dirty="0"/>
          </a:p>
        </p:txBody>
      </p:sp>
      <p:sp>
        <p:nvSpPr>
          <p:cNvPr id="13" name="CuadroTexto 12">
            <a:extLst>
              <a:ext uri="{FF2B5EF4-FFF2-40B4-BE49-F238E27FC236}">
                <a16:creationId xmlns:a16="http://schemas.microsoft.com/office/drawing/2014/main" id="{B2F7AC7B-EEAB-056C-A811-BA285F8CC041}"/>
              </a:ext>
            </a:extLst>
          </p:cNvPr>
          <p:cNvSpPr txBox="1"/>
          <p:nvPr/>
        </p:nvSpPr>
        <p:spPr>
          <a:xfrm>
            <a:off x="6271305" y="5643162"/>
            <a:ext cx="1374434" cy="738664"/>
          </a:xfrm>
          <a:prstGeom prst="rect">
            <a:avLst/>
          </a:prstGeom>
          <a:noFill/>
        </p:spPr>
        <p:txBody>
          <a:bodyPr wrap="square" rtlCol="0">
            <a:spAutoFit/>
          </a:bodyPr>
          <a:lstStyle/>
          <a:p>
            <a:r>
              <a:rPr lang="es-ES" dirty="0"/>
              <a:t>Regular las propias emociones</a:t>
            </a:r>
            <a:endParaRPr lang="es-CL" dirty="0"/>
          </a:p>
        </p:txBody>
      </p:sp>
      <p:sp>
        <p:nvSpPr>
          <p:cNvPr id="14" name="CuadroTexto 13">
            <a:extLst>
              <a:ext uri="{FF2B5EF4-FFF2-40B4-BE49-F238E27FC236}">
                <a16:creationId xmlns:a16="http://schemas.microsoft.com/office/drawing/2014/main" id="{DCF857FA-58EA-D321-5551-FFB608F0C044}"/>
              </a:ext>
            </a:extLst>
          </p:cNvPr>
          <p:cNvSpPr txBox="1"/>
          <p:nvPr/>
        </p:nvSpPr>
        <p:spPr>
          <a:xfrm>
            <a:off x="4663194" y="5665594"/>
            <a:ext cx="1510699" cy="738664"/>
          </a:xfrm>
          <a:prstGeom prst="rect">
            <a:avLst/>
          </a:prstGeom>
          <a:noFill/>
        </p:spPr>
        <p:txBody>
          <a:bodyPr wrap="square" rtlCol="0">
            <a:spAutoFit/>
          </a:bodyPr>
          <a:lstStyle/>
          <a:p>
            <a:r>
              <a:rPr lang="es-ES" dirty="0"/>
              <a:t>Aprender sobre las diferencias del otro</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4946</Words>
  <Application>Microsoft Office PowerPoint</Application>
  <PresentationFormat>Presentación en pantalla (4:3)</PresentationFormat>
  <Paragraphs>886</Paragraphs>
  <Slides>51</Slides>
  <Notes>51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Arvo</vt:lpstr>
      <vt:lpstr>Arial</vt:lpstr>
      <vt:lpstr>Noto Sans Symbols</vt:lpstr>
      <vt:lpstr>Cabin</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 partir de los problemas detectados luego de realizar la inmersión en la vida de una persona, deberán identificar una oportunidad para desarrollar una solución creativa, completando la siguiente tabla:</vt:lpstr>
      <vt:lpstr>Presentación de PowerPoint</vt:lpstr>
      <vt:lpstr>Presentación de PowerPoint</vt:lpstr>
      <vt:lpstr>Ideas colaborativas:  Paso 2)  Cada estudiante extraerá de la lluvia de ideas individual las dos ideas que mas le gustaron. Compartir y revisar en equipo, construir sobre ellas y mejorarlas, fusionar o crear nuevas. En esta etapa deben dejar fluir la creatividad nuevamente, no juzgar las ideas de los demás, si no que colaborar en mejorarlas.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 equipos, definir qué tipo de prototipo realizarán para representar su solución creativa. </vt:lpstr>
      <vt:lpstr>Cada integrante dibuja una primera versión del prototipo y sube la imagen</vt:lpstr>
      <vt:lpstr>Desarrollar la versión definitiva del prototipo en estilo maqueta y subir sus imágenes aquí.</vt:lpstr>
      <vt:lpstr>Presentación de PowerPoint</vt:lpstr>
      <vt:lpstr>Presentación de PowerPoint</vt:lpstr>
      <vt:lpstr>Adjuntar evidencia de entrevistas (Grabaciones o fotografías).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Gisela</dc:creator>
  <cp:lastModifiedBy>JUSTIN . RIQUELME AGUILAR</cp:lastModifiedBy>
  <cp:revision>1</cp:revision>
  <dcterms:modified xsi:type="dcterms:W3CDTF">2023-05-02T06:00:36Z</dcterms:modified>
</cp:coreProperties>
</file>