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1" r:id="rId5"/>
    <p:sldId id="258" r:id="rId6"/>
    <p:sldId id="260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5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C96F2-FF58-E64E-B12F-B266E4EBB7B1}" type="datetimeFigureOut">
              <a:rPr kumimoji="1" lang="ja-JP" altLang="en-US" smtClean="0"/>
              <a:t>2017/7/22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8A9BE-4602-4A4B-B7BD-7C2D672193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6172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1A43-0BDA-3145-958F-19BBEBDC7A4B}" type="datetimeFigureOut">
              <a:rPr kumimoji="1" lang="ja-JP" altLang="en-US" smtClean="0"/>
              <a:t>2017/7/22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EC05-FCC6-FF4C-8C89-4ABA253B3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417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1A43-0BDA-3145-958F-19BBEBDC7A4B}" type="datetimeFigureOut">
              <a:rPr kumimoji="1" lang="ja-JP" altLang="en-US" smtClean="0"/>
              <a:t>2017/7/22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EC05-FCC6-FF4C-8C89-4ABA253B3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0955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1A43-0BDA-3145-958F-19BBEBDC7A4B}" type="datetimeFigureOut">
              <a:rPr kumimoji="1" lang="ja-JP" altLang="en-US" smtClean="0"/>
              <a:t>2017/7/22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EC05-FCC6-FF4C-8C89-4ABA253B3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752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1A43-0BDA-3145-958F-19BBEBDC7A4B}" type="datetimeFigureOut">
              <a:rPr kumimoji="1" lang="ja-JP" altLang="en-US" smtClean="0"/>
              <a:t>2017/7/22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EC05-FCC6-FF4C-8C89-4ABA253B3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1218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1A43-0BDA-3145-958F-19BBEBDC7A4B}" type="datetimeFigureOut">
              <a:rPr kumimoji="1" lang="ja-JP" altLang="en-US" smtClean="0"/>
              <a:t>2017/7/22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EC05-FCC6-FF4C-8C89-4ABA253B3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6632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1A43-0BDA-3145-958F-19BBEBDC7A4B}" type="datetimeFigureOut">
              <a:rPr kumimoji="1" lang="ja-JP" altLang="en-US" smtClean="0"/>
              <a:t>2017/7/22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EC05-FCC6-FF4C-8C89-4ABA253B3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7992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1A43-0BDA-3145-958F-19BBEBDC7A4B}" type="datetimeFigureOut">
              <a:rPr kumimoji="1" lang="ja-JP" altLang="en-US" smtClean="0"/>
              <a:t>2017/7/22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EC05-FCC6-FF4C-8C89-4ABA253B3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1654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1A43-0BDA-3145-958F-19BBEBDC7A4B}" type="datetimeFigureOut">
              <a:rPr kumimoji="1" lang="ja-JP" altLang="en-US" smtClean="0"/>
              <a:t>2017/7/22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EC05-FCC6-FF4C-8C89-4ABA253B3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5761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1A43-0BDA-3145-958F-19BBEBDC7A4B}" type="datetimeFigureOut">
              <a:rPr kumimoji="1" lang="ja-JP" altLang="en-US" smtClean="0"/>
              <a:t>2017/7/22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EC05-FCC6-FF4C-8C89-4ABA253B3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3318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1A43-0BDA-3145-958F-19BBEBDC7A4B}" type="datetimeFigureOut">
              <a:rPr kumimoji="1" lang="ja-JP" altLang="en-US" smtClean="0"/>
              <a:t>2017/7/22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EC05-FCC6-FF4C-8C89-4ABA253B3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996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1A43-0BDA-3145-958F-19BBEBDC7A4B}" type="datetimeFigureOut">
              <a:rPr kumimoji="1" lang="ja-JP" altLang="en-US" smtClean="0"/>
              <a:t>2017/7/22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EC05-FCC6-FF4C-8C89-4ABA253B3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92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A1A43-0BDA-3145-958F-19BBEBDC7A4B}" type="datetimeFigureOut">
              <a:rPr kumimoji="1" lang="ja-JP" altLang="en-US" smtClean="0"/>
              <a:t>2017/7/22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BEC05-FCC6-FF4C-8C89-4ABA253B3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15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画面設計書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293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628896" y="864708"/>
            <a:ext cx="6815139" cy="454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846010" y="899719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ヘッダー（指定の写真）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7086597" y="1500189"/>
            <a:ext cx="2357438" cy="4386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365069" y="172695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サイドメニュー</a:t>
            </a:r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365069" y="21383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はじめに</a:t>
            </a:r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341158" y="242243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フリーとは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365069" y="2691599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smtClean="0"/>
              <a:t>プログラミング初級</a:t>
            </a:r>
            <a:endParaRPr kumimoji="1" lang="ja-JP" altLang="en-US" sz="160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375174" y="38492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よくある質問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365068" y="2915355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/>
              <a:t>プログラミング中級</a:t>
            </a:r>
            <a:endParaRPr kumimoji="1" lang="ja-JP" altLang="en-US" sz="1600" dirty="0"/>
          </a:p>
        </p:txBody>
      </p:sp>
      <p:sp>
        <p:nvSpPr>
          <p:cNvPr id="13" name="正方形/長方形 12"/>
          <p:cNvSpPr/>
          <p:nvPr/>
        </p:nvSpPr>
        <p:spPr>
          <a:xfrm>
            <a:off x="2650461" y="1500187"/>
            <a:ext cx="4225512" cy="4386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2628896" y="6117586"/>
            <a:ext cx="6815139" cy="5879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482467" y="61701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フッター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3785060" y="1722640"/>
            <a:ext cx="1956313" cy="968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440050" y="20500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動画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5002696" y="2847992"/>
            <a:ext cx="1300172" cy="265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099292" y="2862042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smtClean="0"/>
              <a:t>みましたボタン</a:t>
            </a:r>
            <a:endParaRPr kumimoji="1" lang="ja-JP" altLang="en-US" sz="1100" dirty="0"/>
          </a:p>
        </p:txBody>
      </p:sp>
      <p:sp>
        <p:nvSpPr>
          <p:cNvPr id="20" name="正方形/長方形 19"/>
          <p:cNvSpPr/>
          <p:nvPr/>
        </p:nvSpPr>
        <p:spPr>
          <a:xfrm>
            <a:off x="3775797" y="3293393"/>
            <a:ext cx="1956313" cy="968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084539" y="358059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感想入力欄</a:t>
            </a:r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5253612" y="4376438"/>
            <a:ext cx="961460" cy="275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388005" y="4362683"/>
            <a:ext cx="929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smtClean="0"/>
              <a:t>送信する</a:t>
            </a:r>
            <a:endParaRPr kumimoji="1" lang="ja-JP" altLang="en-US" sz="1100" dirty="0"/>
          </a:p>
        </p:txBody>
      </p:sp>
      <p:sp>
        <p:nvSpPr>
          <p:cNvPr id="24" name="正方形/長方形 23"/>
          <p:cNvSpPr/>
          <p:nvPr/>
        </p:nvSpPr>
        <p:spPr>
          <a:xfrm>
            <a:off x="5025846" y="4702165"/>
            <a:ext cx="1189226" cy="26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167886" y="4702165"/>
            <a:ext cx="9003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次の</a:t>
            </a:r>
            <a:r>
              <a:rPr lang="ja-JP" altLang="en-US" sz="1100" smtClean="0"/>
              <a:t>動画へ</a:t>
            </a:r>
            <a:endParaRPr kumimoji="1" lang="ja-JP" altLang="en-US" sz="11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320224" y="111198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smtClean="0"/>
              <a:t>はじめに、フリーとは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114028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/>
          <p:nvPr/>
        </p:nvSpPr>
        <p:spPr>
          <a:xfrm>
            <a:off x="2628896" y="864708"/>
            <a:ext cx="6815139" cy="454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846010" y="899719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ヘッダー（指定の写真）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7086597" y="1500189"/>
            <a:ext cx="2357438" cy="4386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365069" y="172695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サイドメニュー</a:t>
            </a:r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365069" y="21383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はじめに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375174" y="243647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フリーとは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365069" y="2691599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smtClean="0"/>
              <a:t>プログラミング初級</a:t>
            </a:r>
            <a:endParaRPr kumimoji="1" lang="ja-JP" altLang="en-US" sz="160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375174" y="38492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よくある質問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365068" y="2915355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/>
              <a:t>プログラミング中級</a:t>
            </a:r>
            <a:endParaRPr kumimoji="1" lang="ja-JP" altLang="en-US" sz="1600" dirty="0"/>
          </a:p>
        </p:txBody>
      </p:sp>
      <p:sp>
        <p:nvSpPr>
          <p:cNvPr id="27" name="正方形/長方形 26"/>
          <p:cNvSpPr/>
          <p:nvPr/>
        </p:nvSpPr>
        <p:spPr>
          <a:xfrm>
            <a:off x="2650461" y="1500187"/>
            <a:ext cx="4225512" cy="4386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2628896" y="6117586"/>
            <a:ext cx="6815139" cy="5879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482467" y="61701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フッター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3785060" y="1722640"/>
            <a:ext cx="1956313" cy="6172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430787" y="18942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動画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5136233" y="2470332"/>
            <a:ext cx="1162355" cy="274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162009" y="2507127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/>
              <a:t>みましたボタン</a:t>
            </a:r>
            <a:endParaRPr kumimoji="1" lang="ja-JP" altLang="en-US" sz="11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776596" y="2837566"/>
            <a:ext cx="1956313" cy="6187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085338" y="298188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感想入力欄</a:t>
            </a:r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5246061" y="3513241"/>
            <a:ext cx="691643" cy="2197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188781" y="347137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 smtClean="0"/>
              <a:t>送信する</a:t>
            </a:r>
            <a:endParaRPr kumimoji="1" lang="ja-JP" altLang="en-US" sz="11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499762" y="111198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800" dirty="0" smtClean="0"/>
              <a:t>プログラミング初級</a:t>
            </a:r>
            <a:endParaRPr kumimoji="1" lang="ja-JP" altLang="en-US" sz="2800" dirty="0"/>
          </a:p>
        </p:txBody>
      </p:sp>
      <p:sp>
        <p:nvSpPr>
          <p:cNvPr id="41" name="正方形/長方形 40"/>
          <p:cNvSpPr/>
          <p:nvPr/>
        </p:nvSpPr>
        <p:spPr>
          <a:xfrm>
            <a:off x="3752787" y="3813651"/>
            <a:ext cx="1956313" cy="16187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816103" y="3922247"/>
            <a:ext cx="8980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HTML&amp;CSS</a:t>
            </a:r>
            <a:endParaRPr kumimoji="1" lang="ja-JP" altLang="en-US" sz="10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3854656" y="4144501"/>
            <a:ext cx="7601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smtClean="0"/>
              <a:t>javascript</a:t>
            </a:r>
            <a:endParaRPr kumimoji="1" lang="ja-JP" altLang="en-US" sz="10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990800" y="4368102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smtClean="0"/>
              <a:t>JQuery</a:t>
            </a:r>
            <a:endParaRPr kumimoji="1" lang="ja-JP" altLang="en-US" sz="1000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4646458" y="3922246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/>
              <a:t>完了ボタン</a:t>
            </a:r>
            <a:endParaRPr kumimoji="1" lang="ja-JP" altLang="en-US" sz="10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619288" y="4144501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/>
              <a:t>完了ボタン</a:t>
            </a:r>
            <a:endParaRPr kumimoji="1" lang="ja-JP" altLang="en-US" sz="10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615307" y="436790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/>
              <a:t>完了ボタン</a:t>
            </a:r>
            <a:endParaRPr kumimoji="1" lang="ja-JP" altLang="en-US" sz="1000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126843" y="460803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smtClean="0"/>
              <a:t>・</a:t>
            </a:r>
            <a:endParaRPr kumimoji="1" lang="ja-JP" altLang="en-US" sz="1000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122404" y="4747119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smtClean="0"/>
              <a:t>・</a:t>
            </a:r>
            <a:endParaRPr kumimoji="1" lang="ja-JP" altLang="en-US" sz="1000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133339" y="4920094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smtClean="0"/>
              <a:t>・</a:t>
            </a:r>
            <a:endParaRPr kumimoji="1" lang="ja-JP" altLang="en-US" sz="1000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821914" y="460549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smtClean="0"/>
              <a:t>・</a:t>
            </a:r>
            <a:endParaRPr kumimoji="1" lang="ja-JP" altLang="en-US" sz="1000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817475" y="4744579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smtClean="0"/>
              <a:t>・</a:t>
            </a:r>
            <a:endParaRPr kumimoji="1" lang="ja-JP" altLang="en-US" sz="1000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828410" y="4917554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smtClean="0"/>
              <a:t>・</a:t>
            </a:r>
            <a:endParaRPr kumimoji="1" lang="ja-JP" altLang="en-US" sz="1000" dirty="0"/>
          </a:p>
        </p:txBody>
      </p:sp>
      <p:sp>
        <p:nvSpPr>
          <p:cNvPr id="55" name="正方形/長方形 54"/>
          <p:cNvSpPr/>
          <p:nvPr/>
        </p:nvSpPr>
        <p:spPr>
          <a:xfrm>
            <a:off x="3752787" y="5523435"/>
            <a:ext cx="1947848" cy="222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3936659" y="5518352"/>
            <a:ext cx="16189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smtClean="0"/>
              <a:t>プログラミング中級へ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4403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/>
          <p:nvPr/>
        </p:nvSpPr>
        <p:spPr>
          <a:xfrm>
            <a:off x="2628896" y="864708"/>
            <a:ext cx="6815139" cy="454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846010" y="899719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ヘッダー（指定の写真）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7086597" y="1500189"/>
            <a:ext cx="2357438" cy="4386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365069" y="172695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サイドメニュー</a:t>
            </a:r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365069" y="21383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はじめに</a:t>
            </a:r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375174" y="243647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フリーとは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365069" y="2691599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smtClean="0"/>
              <a:t>プログラミング初級</a:t>
            </a:r>
            <a:endParaRPr kumimoji="1" lang="ja-JP" altLang="en-US" sz="160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375174" y="38492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よくある質問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365068" y="2915355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/>
              <a:t>プログラミング中級</a:t>
            </a:r>
            <a:endParaRPr kumimoji="1" lang="ja-JP" altLang="en-US" sz="1600" dirty="0"/>
          </a:p>
        </p:txBody>
      </p:sp>
      <p:sp>
        <p:nvSpPr>
          <p:cNvPr id="27" name="正方形/長方形 26"/>
          <p:cNvSpPr/>
          <p:nvPr/>
        </p:nvSpPr>
        <p:spPr>
          <a:xfrm>
            <a:off x="2650461" y="1500187"/>
            <a:ext cx="4225512" cy="4386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2628896" y="6117586"/>
            <a:ext cx="6815139" cy="5879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482467" y="61701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フッター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3785060" y="1722640"/>
            <a:ext cx="1956313" cy="6172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430787" y="18942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動画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4566965" y="2447519"/>
            <a:ext cx="1145832" cy="297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569257" y="2480179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/>
              <a:t>みましたボタン</a:t>
            </a:r>
            <a:endParaRPr kumimoji="1" lang="ja-JP" altLang="en-US" sz="11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776596" y="2837566"/>
            <a:ext cx="1956313" cy="6187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085338" y="298188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感想入力欄</a:t>
            </a:r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5017457" y="3498953"/>
            <a:ext cx="691643" cy="2197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960177" y="345708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 smtClean="0"/>
              <a:t>送信する</a:t>
            </a:r>
            <a:endParaRPr kumimoji="1" lang="ja-JP" altLang="en-US" sz="11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499762" y="111198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800" dirty="0" smtClean="0"/>
              <a:t>プログラミング中級</a:t>
            </a:r>
            <a:endParaRPr kumimoji="1" lang="ja-JP" altLang="en-US" sz="2800" dirty="0"/>
          </a:p>
        </p:txBody>
      </p:sp>
      <p:sp>
        <p:nvSpPr>
          <p:cNvPr id="41" name="正方形/長方形 40"/>
          <p:cNvSpPr/>
          <p:nvPr/>
        </p:nvSpPr>
        <p:spPr>
          <a:xfrm>
            <a:off x="3752787" y="3813651"/>
            <a:ext cx="1956313" cy="16187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099390" y="3922247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/>
              <a:t>1</a:t>
            </a:r>
            <a:r>
              <a:rPr lang="ja-JP" altLang="en-US" sz="1000" dirty="0" smtClean="0"/>
              <a:t>章</a:t>
            </a:r>
            <a:endParaRPr kumimoji="1" lang="ja-JP" altLang="en-US" sz="10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098073" y="4130793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/>
              <a:t>2</a:t>
            </a:r>
            <a:r>
              <a:rPr lang="ja-JP" altLang="en-US" sz="1000" dirty="0" smtClean="0"/>
              <a:t>章</a:t>
            </a:r>
            <a:endParaRPr kumimoji="1" lang="ja-JP" altLang="en-US" sz="10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090926" y="4354244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3</a:t>
            </a:r>
            <a:r>
              <a:rPr lang="ja-JP" altLang="en-US" sz="1000" dirty="0" smtClean="0"/>
              <a:t>章</a:t>
            </a:r>
            <a:endParaRPr kumimoji="1" lang="ja-JP" altLang="en-US" sz="1000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4508769" y="392224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smtClean="0"/>
              <a:t>完了ボタン</a:t>
            </a:r>
            <a:endParaRPr kumimoji="1" lang="ja-JP" altLang="en-US" sz="10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505320" y="4130793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/>
              <a:t>完了ボタン</a:t>
            </a:r>
            <a:endParaRPr kumimoji="1" lang="ja-JP" altLang="en-US" sz="10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502615" y="4354244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smtClean="0"/>
              <a:t>完了ボタン</a:t>
            </a:r>
            <a:endParaRPr kumimoji="1" lang="ja-JP" altLang="en-US" sz="1000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126843" y="460803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smtClean="0"/>
              <a:t>・</a:t>
            </a:r>
            <a:endParaRPr kumimoji="1" lang="ja-JP" altLang="en-US" sz="1000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122404" y="4747119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smtClean="0"/>
              <a:t>・</a:t>
            </a:r>
            <a:endParaRPr kumimoji="1" lang="ja-JP" altLang="en-US" sz="1000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133339" y="4991534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smtClean="0"/>
              <a:t>・</a:t>
            </a:r>
            <a:endParaRPr kumimoji="1" lang="ja-JP" altLang="en-US" sz="1000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707610" y="460549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smtClean="0"/>
              <a:t>・</a:t>
            </a:r>
            <a:endParaRPr kumimoji="1" lang="ja-JP" altLang="en-US" sz="1000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703171" y="4744579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smtClean="0"/>
              <a:t>・</a:t>
            </a:r>
            <a:endParaRPr kumimoji="1" lang="ja-JP" altLang="en-US" sz="1000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714106" y="4988994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smtClean="0"/>
              <a:t>・</a:t>
            </a:r>
            <a:endParaRPr kumimoji="1" lang="ja-JP" altLang="en-US" sz="1000" dirty="0"/>
          </a:p>
        </p:txBody>
      </p:sp>
      <p:sp>
        <p:nvSpPr>
          <p:cNvPr id="55" name="正方形/長方形 54"/>
          <p:cNvSpPr/>
          <p:nvPr/>
        </p:nvSpPr>
        <p:spPr>
          <a:xfrm>
            <a:off x="3752787" y="5523435"/>
            <a:ext cx="1947848" cy="222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4122404" y="5504064"/>
            <a:ext cx="1304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smtClean="0"/>
              <a:t>よくある質問へ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6874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7086597" y="1500189"/>
            <a:ext cx="2357438" cy="4386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365069" y="172695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サイドメニュー</a:t>
            </a:r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365069" y="21383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はじめに</a:t>
            </a:r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375174" y="243647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フリーとは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365069" y="2691599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smtClean="0"/>
              <a:t>プログラミング初級</a:t>
            </a:r>
            <a:endParaRPr kumimoji="1" lang="ja-JP" altLang="en-US" sz="160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375174" y="38492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よくある質問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365068" y="2915355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/>
              <a:t>プログラミング中級</a:t>
            </a:r>
            <a:endParaRPr kumimoji="1" lang="ja-JP" altLang="en-US" sz="1600" dirty="0"/>
          </a:p>
        </p:txBody>
      </p:sp>
      <p:sp>
        <p:nvSpPr>
          <p:cNvPr id="13" name="正方形/長方形 12"/>
          <p:cNvSpPr/>
          <p:nvPr/>
        </p:nvSpPr>
        <p:spPr>
          <a:xfrm>
            <a:off x="2650461" y="1500187"/>
            <a:ext cx="4225512" cy="4386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2628896" y="6117586"/>
            <a:ext cx="6815139" cy="5879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482467" y="62268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フッター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3785060" y="1722640"/>
            <a:ext cx="1956313" cy="484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954183" y="179499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よくある質問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038369" y="11119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800" dirty="0" smtClean="0"/>
              <a:t>よくある質問</a:t>
            </a:r>
            <a:endParaRPr kumimoji="1" lang="ja-JP" altLang="en-US" sz="2800" dirty="0"/>
          </a:p>
        </p:txBody>
      </p:sp>
      <p:sp>
        <p:nvSpPr>
          <p:cNvPr id="29" name="正方形/長方形 28"/>
          <p:cNvSpPr/>
          <p:nvPr/>
        </p:nvSpPr>
        <p:spPr>
          <a:xfrm>
            <a:off x="2628896" y="864708"/>
            <a:ext cx="6815139" cy="454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846010" y="899719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ヘッダー（指定の写真）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3550143" y="2393380"/>
            <a:ext cx="2361447" cy="380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634544" y="2451270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smtClean="0"/>
              <a:t>Q1:~</a:t>
            </a:r>
            <a:endParaRPr kumimoji="1" lang="ja-JP" altLang="en-US" sz="1400" dirty="0"/>
          </a:p>
        </p:txBody>
      </p:sp>
      <p:sp>
        <p:nvSpPr>
          <p:cNvPr id="33" name="正方形/長方形 32"/>
          <p:cNvSpPr/>
          <p:nvPr/>
        </p:nvSpPr>
        <p:spPr>
          <a:xfrm>
            <a:off x="3541118" y="2779139"/>
            <a:ext cx="2375240" cy="380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634544" y="2803582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A1:~</a:t>
            </a:r>
            <a:endParaRPr kumimoji="1" lang="ja-JP" altLang="en-US" sz="1400" dirty="0"/>
          </a:p>
        </p:txBody>
      </p:sp>
      <p:sp>
        <p:nvSpPr>
          <p:cNvPr id="35" name="正方形/長方形 34"/>
          <p:cNvSpPr/>
          <p:nvPr/>
        </p:nvSpPr>
        <p:spPr>
          <a:xfrm>
            <a:off x="3545375" y="3160150"/>
            <a:ext cx="2375240" cy="380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629776" y="3218040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Q2:~</a:t>
            </a:r>
            <a:endParaRPr kumimoji="1" lang="ja-JP" altLang="en-US" sz="1400" dirty="0"/>
          </a:p>
        </p:txBody>
      </p:sp>
      <p:sp>
        <p:nvSpPr>
          <p:cNvPr id="37" name="正方形/長方形 36"/>
          <p:cNvSpPr/>
          <p:nvPr/>
        </p:nvSpPr>
        <p:spPr>
          <a:xfrm>
            <a:off x="3536350" y="3545909"/>
            <a:ext cx="2375240" cy="380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629776" y="3570352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A2:~</a:t>
            </a:r>
            <a:endParaRPr kumimoji="1" lang="ja-JP" altLang="en-US" sz="14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651050" y="400916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smtClean="0"/>
              <a:t>・</a:t>
            </a:r>
            <a:endParaRPr kumimoji="1" lang="ja-JP" altLang="en-US" sz="10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646611" y="4148249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smtClean="0"/>
              <a:t>・</a:t>
            </a:r>
            <a:endParaRPr kumimoji="1" lang="ja-JP" altLang="en-US" sz="10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657546" y="4392664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smtClean="0"/>
              <a:t>・</a:t>
            </a:r>
            <a:endParaRPr kumimoji="1" lang="ja-JP" altLang="en-US" sz="1000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661985" y="4580814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/>
              <a:t>・</a:t>
            </a:r>
            <a:endParaRPr kumimoji="1" lang="ja-JP" altLang="en-US" sz="10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3657546" y="4719902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smtClean="0"/>
              <a:t>・</a:t>
            </a:r>
            <a:endParaRPr kumimoji="1" lang="ja-JP" altLang="en-US" sz="10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668481" y="4964317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smtClean="0"/>
              <a:t>・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9659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749267" y="21973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800" dirty="0" smtClean="0"/>
              <a:t>画面説明</a:t>
            </a:r>
            <a:endParaRPr lang="en-US" altLang="ja-JP" sz="2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14413" y="742950"/>
            <a:ext cx="10110460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	</a:t>
            </a:r>
            <a:r>
              <a:rPr lang="ja-JP" altLang="en-US" sz="1400" dirty="0" smtClean="0"/>
              <a:t>ー左右両端の余白</a:t>
            </a:r>
            <a:endParaRPr lang="en-US" altLang="ja-JP" sz="1400" dirty="0" smtClean="0"/>
          </a:p>
          <a:p>
            <a:r>
              <a:rPr lang="en-US" altLang="ja-JP" sz="1400" dirty="0"/>
              <a:t>	</a:t>
            </a:r>
            <a:r>
              <a:rPr lang="en-US" altLang="ja-JP" sz="1400" dirty="0" smtClean="0"/>
              <a:t>	</a:t>
            </a:r>
            <a:r>
              <a:rPr lang="ja-JP" altLang="en-US" sz="1400" dirty="0" smtClean="0"/>
              <a:t>・余白は黒で表示し、ヘッダーの横幅に合わせる</a:t>
            </a:r>
            <a:endParaRPr lang="en-US" altLang="ja-JP" sz="1400" dirty="0" smtClean="0"/>
          </a:p>
          <a:p>
            <a:r>
              <a:rPr lang="en-US" altLang="ja-JP" sz="1400" dirty="0"/>
              <a:t>	</a:t>
            </a:r>
            <a:r>
              <a:rPr lang="ja-JP" altLang="en-US" sz="1400" dirty="0" smtClean="0"/>
              <a:t>ーサイドメニュー</a:t>
            </a:r>
            <a:endParaRPr lang="en-US" altLang="ja-JP" sz="1400" dirty="0" smtClean="0"/>
          </a:p>
          <a:p>
            <a:r>
              <a:rPr lang="en-US" altLang="ja-JP" sz="1400" dirty="0" smtClean="0"/>
              <a:t>		</a:t>
            </a:r>
            <a:r>
              <a:rPr lang="ja-JP" altLang="en-US" sz="1400" dirty="0" smtClean="0"/>
              <a:t>・画面を縮小させてもサイドメニューの幅は変わらないようにする</a:t>
            </a:r>
            <a:endParaRPr lang="en-US" altLang="ja-JP" sz="1400" dirty="0" smtClean="0"/>
          </a:p>
          <a:p>
            <a:r>
              <a:rPr lang="en-US" altLang="ja-JP" sz="1400" dirty="0" smtClean="0"/>
              <a:t>	</a:t>
            </a:r>
            <a:r>
              <a:rPr lang="ja-JP" altLang="en-US" sz="1400" dirty="0" smtClean="0"/>
              <a:t>ー動画</a:t>
            </a:r>
            <a:endParaRPr lang="en-US" altLang="ja-JP" sz="1400" dirty="0" smtClean="0"/>
          </a:p>
          <a:p>
            <a:r>
              <a:rPr lang="en-US" altLang="ja-JP" sz="1400" dirty="0" smtClean="0"/>
              <a:t>		</a:t>
            </a:r>
            <a:r>
              <a:rPr lang="ja-JP" altLang="en-US" sz="1400" dirty="0" smtClean="0"/>
              <a:t>・画面を縮小に合わせて動画の表示サイズも小さくする</a:t>
            </a:r>
            <a:endParaRPr lang="en-US" altLang="ja-JP" sz="1400" dirty="0" smtClean="0"/>
          </a:p>
          <a:p>
            <a:r>
              <a:rPr lang="en-US" altLang="ja-JP" sz="1400" dirty="0"/>
              <a:t>	</a:t>
            </a:r>
            <a:r>
              <a:rPr lang="ja-JP" altLang="en-US" sz="1400" dirty="0" smtClean="0"/>
              <a:t>ーみましたボタン</a:t>
            </a:r>
            <a:endParaRPr lang="en-US" altLang="ja-JP" sz="1400" dirty="0" smtClean="0"/>
          </a:p>
          <a:p>
            <a:r>
              <a:rPr lang="en-US" altLang="ja-JP" sz="1400" dirty="0"/>
              <a:t>	</a:t>
            </a:r>
            <a:r>
              <a:rPr lang="en-US" altLang="ja-JP" sz="1400" dirty="0" smtClean="0"/>
              <a:t>	</a:t>
            </a:r>
            <a:r>
              <a:rPr lang="ja-JP" altLang="en-US" sz="1400" dirty="0" smtClean="0"/>
              <a:t>・クリック時、感想入力欄と「送信する」を表示する</a:t>
            </a:r>
            <a:endParaRPr lang="en-US" altLang="ja-JP" sz="1400" dirty="0" smtClean="0"/>
          </a:p>
          <a:p>
            <a:r>
              <a:rPr kumimoji="1" lang="en-US" altLang="ja-JP" sz="1400" dirty="0"/>
              <a:t>	</a:t>
            </a:r>
            <a:r>
              <a:rPr kumimoji="1" lang="ja-JP" altLang="en-US" sz="1400" dirty="0" smtClean="0"/>
              <a:t>ー感想入力欄</a:t>
            </a:r>
            <a:endParaRPr kumimoji="1" lang="en-US" altLang="ja-JP" sz="1400" dirty="0" smtClean="0"/>
          </a:p>
          <a:p>
            <a:r>
              <a:rPr lang="en-US" altLang="ja-JP" sz="1400" dirty="0"/>
              <a:t>	</a:t>
            </a:r>
            <a:r>
              <a:rPr lang="en-US" altLang="ja-JP" sz="1400" dirty="0" smtClean="0"/>
              <a:t>	</a:t>
            </a:r>
            <a:r>
              <a:rPr lang="ja-JP" altLang="en-US" sz="1400" dirty="0" smtClean="0"/>
              <a:t>・</a:t>
            </a:r>
            <a:r>
              <a:rPr lang="en-US" altLang="ja-JP" sz="1400" dirty="0" err="1" smtClean="0"/>
              <a:t>textarea</a:t>
            </a:r>
            <a:r>
              <a:rPr lang="ja-JP" altLang="en-US" sz="1400" dirty="0" smtClean="0"/>
              <a:t>を使用する</a:t>
            </a:r>
            <a:endParaRPr kumimoji="1" lang="en-US" altLang="ja-JP" sz="1400" dirty="0" smtClean="0"/>
          </a:p>
          <a:p>
            <a:r>
              <a:rPr lang="en-US" altLang="ja-JP" sz="1400" dirty="0"/>
              <a:t>	</a:t>
            </a:r>
            <a:r>
              <a:rPr lang="en-US" altLang="ja-JP" sz="1400" dirty="0" smtClean="0"/>
              <a:t>	</a:t>
            </a:r>
            <a:r>
              <a:rPr lang="ja-JP" altLang="en-US" sz="1400" dirty="0" smtClean="0"/>
              <a:t>・</a:t>
            </a:r>
            <a:r>
              <a:rPr lang="en-US" altLang="ja-JP" sz="1400" dirty="0" smtClean="0"/>
              <a:t>100</a:t>
            </a:r>
            <a:r>
              <a:rPr lang="ja-JP" altLang="en-US" sz="1400" dirty="0" smtClean="0"/>
              <a:t>文字以上</a:t>
            </a:r>
            <a:r>
              <a:rPr lang="en-US" altLang="ja-JP" sz="1400" dirty="0" smtClean="0"/>
              <a:t>500</a:t>
            </a:r>
            <a:r>
              <a:rPr lang="ja-JP" altLang="en-US" sz="1400" dirty="0" smtClean="0"/>
              <a:t>文字以下に設定する</a:t>
            </a:r>
            <a:endParaRPr lang="en-US" altLang="ja-JP" sz="1400" dirty="0" smtClean="0"/>
          </a:p>
          <a:p>
            <a:r>
              <a:rPr kumimoji="1" lang="en-US" altLang="ja-JP" sz="1400" dirty="0"/>
              <a:t>	</a:t>
            </a:r>
            <a:r>
              <a:rPr kumimoji="1" lang="ja-JP" altLang="en-US" sz="1400" dirty="0" smtClean="0"/>
              <a:t>ー送信する</a:t>
            </a:r>
            <a:endParaRPr kumimoji="1" lang="en-US" altLang="ja-JP" sz="1400" dirty="0" smtClean="0"/>
          </a:p>
          <a:p>
            <a:r>
              <a:rPr lang="en-US" altLang="ja-JP" sz="1400" dirty="0"/>
              <a:t>	</a:t>
            </a:r>
            <a:r>
              <a:rPr lang="en-US" altLang="ja-JP" sz="1400" dirty="0" smtClean="0"/>
              <a:t>	</a:t>
            </a:r>
            <a:r>
              <a:rPr lang="ja-JP" altLang="en-US" sz="1400" dirty="0" smtClean="0"/>
              <a:t>・</a:t>
            </a:r>
            <a:r>
              <a:rPr lang="en-US" altLang="ja-JP" sz="1400" dirty="0" smtClean="0"/>
              <a:t>Ajax</a:t>
            </a:r>
            <a:r>
              <a:rPr lang="ja-JP" altLang="en-US" sz="1400" dirty="0" smtClean="0"/>
              <a:t>、</a:t>
            </a:r>
            <a:r>
              <a:rPr lang="en-US" altLang="ja-JP" sz="1400" dirty="0" err="1" smtClean="0"/>
              <a:t>Jquery</a:t>
            </a:r>
            <a:r>
              <a:rPr lang="ja-JP" altLang="en-US" sz="1400" dirty="0" smtClean="0"/>
              <a:t>で表示する</a:t>
            </a:r>
            <a:endParaRPr lang="en-US" altLang="ja-JP" sz="1400" dirty="0" smtClean="0"/>
          </a:p>
          <a:p>
            <a:r>
              <a:rPr lang="en-US" altLang="ja-JP" sz="1400" dirty="0"/>
              <a:t>	</a:t>
            </a:r>
            <a:r>
              <a:rPr lang="ja-JP" altLang="en-US" sz="1400" dirty="0" smtClean="0"/>
              <a:t>ー画面「はじめに」の「次の動画へ」</a:t>
            </a:r>
            <a:endParaRPr lang="en-US" altLang="ja-JP" sz="1400" dirty="0" smtClean="0"/>
          </a:p>
          <a:p>
            <a:r>
              <a:rPr lang="en-US" altLang="ja-JP" sz="1400" dirty="0" smtClean="0"/>
              <a:t>		</a:t>
            </a:r>
            <a:r>
              <a:rPr lang="ja-JP" altLang="en-US" sz="1400" dirty="0" smtClean="0"/>
              <a:t>・クリック時、サイドメニューの「フリーとは」をグレーアウトからリンクとして飛べるようにする</a:t>
            </a:r>
            <a:endParaRPr lang="en-US" altLang="ja-JP" sz="1400" dirty="0" smtClean="0"/>
          </a:p>
          <a:p>
            <a:r>
              <a:rPr lang="en-US" altLang="ja-JP" sz="1400" dirty="0" smtClean="0"/>
              <a:t>	</a:t>
            </a:r>
            <a:r>
              <a:rPr lang="ja-JP" altLang="en-US" sz="1400" dirty="0" smtClean="0"/>
              <a:t>ー画面「フリーとは」の「次の動画へ」</a:t>
            </a:r>
            <a:endParaRPr lang="en-US" altLang="ja-JP" sz="1400" dirty="0" smtClean="0"/>
          </a:p>
          <a:p>
            <a:r>
              <a:rPr lang="en-US" altLang="ja-JP" sz="1400" dirty="0" smtClean="0"/>
              <a:t>		</a:t>
            </a:r>
            <a:r>
              <a:rPr lang="ja-JP" altLang="en-US" sz="1400" dirty="0" smtClean="0"/>
              <a:t>・クリック時、サイドメニューの「プログラミング中級、プログラミング</a:t>
            </a:r>
            <a:r>
              <a:rPr lang="ja-JP" altLang="en-US" sz="1400" smtClean="0"/>
              <a:t>中級</a:t>
            </a:r>
            <a:r>
              <a:rPr lang="ja-JP" altLang="en-US" sz="1400" smtClean="0"/>
              <a:t>」</a:t>
            </a:r>
            <a:r>
              <a:rPr lang="ja-JP" altLang="en-US" sz="1400" smtClean="0"/>
              <a:t>を</a:t>
            </a:r>
            <a:endParaRPr lang="en-US" altLang="ja-JP" sz="1400" dirty="0" smtClean="0"/>
          </a:p>
          <a:p>
            <a:r>
              <a:rPr lang="en-US" altLang="ja-JP" sz="1400" dirty="0"/>
              <a:t>	</a:t>
            </a:r>
            <a:r>
              <a:rPr lang="en-US" altLang="ja-JP" sz="1400" dirty="0" smtClean="0"/>
              <a:t>	</a:t>
            </a:r>
            <a:r>
              <a:rPr lang="ja-JP" altLang="en-US" sz="1400" dirty="0" smtClean="0"/>
              <a:t>グレーアウトからリンクとして飛べるようにする</a:t>
            </a:r>
            <a:endParaRPr lang="en-US" altLang="ja-JP" sz="1400" dirty="0" smtClean="0"/>
          </a:p>
          <a:p>
            <a:r>
              <a:rPr lang="en-US" altLang="ja-JP" sz="1400" dirty="0"/>
              <a:t>	</a:t>
            </a:r>
            <a:r>
              <a:rPr lang="ja-JP" altLang="en-US" sz="1400" dirty="0" smtClean="0"/>
              <a:t>ー画面「フリーとは」の「次の動画へ」</a:t>
            </a:r>
            <a:endParaRPr lang="en-US" altLang="ja-JP" sz="1400" dirty="0" smtClean="0"/>
          </a:p>
          <a:p>
            <a:r>
              <a:rPr lang="en-US" altLang="ja-JP" sz="1400" dirty="0" smtClean="0"/>
              <a:t>		</a:t>
            </a:r>
            <a:r>
              <a:rPr lang="ja-JP" altLang="en-US" sz="1400" dirty="0" smtClean="0"/>
              <a:t>・クリック時、サイドメニューの「プログラミング中級、プログラミング中級」を</a:t>
            </a:r>
            <a:endParaRPr lang="en-US" altLang="ja-JP" sz="1400" dirty="0" smtClean="0"/>
          </a:p>
          <a:p>
            <a:r>
              <a:rPr lang="en-US" altLang="ja-JP" sz="1400" dirty="0" smtClean="0"/>
              <a:t>		</a:t>
            </a:r>
            <a:r>
              <a:rPr lang="ja-JP" altLang="en-US" sz="1400" dirty="0" smtClean="0"/>
              <a:t>グレーアウトからリンクとして飛べるようにする</a:t>
            </a:r>
            <a:endParaRPr lang="en-US" altLang="ja-JP" sz="1400" dirty="0" smtClean="0"/>
          </a:p>
          <a:p>
            <a:r>
              <a:rPr lang="en-US" altLang="ja-JP" sz="1400" dirty="0"/>
              <a:t>	</a:t>
            </a:r>
            <a:r>
              <a:rPr lang="ja-JP" altLang="en-US" sz="1400" dirty="0" smtClean="0"/>
              <a:t>ーよくある質問へ</a:t>
            </a:r>
            <a:endParaRPr lang="en-US" altLang="ja-JP" sz="1400" dirty="0" smtClean="0"/>
          </a:p>
          <a:p>
            <a:r>
              <a:rPr lang="en-US" altLang="ja-JP" sz="1400" dirty="0" smtClean="0"/>
              <a:t>		</a:t>
            </a:r>
            <a:r>
              <a:rPr lang="ja-JP" altLang="en-US" sz="1400" dirty="0" smtClean="0"/>
              <a:t>・画面「よくある質問」に飛ぶ</a:t>
            </a:r>
            <a:endParaRPr lang="en-US" altLang="ja-JP" sz="1400" dirty="0" smtClean="0"/>
          </a:p>
          <a:p>
            <a:r>
              <a:rPr lang="en-US" altLang="ja-JP" sz="1400" dirty="0"/>
              <a:t>	</a:t>
            </a:r>
            <a:r>
              <a:rPr lang="ja-JP" altLang="en-US" sz="1400" dirty="0" smtClean="0"/>
              <a:t>ー</a:t>
            </a:r>
            <a:r>
              <a:rPr lang="en-US" altLang="ja-JP" sz="1400" dirty="0" smtClean="0"/>
              <a:t>Q1:~</a:t>
            </a:r>
            <a:r>
              <a:rPr lang="ja-JP" altLang="en-US" sz="1400" dirty="0" smtClean="0"/>
              <a:t>、</a:t>
            </a:r>
            <a:r>
              <a:rPr lang="en-US" altLang="ja-JP" sz="1400" dirty="0" smtClean="0"/>
              <a:t>Q2:~</a:t>
            </a:r>
            <a:r>
              <a:rPr lang="ja-JP" altLang="en-US" sz="1400" dirty="0" smtClean="0"/>
              <a:t>、・・・</a:t>
            </a:r>
            <a:endParaRPr lang="en-US" altLang="ja-JP" sz="1400" dirty="0" smtClean="0"/>
          </a:p>
          <a:p>
            <a:r>
              <a:rPr lang="en-US" altLang="ja-JP" sz="1400" dirty="0" smtClean="0"/>
              <a:t>		</a:t>
            </a:r>
            <a:r>
              <a:rPr lang="ja-JP" altLang="en-US" sz="1400" dirty="0" smtClean="0"/>
              <a:t>・</a:t>
            </a:r>
            <a:r>
              <a:rPr lang="en-US" altLang="ja-JP" sz="1400" dirty="0" smtClean="0"/>
              <a:t> Q1:~</a:t>
            </a:r>
            <a:r>
              <a:rPr lang="ja-JP" altLang="en-US" sz="1400" dirty="0" smtClean="0"/>
              <a:t>、</a:t>
            </a:r>
            <a:r>
              <a:rPr lang="en-US" altLang="ja-JP" sz="1400" dirty="0" smtClean="0"/>
              <a:t>Q2:~</a:t>
            </a:r>
            <a:r>
              <a:rPr lang="ja-JP" altLang="en-US" sz="1400" dirty="0" smtClean="0"/>
              <a:t>、・・・をクリック時、それに対応する</a:t>
            </a:r>
            <a:r>
              <a:rPr lang="en-US" altLang="ja-JP" sz="1400" dirty="0" smtClean="0"/>
              <a:t>A1:~</a:t>
            </a:r>
            <a:r>
              <a:rPr lang="ja-JP" altLang="en-US" sz="1400" dirty="0" smtClean="0"/>
              <a:t>、</a:t>
            </a:r>
            <a:r>
              <a:rPr lang="en-US" altLang="ja-JP" sz="1400" dirty="0"/>
              <a:t>A</a:t>
            </a:r>
            <a:r>
              <a:rPr lang="en-US" altLang="ja-JP" sz="1400" dirty="0" smtClean="0"/>
              <a:t>2:~</a:t>
            </a:r>
            <a:r>
              <a:rPr lang="ja-JP" altLang="en-US" sz="1400" dirty="0" smtClean="0"/>
              <a:t>などを</a:t>
            </a:r>
            <a:endParaRPr lang="en-US" altLang="ja-JP" sz="1400" dirty="0" smtClean="0"/>
          </a:p>
          <a:p>
            <a:r>
              <a:rPr lang="en-US" altLang="ja-JP" sz="1400" dirty="0"/>
              <a:t>	</a:t>
            </a:r>
            <a:r>
              <a:rPr lang="en-US" altLang="ja-JP" sz="1400" dirty="0" smtClean="0"/>
              <a:t>	Bootstrap </a:t>
            </a:r>
            <a:r>
              <a:rPr lang="ja-JP" altLang="en-US" sz="1400" dirty="0" smtClean="0"/>
              <a:t>の</a:t>
            </a:r>
            <a:r>
              <a:rPr lang="en-US" altLang="ja-JP" sz="1400" dirty="0" smtClean="0"/>
              <a:t>collapse or </a:t>
            </a:r>
            <a:r>
              <a:rPr lang="ja-JP" altLang="en-US" sz="1400" dirty="0" smtClean="0"/>
              <a:t>アコーディオンで表示する</a:t>
            </a:r>
            <a:endParaRPr lang="en-US" altLang="ja-JP" sz="1400" dirty="0" smtClean="0"/>
          </a:p>
          <a:p>
            <a:endParaRPr lang="en-US" altLang="ja-JP" sz="1400" dirty="0" smtClean="0"/>
          </a:p>
        </p:txBody>
      </p:sp>
    </p:spTree>
    <p:extLst>
      <p:ext uri="{BB962C8B-B14F-4D97-AF65-F5344CB8AC3E}">
        <p14:creationId xmlns:p14="http://schemas.microsoft.com/office/powerpoint/2010/main" val="24274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179</Words>
  <Application>Microsoft Macintosh PowerPoint</Application>
  <PresentationFormat>ワイド画面</PresentationFormat>
  <Paragraphs>114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Yu Gothic</vt:lpstr>
      <vt:lpstr>Yu Gothic Light</vt:lpstr>
      <vt:lpstr>Arial</vt:lpstr>
      <vt:lpstr>ホワイト</vt:lpstr>
      <vt:lpstr>画面設計書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画面設計書</dc:title>
  <dc:creator>白井徹</dc:creator>
  <cp:lastModifiedBy>白井徹</cp:lastModifiedBy>
  <cp:revision>10</cp:revision>
  <dcterms:created xsi:type="dcterms:W3CDTF">2017-07-22T07:49:36Z</dcterms:created>
  <dcterms:modified xsi:type="dcterms:W3CDTF">2017-07-22T09:35:50Z</dcterms:modified>
</cp:coreProperties>
</file>