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jpe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9.jpeg" Type="http://schemas.openxmlformats.org/officeDocument/2006/relationships/image"/><Relationship Id="rId6" Target="../media/image30.jpeg" Type="http://schemas.openxmlformats.org/officeDocument/2006/relationships/image"/><Relationship Id="rId7" Target="../media/image34.jpeg" Type="http://schemas.openxmlformats.org/officeDocument/2006/relationships/image"/><Relationship Id="rId8" Target="../media/image35.png" Type="http://schemas.openxmlformats.org/officeDocument/2006/relationships/image"/><Relationship Id="rId9" Target="../media/image3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 Id="rId7" Target="../media/image28.jpeg" Type="http://schemas.openxmlformats.org/officeDocument/2006/relationships/image"/><Relationship Id="rId8" Target="../media/image2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9.jpeg" Type="http://schemas.openxmlformats.org/officeDocument/2006/relationships/image"/><Relationship Id="rId6" Target="../media/image30.jpeg" Type="http://schemas.openxmlformats.org/officeDocument/2006/relationships/image"/><Relationship Id="rId7" Target="../media/image31.jpeg" Type="http://schemas.openxmlformats.org/officeDocument/2006/relationships/image"/><Relationship Id="rId8" Target="../media/image3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4803950" y="5585714"/>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ROUTING</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OPTIMAL EV</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BY VANSH SINGH 2101CS79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113339" y="5120096"/>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5"/>
            <a:stretch>
              <a:fillRect l="0" t="0" r="0" b="0"/>
            </a:stretch>
          </a:blipFill>
        </p:spPr>
      </p:sp>
      <p:sp>
        <p:nvSpPr>
          <p:cNvPr name="Freeform 20" id="20"/>
          <p:cNvSpPr/>
          <p:nvPr/>
        </p:nvSpPr>
        <p:spPr>
          <a:xfrm flipH="false" flipV="false" rot="0">
            <a:off x="13001733" y="-12074"/>
            <a:ext cx="2521318" cy="5916496"/>
          </a:xfrm>
          <a:custGeom>
            <a:avLst/>
            <a:gdLst/>
            <a:ahLst/>
            <a:cxnLst/>
            <a:rect r="r" b="b" t="t" l="l"/>
            <a:pathLst>
              <a:path h="5916496" w="2521318">
                <a:moveTo>
                  <a:pt x="0" y="0"/>
                </a:moveTo>
                <a:lnTo>
                  <a:pt x="2521318" y="0"/>
                </a:lnTo>
                <a:lnTo>
                  <a:pt x="2521318" y="5916496"/>
                </a:lnTo>
                <a:lnTo>
                  <a:pt x="0" y="5916496"/>
                </a:lnTo>
                <a:lnTo>
                  <a:pt x="0" y="0"/>
                </a:lnTo>
                <a:close/>
              </a:path>
            </a:pathLst>
          </a:custGeom>
          <a:blipFill>
            <a:blip r:embed="rId6"/>
            <a:stretch>
              <a:fillRect l="0" t="-8997" r="-165945" b="-8997"/>
            </a:stretch>
          </a:blipFill>
        </p:spPr>
      </p:sp>
      <p:sp>
        <p:nvSpPr>
          <p:cNvPr name="Freeform 21" id="21"/>
          <p:cNvSpPr/>
          <p:nvPr/>
        </p:nvSpPr>
        <p:spPr>
          <a:xfrm flipH="false" flipV="false" rot="0">
            <a:off x="2464484" y="12074"/>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12803315" y="-612170"/>
            <a:ext cx="2918154" cy="6528666"/>
          </a:xfrm>
          <a:custGeom>
            <a:avLst/>
            <a:gdLst/>
            <a:ahLst/>
            <a:cxnLst/>
            <a:rect r="r" b="b" t="t" l="l"/>
            <a:pathLst>
              <a:path h="6528666" w="2918154">
                <a:moveTo>
                  <a:pt x="0" y="0"/>
                </a:moveTo>
                <a:lnTo>
                  <a:pt x="2918154" y="0"/>
                </a:lnTo>
                <a:lnTo>
                  <a:pt x="2918154" y="6528666"/>
                </a:lnTo>
                <a:lnTo>
                  <a:pt x="0" y="6528666"/>
                </a:lnTo>
                <a:lnTo>
                  <a:pt x="0" y="0"/>
                </a:lnTo>
                <a:close/>
              </a:path>
            </a:pathLst>
          </a:custGeom>
          <a:blipFill>
            <a:blip r:embed="rId8"/>
            <a:stretch>
              <a:fillRect l="-4595" t="0" r="-162873" b="0"/>
            </a:stretch>
          </a:blipFill>
        </p:spPr>
      </p:sp>
      <p:sp>
        <p:nvSpPr>
          <p:cNvPr name="Freeform 23" id="23"/>
          <p:cNvSpPr/>
          <p:nvPr/>
        </p:nvSpPr>
        <p:spPr>
          <a:xfrm flipH="false" flipV="false" rot="0">
            <a:off x="5919945" y="12074"/>
            <a:ext cx="2646422" cy="5880938"/>
          </a:xfrm>
          <a:custGeom>
            <a:avLst/>
            <a:gdLst/>
            <a:ahLst/>
            <a:cxnLst/>
            <a:rect r="r" b="b" t="t" l="l"/>
            <a:pathLst>
              <a:path h="5880938" w="2646422">
                <a:moveTo>
                  <a:pt x="0" y="0"/>
                </a:moveTo>
                <a:lnTo>
                  <a:pt x="2646422" y="0"/>
                </a:lnTo>
                <a:lnTo>
                  <a:pt x="2646422" y="5880938"/>
                </a:lnTo>
                <a:lnTo>
                  <a:pt x="0" y="5880938"/>
                </a:lnTo>
                <a:lnTo>
                  <a:pt x="0" y="0"/>
                </a:lnTo>
                <a:close/>
              </a:path>
            </a:pathLst>
          </a:custGeom>
          <a:blipFill>
            <a:blip r:embed="rId9"/>
            <a:stretch>
              <a:fillRect l="0" t="0" r="0" b="0"/>
            </a:stretch>
          </a:blipFill>
        </p:spPr>
      </p:sp>
      <p:sp>
        <p:nvSpPr>
          <p:cNvPr name="Freeform 24" id="24"/>
          <p:cNvSpPr/>
          <p:nvPr/>
        </p:nvSpPr>
        <p:spPr>
          <a:xfrm flipH="false" flipV="false" rot="0">
            <a:off x="9464328" y="-12074"/>
            <a:ext cx="2667857" cy="5928570"/>
          </a:xfrm>
          <a:custGeom>
            <a:avLst/>
            <a:gdLst/>
            <a:ahLst/>
            <a:cxnLst/>
            <a:rect r="r" b="b" t="t" l="l"/>
            <a:pathLst>
              <a:path h="5928570" w="2667857">
                <a:moveTo>
                  <a:pt x="0" y="0"/>
                </a:moveTo>
                <a:lnTo>
                  <a:pt x="2667857" y="0"/>
                </a:lnTo>
                <a:lnTo>
                  <a:pt x="2667857" y="5928570"/>
                </a:lnTo>
                <a:lnTo>
                  <a:pt x="0" y="5928570"/>
                </a:lnTo>
                <a:lnTo>
                  <a:pt x="0" y="0"/>
                </a:lnTo>
                <a:close/>
              </a:path>
            </a:pathLst>
          </a:custGeom>
          <a:blipFill>
            <a:blip r:embed="rId10"/>
            <a:stretch>
              <a:fillRect l="0" t="0" r="0" b="0"/>
            </a:stretch>
          </a:blipFill>
        </p:spPr>
      </p:sp>
      <p:sp>
        <p:nvSpPr>
          <p:cNvPr name="TextBox 25" id="25"/>
          <p:cNvSpPr txBox="true"/>
          <p:nvPr/>
        </p:nvSpPr>
        <p:spPr>
          <a:xfrm rot="0">
            <a:off x="2190716" y="7660735"/>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Select Locations, Battery Charging Stations and Battery Swapping Stations using Google Autocomplete. Also set each vehicle’s parameters for accurate routing.</a:t>
            </a:r>
          </a:p>
        </p:txBody>
      </p:sp>
      <p:sp>
        <p:nvSpPr>
          <p:cNvPr name="TextBox 26" id="26"/>
          <p:cNvSpPr txBox="true"/>
          <p:nvPr/>
        </p:nvSpPr>
        <p:spPr>
          <a:xfrm rot="0">
            <a:off x="2059451" y="6609734"/>
            <a:ext cx="3467055"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HOME PAGE</a:t>
            </a:r>
          </a:p>
        </p:txBody>
      </p:sp>
      <p:sp>
        <p:nvSpPr>
          <p:cNvPr name="TextBox 27" id="27"/>
          <p:cNvSpPr txBox="true"/>
          <p:nvPr/>
        </p:nvSpPr>
        <p:spPr>
          <a:xfrm rot="0">
            <a:off x="5640893" y="7660735"/>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The EV Vehicles can now utilise the Battery Charging and Swapping Stations to complete their route. Blue Marker - Battery Swap Station. Green Marker - Battery Charge Station</a:t>
            </a:r>
          </a:p>
        </p:txBody>
      </p:sp>
      <p:sp>
        <p:nvSpPr>
          <p:cNvPr name="TextBox 28" id="28"/>
          <p:cNvSpPr txBox="true"/>
          <p:nvPr/>
        </p:nvSpPr>
        <p:spPr>
          <a:xfrm rot="0">
            <a:off x="5888240" y="6609734"/>
            <a:ext cx="2709833"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USING STATIONS</a:t>
            </a:r>
          </a:p>
        </p:txBody>
      </p:sp>
      <p:sp>
        <p:nvSpPr>
          <p:cNvPr name="TextBox 29" id="29"/>
          <p:cNvSpPr txBox="true"/>
          <p:nvPr/>
        </p:nvSpPr>
        <p:spPr>
          <a:xfrm rot="0">
            <a:off x="9442907" y="6609734"/>
            <a:ext cx="2957179"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MULTIPLE VEHICLES</a:t>
            </a:r>
          </a:p>
        </p:txBody>
      </p:sp>
      <p:sp>
        <p:nvSpPr>
          <p:cNvPr name="TextBox 30" id="30"/>
          <p:cNvSpPr txBox="true"/>
          <p:nvPr/>
        </p:nvSpPr>
        <p:spPr>
          <a:xfrm rot="0">
            <a:off x="12907476" y="6609734"/>
            <a:ext cx="2709833"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BACKEND</a:t>
            </a:r>
          </a:p>
        </p:txBody>
      </p:sp>
      <p:sp>
        <p:nvSpPr>
          <p:cNvPr name="TextBox 31" id="31"/>
          <p:cNvSpPr txBox="true"/>
          <p:nvPr/>
        </p:nvSpPr>
        <p:spPr>
          <a:xfrm rot="0">
            <a:off x="9195560"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Whether a vehicle is big or small, we now have the ability to plan routes based on Battery Percentage, Capacity, Speed, Cargo Weight etc. </a:t>
            </a:r>
          </a:p>
        </p:txBody>
      </p:sp>
      <p:sp>
        <p:nvSpPr>
          <p:cNvPr name="TextBox 32" id="32"/>
          <p:cNvSpPr txBox="true"/>
          <p:nvPr/>
        </p:nvSpPr>
        <p:spPr>
          <a:xfrm rot="0">
            <a:off x="12750228"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Built on C++ and Node.js, it solves the TSP using Heuristics and calls Google Cloud APIs parallelly for decrease in latency time of 100ms.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71190" y="4521633"/>
            <a:ext cx="2932415" cy="2177710"/>
            <a:chOff x="0" y="0"/>
            <a:chExt cx="1075555" cy="798744"/>
          </a:xfrm>
        </p:grpSpPr>
        <p:sp>
          <p:nvSpPr>
            <p:cNvPr name="Freeform 5" id="5"/>
            <p:cNvSpPr/>
            <p:nvPr/>
          </p:nvSpPr>
          <p:spPr>
            <a:xfrm flipH="false" flipV="false" rot="0">
              <a:off x="0" y="0"/>
              <a:ext cx="1075555" cy="798743"/>
            </a:xfrm>
            <a:custGeom>
              <a:avLst/>
              <a:gdLst/>
              <a:ahLst/>
              <a:cxnLst/>
              <a:rect r="r" b="b" t="t" l="l"/>
              <a:pathLst>
                <a:path h="798743" w="1075555">
                  <a:moveTo>
                    <a:pt x="81844" y="0"/>
                  </a:moveTo>
                  <a:lnTo>
                    <a:pt x="993712" y="0"/>
                  </a:lnTo>
                  <a:cubicBezTo>
                    <a:pt x="1015418" y="0"/>
                    <a:pt x="1036235" y="8623"/>
                    <a:pt x="1051584" y="23971"/>
                  </a:cubicBezTo>
                  <a:cubicBezTo>
                    <a:pt x="1066932" y="39320"/>
                    <a:pt x="1075555" y="60137"/>
                    <a:pt x="1075555" y="81844"/>
                  </a:cubicBezTo>
                  <a:lnTo>
                    <a:pt x="1075555" y="716900"/>
                  </a:lnTo>
                  <a:cubicBezTo>
                    <a:pt x="1075555" y="738606"/>
                    <a:pt x="1066932" y="759423"/>
                    <a:pt x="1051584" y="774772"/>
                  </a:cubicBezTo>
                  <a:cubicBezTo>
                    <a:pt x="1036235" y="790121"/>
                    <a:pt x="1015418" y="798743"/>
                    <a:pt x="993712" y="798743"/>
                  </a:cubicBezTo>
                  <a:lnTo>
                    <a:pt x="81844" y="798743"/>
                  </a:lnTo>
                  <a:cubicBezTo>
                    <a:pt x="36643" y="798743"/>
                    <a:pt x="0" y="762101"/>
                    <a:pt x="0" y="716900"/>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17794"/>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1270667"/>
            <a:chOff x="0" y="0"/>
            <a:chExt cx="1075555" cy="466057"/>
          </a:xfrm>
        </p:grpSpPr>
        <p:sp>
          <p:nvSpPr>
            <p:cNvPr name="Freeform 8" id="8"/>
            <p:cNvSpPr/>
            <p:nvPr/>
          </p:nvSpPr>
          <p:spPr>
            <a:xfrm flipH="false" flipV="false" rot="0">
              <a:off x="0" y="0"/>
              <a:ext cx="1075555" cy="466057"/>
            </a:xfrm>
            <a:custGeom>
              <a:avLst/>
              <a:gdLst/>
              <a:ahLst/>
              <a:cxnLst/>
              <a:rect r="r" b="b" t="t" l="l"/>
              <a:pathLst>
                <a:path h="466057" w="1075555">
                  <a:moveTo>
                    <a:pt x="81844" y="0"/>
                  </a:moveTo>
                  <a:lnTo>
                    <a:pt x="993712" y="0"/>
                  </a:lnTo>
                  <a:cubicBezTo>
                    <a:pt x="1015418" y="0"/>
                    <a:pt x="1036235" y="8623"/>
                    <a:pt x="1051584" y="23971"/>
                  </a:cubicBezTo>
                  <a:cubicBezTo>
                    <a:pt x="1066932" y="39320"/>
                    <a:pt x="1075555" y="60137"/>
                    <a:pt x="1075555" y="81844"/>
                  </a:cubicBezTo>
                  <a:lnTo>
                    <a:pt x="1075555" y="384213"/>
                  </a:lnTo>
                  <a:cubicBezTo>
                    <a:pt x="1075555" y="429414"/>
                    <a:pt x="1038913" y="466057"/>
                    <a:pt x="993712" y="466057"/>
                  </a:cubicBezTo>
                  <a:lnTo>
                    <a:pt x="81844" y="466057"/>
                  </a:lnTo>
                  <a:cubicBezTo>
                    <a:pt x="60137" y="466057"/>
                    <a:pt x="39320" y="457434"/>
                    <a:pt x="23971" y="442085"/>
                  </a:cubicBezTo>
                  <a:cubicBezTo>
                    <a:pt x="8623" y="426737"/>
                    <a:pt x="0" y="405920"/>
                    <a:pt x="0" y="38421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485107"/>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1305926"/>
            <a:chOff x="0" y="0"/>
            <a:chExt cx="1075555" cy="478989"/>
          </a:xfrm>
        </p:grpSpPr>
        <p:sp>
          <p:nvSpPr>
            <p:cNvPr name="Freeform 14" id="14"/>
            <p:cNvSpPr/>
            <p:nvPr/>
          </p:nvSpPr>
          <p:spPr>
            <a:xfrm flipH="false" flipV="false" rot="0">
              <a:off x="0" y="0"/>
              <a:ext cx="1075555" cy="478989"/>
            </a:xfrm>
            <a:custGeom>
              <a:avLst/>
              <a:gdLst/>
              <a:ahLst/>
              <a:cxnLst/>
              <a:rect r="r" b="b" t="t" l="l"/>
              <a:pathLst>
                <a:path h="478989" w="1075555">
                  <a:moveTo>
                    <a:pt x="81844" y="0"/>
                  </a:moveTo>
                  <a:lnTo>
                    <a:pt x="993712" y="0"/>
                  </a:lnTo>
                  <a:cubicBezTo>
                    <a:pt x="1015418" y="0"/>
                    <a:pt x="1036235" y="8623"/>
                    <a:pt x="1051584" y="23971"/>
                  </a:cubicBezTo>
                  <a:cubicBezTo>
                    <a:pt x="1066932" y="39320"/>
                    <a:pt x="1075555" y="60137"/>
                    <a:pt x="1075555" y="81844"/>
                  </a:cubicBezTo>
                  <a:lnTo>
                    <a:pt x="1075555" y="397146"/>
                  </a:lnTo>
                  <a:cubicBezTo>
                    <a:pt x="1075555" y="418852"/>
                    <a:pt x="1066932" y="439669"/>
                    <a:pt x="1051584" y="455018"/>
                  </a:cubicBezTo>
                  <a:cubicBezTo>
                    <a:pt x="1036235" y="470367"/>
                    <a:pt x="1015418" y="478989"/>
                    <a:pt x="993712" y="478989"/>
                  </a:cubicBezTo>
                  <a:lnTo>
                    <a:pt x="81844" y="478989"/>
                  </a:lnTo>
                  <a:cubicBezTo>
                    <a:pt x="36643" y="478989"/>
                    <a:pt x="0" y="442347"/>
                    <a:pt x="0" y="39714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498039"/>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50897" y="6220121"/>
            <a:ext cx="2932415" cy="814677"/>
            <a:chOff x="0" y="0"/>
            <a:chExt cx="1075555" cy="298808"/>
          </a:xfrm>
        </p:grpSpPr>
        <p:sp>
          <p:nvSpPr>
            <p:cNvPr name="Freeform 20" id="20"/>
            <p:cNvSpPr/>
            <p:nvPr/>
          </p:nvSpPr>
          <p:spPr>
            <a:xfrm flipH="false" flipV="false" rot="0">
              <a:off x="0" y="0"/>
              <a:ext cx="1075555" cy="298808"/>
            </a:xfrm>
            <a:custGeom>
              <a:avLst/>
              <a:gdLst/>
              <a:ahLst/>
              <a:cxnLst/>
              <a:rect r="r" b="b" t="t" l="l"/>
              <a:pathLst>
                <a:path h="298808" w="1075555">
                  <a:moveTo>
                    <a:pt x="81844" y="0"/>
                  </a:moveTo>
                  <a:lnTo>
                    <a:pt x="993712" y="0"/>
                  </a:lnTo>
                  <a:cubicBezTo>
                    <a:pt x="1015418" y="0"/>
                    <a:pt x="1036235" y="8623"/>
                    <a:pt x="1051584" y="23971"/>
                  </a:cubicBezTo>
                  <a:cubicBezTo>
                    <a:pt x="1066932" y="39320"/>
                    <a:pt x="1075555" y="60137"/>
                    <a:pt x="1075555" y="81844"/>
                  </a:cubicBezTo>
                  <a:lnTo>
                    <a:pt x="1075555" y="216965"/>
                  </a:lnTo>
                  <a:cubicBezTo>
                    <a:pt x="1075555" y="238671"/>
                    <a:pt x="1066932" y="259488"/>
                    <a:pt x="1051584" y="274837"/>
                  </a:cubicBezTo>
                  <a:cubicBezTo>
                    <a:pt x="1036235" y="290186"/>
                    <a:pt x="1015418" y="298808"/>
                    <a:pt x="993712" y="298808"/>
                  </a:cubicBezTo>
                  <a:lnTo>
                    <a:pt x="81844" y="298808"/>
                  </a:lnTo>
                  <a:cubicBezTo>
                    <a:pt x="60137" y="298808"/>
                    <a:pt x="39320" y="290186"/>
                    <a:pt x="23971" y="274837"/>
                  </a:cubicBezTo>
                  <a:cubicBezTo>
                    <a:pt x="8623" y="259488"/>
                    <a:pt x="0" y="238671"/>
                    <a:pt x="0" y="21696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17858"/>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38888" y="1195362"/>
            <a:ext cx="12067502"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FUTURE PROSPECTS</a:t>
            </a:r>
          </a:p>
        </p:txBody>
      </p:sp>
      <p:sp>
        <p:nvSpPr>
          <p:cNvPr name="TextBox 24" id="24"/>
          <p:cNvSpPr txBox="true"/>
          <p:nvPr/>
        </p:nvSpPr>
        <p:spPr>
          <a:xfrm rot="0">
            <a:off x="9258648" y="790587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BETTER HEURISTICS</a:t>
            </a:r>
          </a:p>
        </p:txBody>
      </p:sp>
      <p:sp>
        <p:nvSpPr>
          <p:cNvPr name="TextBox 25" id="25"/>
          <p:cNvSpPr txBox="true"/>
          <p:nvPr/>
        </p:nvSpPr>
        <p:spPr>
          <a:xfrm rot="0">
            <a:off x="9280843" y="5432048"/>
            <a:ext cx="2534389" cy="2022528"/>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Implement better heuristics which take much lesser time for Optimal Route calculation for faster serve times and user retention</a:t>
            </a:r>
          </a:p>
        </p:txBody>
      </p:sp>
      <p:sp>
        <p:nvSpPr>
          <p:cNvPr name="TextBox 26" id="26"/>
          <p:cNvSpPr txBox="true"/>
          <p:nvPr/>
        </p:nvSpPr>
        <p:spPr>
          <a:xfrm rot="0">
            <a:off x="4459106" y="706534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MULTIPLE SOURCES</a:t>
            </a:r>
          </a:p>
        </p:txBody>
      </p:sp>
      <p:sp>
        <p:nvSpPr>
          <p:cNvPr name="TextBox 27" id="27"/>
          <p:cNvSpPr txBox="true"/>
          <p:nvPr/>
        </p:nvSpPr>
        <p:spPr>
          <a:xfrm rot="0">
            <a:off x="4481301" y="4966199"/>
            <a:ext cx="2534389" cy="1440706"/>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Deal with multiple sources and then implement the same algorithm using Heuristics</a:t>
            </a:r>
          </a:p>
        </p:txBody>
      </p:sp>
      <p:sp>
        <p:nvSpPr>
          <p:cNvPr name="TextBox 28" id="28"/>
          <p:cNvSpPr txBox="true"/>
          <p:nvPr/>
        </p:nvSpPr>
        <p:spPr>
          <a:xfrm rot="0">
            <a:off x="13245325" y="4169782"/>
            <a:ext cx="2534389" cy="1731617"/>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Improve UI and implement Animations in later stages. Seperate application for Drivers and option for real-time tracking</a:t>
            </a:r>
          </a:p>
        </p:txBody>
      </p:sp>
      <p:sp>
        <p:nvSpPr>
          <p:cNvPr name="Freeform 29" id="29"/>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887923">
            <a:off x="-6988615" y="46190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13245325" y="6359280"/>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UI CHANGES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651381"/>
            <a:ext cx="1400485" cy="4544816"/>
            <a:chOff x="0" y="0"/>
            <a:chExt cx="368852" cy="1196989"/>
          </a:xfrm>
        </p:grpSpPr>
        <p:sp>
          <p:nvSpPr>
            <p:cNvPr name="Freeform 4" id="4"/>
            <p:cNvSpPr/>
            <p:nvPr/>
          </p:nvSpPr>
          <p:spPr>
            <a:xfrm flipH="false" flipV="false" rot="0">
              <a:off x="0" y="0"/>
              <a:ext cx="368852" cy="1196989"/>
            </a:xfrm>
            <a:custGeom>
              <a:avLst/>
              <a:gdLst/>
              <a:ahLst/>
              <a:cxnLst/>
              <a:rect r="r" b="b" t="t" l="l"/>
              <a:pathLst>
                <a:path h="1196989" w="368852">
                  <a:moveTo>
                    <a:pt x="0" y="0"/>
                  </a:moveTo>
                  <a:lnTo>
                    <a:pt x="368852" y="0"/>
                  </a:lnTo>
                  <a:lnTo>
                    <a:pt x="368852" y="1196989"/>
                  </a:lnTo>
                  <a:lnTo>
                    <a:pt x="0" y="1196989"/>
                  </a:lnTo>
                  <a:close/>
                </a:path>
              </a:pathLst>
            </a:custGeom>
            <a:solidFill>
              <a:srgbClr val="CCCCCC"/>
            </a:solidFill>
          </p:spPr>
        </p:sp>
        <p:sp>
          <p:nvSpPr>
            <p:cNvPr name="TextBox 5" id="5"/>
            <p:cNvSpPr txBox="true"/>
            <p:nvPr/>
          </p:nvSpPr>
          <p:spPr>
            <a:xfrm>
              <a:off x="0" y="-19050"/>
              <a:ext cx="368852" cy="121603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84892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50954" y="467649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55745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646987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6607430" y="4781550"/>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GOALS AND OBJECTIVES</a:t>
            </a:r>
          </a:p>
        </p:txBody>
      </p:sp>
      <p:sp>
        <p:nvSpPr>
          <p:cNvPr name="TextBox 13" id="13"/>
          <p:cNvSpPr txBox="true"/>
          <p:nvPr/>
        </p:nvSpPr>
        <p:spPr>
          <a:xfrm rot="0">
            <a:off x="6607430" y="5695464"/>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APP VERSIONING AND REVISIONS</a:t>
            </a:r>
          </a:p>
        </p:txBody>
      </p:sp>
      <p:sp>
        <p:nvSpPr>
          <p:cNvPr name="TextBox 14" id="14"/>
          <p:cNvSpPr txBox="true"/>
          <p:nvPr/>
        </p:nvSpPr>
        <p:spPr>
          <a:xfrm rot="0">
            <a:off x="6607430" y="6574921"/>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 PROSPECTS</a:t>
            </a:r>
          </a:p>
        </p:txBody>
      </p:sp>
      <p:sp>
        <p:nvSpPr>
          <p:cNvPr name="TextBox 15" id="15"/>
          <p:cNvSpPr txBox="true"/>
          <p:nvPr/>
        </p:nvSpPr>
        <p:spPr>
          <a:xfrm rot="0">
            <a:off x="6607430" y="740359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16" id="16"/>
          <p:cNvSpPr txBox="true"/>
          <p:nvPr/>
        </p:nvSpPr>
        <p:spPr>
          <a:xfrm rot="0">
            <a:off x="5250954" y="729854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7" id="17"/>
          <p:cNvSpPr txBox="true"/>
          <p:nvPr/>
        </p:nvSpPr>
        <p:spPr>
          <a:xfrm rot="0">
            <a:off x="6607430" y="3953978"/>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2567068"/>
            <a:ext cx="12057353" cy="1403040"/>
          </a:xfrm>
          <a:prstGeom prst="rect">
            <a:avLst/>
          </a:prstGeom>
        </p:spPr>
        <p:txBody>
          <a:bodyPr anchor="t" rtlCol="false" tIns="0" lIns="0" bIns="0" rIns="0">
            <a:spAutoFit/>
          </a:bodyPr>
          <a:lstStyle/>
          <a:p>
            <a:pPr>
              <a:lnSpc>
                <a:spcPts val="11327"/>
              </a:lnSpc>
            </a:pPr>
            <a:r>
              <a:rPr lang="en-US" sz="8208" spc="804">
                <a:solidFill>
                  <a:srgbClr val="FFFFFF"/>
                </a:solidFill>
                <a:latin typeface="Oswald Bold"/>
              </a:rPr>
              <a:t>PROBLEM STATEMENT</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236993"/>
            <a:ext cx="11219975" cy="5456759"/>
          </a:xfrm>
          <a:prstGeom prst="rect">
            <a:avLst/>
          </a:prstGeom>
        </p:spPr>
        <p:txBody>
          <a:bodyPr anchor="t" rtlCol="false" tIns="0" lIns="0" bIns="0" rIns="0">
            <a:spAutoFit/>
          </a:bodyPr>
          <a:lstStyle/>
          <a:p>
            <a:pPr>
              <a:lnSpc>
                <a:spcPts val="3956"/>
              </a:lnSpc>
            </a:pPr>
            <a:r>
              <a:rPr lang="en-US" sz="2866" spc="280">
                <a:solidFill>
                  <a:srgbClr val="F5FFF5"/>
                </a:solidFill>
                <a:latin typeface="DM Sans"/>
              </a:rPr>
              <a:t>School Bus Routing Problem (SBRP) is a challenging NP-hard problem in the field of transportation that involves creating effective routes for school buses to pick up and drop off students. It involves:</a:t>
            </a:r>
          </a:p>
          <a:p>
            <a:pPr>
              <a:lnSpc>
                <a:spcPts val="3956"/>
              </a:lnSpc>
            </a:pPr>
          </a:p>
          <a:p>
            <a:pPr marL="618934" indent="-309467" lvl="1">
              <a:lnSpc>
                <a:spcPts val="3956"/>
              </a:lnSpc>
              <a:buAutoNum type="arabicPeriod" startAt="1"/>
            </a:pPr>
            <a:r>
              <a:rPr lang="en-US" sz="2866" spc="280">
                <a:solidFill>
                  <a:srgbClr val="F5FFF5"/>
                </a:solidFill>
                <a:latin typeface="DM Sans"/>
              </a:rPr>
              <a:t> </a:t>
            </a:r>
            <a:r>
              <a:rPr lang="en-US" sz="2866" spc="280">
                <a:solidFill>
                  <a:srgbClr val="F5FFF5"/>
                </a:solidFill>
                <a:latin typeface="DM Sans Semi-Bold"/>
              </a:rPr>
              <a:t>Capacity constraints: Number of students that   can be accommodated in the Bus etc.</a:t>
            </a:r>
          </a:p>
          <a:p>
            <a:pPr marL="618934" indent="-309467" lvl="1">
              <a:lnSpc>
                <a:spcPts val="3956"/>
              </a:lnSpc>
              <a:buAutoNum type="arabicPeriod" startAt="1"/>
            </a:pPr>
            <a:r>
              <a:rPr lang="en-US" sz="2866" spc="280">
                <a:solidFill>
                  <a:srgbClr val="F5FFF5"/>
                </a:solidFill>
                <a:latin typeface="DM Sans Semi-Bold"/>
              </a:rPr>
              <a:t> Time constraints: The maximum drop off time           for each student is minimised.</a:t>
            </a:r>
          </a:p>
          <a:p>
            <a:pPr algn="l" marL="618934" indent="-309467" lvl="1">
              <a:lnSpc>
                <a:spcPts val="3956"/>
              </a:lnSpc>
              <a:buAutoNum type="arabicPeriod" startAt="1"/>
            </a:pPr>
            <a:r>
              <a:rPr lang="en-US" sz="2866" spc="280">
                <a:solidFill>
                  <a:srgbClr val="F5FFF5"/>
                </a:solidFill>
                <a:latin typeface="DM Sans Semi-Bold"/>
              </a:rPr>
              <a:t> Cost optimization: Minimum cost to be spent for transportation.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7384737"/>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539534" y="7990250"/>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510099" y="7990250"/>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994936" y="8503921"/>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106315" y="8593835"/>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1774426" y="3206190"/>
            <a:ext cx="3474003" cy="647719"/>
            <a:chOff x="0" y="0"/>
            <a:chExt cx="914964" cy="170593"/>
          </a:xfrm>
        </p:grpSpPr>
        <p:sp>
          <p:nvSpPr>
            <p:cNvPr name="Freeform 9" id="9"/>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0" id="10"/>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1" id="11"/>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2" id="12"/>
          <p:cNvSpPr txBox="true"/>
          <p:nvPr/>
        </p:nvSpPr>
        <p:spPr>
          <a:xfrm rot="0">
            <a:off x="1830975" y="4045241"/>
            <a:ext cx="336090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To provide </a:t>
            </a:r>
            <a:r>
              <a:rPr lang="en-US" sz="2010" spc="197">
                <a:solidFill>
                  <a:srgbClr val="231F20"/>
                </a:solidFill>
                <a:latin typeface="DM Sans Italics"/>
              </a:rPr>
              <a:t>GUI (Graphical User Interface)</a:t>
            </a:r>
            <a:r>
              <a:rPr lang="en-US" sz="2010" spc="197">
                <a:solidFill>
                  <a:srgbClr val="231F20"/>
                </a:solidFill>
                <a:latin typeface="DM Sans"/>
              </a:rPr>
              <a:t> with </a:t>
            </a:r>
            <a:r>
              <a:rPr lang="en-US" sz="2010" spc="197">
                <a:solidFill>
                  <a:srgbClr val="231F20"/>
                </a:solidFill>
                <a:latin typeface="DM Sans Bold"/>
              </a:rPr>
              <a:t>Google Maps!</a:t>
            </a:r>
            <a:r>
              <a:rPr lang="en-US" sz="2010" spc="197">
                <a:solidFill>
                  <a:srgbClr val="231F20"/>
                </a:solidFill>
                <a:latin typeface="DM Sans"/>
              </a:rPr>
              <a:t> to display routes and solve the </a:t>
            </a:r>
            <a:r>
              <a:rPr lang="en-US" sz="2010" spc="197">
                <a:solidFill>
                  <a:srgbClr val="231F20"/>
                </a:solidFill>
                <a:latin typeface="DM Sans Bold"/>
              </a:rPr>
              <a:t>School Bus Routing Problem</a:t>
            </a:r>
            <a:r>
              <a:rPr lang="en-US" sz="2010" spc="197">
                <a:solidFill>
                  <a:srgbClr val="231F20"/>
                </a:solidFill>
                <a:latin typeface="DM Sans"/>
              </a:rPr>
              <a:t> in real time dynamically</a:t>
            </a:r>
          </a:p>
        </p:txBody>
      </p:sp>
      <p:grpSp>
        <p:nvGrpSpPr>
          <p:cNvPr name="Group 13" id="13"/>
          <p:cNvGrpSpPr/>
          <p:nvPr/>
        </p:nvGrpSpPr>
        <p:grpSpPr>
          <a:xfrm rot="0">
            <a:off x="7218805" y="3206190"/>
            <a:ext cx="3474003" cy="647719"/>
            <a:chOff x="0" y="0"/>
            <a:chExt cx="914964" cy="170593"/>
          </a:xfrm>
        </p:grpSpPr>
        <p:sp>
          <p:nvSpPr>
            <p:cNvPr name="Freeform 14" id="1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5" id="1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grpSp>
        <p:nvGrpSpPr>
          <p:cNvPr name="Group 16" id="16"/>
          <p:cNvGrpSpPr/>
          <p:nvPr/>
        </p:nvGrpSpPr>
        <p:grpSpPr>
          <a:xfrm rot="0">
            <a:off x="13284209" y="3206190"/>
            <a:ext cx="3474003" cy="647719"/>
            <a:chOff x="0" y="0"/>
            <a:chExt cx="914964" cy="170593"/>
          </a:xfrm>
        </p:grpSpPr>
        <p:sp>
          <p:nvSpPr>
            <p:cNvPr name="Freeform 17" id="1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8" id="18"/>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19" id="19"/>
          <p:cNvSpPr txBox="true"/>
          <p:nvPr/>
        </p:nvSpPr>
        <p:spPr>
          <a:xfrm rot="0">
            <a:off x="13340758" y="4045241"/>
            <a:ext cx="356099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Apply it to real life situations like </a:t>
            </a:r>
            <a:r>
              <a:rPr lang="en-US" sz="2010" spc="197">
                <a:solidFill>
                  <a:srgbClr val="231F20"/>
                </a:solidFill>
                <a:latin typeface="DM Sans Bold"/>
              </a:rPr>
              <a:t>Garbage Collection</a:t>
            </a:r>
            <a:r>
              <a:rPr lang="en-US" sz="2010" spc="197">
                <a:solidFill>
                  <a:srgbClr val="231F20"/>
                </a:solidFill>
                <a:latin typeface="DM Sans"/>
              </a:rPr>
              <a:t>, </a:t>
            </a:r>
            <a:r>
              <a:rPr lang="en-US" sz="2010" spc="197">
                <a:solidFill>
                  <a:srgbClr val="231F20"/>
                </a:solidFill>
                <a:latin typeface="DM Sans Bold"/>
              </a:rPr>
              <a:t>Depot Cargo Delivery</a:t>
            </a:r>
            <a:r>
              <a:rPr lang="en-US" sz="2010" spc="197">
                <a:solidFill>
                  <a:srgbClr val="231F20"/>
                </a:solidFill>
                <a:latin typeface="DM Sans"/>
              </a:rPr>
              <a:t> for better and efficient transportation and savings by reducing latency with </a:t>
            </a:r>
            <a:r>
              <a:rPr lang="en-US" sz="2010" spc="197">
                <a:solidFill>
                  <a:srgbClr val="231F20"/>
                </a:solidFill>
                <a:latin typeface="DM Sans Bold Italics"/>
              </a:rPr>
              <a:t>parallel API calls</a:t>
            </a:r>
            <a:r>
              <a:rPr lang="en-US" sz="2010" spc="197">
                <a:solidFill>
                  <a:srgbClr val="231F20"/>
                </a:solidFill>
                <a:latin typeface="DM Sans"/>
              </a:rPr>
              <a:t> and </a:t>
            </a:r>
            <a:r>
              <a:rPr lang="en-US" sz="2010" spc="197">
                <a:solidFill>
                  <a:srgbClr val="231F20"/>
                </a:solidFill>
                <a:latin typeface="DM Sans Bold Italics"/>
              </a:rPr>
              <a:t>refactoring</a:t>
            </a:r>
          </a:p>
        </p:txBody>
      </p:sp>
      <p:sp>
        <p:nvSpPr>
          <p:cNvPr name="Freeform 20" id="20"/>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6956437" y="4045241"/>
            <a:ext cx="4230238"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To provide innovative solutions specifically for </a:t>
            </a:r>
            <a:r>
              <a:rPr lang="en-US" sz="2010" spc="197">
                <a:solidFill>
                  <a:srgbClr val="231F20"/>
                </a:solidFill>
                <a:latin typeface="DM Sans Bold"/>
              </a:rPr>
              <a:t>EV vehicles</a:t>
            </a:r>
            <a:r>
              <a:rPr lang="en-US" sz="2010" spc="197">
                <a:solidFill>
                  <a:srgbClr val="231F20"/>
                </a:solidFill>
                <a:latin typeface="DM Sans"/>
              </a:rPr>
              <a:t> by including their </a:t>
            </a:r>
            <a:r>
              <a:rPr lang="en-US" sz="2010" spc="197">
                <a:solidFill>
                  <a:srgbClr val="231F20"/>
                </a:solidFill>
                <a:latin typeface="DM Sans Bold"/>
              </a:rPr>
              <a:t>battery percentage, battery charging stations, cargo weight, speed</a:t>
            </a:r>
            <a:r>
              <a:rPr lang="en-US" sz="2010" spc="197">
                <a:solidFill>
                  <a:srgbClr val="231F20"/>
                </a:solidFill>
                <a:latin typeface="DM Sans"/>
              </a:rPr>
              <a:t> etc.</a:t>
            </a:r>
          </a:p>
        </p:txBody>
      </p:sp>
      <p:grpSp>
        <p:nvGrpSpPr>
          <p:cNvPr name="Group 23" id="23"/>
          <p:cNvGrpSpPr/>
          <p:nvPr/>
        </p:nvGrpSpPr>
        <p:grpSpPr>
          <a:xfrm rot="0">
            <a:off x="8024816" y="6265553"/>
            <a:ext cx="2238367" cy="2238367"/>
            <a:chOff x="0" y="0"/>
            <a:chExt cx="2984490" cy="2984490"/>
          </a:xfrm>
        </p:grpSpPr>
        <p:sp>
          <p:nvSpPr>
            <p:cNvPr name="Freeform 24" id="24"/>
            <p:cNvSpPr/>
            <p:nvPr/>
          </p:nvSpPr>
          <p:spPr>
            <a:xfrm flipH="false" flipV="false" rot="0">
              <a:off x="0" y="0"/>
              <a:ext cx="2984490" cy="2984490"/>
            </a:xfrm>
            <a:custGeom>
              <a:avLst/>
              <a:gdLst/>
              <a:ahLst/>
              <a:cxnLst/>
              <a:rect r="r" b="b" t="t" l="l"/>
              <a:pathLst>
                <a:path h="2984490" w="2984490">
                  <a:moveTo>
                    <a:pt x="0" y="0"/>
                  </a:moveTo>
                  <a:lnTo>
                    <a:pt x="2984490" y="0"/>
                  </a:lnTo>
                  <a:lnTo>
                    <a:pt x="2984490" y="2984490"/>
                  </a:lnTo>
                  <a:lnTo>
                    <a:pt x="0" y="29844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851790" y="790551"/>
              <a:ext cx="1280910" cy="1403387"/>
            </a:xfrm>
            <a:custGeom>
              <a:avLst/>
              <a:gdLst/>
              <a:ahLst/>
              <a:cxnLst/>
              <a:rect r="r" b="b" t="t" l="l"/>
              <a:pathLst>
                <a:path h="1403387" w="1280910">
                  <a:moveTo>
                    <a:pt x="0" y="0"/>
                  </a:moveTo>
                  <a:lnTo>
                    <a:pt x="1280910" y="0"/>
                  </a:lnTo>
                  <a:lnTo>
                    <a:pt x="1280910" y="1403388"/>
                  </a:lnTo>
                  <a:lnTo>
                    <a:pt x="0" y="14033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2307851"/>
            <a:chOff x="0" y="0"/>
            <a:chExt cx="3682024" cy="884237"/>
          </a:xfrm>
        </p:grpSpPr>
        <p:sp>
          <p:nvSpPr>
            <p:cNvPr name="Freeform 8" id="8"/>
            <p:cNvSpPr/>
            <p:nvPr/>
          </p:nvSpPr>
          <p:spPr>
            <a:xfrm flipH="false" flipV="false" rot="0">
              <a:off x="0" y="0"/>
              <a:ext cx="3682024" cy="884237"/>
            </a:xfrm>
            <a:custGeom>
              <a:avLst/>
              <a:gdLst/>
              <a:ahLst/>
              <a:cxnLst/>
              <a:rect r="r" b="b" t="t" l="l"/>
              <a:pathLst>
                <a:path h="884237" w="3682024">
                  <a:moveTo>
                    <a:pt x="0" y="0"/>
                  </a:moveTo>
                  <a:lnTo>
                    <a:pt x="3682024" y="0"/>
                  </a:lnTo>
                  <a:lnTo>
                    <a:pt x="3682024" y="884237"/>
                  </a:lnTo>
                  <a:lnTo>
                    <a:pt x="0" y="884237"/>
                  </a:lnTo>
                  <a:close/>
                </a:path>
              </a:pathLst>
            </a:custGeom>
            <a:solidFill>
              <a:srgbClr val="EFEFEF"/>
            </a:solidFill>
          </p:spPr>
        </p:sp>
        <p:sp>
          <p:nvSpPr>
            <p:cNvPr name="TextBox 9" id="9"/>
            <p:cNvSpPr txBox="true"/>
            <p:nvPr/>
          </p:nvSpPr>
          <p:spPr>
            <a:xfrm>
              <a:off x="0" y="-19050"/>
              <a:ext cx="3682024" cy="903287"/>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088452"/>
            <a:ext cx="9610044" cy="2740720"/>
            <a:chOff x="0" y="0"/>
            <a:chExt cx="3682024" cy="1050088"/>
          </a:xfrm>
        </p:grpSpPr>
        <p:sp>
          <p:nvSpPr>
            <p:cNvPr name="Freeform 13" id="13"/>
            <p:cNvSpPr/>
            <p:nvPr/>
          </p:nvSpPr>
          <p:spPr>
            <a:xfrm flipH="false" flipV="false" rot="0">
              <a:off x="0" y="0"/>
              <a:ext cx="3682024" cy="1050088"/>
            </a:xfrm>
            <a:custGeom>
              <a:avLst/>
              <a:gdLst/>
              <a:ahLst/>
              <a:cxnLst/>
              <a:rect r="r" b="b" t="t" l="l"/>
              <a:pathLst>
                <a:path h="1050088" w="3682024">
                  <a:moveTo>
                    <a:pt x="0" y="0"/>
                  </a:moveTo>
                  <a:lnTo>
                    <a:pt x="3682024" y="0"/>
                  </a:lnTo>
                  <a:lnTo>
                    <a:pt x="3682024" y="1050088"/>
                  </a:lnTo>
                  <a:lnTo>
                    <a:pt x="0" y="1050088"/>
                  </a:lnTo>
                  <a:close/>
                </a:path>
              </a:pathLst>
            </a:custGeom>
            <a:solidFill>
              <a:srgbClr val="EFEFEF"/>
            </a:solidFill>
          </p:spPr>
        </p:sp>
        <p:sp>
          <p:nvSpPr>
            <p:cNvPr name="TextBox 14" id="14"/>
            <p:cNvSpPr txBox="true"/>
            <p:nvPr/>
          </p:nvSpPr>
          <p:spPr>
            <a:xfrm>
              <a:off x="0" y="-19050"/>
              <a:ext cx="3682024" cy="1069138"/>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164783" y="0"/>
            <a:ext cx="4794760" cy="10547697"/>
          </a:xfrm>
          <a:custGeom>
            <a:avLst/>
            <a:gdLst/>
            <a:ahLst/>
            <a:cxnLst/>
            <a:rect r="r" b="b" t="t" l="l"/>
            <a:pathLst>
              <a:path h="10547697" w="4794760">
                <a:moveTo>
                  <a:pt x="0" y="0"/>
                </a:moveTo>
                <a:lnTo>
                  <a:pt x="4794760" y="0"/>
                </a:lnTo>
                <a:lnTo>
                  <a:pt x="4794760" y="10547697"/>
                </a:lnTo>
                <a:lnTo>
                  <a:pt x="0" y="10547697"/>
                </a:lnTo>
                <a:lnTo>
                  <a:pt x="0" y="0"/>
                </a:lnTo>
                <a:close/>
              </a:path>
            </a:pathLst>
          </a:custGeom>
          <a:blipFill>
            <a:blip r:embed="rId10"/>
            <a:stretch>
              <a:fillRect l="0" t="-508" r="0" b="-508"/>
            </a:stretch>
          </a:blipFill>
        </p:spPr>
      </p:sp>
      <p:sp>
        <p:nvSpPr>
          <p:cNvPr name="TextBox 18" id="18"/>
          <p:cNvSpPr txBox="true"/>
          <p:nvPr/>
        </p:nvSpPr>
        <p:spPr>
          <a:xfrm rot="0">
            <a:off x="427672" y="907655"/>
            <a:ext cx="10924412"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FIRST BUILD v1.0</a:t>
            </a:r>
          </a:p>
        </p:txBody>
      </p:sp>
      <p:sp>
        <p:nvSpPr>
          <p:cNvPr name="TextBox 19" id="19"/>
          <p:cNvSpPr txBox="true"/>
          <p:nvPr/>
        </p:nvSpPr>
        <p:spPr>
          <a:xfrm rot="0">
            <a:off x="3908899" y="3624745"/>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Platform independent React Native application for mobile systems with ability to select single source - single destination. Built keeping in mind about ZapCab - Cab Sharing App built earlier.</a:t>
            </a:r>
          </a:p>
        </p:txBody>
      </p:sp>
      <p:sp>
        <p:nvSpPr>
          <p:cNvPr name="TextBox 20" id="20"/>
          <p:cNvSpPr txBox="true"/>
          <p:nvPr/>
        </p:nvSpPr>
        <p:spPr>
          <a:xfrm rot="0">
            <a:off x="3908899" y="6316273"/>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estimated cab arrival time, source to destination distance, source to destination time based on real time traffic data and the approximate cost based on actual estimated fuel consumption values (doesn’t include option for EVs).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678672"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2464484" y="0"/>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5"/>
            <a:stretch>
              <a:fillRect l="0" t="0" r="0" b="0"/>
            </a:stretch>
          </a:blipFill>
        </p:spPr>
      </p:sp>
      <p:sp>
        <p:nvSpPr>
          <p:cNvPr name="Freeform 20" id="20"/>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6"/>
            <a:stretch>
              <a:fillRect l="0" t="0" r="0" b="0"/>
            </a:stretch>
          </a:blipFill>
        </p:spPr>
      </p:sp>
      <p:sp>
        <p:nvSpPr>
          <p:cNvPr name="Freeform 21" id="21"/>
          <p:cNvSpPr/>
          <p:nvPr/>
        </p:nvSpPr>
        <p:spPr>
          <a:xfrm flipH="false" flipV="false" rot="0">
            <a:off x="5914661" y="0"/>
            <a:ext cx="2656990" cy="5904422"/>
          </a:xfrm>
          <a:custGeom>
            <a:avLst/>
            <a:gdLst/>
            <a:ahLst/>
            <a:cxnLst/>
            <a:rect r="r" b="b" t="t" l="l"/>
            <a:pathLst>
              <a:path h="5904422" w="2656990">
                <a:moveTo>
                  <a:pt x="0" y="0"/>
                </a:moveTo>
                <a:lnTo>
                  <a:pt x="2656990" y="0"/>
                </a:lnTo>
                <a:lnTo>
                  <a:pt x="2656990"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12931181" y="0"/>
            <a:ext cx="2662423" cy="5916496"/>
          </a:xfrm>
          <a:custGeom>
            <a:avLst/>
            <a:gdLst/>
            <a:ahLst/>
            <a:cxnLst/>
            <a:rect r="r" b="b" t="t" l="l"/>
            <a:pathLst>
              <a:path h="5916496" w="2662423">
                <a:moveTo>
                  <a:pt x="0" y="0"/>
                </a:moveTo>
                <a:lnTo>
                  <a:pt x="2662423" y="0"/>
                </a:lnTo>
                <a:lnTo>
                  <a:pt x="2662423" y="5916496"/>
                </a:lnTo>
                <a:lnTo>
                  <a:pt x="0" y="5916496"/>
                </a:lnTo>
                <a:lnTo>
                  <a:pt x="0" y="0"/>
                </a:lnTo>
                <a:close/>
              </a:path>
            </a:pathLst>
          </a:custGeom>
          <a:blipFill>
            <a:blip r:embed="rId8"/>
            <a:stretch>
              <a:fillRect l="0" t="0" r="0" b="0"/>
            </a:stretch>
          </a:blipFill>
        </p:spPr>
      </p:sp>
      <p:sp>
        <p:nvSpPr>
          <p:cNvPr name="TextBox 23" id="23"/>
          <p:cNvSpPr txBox="true"/>
          <p:nvPr/>
        </p:nvSpPr>
        <p:spPr>
          <a:xfrm rot="0">
            <a:off x="2190716"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Landing home page. Select Source using 3 methods - Google Autocomplete Search, Current Location using GPS Access or Most-frequently travelled tab</a:t>
            </a:r>
          </a:p>
        </p:txBody>
      </p:sp>
      <p:sp>
        <p:nvSpPr>
          <p:cNvPr name="TextBox 24" id="24"/>
          <p:cNvSpPr txBox="true"/>
          <p:nvPr/>
        </p:nvSpPr>
        <p:spPr>
          <a:xfrm rot="0">
            <a:off x="2059451" y="6609734"/>
            <a:ext cx="3467055"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HOME PAGE</a:t>
            </a:r>
          </a:p>
        </p:txBody>
      </p:sp>
      <p:sp>
        <p:nvSpPr>
          <p:cNvPr name="TextBox 25" id="25"/>
          <p:cNvSpPr txBox="true"/>
          <p:nvPr/>
        </p:nvSpPr>
        <p:spPr>
          <a:xfrm rot="0">
            <a:off x="5640893"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Ability to get Current Location requires Permission. Separate platform independent permissions supported for both iOS and Android</a:t>
            </a:r>
          </a:p>
        </p:txBody>
      </p:sp>
      <p:sp>
        <p:nvSpPr>
          <p:cNvPr name="TextBox 26" id="26"/>
          <p:cNvSpPr txBox="true"/>
          <p:nvPr/>
        </p:nvSpPr>
        <p:spPr>
          <a:xfrm rot="0">
            <a:off x="5888240" y="6609734"/>
            <a:ext cx="2709833" cy="999170"/>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LOCATION ACCESS</a:t>
            </a:r>
          </a:p>
        </p:txBody>
      </p:sp>
      <p:sp>
        <p:nvSpPr>
          <p:cNvPr name="TextBox 27" id="27"/>
          <p:cNvSpPr txBox="true"/>
          <p:nvPr/>
        </p:nvSpPr>
        <p:spPr>
          <a:xfrm rot="0">
            <a:off x="9416919" y="6690140"/>
            <a:ext cx="2957179"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DESTINATION</a:t>
            </a:r>
          </a:p>
        </p:txBody>
      </p:sp>
      <p:sp>
        <p:nvSpPr>
          <p:cNvPr name="TextBox 28" id="28"/>
          <p:cNvSpPr txBox="true"/>
          <p:nvPr/>
        </p:nvSpPr>
        <p:spPr>
          <a:xfrm rot="0">
            <a:off x="12907476" y="6690140"/>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TRIP</a:t>
            </a:r>
          </a:p>
        </p:txBody>
      </p:sp>
      <p:sp>
        <p:nvSpPr>
          <p:cNvPr name="TextBox 29" id="29"/>
          <p:cNvSpPr txBox="true"/>
          <p:nvPr/>
        </p:nvSpPr>
        <p:spPr>
          <a:xfrm rot="0">
            <a:off x="9193277" y="7660735"/>
            <a:ext cx="3204526"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Similar selection options as Source. Points a marker at the Source with Cabs shown nearby the Source with a car marker.. </a:t>
            </a:r>
          </a:p>
        </p:txBody>
      </p:sp>
      <p:sp>
        <p:nvSpPr>
          <p:cNvPr name="TextBox 30" id="30"/>
          <p:cNvSpPr txBox="true"/>
          <p:nvPr/>
        </p:nvSpPr>
        <p:spPr>
          <a:xfrm rot="0">
            <a:off x="12750228"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Plots fastest Source to Destination Route with Time, Distance and Cost Matrix APIs of Google Cloud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294612"/>
            <a:ext cx="9610044" cy="2567115"/>
            <a:chOff x="0" y="0"/>
            <a:chExt cx="3682024" cy="983573"/>
          </a:xfrm>
        </p:grpSpPr>
        <p:sp>
          <p:nvSpPr>
            <p:cNvPr name="Freeform 8" id="8"/>
            <p:cNvSpPr/>
            <p:nvPr/>
          </p:nvSpPr>
          <p:spPr>
            <a:xfrm flipH="false" flipV="false" rot="0">
              <a:off x="0" y="0"/>
              <a:ext cx="3682024" cy="983573"/>
            </a:xfrm>
            <a:custGeom>
              <a:avLst/>
              <a:gdLst/>
              <a:ahLst/>
              <a:cxnLst/>
              <a:rect r="r" b="b" t="t" l="l"/>
              <a:pathLst>
                <a:path h="983573" w="3682024">
                  <a:moveTo>
                    <a:pt x="0" y="0"/>
                  </a:moveTo>
                  <a:lnTo>
                    <a:pt x="3682024" y="0"/>
                  </a:lnTo>
                  <a:lnTo>
                    <a:pt x="3682024" y="983573"/>
                  </a:lnTo>
                  <a:lnTo>
                    <a:pt x="0" y="983573"/>
                  </a:lnTo>
                  <a:close/>
                </a:path>
              </a:pathLst>
            </a:custGeom>
            <a:solidFill>
              <a:srgbClr val="EFEFEF"/>
            </a:solidFill>
          </p:spPr>
        </p:sp>
        <p:sp>
          <p:nvSpPr>
            <p:cNvPr name="TextBox 9" id="9"/>
            <p:cNvSpPr txBox="true"/>
            <p:nvPr/>
          </p:nvSpPr>
          <p:spPr>
            <a:xfrm>
              <a:off x="0" y="-19050"/>
              <a:ext cx="3682024" cy="1002623"/>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123498"/>
            <a:ext cx="9610044" cy="2435640"/>
            <a:chOff x="0" y="0"/>
            <a:chExt cx="3682024" cy="933199"/>
          </a:xfrm>
        </p:grpSpPr>
        <p:sp>
          <p:nvSpPr>
            <p:cNvPr name="Freeform 13" id="13"/>
            <p:cNvSpPr/>
            <p:nvPr/>
          </p:nvSpPr>
          <p:spPr>
            <a:xfrm flipH="false" flipV="false" rot="0">
              <a:off x="0" y="0"/>
              <a:ext cx="3682024" cy="933199"/>
            </a:xfrm>
            <a:custGeom>
              <a:avLst/>
              <a:gdLst/>
              <a:ahLst/>
              <a:cxnLst/>
              <a:rect r="r" b="b" t="t" l="l"/>
              <a:pathLst>
                <a:path h="933199" w="3682024">
                  <a:moveTo>
                    <a:pt x="0" y="0"/>
                  </a:moveTo>
                  <a:lnTo>
                    <a:pt x="3682024" y="0"/>
                  </a:lnTo>
                  <a:lnTo>
                    <a:pt x="3682024" y="933199"/>
                  </a:lnTo>
                  <a:lnTo>
                    <a:pt x="0" y="933199"/>
                  </a:lnTo>
                  <a:close/>
                </a:path>
              </a:pathLst>
            </a:custGeom>
            <a:solidFill>
              <a:srgbClr val="EFEFEF"/>
            </a:solidFill>
          </p:spPr>
        </p:sp>
        <p:sp>
          <p:nvSpPr>
            <p:cNvPr name="TextBox 14" id="14"/>
            <p:cNvSpPr txBox="true"/>
            <p:nvPr/>
          </p:nvSpPr>
          <p:spPr>
            <a:xfrm>
              <a:off x="0" y="-19050"/>
              <a:ext cx="3682024" cy="952249"/>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658850" y="0"/>
            <a:ext cx="4629150" cy="10287000"/>
          </a:xfrm>
          <a:custGeom>
            <a:avLst/>
            <a:gdLst/>
            <a:ahLst/>
            <a:cxnLst/>
            <a:rect r="r" b="b" t="t" l="l"/>
            <a:pathLst>
              <a:path h="10287000" w="4629150">
                <a:moveTo>
                  <a:pt x="0" y="0"/>
                </a:moveTo>
                <a:lnTo>
                  <a:pt x="4629150" y="0"/>
                </a:lnTo>
                <a:lnTo>
                  <a:pt x="4629150" y="10287000"/>
                </a:lnTo>
                <a:lnTo>
                  <a:pt x="0" y="10287000"/>
                </a:lnTo>
                <a:lnTo>
                  <a:pt x="0" y="0"/>
                </a:lnTo>
                <a:close/>
              </a:path>
            </a:pathLst>
          </a:custGeom>
          <a:blipFill>
            <a:blip r:embed="rId10"/>
            <a:stretch>
              <a:fillRect l="0" t="0" r="0" b="0"/>
            </a:stretch>
          </a:blipFill>
        </p:spPr>
      </p:sp>
      <p:sp>
        <p:nvSpPr>
          <p:cNvPr name="TextBox 18" id="18"/>
          <p:cNvSpPr txBox="true"/>
          <p:nvPr/>
        </p:nvSpPr>
        <p:spPr>
          <a:xfrm rot="0">
            <a:off x="427672" y="907655"/>
            <a:ext cx="12288050"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SECOND BUILD v2.0</a:t>
            </a:r>
          </a:p>
        </p:txBody>
      </p:sp>
      <p:sp>
        <p:nvSpPr>
          <p:cNvPr name="TextBox 19" id="19"/>
          <p:cNvSpPr txBox="true"/>
          <p:nvPr/>
        </p:nvSpPr>
        <p:spPr>
          <a:xfrm rot="0">
            <a:off x="3908899" y="6316273"/>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current city, the next city, the distance and the time based on real time traffic data and the approximate cost based on actual estimated fuel consumption values (still doesn’t include option for EVs).</a:t>
            </a:r>
          </a:p>
        </p:txBody>
      </p:sp>
      <p:sp>
        <p:nvSpPr>
          <p:cNvPr name="TextBox 20" id="20"/>
          <p:cNvSpPr txBox="true"/>
          <p:nvPr/>
        </p:nvSpPr>
        <p:spPr>
          <a:xfrm rot="0">
            <a:off x="4162992" y="339321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Using Node.js and Express.js in the backend, we are now able to process single source-multiple destination queries from the frontend more effectively using Travelling Salesman Problem solution based on heuristics like Nearest Neighbours.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113339" y="5120096"/>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5"/>
            <a:stretch>
              <a:fillRect l="0" t="0" r="0" b="0"/>
            </a:stretch>
          </a:blipFill>
        </p:spPr>
      </p:sp>
      <p:sp>
        <p:nvSpPr>
          <p:cNvPr name="Freeform 20" id="20"/>
          <p:cNvSpPr/>
          <p:nvPr/>
        </p:nvSpPr>
        <p:spPr>
          <a:xfrm flipH="false" flipV="false" rot="0">
            <a:off x="13001733" y="-12074"/>
            <a:ext cx="2521318" cy="5916496"/>
          </a:xfrm>
          <a:custGeom>
            <a:avLst/>
            <a:gdLst/>
            <a:ahLst/>
            <a:cxnLst/>
            <a:rect r="r" b="b" t="t" l="l"/>
            <a:pathLst>
              <a:path h="5916496" w="2521318">
                <a:moveTo>
                  <a:pt x="0" y="0"/>
                </a:moveTo>
                <a:lnTo>
                  <a:pt x="2521318" y="0"/>
                </a:lnTo>
                <a:lnTo>
                  <a:pt x="2521318" y="5916496"/>
                </a:lnTo>
                <a:lnTo>
                  <a:pt x="0" y="5916496"/>
                </a:lnTo>
                <a:lnTo>
                  <a:pt x="0" y="0"/>
                </a:lnTo>
                <a:close/>
              </a:path>
            </a:pathLst>
          </a:custGeom>
          <a:blipFill>
            <a:blip r:embed="rId6"/>
            <a:stretch>
              <a:fillRect l="0" t="-8997" r="-165945" b="-8997"/>
            </a:stretch>
          </a:blipFill>
        </p:spPr>
      </p:sp>
      <p:sp>
        <p:nvSpPr>
          <p:cNvPr name="Freeform 21" id="21"/>
          <p:cNvSpPr/>
          <p:nvPr/>
        </p:nvSpPr>
        <p:spPr>
          <a:xfrm flipH="false" flipV="false" rot="0">
            <a:off x="2464484" y="0"/>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5941083" y="12074"/>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8"/>
            <a:stretch>
              <a:fillRect l="0" t="0" r="0" b="0"/>
            </a:stretch>
          </a:blipFill>
        </p:spPr>
      </p:sp>
      <p:sp>
        <p:nvSpPr>
          <p:cNvPr name="TextBox 23" id="23"/>
          <p:cNvSpPr txBox="true"/>
          <p:nvPr/>
        </p:nvSpPr>
        <p:spPr>
          <a:xfrm rot="0">
            <a:off x="2190716"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Select Source using 2 methods - Google Autocomplete Search, Current Location using GPS. Select Multiple Destination with Google Autocomplete</a:t>
            </a:r>
          </a:p>
        </p:txBody>
      </p:sp>
      <p:sp>
        <p:nvSpPr>
          <p:cNvPr name="TextBox 24" id="24"/>
          <p:cNvSpPr txBox="true"/>
          <p:nvPr/>
        </p:nvSpPr>
        <p:spPr>
          <a:xfrm rot="0">
            <a:off x="2059451" y="6609734"/>
            <a:ext cx="3467055"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HOME PAGE</a:t>
            </a:r>
          </a:p>
        </p:txBody>
      </p:sp>
      <p:sp>
        <p:nvSpPr>
          <p:cNvPr name="TextBox 25" id="25"/>
          <p:cNvSpPr txBox="true"/>
          <p:nvPr/>
        </p:nvSpPr>
        <p:spPr>
          <a:xfrm rot="0">
            <a:off x="5640893"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Ability to plot TSP Route for single source - multiple destination. However, no helpful GUI for users was provided</a:t>
            </a:r>
          </a:p>
        </p:txBody>
      </p:sp>
      <p:sp>
        <p:nvSpPr>
          <p:cNvPr name="TextBox 26" id="26"/>
          <p:cNvSpPr txBox="true"/>
          <p:nvPr/>
        </p:nvSpPr>
        <p:spPr>
          <a:xfrm rot="0">
            <a:off x="5888240" y="6609734"/>
            <a:ext cx="2709833"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EARLY DEVELOPMENT</a:t>
            </a:r>
          </a:p>
        </p:txBody>
      </p:sp>
      <p:sp>
        <p:nvSpPr>
          <p:cNvPr name="TextBox 27" id="27"/>
          <p:cNvSpPr txBox="true"/>
          <p:nvPr/>
        </p:nvSpPr>
        <p:spPr>
          <a:xfrm rot="0">
            <a:off x="9416919" y="6690140"/>
            <a:ext cx="2957179"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FINAL BUILD UI</a:t>
            </a:r>
          </a:p>
        </p:txBody>
      </p:sp>
      <p:sp>
        <p:nvSpPr>
          <p:cNvPr name="TextBox 28" id="28"/>
          <p:cNvSpPr txBox="true"/>
          <p:nvPr/>
        </p:nvSpPr>
        <p:spPr>
          <a:xfrm rot="0">
            <a:off x="12907476" y="6690140"/>
            <a:ext cx="2709833"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BACKEND</a:t>
            </a:r>
          </a:p>
        </p:txBody>
      </p:sp>
      <p:sp>
        <p:nvSpPr>
          <p:cNvPr name="TextBox 29" id="29"/>
          <p:cNvSpPr txBox="true"/>
          <p:nvPr/>
        </p:nvSpPr>
        <p:spPr>
          <a:xfrm rot="0">
            <a:off x="9195560"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Final build released with coloured pins for user-friendly UI/UX. Similarly, Current, Next, Time and Distance was added </a:t>
            </a:r>
          </a:p>
        </p:txBody>
      </p:sp>
      <p:sp>
        <p:nvSpPr>
          <p:cNvPr name="TextBox 30" id="30"/>
          <p:cNvSpPr txBox="true"/>
          <p:nvPr/>
        </p:nvSpPr>
        <p:spPr>
          <a:xfrm rot="0">
            <a:off x="12750228" y="7660735"/>
            <a:ext cx="3204526"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Built on Node.js and Express, it solves the TSP using Heuristics and calls Google Cloud APIs parallelly for average response time of 80ms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294612"/>
            <a:ext cx="9610044" cy="2567115"/>
            <a:chOff x="0" y="0"/>
            <a:chExt cx="3682024" cy="983573"/>
          </a:xfrm>
        </p:grpSpPr>
        <p:sp>
          <p:nvSpPr>
            <p:cNvPr name="Freeform 8" id="8"/>
            <p:cNvSpPr/>
            <p:nvPr/>
          </p:nvSpPr>
          <p:spPr>
            <a:xfrm flipH="false" flipV="false" rot="0">
              <a:off x="0" y="0"/>
              <a:ext cx="3682024" cy="983573"/>
            </a:xfrm>
            <a:custGeom>
              <a:avLst/>
              <a:gdLst/>
              <a:ahLst/>
              <a:cxnLst/>
              <a:rect r="r" b="b" t="t" l="l"/>
              <a:pathLst>
                <a:path h="983573" w="3682024">
                  <a:moveTo>
                    <a:pt x="0" y="0"/>
                  </a:moveTo>
                  <a:lnTo>
                    <a:pt x="3682024" y="0"/>
                  </a:lnTo>
                  <a:lnTo>
                    <a:pt x="3682024" y="983573"/>
                  </a:lnTo>
                  <a:lnTo>
                    <a:pt x="0" y="983573"/>
                  </a:lnTo>
                  <a:close/>
                </a:path>
              </a:pathLst>
            </a:custGeom>
            <a:solidFill>
              <a:srgbClr val="EFEFEF"/>
            </a:solidFill>
          </p:spPr>
        </p:sp>
        <p:sp>
          <p:nvSpPr>
            <p:cNvPr name="TextBox 9" id="9"/>
            <p:cNvSpPr txBox="true"/>
            <p:nvPr/>
          </p:nvSpPr>
          <p:spPr>
            <a:xfrm>
              <a:off x="0" y="-19050"/>
              <a:ext cx="3682024" cy="1002623"/>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123498"/>
            <a:ext cx="9610044" cy="2652974"/>
            <a:chOff x="0" y="0"/>
            <a:chExt cx="3682024" cy="1016469"/>
          </a:xfrm>
        </p:grpSpPr>
        <p:sp>
          <p:nvSpPr>
            <p:cNvPr name="Freeform 13" id="13"/>
            <p:cNvSpPr/>
            <p:nvPr/>
          </p:nvSpPr>
          <p:spPr>
            <a:xfrm flipH="false" flipV="false" rot="0">
              <a:off x="0" y="0"/>
              <a:ext cx="3682024" cy="1016469"/>
            </a:xfrm>
            <a:custGeom>
              <a:avLst/>
              <a:gdLst/>
              <a:ahLst/>
              <a:cxnLst/>
              <a:rect r="r" b="b" t="t" l="l"/>
              <a:pathLst>
                <a:path h="1016469" w="3682024">
                  <a:moveTo>
                    <a:pt x="0" y="0"/>
                  </a:moveTo>
                  <a:lnTo>
                    <a:pt x="3682024" y="0"/>
                  </a:lnTo>
                  <a:lnTo>
                    <a:pt x="3682024" y="1016469"/>
                  </a:lnTo>
                  <a:lnTo>
                    <a:pt x="0" y="1016469"/>
                  </a:lnTo>
                  <a:close/>
                </a:path>
              </a:pathLst>
            </a:custGeom>
            <a:solidFill>
              <a:srgbClr val="EFEFEF"/>
            </a:solidFill>
          </p:spPr>
        </p:sp>
        <p:sp>
          <p:nvSpPr>
            <p:cNvPr name="TextBox 14" id="14"/>
            <p:cNvSpPr txBox="true"/>
            <p:nvPr/>
          </p:nvSpPr>
          <p:spPr>
            <a:xfrm>
              <a:off x="0" y="-19050"/>
              <a:ext cx="3682024" cy="1035519"/>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658850" y="-20903"/>
            <a:ext cx="4629150" cy="10287000"/>
          </a:xfrm>
          <a:custGeom>
            <a:avLst/>
            <a:gdLst/>
            <a:ahLst/>
            <a:cxnLst/>
            <a:rect r="r" b="b" t="t" l="l"/>
            <a:pathLst>
              <a:path h="10287000" w="4629150">
                <a:moveTo>
                  <a:pt x="0" y="0"/>
                </a:moveTo>
                <a:lnTo>
                  <a:pt x="4629150" y="0"/>
                </a:lnTo>
                <a:lnTo>
                  <a:pt x="4629150" y="10287000"/>
                </a:lnTo>
                <a:lnTo>
                  <a:pt x="0" y="10287000"/>
                </a:lnTo>
                <a:lnTo>
                  <a:pt x="0" y="0"/>
                </a:lnTo>
                <a:close/>
              </a:path>
            </a:pathLst>
          </a:custGeom>
          <a:blipFill>
            <a:blip r:embed="rId10"/>
            <a:stretch>
              <a:fillRect l="0" t="0" r="0" b="0"/>
            </a:stretch>
          </a:blipFill>
        </p:spPr>
      </p:sp>
      <p:sp>
        <p:nvSpPr>
          <p:cNvPr name="TextBox 18" id="18"/>
          <p:cNvSpPr txBox="true"/>
          <p:nvPr/>
        </p:nvSpPr>
        <p:spPr>
          <a:xfrm rot="0">
            <a:off x="427672" y="907655"/>
            <a:ext cx="12288050"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FINAL BUILD v3.0</a:t>
            </a:r>
          </a:p>
        </p:txBody>
      </p:sp>
      <p:sp>
        <p:nvSpPr>
          <p:cNvPr name="TextBox 19" id="19"/>
          <p:cNvSpPr txBox="true"/>
          <p:nvPr/>
        </p:nvSpPr>
        <p:spPr>
          <a:xfrm rot="0">
            <a:off x="4162992" y="6316273"/>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current city, the next city, the time and the approximate cost incurred based on actual battery consumption/swapping values. C++ backend supports minimum latency with average response time of 80ms.</a:t>
            </a:r>
          </a:p>
        </p:txBody>
      </p:sp>
      <p:sp>
        <p:nvSpPr>
          <p:cNvPr name="TextBox 20" id="20"/>
          <p:cNvSpPr txBox="true"/>
          <p:nvPr/>
        </p:nvSpPr>
        <p:spPr>
          <a:xfrm rot="0">
            <a:off x="4162992" y="339321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latest version now integrates support for Electric Vehicles, enabling users to incorporate Battery Charging and Swapping Stations along the routes. Additionally, routes are optimized considering factors such as weight capacity, vehicle speed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DAF-1nH_tnE</dc:identifier>
  <dcterms:modified xsi:type="dcterms:W3CDTF">2011-08-01T06:04:30Z</dcterms:modified>
  <cp:revision>1</cp:revision>
  <dc:title>OPTIMAL PATH</dc:title>
</cp:coreProperties>
</file>