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0" r:id="rId2"/>
    <p:sldId id="279" r:id="rId3"/>
    <p:sldId id="276" r:id="rId4"/>
    <p:sldId id="277" r:id="rId5"/>
    <p:sldId id="278" r:id="rId6"/>
    <p:sldId id="262" r:id="rId7"/>
    <p:sldId id="275" r:id="rId8"/>
    <p:sldId id="256" r:id="rId9"/>
  </p:sldIdLst>
  <p:sldSz cx="12192000" cy="6858000"/>
  <p:notesSz cx="6858000" cy="9144000"/>
  <p:defaultTextStyle>
    <a:defPPr>
      <a:defRPr lang="ar-Y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3ED"/>
    <a:srgbClr val="FFFFCC"/>
    <a:srgbClr val="7F4F1B"/>
    <a:srgbClr val="AD6C25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Y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E96E0AAB-6C42-4D1C-ABDF-019A75620939}" type="datetimeFigureOut">
              <a:rPr lang="ar-YE" smtClean="0"/>
              <a:t>10/02/1447</a:t>
            </a:fld>
            <a:endParaRPr lang="ar-Y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Y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Y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Y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C201D2D-3B54-4FB5-998C-CF1E1BE92203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1681876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Y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201D2D-3B54-4FB5-998C-CF1E1BE92203}" type="slidenum">
              <a:rPr lang="ar-YE" smtClean="0"/>
              <a:t>8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3943962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5BC1B-B941-1403-D4EF-A6C079B76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Y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923350-FF1A-3962-78FF-B5FD683C4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Y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6A016-780F-2765-AFBA-8BFBE22EB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4AF6-6A70-4B02-9000-8C062004E066}" type="datetimeFigureOut">
              <a:rPr lang="ar-YE" smtClean="0"/>
              <a:t>10/02/1447</a:t>
            </a:fld>
            <a:endParaRPr lang="ar-Y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82604-F8B8-BE3E-99DE-B907E0C38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248B1-E53F-4495-B342-7A95F878D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E9147-E8B0-4CE3-8359-B8C494E69099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1895369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BABEA-B53B-A919-A6B7-F556B8A50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Y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5F19-37C3-C1E0-7127-4AD4C097C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Y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42130-6903-42CE-E697-020BF3560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4AF6-6A70-4B02-9000-8C062004E066}" type="datetimeFigureOut">
              <a:rPr lang="ar-YE" smtClean="0"/>
              <a:t>10/02/1447</a:t>
            </a:fld>
            <a:endParaRPr lang="ar-Y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E13E9-880A-5402-C3A0-B2A13B05D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40CDC-A9F1-4706-D063-AF3887B14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E9147-E8B0-4CE3-8359-B8C494E69099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981021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437D6-C2E2-7A54-5DA5-C07D4853D1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Y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EE4136-097D-CFDD-660C-19DE7EF32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Y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A65AC-941E-705F-A1A6-194F4E8D5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4AF6-6A70-4B02-9000-8C062004E066}" type="datetimeFigureOut">
              <a:rPr lang="ar-YE" smtClean="0"/>
              <a:t>10/02/1447</a:t>
            </a:fld>
            <a:endParaRPr lang="ar-Y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A0915-EB1A-41EC-1A60-1287D8A72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B0757-71F5-01D5-CDDA-06AB40548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E9147-E8B0-4CE3-8359-B8C494E69099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119317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66DA5-16AC-1113-C6B9-67DB58505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Y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E6603-82DC-649B-FFE6-20481B0F3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Y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6D09B-83E7-BF12-DF31-2461EFA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4AF6-6A70-4B02-9000-8C062004E066}" type="datetimeFigureOut">
              <a:rPr lang="ar-YE" smtClean="0"/>
              <a:t>10/02/1447</a:t>
            </a:fld>
            <a:endParaRPr lang="ar-Y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68354-2610-D4AB-4C06-658C98AD2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ADD63-C3C4-6DF6-55AC-3E0C25218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E9147-E8B0-4CE3-8359-B8C494E69099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4123520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53256-0CE3-8546-21F9-B3822DCDE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Y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F4787-2BFF-969A-A753-3717C7BF5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70ED7-03FE-42CD-FF50-27948D36B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4AF6-6A70-4B02-9000-8C062004E066}" type="datetimeFigureOut">
              <a:rPr lang="ar-YE" smtClean="0"/>
              <a:t>10/02/1447</a:t>
            </a:fld>
            <a:endParaRPr lang="ar-Y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70733-2CD0-131F-10BC-6FF86FDD4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229DE-99AB-078C-E57C-E52DE27F1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E9147-E8B0-4CE3-8359-B8C494E69099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370710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B2B52-309A-4BF1-DB2E-63EC1AC2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Y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C79E6-661D-C1BA-0657-1285C61DEE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Y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D9F0F-7706-3786-47C0-0715961EB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Y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D88DA-4B0C-1BB9-EEDA-42F541C2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4AF6-6A70-4B02-9000-8C062004E066}" type="datetimeFigureOut">
              <a:rPr lang="ar-YE" smtClean="0"/>
              <a:t>10/02/1447</a:t>
            </a:fld>
            <a:endParaRPr lang="ar-Y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FFBE5B-D1D6-E7ED-5C75-7081F6AE9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41845-7C9C-A2C0-37AA-3F2ED2328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E9147-E8B0-4CE3-8359-B8C494E69099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894476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B110F-B2B3-0E70-C0B4-F3F90EB74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Y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92860-FEFB-ED46-EA6C-DD29B2EC1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264E4-ADF1-2092-98F8-356E72F89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Y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2CDE86-37AD-4DB4-3254-04BC51DEC1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CB4F60-6464-5E03-F866-0D2EEB87E7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Y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DDC3FB-EC81-B9E1-1476-C399A20BD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4AF6-6A70-4B02-9000-8C062004E066}" type="datetimeFigureOut">
              <a:rPr lang="ar-YE" smtClean="0"/>
              <a:t>10/02/1447</a:t>
            </a:fld>
            <a:endParaRPr lang="ar-Y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55A682-22FA-032C-2A5F-A757BBCD9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728966-0CAD-1D93-E771-2ACE648B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E9147-E8B0-4CE3-8359-B8C494E69099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887263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9894D-B8A4-3001-26AA-5F48501B5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Y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D60911-3810-8A41-632B-D1C6F2AFD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4AF6-6A70-4B02-9000-8C062004E066}" type="datetimeFigureOut">
              <a:rPr lang="ar-YE" smtClean="0"/>
              <a:t>10/02/1447</a:t>
            </a:fld>
            <a:endParaRPr lang="ar-Y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05D07-518F-B381-D372-4775C524C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F9A703-97B3-715B-88A6-8F9B56828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E9147-E8B0-4CE3-8359-B8C494E69099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1146471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7FCD9C-F56D-9DB0-81C9-8D7E984F9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4AF6-6A70-4B02-9000-8C062004E066}" type="datetimeFigureOut">
              <a:rPr lang="ar-YE" smtClean="0"/>
              <a:t>10/02/1447</a:t>
            </a:fld>
            <a:endParaRPr lang="ar-Y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FA4C94-4346-9026-9527-66773CF2F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5FB405-E68C-5B2C-C620-728879221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E9147-E8B0-4CE3-8359-B8C494E69099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3075863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AE139-200A-36B5-D758-B0F7F57F4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Y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B4DBA-D6B4-EE6E-8293-FA9E8312E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Y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0A733-8FBC-514A-C824-02D6266E3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63334-66F0-83F4-B169-9042A867F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4AF6-6A70-4B02-9000-8C062004E066}" type="datetimeFigureOut">
              <a:rPr lang="ar-YE" smtClean="0"/>
              <a:t>10/02/1447</a:t>
            </a:fld>
            <a:endParaRPr lang="ar-Y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3E073-7316-2163-037D-C21420BC9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2B733-150C-F9E9-FF9D-24C9B6888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E9147-E8B0-4CE3-8359-B8C494E69099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428492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D3587-A46A-FCCE-51B6-101C15F0D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Y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4242DD-63B6-3037-E6BB-05054157FF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Y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98AF8-CE50-B099-0B4A-4F42A882C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95229-261D-A076-7E22-824F2A39A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4AF6-6A70-4B02-9000-8C062004E066}" type="datetimeFigureOut">
              <a:rPr lang="ar-YE" smtClean="0"/>
              <a:t>10/02/1447</a:t>
            </a:fld>
            <a:endParaRPr lang="ar-Y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FA382-52BC-69D3-3DB6-A887B64C5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E3027-BF76-2EE6-CC95-978DD9D0A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E9147-E8B0-4CE3-8359-B8C494E69099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85209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3BFE09-657B-45F1-C299-4B32C7643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Y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D5BB5-251A-D135-662D-0D44C26CC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Y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0FE4F-C4C3-0506-C1F5-F60DC01513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34AF6-6A70-4B02-9000-8C062004E066}" type="datetimeFigureOut">
              <a:rPr lang="ar-YE" smtClean="0"/>
              <a:t>10/02/1447</a:t>
            </a:fld>
            <a:endParaRPr lang="ar-Y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FB5C9-4F70-C602-29A5-3A52B9989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Y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5BA12-033B-AD0F-8920-0E40CFD65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E9147-E8B0-4CE3-8359-B8C494E69099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189982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Y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5.2/topics/templates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5.2/ref/templates/builtins/?utm_source=chatgpt.com#urlencode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07888" y="-820853"/>
            <a:ext cx="12807778" cy="8499707"/>
          </a:xfrm>
          <a:custGeom>
            <a:avLst/>
            <a:gdLst/>
            <a:ahLst/>
            <a:cxnLst/>
            <a:rect l="l" t="t" r="r" b="b"/>
            <a:pathLst>
              <a:path w="19211667" h="12749561">
                <a:moveTo>
                  <a:pt x="0" y="0"/>
                </a:moveTo>
                <a:lnTo>
                  <a:pt x="19211666" y="0"/>
                </a:lnTo>
                <a:lnTo>
                  <a:pt x="19211666" y="12749560"/>
                </a:lnTo>
                <a:lnTo>
                  <a:pt x="0" y="12749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020584" y="207693"/>
            <a:ext cx="1914248" cy="2131239"/>
          </a:xfrm>
          <a:custGeom>
            <a:avLst/>
            <a:gdLst/>
            <a:ahLst/>
            <a:cxnLst/>
            <a:rect l="l" t="t" r="r" b="b"/>
            <a:pathLst>
              <a:path w="2871372" h="3196859">
                <a:moveTo>
                  <a:pt x="0" y="0"/>
                </a:moveTo>
                <a:lnTo>
                  <a:pt x="2871372" y="0"/>
                </a:lnTo>
                <a:lnTo>
                  <a:pt x="2871372" y="3196859"/>
                </a:lnTo>
                <a:lnTo>
                  <a:pt x="0" y="31968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1000"/>
            </a:blip>
            <a:stretch>
              <a:fillRect l="-143856" b="-157427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57168" y="207693"/>
            <a:ext cx="1914248" cy="2131239"/>
          </a:xfrm>
          <a:custGeom>
            <a:avLst/>
            <a:gdLst/>
            <a:ahLst/>
            <a:cxnLst/>
            <a:rect l="l" t="t" r="r" b="b"/>
            <a:pathLst>
              <a:path w="2871372" h="3196859">
                <a:moveTo>
                  <a:pt x="0" y="0"/>
                </a:moveTo>
                <a:lnTo>
                  <a:pt x="2871372" y="0"/>
                </a:lnTo>
                <a:lnTo>
                  <a:pt x="2871372" y="3196859"/>
                </a:lnTo>
                <a:lnTo>
                  <a:pt x="0" y="31968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1000"/>
            </a:blip>
            <a:stretch>
              <a:fillRect r="-143856" b="-157427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020584" y="4519069"/>
            <a:ext cx="1914248" cy="2131239"/>
          </a:xfrm>
          <a:custGeom>
            <a:avLst/>
            <a:gdLst/>
            <a:ahLst/>
            <a:cxnLst/>
            <a:rect l="l" t="t" r="r" b="b"/>
            <a:pathLst>
              <a:path w="2871372" h="3196859">
                <a:moveTo>
                  <a:pt x="0" y="0"/>
                </a:moveTo>
                <a:lnTo>
                  <a:pt x="2871372" y="0"/>
                </a:lnTo>
                <a:lnTo>
                  <a:pt x="2871372" y="3196859"/>
                </a:lnTo>
                <a:lnTo>
                  <a:pt x="0" y="31968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1000"/>
            </a:blip>
            <a:stretch>
              <a:fillRect l="-143856" t="-157427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57168" y="4519069"/>
            <a:ext cx="1914248" cy="2131239"/>
          </a:xfrm>
          <a:custGeom>
            <a:avLst/>
            <a:gdLst/>
            <a:ahLst/>
            <a:cxnLst/>
            <a:rect l="l" t="t" r="r" b="b"/>
            <a:pathLst>
              <a:path w="2871372" h="3196859">
                <a:moveTo>
                  <a:pt x="0" y="0"/>
                </a:moveTo>
                <a:lnTo>
                  <a:pt x="2871372" y="0"/>
                </a:lnTo>
                <a:lnTo>
                  <a:pt x="2871372" y="3196859"/>
                </a:lnTo>
                <a:lnTo>
                  <a:pt x="0" y="31968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1000"/>
            </a:blip>
            <a:stretch>
              <a:fillRect t="-157427" r="-143856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384891" y="1783680"/>
            <a:ext cx="9422219" cy="3268879"/>
          </a:xfrm>
          <a:custGeom>
            <a:avLst/>
            <a:gdLst/>
            <a:ahLst/>
            <a:cxnLst/>
            <a:rect l="l" t="t" r="r" b="b"/>
            <a:pathLst>
              <a:path w="14133328" h="4903319">
                <a:moveTo>
                  <a:pt x="0" y="0"/>
                </a:moveTo>
                <a:lnTo>
                  <a:pt x="14133328" y="0"/>
                </a:lnTo>
                <a:lnTo>
                  <a:pt x="14133328" y="4903320"/>
                </a:lnTo>
                <a:lnTo>
                  <a:pt x="0" y="490332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r>
              <a:rPr lang="en-US" sz="1200" dirty="0"/>
              <a:t>z</a:t>
            </a:r>
            <a:endParaRPr lang="ar-YE" sz="1200" dirty="0"/>
          </a:p>
        </p:txBody>
      </p:sp>
      <p:sp>
        <p:nvSpPr>
          <p:cNvPr id="8" name="Freeform 8"/>
          <p:cNvSpPr/>
          <p:nvPr/>
        </p:nvSpPr>
        <p:spPr>
          <a:xfrm>
            <a:off x="2577426" y="2485956"/>
            <a:ext cx="720145" cy="731911"/>
          </a:xfrm>
          <a:custGeom>
            <a:avLst/>
            <a:gdLst/>
            <a:ahLst/>
            <a:cxnLst/>
            <a:rect l="l" t="t" r="r" b="b"/>
            <a:pathLst>
              <a:path w="1080217" h="1097867">
                <a:moveTo>
                  <a:pt x="0" y="0"/>
                </a:moveTo>
                <a:lnTo>
                  <a:pt x="1080217" y="0"/>
                </a:lnTo>
                <a:lnTo>
                  <a:pt x="1080217" y="1097867"/>
                </a:lnTo>
                <a:lnTo>
                  <a:pt x="0" y="10978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593300" y="2657885"/>
            <a:ext cx="7037149" cy="16417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5334" dirty="0">
                <a:solidFill>
                  <a:srgbClr val="716B5C"/>
                </a:solidFill>
                <a:latin typeface="EFCO Brookshire"/>
                <a:ea typeface="EFCO Brookshire"/>
                <a:cs typeface="EFCO Brookshire"/>
                <a:sym typeface="EFCO Brookshire"/>
              </a:rPr>
              <a:t>Software engineer </a:t>
            </a:r>
          </a:p>
          <a:p>
            <a:pPr algn="ctr"/>
            <a:r>
              <a:rPr lang="en-US" sz="5334" dirty="0">
                <a:solidFill>
                  <a:srgbClr val="716B5C"/>
                </a:solidFill>
                <a:latin typeface="EFCO Brookshire"/>
                <a:ea typeface="EFCO Brookshire"/>
                <a:cs typeface="EFCO Brookshire"/>
                <a:sym typeface="EFCO Brookshire"/>
              </a:rPr>
              <a:t>Lab 3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978441" y="5052559"/>
            <a:ext cx="4235119" cy="433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34"/>
              </a:lnSpc>
            </a:pPr>
            <a:r>
              <a:rPr lang="en-US" sz="2667" dirty="0" err="1">
                <a:solidFill>
                  <a:srgbClr val="30281A"/>
                </a:solidFill>
                <a:latin typeface="Katibeh"/>
                <a:ea typeface="Katibeh"/>
                <a:cs typeface="Katibeh"/>
                <a:sym typeface="Katibeh"/>
              </a:rPr>
              <a:t>Eng.Reem</a:t>
            </a:r>
            <a:r>
              <a:rPr lang="en-US" sz="2667" dirty="0">
                <a:solidFill>
                  <a:srgbClr val="30281A"/>
                </a:solidFill>
                <a:latin typeface="Katibeh"/>
                <a:ea typeface="Katibeh"/>
                <a:cs typeface="Katibeh"/>
                <a:sym typeface="Katibeh"/>
              </a:rPr>
              <a:t> Taher AL-</a:t>
            </a:r>
            <a:r>
              <a:rPr lang="en-US" sz="2667" dirty="0" err="1">
                <a:solidFill>
                  <a:srgbClr val="30281A"/>
                </a:solidFill>
                <a:latin typeface="Katibeh"/>
                <a:ea typeface="Katibeh"/>
                <a:cs typeface="Katibeh"/>
                <a:sym typeface="Katibeh"/>
              </a:rPr>
              <a:t>waeel</a:t>
            </a:r>
            <a:endParaRPr lang="en-US" sz="2667" dirty="0">
              <a:solidFill>
                <a:srgbClr val="30281A"/>
              </a:solidFill>
              <a:latin typeface="Katibeh"/>
              <a:ea typeface="Katibeh"/>
              <a:cs typeface="Katibeh"/>
              <a:sym typeface="Katibeh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257789"/>
              </p:ext>
            </p:extLst>
          </p:nvPr>
        </p:nvGraphicFramePr>
        <p:xfrm>
          <a:off x="0" y="867266"/>
          <a:ext cx="11514137" cy="4870382"/>
        </p:xfrm>
        <a:graphic>
          <a:graphicData uri="http://schemas.openxmlformats.org/drawingml/2006/table">
            <a:tbl>
              <a:tblPr/>
              <a:tblGrid>
                <a:gridCol w="157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1337">
                  <a:extLst>
                    <a:ext uri="{9D8B030D-6E8A-4147-A177-3AD203B41FA5}">
                      <a16:colId xmlns:a16="http://schemas.microsoft.com/office/drawing/2014/main" val="12616581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65614">
                <a:tc>
                  <a:txBody>
                    <a:bodyPr/>
                    <a:lstStyle/>
                    <a:p>
                      <a:pPr algn="ctr" rtl="1">
                        <a:lnSpc>
                          <a:spcPts val="2519"/>
                        </a:lnSpc>
                        <a:defRPr/>
                      </a:pPr>
                      <a:r>
                        <a:rPr lang="ar-YE" sz="1800" dirty="0"/>
                        <a:t>وجهة المقارنة 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3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ts val="2519"/>
                        </a:lnSpc>
                        <a:defRPr/>
                      </a:pPr>
                      <a:r>
                        <a:rPr lang="en-US" sz="2000" dirty="0"/>
                        <a:t>Jinja2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ts val="2519"/>
                        </a:lnSpc>
                        <a:defRPr/>
                      </a:pPr>
                      <a:r>
                        <a:rPr lang="en-US" sz="1800" dirty="0"/>
                        <a:t>Mako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ts val="2519"/>
                        </a:lnSpc>
                        <a:defRPr/>
                      </a:pPr>
                      <a:r>
                        <a:rPr lang="en-US" sz="1800" dirty="0"/>
                        <a:t>Chameleon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ts val="2519"/>
                        </a:lnSpc>
                        <a:defRPr/>
                      </a:pPr>
                      <a:r>
                        <a:rPr lang="en-US" sz="1800" dirty="0"/>
                        <a:t>Mustache</a:t>
                      </a:r>
                      <a:endParaRPr lang="en-US" sz="1800" b="1" dirty="0">
                        <a:solidFill>
                          <a:srgbClr val="FFFFFF"/>
                        </a:solidFill>
                        <a:latin typeface="Aileron Heavy"/>
                        <a:ea typeface="Aileron Heavy"/>
                        <a:cs typeface="Aileron Heavy"/>
                        <a:sym typeface="Aileron Heavy"/>
                      </a:endParaRPr>
                    </a:p>
                  </a:txBody>
                  <a:tcPr marL="114300" marR="114300" marT="114300" marB="1143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6C2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ts val="2519"/>
                        </a:lnSpc>
                        <a:defRPr/>
                      </a:pPr>
                      <a:r>
                        <a:rPr lang="en-US" sz="1800" dirty="0"/>
                        <a:t>Twig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4F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596">
                <a:tc>
                  <a:txBody>
                    <a:bodyPr/>
                    <a:lstStyle/>
                    <a:p>
                      <a:pPr algn="ctr" rtl="1"/>
                      <a:r>
                        <a:rPr lang="ar-YE" sz="1400" dirty="0"/>
                        <a:t>اللغة الأساسية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3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Python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Python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Python/XML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YE" sz="1400" dirty="0"/>
                        <a:t>لغة محايدة </a:t>
                      </a:r>
                      <a:r>
                        <a:rPr lang="en-US" sz="1400" dirty="0"/>
                        <a:t>JS, Python…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PHP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72729"/>
                  </a:ext>
                </a:extLst>
              </a:tr>
              <a:tr h="500596">
                <a:tc>
                  <a:txBody>
                    <a:bodyPr/>
                    <a:lstStyle/>
                    <a:p>
                      <a:pPr algn="ctr" rtl="1"/>
                      <a:r>
                        <a:rPr lang="ar-YE" sz="1400" dirty="0"/>
                        <a:t>الأداء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3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YE" sz="1400" dirty="0"/>
                        <a:t>ممتاز </a:t>
                      </a:r>
                      <a:r>
                        <a:rPr lang="en-US" sz="1400" dirty="0"/>
                        <a:t>Compiled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YE" sz="1400" dirty="0"/>
                        <a:t>الأسرع تقريبًا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YE" sz="1400"/>
                        <a:t>سريع جدًا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YE" sz="1400"/>
                        <a:t>خفيف لكن محدود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YE" sz="1400"/>
                        <a:t>جيد جدًا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702425"/>
                  </a:ext>
                </a:extLst>
              </a:tr>
              <a:tr h="500596">
                <a:tc>
                  <a:txBody>
                    <a:bodyPr/>
                    <a:lstStyle/>
                    <a:p>
                      <a:pPr algn="ctr" rtl="1"/>
                      <a:r>
                        <a:rPr lang="ar-YE" sz="1400" dirty="0"/>
                        <a:t>التركيب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3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 Pythonic  </a:t>
                      </a:r>
                      <a:r>
                        <a:rPr lang="ar-YE" sz="1400" dirty="0"/>
                        <a:t>سهل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Python </a:t>
                      </a:r>
                      <a:r>
                        <a:rPr lang="ar-YE" sz="1400" dirty="0"/>
                        <a:t>داخل </a:t>
                      </a:r>
                      <a:r>
                        <a:rPr lang="en-US" sz="1400" dirty="0"/>
                        <a:t>HTML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XML-like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YE" sz="1400" dirty="0"/>
                        <a:t>بسيط جدًا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YE" sz="1400"/>
                        <a:t>شبيه بـ </a:t>
                      </a:r>
                      <a:r>
                        <a:rPr lang="en-US" sz="1400"/>
                        <a:t>Jinja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561752"/>
                  </a:ext>
                </a:extLst>
              </a:tr>
              <a:tr h="500596">
                <a:tc>
                  <a:txBody>
                    <a:bodyPr/>
                    <a:lstStyle/>
                    <a:p>
                      <a:pPr algn="ctr" rtl="1"/>
                      <a:r>
                        <a:rPr lang="ar-YE" sz="1400" dirty="0"/>
                        <a:t>السعة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3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YE" sz="1400"/>
                        <a:t>عالي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YE" sz="1400"/>
                        <a:t>عالي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YE" sz="1400"/>
                        <a:t>محدود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YE" sz="1400" dirty="0"/>
                        <a:t>محدود جدًا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YE" sz="1400" dirty="0"/>
                        <a:t>عالي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024857"/>
                  </a:ext>
                </a:extLst>
              </a:tr>
              <a:tr h="500596">
                <a:tc>
                  <a:txBody>
                    <a:bodyPr/>
                    <a:lstStyle/>
                    <a:p>
                      <a:pPr algn="ctr" rtl="1"/>
                      <a:r>
                        <a:rPr lang="ar-YE" sz="1400" dirty="0"/>
                        <a:t>الأمان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3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 Auto-escaping </a:t>
                      </a:r>
                      <a:r>
                        <a:rPr lang="ar-YE" sz="1400" dirty="0"/>
                        <a:t>تلقائيًا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YE" sz="1400" dirty="0"/>
                        <a:t>يحتاج تعقيم يدوي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/>
                        <a:t>Auto-escaping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YE" sz="1400" dirty="0"/>
                        <a:t>لا يدعم </a:t>
                      </a:r>
                      <a:r>
                        <a:rPr lang="en-US" sz="1400" dirty="0"/>
                        <a:t>Escaping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Auto-escaping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596">
                <a:tc>
                  <a:txBody>
                    <a:bodyPr/>
                    <a:lstStyle/>
                    <a:p>
                      <a:pPr algn="ctr" rtl="1"/>
                      <a:r>
                        <a:rPr lang="ar-YE" sz="1400" dirty="0"/>
                        <a:t>منطق القالب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3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YE" sz="1400" dirty="0"/>
                        <a:t>يدعم </a:t>
                      </a:r>
                      <a:r>
                        <a:rPr lang="en-US" sz="1400" dirty="0"/>
                        <a:t>if/for/macros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YE" sz="1400" dirty="0"/>
                        <a:t>يدعم </a:t>
                      </a:r>
                      <a:r>
                        <a:rPr lang="en-US" sz="1400" dirty="0"/>
                        <a:t> Python </a:t>
                      </a:r>
                      <a:r>
                        <a:rPr lang="ar-YE" sz="1400" dirty="0"/>
                        <a:t>كامل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YE" sz="1400" dirty="0"/>
                        <a:t>محدود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YE" sz="1400" dirty="0"/>
                        <a:t>لا منطق برمجي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YE" sz="1400" dirty="0"/>
                        <a:t>متوسط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596">
                <a:tc>
                  <a:txBody>
                    <a:bodyPr/>
                    <a:lstStyle/>
                    <a:p>
                      <a:pPr algn="ctr" rtl="1"/>
                      <a:r>
                        <a:rPr lang="ar-YE" sz="1400" dirty="0"/>
                        <a:t>مدى سهولة التعلم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3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YE" sz="1400" dirty="0"/>
                        <a:t>سهل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YE" sz="1400" dirty="0"/>
                        <a:t>سهل للمحترفين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YE" sz="1400" dirty="0"/>
                        <a:t>أقل شيوعًا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YE" sz="1400" dirty="0"/>
                        <a:t>سهل جدًا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YE" sz="1400" dirty="0"/>
                        <a:t>سهل لمحترفي </a:t>
                      </a:r>
                      <a:r>
                        <a:rPr lang="en-US" sz="1400" dirty="0"/>
                        <a:t>PHP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0596">
                <a:tc>
                  <a:txBody>
                    <a:bodyPr/>
                    <a:lstStyle/>
                    <a:p>
                      <a:pPr algn="ctr" rtl="1"/>
                      <a:r>
                        <a:rPr lang="ar-YE" sz="1400" dirty="0"/>
                        <a:t>الاستخدام الشائع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3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Django, Flask, Ansible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/>
                        <a:t>Pyramid, TurboGears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 err="1"/>
                        <a:t>Zope</a:t>
                      </a:r>
                      <a:r>
                        <a:rPr lang="en-US" sz="1400" dirty="0"/>
                        <a:t>, </a:t>
                      </a:r>
                      <a:r>
                        <a:rPr lang="ar-YE" sz="1400" dirty="0"/>
                        <a:t> مواقع بسيطة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YE" sz="1400" dirty="0"/>
                        <a:t>تطبيقات </a:t>
                      </a:r>
                      <a:r>
                        <a:rPr lang="en-US" sz="1400" dirty="0"/>
                        <a:t>API </a:t>
                      </a:r>
                      <a:r>
                        <a:rPr lang="ar-YE" sz="1400" dirty="0"/>
                        <a:t> و </a:t>
                      </a:r>
                      <a:r>
                        <a:rPr lang="en-US" sz="1400" dirty="0"/>
                        <a:t>Static Pages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Symfony, Laravel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F2B82CC-910F-1728-7C67-239175E6A62B}"/>
              </a:ext>
            </a:extLst>
          </p:cNvPr>
          <p:cNvSpPr txBox="1"/>
          <p:nvPr/>
        </p:nvSpPr>
        <p:spPr>
          <a:xfrm>
            <a:off x="2209800" y="156135"/>
            <a:ext cx="77724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YE" sz="3200" dirty="0"/>
              <a:t>قارن بين أنواع الـ </a:t>
            </a:r>
            <a:r>
              <a:rPr lang="en-US" sz="3200" dirty="0"/>
              <a:t>Templates</a:t>
            </a:r>
            <a:endParaRPr lang="ar-YE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137791-0F45-DFAD-716C-2123C0616FDC}"/>
              </a:ext>
            </a:extLst>
          </p:cNvPr>
          <p:cNvSpPr txBox="1"/>
          <p:nvPr/>
        </p:nvSpPr>
        <p:spPr>
          <a:xfrm>
            <a:off x="3108960" y="6431280"/>
            <a:ext cx="6065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hlinkClick r:id="rId2"/>
              </a:rPr>
              <a:t>Templates | Django documentation | Django</a:t>
            </a:r>
            <a:r>
              <a:rPr lang="ar-Y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03439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B029DA-FCC6-97AD-C744-B5A8F7935D93}"/>
              </a:ext>
            </a:extLst>
          </p:cNvPr>
          <p:cNvSpPr txBox="1"/>
          <p:nvPr/>
        </p:nvSpPr>
        <p:spPr>
          <a:xfrm>
            <a:off x="4673600" y="0"/>
            <a:ext cx="1676400" cy="6669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867" b="1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Built-in Filters</a:t>
            </a:r>
            <a:endParaRPr lang="en-US" sz="1867" kern="100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2900BA2-338B-9CF2-BC8E-EBAF54FB5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322088"/>
              </p:ext>
            </p:extLst>
          </p:nvPr>
        </p:nvGraphicFramePr>
        <p:xfrm>
          <a:off x="0" y="348814"/>
          <a:ext cx="12192000" cy="650918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69975871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89443924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51331679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215453838"/>
                    </a:ext>
                  </a:extLst>
                </a:gridCol>
              </a:tblGrid>
              <a:tr h="362492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 dirty="0">
                          <a:effectLst/>
                        </a:rPr>
                        <a:t>الفلتر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الوظيفة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النوع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طريقة </a:t>
                      </a:r>
                      <a:r>
                        <a:rPr lang="ar-SA" sz="19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الإستخدام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928947"/>
                  </a:ext>
                </a:extLst>
              </a:tr>
              <a:tr h="364506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add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 dirty="0">
                          <a:effectLst/>
                        </a:rPr>
                        <a:t>يضيف رقم أو نص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رقمي/نصي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 dirty="0">
                          <a:effectLst/>
                        </a:rPr>
                        <a:t>زيادة أعداد أو نصوص بسهولة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839451173"/>
                  </a:ext>
                </a:extLst>
              </a:tr>
              <a:tr h="364506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dirty="0" err="1">
                          <a:effectLst/>
                        </a:rPr>
                        <a:t>addslashes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يضيف شرطات مائلة للنص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أمان نصي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لتأمين النصوص في قواعد البيانات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1126114657"/>
                  </a:ext>
                </a:extLst>
              </a:tr>
              <a:tr h="364506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dirty="0" err="1">
                          <a:effectLst/>
                        </a:rPr>
                        <a:t>capfirst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 dirty="0">
                          <a:effectLst/>
                        </a:rPr>
                        <a:t>يكبر أول حرف من النص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نصي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 dirty="0">
                          <a:effectLst/>
                        </a:rPr>
                        <a:t>تحسين العناوين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1717745503"/>
                  </a:ext>
                </a:extLst>
              </a:tr>
              <a:tr h="364506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dirty="0">
                          <a:effectLst/>
                        </a:rPr>
                        <a:t>center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يوسّط النص داخل طول معين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نصي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 dirty="0">
                          <a:effectLst/>
                        </a:rPr>
                        <a:t>لتنسيق العرض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2096426351"/>
                  </a:ext>
                </a:extLst>
              </a:tr>
              <a:tr h="364506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cut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 dirty="0">
                          <a:effectLst/>
                        </a:rPr>
                        <a:t>يحذف نص معين من السلسلة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نصي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 dirty="0">
                          <a:effectLst/>
                        </a:rPr>
                        <a:t>حذف كلمات أو رموز غير مرغوبة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3677985875"/>
                  </a:ext>
                </a:extLst>
              </a:tr>
              <a:tr h="364506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date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ينسّق التاريخ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 dirty="0">
                          <a:effectLst/>
                        </a:rPr>
                        <a:t>تاريخ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 dirty="0">
                          <a:effectLst/>
                        </a:rPr>
                        <a:t>عرض التاريخ بصيغ مختلفة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4202931034"/>
                  </a:ext>
                </a:extLst>
              </a:tr>
              <a:tr h="364506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dirty="0">
                          <a:effectLst/>
                        </a:rPr>
                        <a:t>default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 dirty="0">
                          <a:effectLst/>
                        </a:rPr>
                        <a:t>يعرض قيمة بديلة لو النص فارغ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 dirty="0">
                          <a:effectLst/>
                        </a:rPr>
                        <a:t>عام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تجنب عرض نص فارغ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281849688"/>
                  </a:ext>
                </a:extLst>
              </a:tr>
              <a:tr h="364506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default_if_none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يعرض قيمة بديلة لو النص</a:t>
                      </a:r>
                      <a:r>
                        <a:rPr lang="en-US" sz="1900" kern="0">
                          <a:effectLst/>
                        </a:rPr>
                        <a:t> None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عام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 dirty="0">
                          <a:effectLst/>
                        </a:rPr>
                        <a:t>مميز للبيانات التي قد تكون</a:t>
                      </a:r>
                      <a:r>
                        <a:rPr lang="en-US" sz="1900" kern="0" dirty="0">
                          <a:effectLst/>
                        </a:rPr>
                        <a:t> None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706685846"/>
                  </a:ext>
                </a:extLst>
              </a:tr>
              <a:tr h="364506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dirty="0" err="1">
                          <a:effectLst/>
                        </a:rPr>
                        <a:t>dictsort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يرتب قائمة من القواميس حسب مفتاح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 dirty="0">
                          <a:effectLst/>
                        </a:rPr>
                        <a:t>ترتيب بيانات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 dirty="0">
                          <a:effectLst/>
                        </a:rPr>
                        <a:t>ترتيب بيانات معقدة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4109366797"/>
                  </a:ext>
                </a:extLst>
              </a:tr>
              <a:tr h="364506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dictsortreversed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 dirty="0">
                          <a:effectLst/>
                        </a:rPr>
                        <a:t>يرتب عكسي للقائمة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ترتيب بيانات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 dirty="0">
                          <a:effectLst/>
                        </a:rPr>
                        <a:t>ترتيب معكوس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2278106641"/>
                  </a:ext>
                </a:extLst>
              </a:tr>
              <a:tr h="364506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dirty="0" err="1">
                          <a:effectLst/>
                        </a:rPr>
                        <a:t>divisibleby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يتحقق إذا الرقم يقبل القسمة على قيمة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رقمي/منطقي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 dirty="0">
                          <a:effectLst/>
                        </a:rPr>
                        <a:t>يستخدم للشروط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2015034672"/>
                  </a:ext>
                </a:extLst>
              </a:tr>
              <a:tr h="364506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escape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يحوّل النص لرموز</a:t>
                      </a:r>
                      <a:r>
                        <a:rPr lang="en-US" sz="1900" kern="0">
                          <a:effectLst/>
                        </a:rPr>
                        <a:t> HTML </a:t>
                      </a:r>
                      <a:r>
                        <a:rPr lang="ar-SA" sz="1900" kern="0">
                          <a:effectLst/>
                        </a:rPr>
                        <a:t>آمنة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 dirty="0">
                          <a:effectLst/>
                        </a:rPr>
                        <a:t>أمان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 dirty="0">
                          <a:effectLst/>
                        </a:rPr>
                        <a:t>منع هجمات</a:t>
                      </a:r>
                      <a:r>
                        <a:rPr lang="en-US" sz="1900" kern="0" dirty="0">
                          <a:effectLst/>
                        </a:rPr>
                        <a:t> XSS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2522909901"/>
                  </a:ext>
                </a:extLst>
              </a:tr>
              <a:tr h="679098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dirty="0" err="1">
                          <a:effectLst/>
                        </a:rPr>
                        <a:t>escapejs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يحوّل النص ليكون آمن في</a:t>
                      </a:r>
                      <a:r>
                        <a:rPr lang="en-US" sz="1900" kern="0">
                          <a:effectLst/>
                        </a:rPr>
                        <a:t> JavaScript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أمان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 dirty="0">
                          <a:effectLst/>
                        </a:rPr>
                        <a:t>حماية نصوص تُستخدم في </a:t>
                      </a:r>
                      <a:r>
                        <a:rPr lang="ar-SA" sz="1900" kern="0" dirty="0" err="1">
                          <a:effectLst/>
                        </a:rPr>
                        <a:t>جافاسكريبت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1109717662"/>
                  </a:ext>
                </a:extLst>
              </a:tr>
              <a:tr h="364506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escapeseq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يحوّل تسلسل معين في النص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أمان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 dirty="0">
                          <a:effectLst/>
                        </a:rPr>
                        <a:t>حماية نصوص خاصة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1163271765"/>
                  </a:ext>
                </a:extLst>
              </a:tr>
              <a:tr h="364506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dirty="0" err="1">
                          <a:effectLst/>
                        </a:rPr>
                        <a:t>filesizeformat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يحوّل حجم الملف لصيغة مقروءة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صيغة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 dirty="0">
                          <a:effectLst/>
                        </a:rPr>
                        <a:t>عرض حجم الملفات بطريقة بشرية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3011754829"/>
                  </a:ext>
                </a:extLst>
              </a:tr>
              <a:tr h="364506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dirty="0">
                          <a:effectLst/>
                        </a:rPr>
                        <a:t>first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يعرض أول عنصر في قائمة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بيانات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 dirty="0">
                          <a:effectLst/>
                        </a:rPr>
                        <a:t>الوصول لبداية القائمة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421811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00084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1F47026-13F6-C66F-0990-123ECD320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651077"/>
              </p:ext>
            </p:extLst>
          </p:nvPr>
        </p:nvGraphicFramePr>
        <p:xfrm>
          <a:off x="0" y="0"/>
          <a:ext cx="12192000" cy="7083586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98411277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77606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17509493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3020234"/>
                    </a:ext>
                  </a:extLst>
                </a:gridCol>
              </a:tblGrid>
              <a:tr h="355874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 dirty="0">
                          <a:effectLst/>
                        </a:rPr>
                        <a:t>الفلتر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الوظيفة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النوع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 dirty="0">
                          <a:effectLst/>
                        </a:rPr>
                        <a:t>ملاحظات واستخدامات رئيسية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25077"/>
                  </a:ext>
                </a:extLst>
              </a:tr>
              <a:tr h="648293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dirty="0" err="1">
                          <a:effectLst/>
                        </a:rPr>
                        <a:t>get_digit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يحصل على رقم في موقع معين داخل رقم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رقمي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استخراج أرقام من أرقام أكبر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1785655222"/>
                  </a:ext>
                </a:extLst>
              </a:tr>
              <a:tr h="357851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dirty="0" err="1">
                          <a:effectLst/>
                        </a:rPr>
                        <a:t>iriencode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يشفّر النص ليكون صالح</a:t>
                      </a:r>
                      <a:r>
                        <a:rPr lang="en-US" sz="1900" kern="0">
                          <a:effectLst/>
                        </a:rPr>
                        <a:t> URL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ترميز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ترميز الروابط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1991919472"/>
                  </a:ext>
                </a:extLst>
              </a:tr>
              <a:tr h="357851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dirty="0">
                          <a:effectLst/>
                        </a:rPr>
                        <a:t>join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يدمج قائمة بفاصل معين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نصي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تحويل لستات إلى نص مفصول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1096393849"/>
                  </a:ext>
                </a:extLst>
              </a:tr>
              <a:tr h="700309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json_script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يضيف نص</a:t>
                      </a:r>
                      <a:r>
                        <a:rPr lang="en-US" sz="1900" kern="0">
                          <a:effectLst/>
                        </a:rPr>
                        <a:t> JSON </a:t>
                      </a:r>
                      <a:r>
                        <a:rPr lang="ar-SA" sz="1900" kern="0">
                          <a:effectLst/>
                        </a:rPr>
                        <a:t>مشفّر للاستخدام في</a:t>
                      </a:r>
                      <a:r>
                        <a:rPr lang="en-US" sz="1900" kern="0">
                          <a:effectLst/>
                        </a:rPr>
                        <a:t> JS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أمان/بيانات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لتضمين بيانات في صفحات</a:t>
                      </a:r>
                      <a:r>
                        <a:rPr lang="en-US" sz="1900" kern="0">
                          <a:effectLst/>
                        </a:rPr>
                        <a:t> HTML </a:t>
                      </a:r>
                      <a:r>
                        <a:rPr lang="ar-SA" sz="1900" kern="0">
                          <a:effectLst/>
                        </a:rPr>
                        <a:t>بطريقة آمنة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3333918823"/>
                  </a:ext>
                </a:extLst>
              </a:tr>
              <a:tr h="357851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last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 dirty="0">
                          <a:effectLst/>
                        </a:rPr>
                        <a:t>يعرض آخر عنصر في قائمة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بيانات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الوصول لنهاية القائمة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1012699335"/>
                  </a:ext>
                </a:extLst>
              </a:tr>
              <a:tr h="357851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dirty="0">
                          <a:effectLst/>
                        </a:rPr>
                        <a:t>length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يعرض عدد الأحرف أو العناصر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عددي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عد العناصر أو طول النص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4188003350"/>
                  </a:ext>
                </a:extLst>
              </a:tr>
              <a:tr h="357851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linebreaks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 dirty="0">
                          <a:effectLst/>
                        </a:rPr>
                        <a:t>يحول الأسطر لنص</a:t>
                      </a:r>
                      <a:r>
                        <a:rPr lang="en-US" sz="1900" kern="0" dirty="0">
                          <a:effectLst/>
                        </a:rPr>
                        <a:t> HTML </a:t>
                      </a:r>
                      <a:r>
                        <a:rPr lang="ar-SA" sz="1900" kern="0" dirty="0">
                          <a:effectLst/>
                        </a:rPr>
                        <a:t>مع فقرات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نصي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عرض النصوص متعددة الأسطر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94975725"/>
                  </a:ext>
                </a:extLst>
              </a:tr>
              <a:tr h="357851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linebreaksbr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يحول الأسطر لعلامة </a:t>
                      </a:r>
                      <a:r>
                        <a:rPr lang="en-US" sz="1200" kern="0">
                          <a:effectLst/>
                        </a:rPr>
                        <a:t>&lt;br&gt;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نصي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تنسيق النصوص بخطوط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4019231374"/>
                  </a:ext>
                </a:extLst>
              </a:tr>
              <a:tr h="357851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dirty="0" err="1">
                          <a:effectLst/>
                        </a:rPr>
                        <a:t>linenumbers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 dirty="0">
                          <a:effectLst/>
                        </a:rPr>
                        <a:t>يضيف أرقام أسطر للنص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نصي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للبرامج أو الأكواد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1436856982"/>
                  </a:ext>
                </a:extLst>
              </a:tr>
              <a:tr h="357851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ljust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يساوي النص إلى اليسار بعرض معين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نصي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تنسيق العرض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3899123242"/>
                  </a:ext>
                </a:extLst>
              </a:tr>
              <a:tr h="357851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lower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 dirty="0">
                          <a:effectLst/>
                        </a:rPr>
                        <a:t>يحول النص لحروف صغيرة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نصي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توحيد النصوص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1323508000"/>
                  </a:ext>
                </a:extLst>
              </a:tr>
              <a:tr h="357851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make_list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يحول النص لقائمة أحرف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 dirty="0">
                          <a:effectLst/>
                        </a:rPr>
                        <a:t>بيانات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تحليل النصوص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1675999021"/>
                  </a:ext>
                </a:extLst>
              </a:tr>
              <a:tr h="357851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phone2numeric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يحول أرقام الهاتف لكود رقمي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رقمي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تنسيق أرقام الهواتف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1602776970"/>
                  </a:ext>
                </a:extLst>
              </a:tr>
              <a:tr h="357851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pluralize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يضيف لاحقة الجمع للكلمات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 dirty="0">
                          <a:effectLst/>
                        </a:rPr>
                        <a:t>نصي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التعامل مع الجمع في النصوص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3271498670"/>
                  </a:ext>
                </a:extLst>
              </a:tr>
              <a:tr h="357851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dirty="0" err="1">
                          <a:effectLst/>
                        </a:rPr>
                        <a:t>pprint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يعرض البيانات بشكل منسق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 dirty="0">
                          <a:effectLst/>
                        </a:rPr>
                        <a:t>نصي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طباعة مرتبة للبيانات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442777078"/>
                  </a:ext>
                </a:extLst>
              </a:tr>
              <a:tr h="357851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random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يختار عنصر عشوائي من قائمة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 dirty="0">
                          <a:effectLst/>
                        </a:rPr>
                        <a:t>بيانات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استخدام عشوائي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1156849661"/>
                  </a:ext>
                </a:extLst>
              </a:tr>
              <a:tr h="357851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dirty="0" err="1">
                          <a:effectLst/>
                        </a:rPr>
                        <a:t>rjust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يساوي النص إلى اليمين بعرض معين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 dirty="0">
                          <a:effectLst/>
                        </a:rPr>
                        <a:t>نصي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 dirty="0">
                          <a:effectLst/>
                        </a:rPr>
                        <a:t>تنسيق العرض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1309044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06131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E8DB7CE-92F9-C60E-CBF4-55D660652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121039"/>
              </p:ext>
            </p:extLst>
          </p:nvPr>
        </p:nvGraphicFramePr>
        <p:xfrm>
          <a:off x="0" y="1"/>
          <a:ext cx="12192004" cy="6380728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4032078824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09681863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073268397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511972317"/>
                    </a:ext>
                  </a:extLst>
                </a:gridCol>
              </a:tblGrid>
              <a:tr h="255248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 dirty="0">
                          <a:effectLst/>
                        </a:rPr>
                        <a:t>الفلتر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 dirty="0">
                          <a:effectLst/>
                        </a:rPr>
                        <a:t>الوظيفة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 dirty="0">
                          <a:effectLst/>
                        </a:rPr>
                        <a:t>النوع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 dirty="0">
                          <a:effectLst/>
                        </a:rPr>
                        <a:t>ملاحظات واستخدامات رئيسية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>
                    <a:solidFill>
                      <a:srgbClr val="7F4F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468052"/>
                  </a:ext>
                </a:extLst>
              </a:tr>
              <a:tr h="256714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safe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يسمح بعرض</a:t>
                      </a:r>
                      <a:r>
                        <a:rPr lang="en-US" sz="1600" kern="0">
                          <a:effectLst/>
                        </a:rPr>
                        <a:t> HTML </a:t>
                      </a:r>
                      <a:r>
                        <a:rPr lang="ar-SA" sz="1600" kern="0">
                          <a:effectLst/>
                        </a:rPr>
                        <a:t>دون هروب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أمان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عرض محتوى</a:t>
                      </a:r>
                      <a:r>
                        <a:rPr lang="en-US" sz="1600" kern="0">
                          <a:effectLst/>
                        </a:rPr>
                        <a:t> HTML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extLst>
                  <a:ext uri="{0D108BD9-81ED-4DB2-BD59-A6C34878D82A}">
                    <a16:rowId xmlns:a16="http://schemas.microsoft.com/office/drawing/2014/main" val="3627113202"/>
                  </a:ext>
                </a:extLst>
              </a:tr>
              <a:tr h="256714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effectLst/>
                        </a:rPr>
                        <a:t>safeseq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يحدد تسلسل آمن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أمان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للحماية الخاصة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extLst>
                  <a:ext uri="{0D108BD9-81ED-4DB2-BD59-A6C34878D82A}">
                    <a16:rowId xmlns:a16="http://schemas.microsoft.com/office/drawing/2014/main" val="2371895333"/>
                  </a:ext>
                </a:extLst>
              </a:tr>
              <a:tr h="256714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slice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يقتطع جزء من قائمة أو نص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بيانات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قص أجزاء من نصوص أو لستات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extLst>
                  <a:ext uri="{0D108BD9-81ED-4DB2-BD59-A6C34878D82A}">
                    <a16:rowId xmlns:a16="http://schemas.microsoft.com/office/drawing/2014/main" val="3200268354"/>
                  </a:ext>
                </a:extLst>
              </a:tr>
              <a:tr h="256714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effectLst/>
                        </a:rPr>
                        <a:t>slugify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يحول النص لصيغة</a:t>
                      </a:r>
                      <a:r>
                        <a:rPr lang="en-US" sz="1600" kern="0">
                          <a:effectLst/>
                        </a:rPr>
                        <a:t> URL </a:t>
                      </a:r>
                      <a:r>
                        <a:rPr lang="ar-SA" sz="1600" kern="0">
                          <a:effectLst/>
                        </a:rPr>
                        <a:t>صالحة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نصي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لإنشاء روابط ودية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extLst>
                  <a:ext uri="{0D108BD9-81ED-4DB2-BD59-A6C34878D82A}">
                    <a16:rowId xmlns:a16="http://schemas.microsoft.com/office/drawing/2014/main" val="3424817950"/>
                  </a:ext>
                </a:extLst>
              </a:tr>
              <a:tr h="256714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stringformat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ينسّق النصوص بأشكال محددة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نصي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تعديل شكل النصوص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extLst>
                  <a:ext uri="{0D108BD9-81ED-4DB2-BD59-A6C34878D82A}">
                    <a16:rowId xmlns:a16="http://schemas.microsoft.com/office/drawing/2014/main" val="1638958659"/>
                  </a:ext>
                </a:extLst>
              </a:tr>
              <a:tr h="256714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striptags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 dirty="0">
                          <a:effectLst/>
                        </a:rPr>
                        <a:t>يحذف كل وسوم</a:t>
                      </a:r>
                      <a:r>
                        <a:rPr lang="en-US" sz="1600" kern="0" dirty="0">
                          <a:effectLst/>
                        </a:rPr>
                        <a:t> HTML </a:t>
                      </a:r>
                      <a:r>
                        <a:rPr lang="ar-SA" sz="1600" kern="0" dirty="0">
                          <a:effectLst/>
                        </a:rPr>
                        <a:t>من النص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أمان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تنظيف النصوص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extLst>
                  <a:ext uri="{0D108BD9-81ED-4DB2-BD59-A6C34878D82A}">
                    <a16:rowId xmlns:a16="http://schemas.microsoft.com/office/drawing/2014/main" val="2766446051"/>
                  </a:ext>
                </a:extLst>
              </a:tr>
              <a:tr h="256714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time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ينسّق الوقت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تاريخ/وقت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عرض الوقت بصيغ مختلفة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extLst>
                  <a:ext uri="{0D108BD9-81ED-4DB2-BD59-A6C34878D82A}">
                    <a16:rowId xmlns:a16="http://schemas.microsoft.com/office/drawing/2014/main" val="2437171171"/>
                  </a:ext>
                </a:extLst>
              </a:tr>
              <a:tr h="256714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timesince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يعرض الوقت منذ تاريخ معين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تاريخ/وقت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مثل "منذ 3 ساعات</a:t>
                      </a:r>
                      <a:r>
                        <a:rPr lang="en-US" sz="1600" kern="0">
                          <a:effectLst/>
                        </a:rPr>
                        <a:t>"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extLst>
                  <a:ext uri="{0D108BD9-81ED-4DB2-BD59-A6C34878D82A}">
                    <a16:rowId xmlns:a16="http://schemas.microsoft.com/office/drawing/2014/main" val="2845577129"/>
                  </a:ext>
                </a:extLst>
              </a:tr>
              <a:tr h="256714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effectLst/>
                        </a:rPr>
                        <a:t>timeuntil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يعرض الوقت حتى تاريخ معين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تاريخ/وقت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الوقت المتبقي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extLst>
                  <a:ext uri="{0D108BD9-81ED-4DB2-BD59-A6C34878D82A}">
                    <a16:rowId xmlns:a16="http://schemas.microsoft.com/office/drawing/2014/main" val="2276516370"/>
                  </a:ext>
                </a:extLst>
              </a:tr>
              <a:tr h="256714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title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يحول أول حرف من كل كلمة لكبير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نصي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تحسين العناوين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extLst>
                  <a:ext uri="{0D108BD9-81ED-4DB2-BD59-A6C34878D82A}">
                    <a16:rowId xmlns:a16="http://schemas.microsoft.com/office/drawing/2014/main" val="2611434529"/>
                  </a:ext>
                </a:extLst>
              </a:tr>
              <a:tr h="256714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truncatechars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يقص النص بعد عدد أحرف محدد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نصي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عرض ملخصات أو مقتطفات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extLst>
                  <a:ext uri="{0D108BD9-81ED-4DB2-BD59-A6C34878D82A}">
                    <a16:rowId xmlns:a16="http://schemas.microsoft.com/office/drawing/2014/main" val="4219412939"/>
                  </a:ext>
                </a:extLst>
              </a:tr>
              <a:tr h="256714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truncatechars_html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 dirty="0">
                          <a:effectLst/>
                        </a:rPr>
                        <a:t>يقص النص مع مراعاة</a:t>
                      </a:r>
                      <a:r>
                        <a:rPr lang="en-US" sz="1600" kern="0" dirty="0">
                          <a:effectLst/>
                        </a:rPr>
                        <a:t> HTML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 dirty="0">
                          <a:effectLst/>
                        </a:rPr>
                        <a:t>نصي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حفظ تنسيق</a:t>
                      </a:r>
                      <a:r>
                        <a:rPr lang="en-US" sz="1600" kern="0">
                          <a:effectLst/>
                        </a:rPr>
                        <a:t> HTML </a:t>
                      </a:r>
                      <a:r>
                        <a:rPr lang="ar-SA" sz="1600" kern="0">
                          <a:effectLst/>
                        </a:rPr>
                        <a:t>عند القص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extLst>
                  <a:ext uri="{0D108BD9-81ED-4DB2-BD59-A6C34878D82A}">
                    <a16:rowId xmlns:a16="http://schemas.microsoft.com/office/drawing/2014/main" val="1193297648"/>
                  </a:ext>
                </a:extLst>
              </a:tr>
              <a:tr h="256714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truncatewords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يقص النص بعد عدد كلمات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نصي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عرض مقتطفات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extLst>
                  <a:ext uri="{0D108BD9-81ED-4DB2-BD59-A6C34878D82A}">
                    <a16:rowId xmlns:a16="http://schemas.microsoft.com/office/drawing/2014/main" val="1564762804"/>
                  </a:ext>
                </a:extLst>
              </a:tr>
              <a:tr h="256714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effectLst/>
                        </a:rPr>
                        <a:t>truncatewords_html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يقص الكلمات مع مراعاة</a:t>
                      </a:r>
                      <a:r>
                        <a:rPr lang="en-US" sz="1600" kern="0">
                          <a:effectLst/>
                        </a:rPr>
                        <a:t> HTML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نصي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مثل السابق مع تنسيق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extLst>
                  <a:ext uri="{0D108BD9-81ED-4DB2-BD59-A6C34878D82A}">
                    <a16:rowId xmlns:a16="http://schemas.microsoft.com/office/drawing/2014/main" val="3800249396"/>
                  </a:ext>
                </a:extLst>
              </a:tr>
              <a:tr h="256714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unordered_list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يحول قائمة ل</a:t>
                      </a:r>
                      <a:r>
                        <a:rPr lang="en-US" sz="1600" kern="0">
                          <a:effectLst/>
                        </a:rPr>
                        <a:t> HTML </a:t>
                      </a:r>
                      <a:r>
                        <a:rPr lang="ar-SA" sz="1600" kern="0">
                          <a:effectLst/>
                        </a:rPr>
                        <a:t>غير مرتبة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نصي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عرض القوائم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extLst>
                  <a:ext uri="{0D108BD9-81ED-4DB2-BD59-A6C34878D82A}">
                    <a16:rowId xmlns:a16="http://schemas.microsoft.com/office/drawing/2014/main" val="3879508939"/>
                  </a:ext>
                </a:extLst>
              </a:tr>
              <a:tr h="256714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upper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يحول النص لحروف كبيرة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نصي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إبراز النصوص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extLst>
                  <a:ext uri="{0D108BD9-81ED-4DB2-BD59-A6C34878D82A}">
                    <a16:rowId xmlns:a16="http://schemas.microsoft.com/office/drawing/2014/main" val="3427688683"/>
                  </a:ext>
                </a:extLst>
              </a:tr>
              <a:tr h="256714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urlencode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يشفّر النص ليكون صالحًا في</a:t>
                      </a:r>
                      <a:r>
                        <a:rPr lang="en-US" sz="1600" kern="0">
                          <a:effectLst/>
                        </a:rPr>
                        <a:t> URL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ترميز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ترميز الروابط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extLst>
                  <a:ext uri="{0D108BD9-81ED-4DB2-BD59-A6C34878D82A}">
                    <a16:rowId xmlns:a16="http://schemas.microsoft.com/office/drawing/2014/main" val="1594224834"/>
                  </a:ext>
                </a:extLst>
              </a:tr>
              <a:tr h="256714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effectLst/>
                        </a:rPr>
                        <a:t>urlize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يحول نص</a:t>
                      </a:r>
                      <a:r>
                        <a:rPr lang="en-US" sz="1600" kern="0">
                          <a:effectLst/>
                        </a:rPr>
                        <a:t> URL </a:t>
                      </a:r>
                      <a:r>
                        <a:rPr lang="ar-SA" sz="1600" kern="0">
                          <a:effectLst/>
                        </a:rPr>
                        <a:t>لرابط قابل للنقر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نصي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 dirty="0">
                          <a:effectLst/>
                        </a:rPr>
                        <a:t>تفعيل الروابط في النصوص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extLst>
                  <a:ext uri="{0D108BD9-81ED-4DB2-BD59-A6C34878D82A}">
                    <a16:rowId xmlns:a16="http://schemas.microsoft.com/office/drawing/2014/main" val="2849767768"/>
                  </a:ext>
                </a:extLst>
              </a:tr>
              <a:tr h="256714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effectLst/>
                        </a:rPr>
                        <a:t>urlizetrunc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يقص ويحوّل نص</a:t>
                      </a:r>
                      <a:r>
                        <a:rPr lang="en-US" sz="1600" kern="0">
                          <a:effectLst/>
                        </a:rPr>
                        <a:t> URL </a:t>
                      </a:r>
                      <a:r>
                        <a:rPr lang="ar-SA" sz="1600" kern="0">
                          <a:effectLst/>
                        </a:rPr>
                        <a:t>لرابط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نصي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 dirty="0">
                          <a:effectLst/>
                        </a:rPr>
                        <a:t>روابط قصيرة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extLst>
                  <a:ext uri="{0D108BD9-81ED-4DB2-BD59-A6C34878D82A}">
                    <a16:rowId xmlns:a16="http://schemas.microsoft.com/office/drawing/2014/main" val="1313546883"/>
                  </a:ext>
                </a:extLst>
              </a:tr>
              <a:tr h="256714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wordcount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يحسب عدد الكلمات في نص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عددي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 dirty="0">
                          <a:effectLst/>
                        </a:rPr>
                        <a:t>إحصاء نصوص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extLst>
                  <a:ext uri="{0D108BD9-81ED-4DB2-BD59-A6C34878D82A}">
                    <a16:rowId xmlns:a16="http://schemas.microsoft.com/office/drawing/2014/main" val="2353887318"/>
                  </a:ext>
                </a:extLst>
              </a:tr>
              <a:tr h="256714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wordwrap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يلف الكلمات بعد عدد معين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نصي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 dirty="0">
                          <a:effectLst/>
                        </a:rPr>
                        <a:t>تنسيق النصوص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extLst>
                  <a:ext uri="{0D108BD9-81ED-4DB2-BD59-A6C34878D82A}">
                    <a16:rowId xmlns:a16="http://schemas.microsoft.com/office/drawing/2014/main" val="2760314289"/>
                  </a:ext>
                </a:extLst>
              </a:tr>
              <a:tr h="256714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effectLst/>
                        </a:rPr>
                        <a:t>yesno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يعرض نعم/لا بدل</a:t>
                      </a:r>
                      <a:r>
                        <a:rPr lang="en-US" sz="1600" kern="0">
                          <a:effectLst/>
                        </a:rPr>
                        <a:t> True/False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منطقي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 dirty="0">
                          <a:effectLst/>
                        </a:rPr>
                        <a:t>تحسين عرض البيانات المنطقية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extLst>
                  <a:ext uri="{0D108BD9-81ED-4DB2-BD59-A6C34878D82A}">
                    <a16:rowId xmlns:a16="http://schemas.microsoft.com/office/drawing/2014/main" val="126550809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A334497-997E-A158-B2E4-F94144243038}"/>
              </a:ext>
            </a:extLst>
          </p:cNvPr>
          <p:cNvSpPr txBox="1"/>
          <p:nvPr/>
        </p:nvSpPr>
        <p:spPr>
          <a:xfrm>
            <a:off x="1361440" y="6488667"/>
            <a:ext cx="83007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YE" dirty="0"/>
              <a:t>مرجع:  </a:t>
            </a:r>
            <a:r>
              <a:rPr lang="en-US" dirty="0">
                <a:hlinkClick r:id="rId2"/>
              </a:rPr>
              <a:t>Built-in template tags and filters | Django documentation | Django</a:t>
            </a:r>
            <a:endParaRPr lang="ar-YE" dirty="0"/>
          </a:p>
        </p:txBody>
      </p:sp>
    </p:spTree>
    <p:extLst>
      <p:ext uri="{BB962C8B-B14F-4D97-AF65-F5344CB8AC3E}">
        <p14:creationId xmlns:p14="http://schemas.microsoft.com/office/powerpoint/2010/main" val="13621433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61977" y="2229339"/>
            <a:ext cx="1976521" cy="652222"/>
            <a:chOff x="0" y="0"/>
            <a:chExt cx="780848" cy="25766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780848" cy="257668"/>
            </a:xfrm>
            <a:custGeom>
              <a:avLst/>
              <a:gdLst/>
              <a:ahLst/>
              <a:cxnLst/>
              <a:rect l="l" t="t" r="r" b="b"/>
              <a:pathLst>
                <a:path w="780848" h="257668">
                  <a:moveTo>
                    <a:pt x="585636" y="0"/>
                  </a:moveTo>
                  <a:lnTo>
                    <a:pt x="0" y="0"/>
                  </a:lnTo>
                  <a:lnTo>
                    <a:pt x="0" y="257668"/>
                  </a:lnTo>
                  <a:lnTo>
                    <a:pt x="585636" y="257668"/>
                  </a:lnTo>
                  <a:lnTo>
                    <a:pt x="780848" y="128834"/>
                  </a:lnTo>
                  <a:lnTo>
                    <a:pt x="585636" y="0"/>
                  </a:lnTo>
                  <a:close/>
                </a:path>
              </a:pathLst>
            </a:custGeom>
            <a:grpFill/>
          </p:spPr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671041" cy="333868"/>
            </a:xfrm>
            <a:prstGeom prst="rect">
              <a:avLst/>
            </a:prstGeom>
            <a:grpFill/>
          </p:spPr>
          <p:txBody>
            <a:bodyPr lIns="33867" tIns="33867" rIns="33867" bIns="33867" rtlCol="0" anchor="ctr"/>
            <a:lstStyle/>
            <a:p>
              <a:pPr algn="ctr">
                <a:lnSpc>
                  <a:spcPts val="3733"/>
                </a:lnSpc>
              </a:pPr>
              <a:r>
                <a:rPr lang="en-US" sz="2666" b="1" spc="79" dirty="0">
                  <a:solidFill>
                    <a:srgbClr val="FFFFFF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1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3002616" y="2229339"/>
            <a:ext cx="1976521" cy="652222"/>
            <a:chOff x="0" y="0"/>
            <a:chExt cx="780848" cy="25766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Freeform 6"/>
            <p:cNvSpPr/>
            <p:nvPr/>
          </p:nvSpPr>
          <p:spPr>
            <a:xfrm>
              <a:off x="0" y="0"/>
              <a:ext cx="780848" cy="257668"/>
            </a:xfrm>
            <a:custGeom>
              <a:avLst/>
              <a:gdLst/>
              <a:ahLst/>
              <a:cxnLst/>
              <a:rect l="l" t="t" r="r" b="b"/>
              <a:pathLst>
                <a:path w="780848" h="257668">
                  <a:moveTo>
                    <a:pt x="585636" y="0"/>
                  </a:moveTo>
                  <a:lnTo>
                    <a:pt x="0" y="0"/>
                  </a:lnTo>
                  <a:lnTo>
                    <a:pt x="0" y="257668"/>
                  </a:lnTo>
                  <a:lnTo>
                    <a:pt x="585636" y="257668"/>
                  </a:lnTo>
                  <a:lnTo>
                    <a:pt x="780848" y="128834"/>
                  </a:lnTo>
                  <a:lnTo>
                    <a:pt x="585636" y="0"/>
                  </a:lnTo>
                  <a:close/>
                </a:path>
              </a:pathLst>
            </a:custGeom>
            <a:grpFill/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671041" cy="333868"/>
            </a:xfrm>
            <a:prstGeom prst="rect">
              <a:avLst/>
            </a:prstGeom>
            <a:grpFill/>
          </p:spPr>
          <p:txBody>
            <a:bodyPr lIns="33867" tIns="33867" rIns="33867" bIns="33867" rtlCol="0" anchor="ctr"/>
            <a:lstStyle/>
            <a:p>
              <a:pPr algn="ctr">
                <a:lnSpc>
                  <a:spcPts val="3733"/>
                </a:lnSpc>
              </a:pPr>
              <a:r>
                <a:rPr lang="en-US" sz="2666" b="1" spc="79">
                  <a:solidFill>
                    <a:srgbClr val="FFFFFF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2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19799" y="2229339"/>
            <a:ext cx="3868207" cy="652222"/>
            <a:chOff x="0" y="0"/>
            <a:chExt cx="780848" cy="257668"/>
          </a:xfrm>
          <a:solidFill>
            <a:srgbClr val="AD6C25"/>
          </a:solidFill>
        </p:grpSpPr>
        <p:sp>
          <p:nvSpPr>
            <p:cNvPr id="9" name="Freeform 9"/>
            <p:cNvSpPr/>
            <p:nvPr/>
          </p:nvSpPr>
          <p:spPr>
            <a:xfrm>
              <a:off x="0" y="0"/>
              <a:ext cx="780848" cy="257668"/>
            </a:xfrm>
            <a:custGeom>
              <a:avLst/>
              <a:gdLst/>
              <a:ahLst/>
              <a:cxnLst/>
              <a:rect l="l" t="t" r="r" b="b"/>
              <a:pathLst>
                <a:path w="780848" h="257668">
                  <a:moveTo>
                    <a:pt x="585636" y="0"/>
                  </a:moveTo>
                  <a:lnTo>
                    <a:pt x="0" y="0"/>
                  </a:lnTo>
                  <a:lnTo>
                    <a:pt x="0" y="257668"/>
                  </a:lnTo>
                  <a:lnTo>
                    <a:pt x="585636" y="257668"/>
                  </a:lnTo>
                  <a:lnTo>
                    <a:pt x="780848" y="128834"/>
                  </a:lnTo>
                  <a:lnTo>
                    <a:pt x="585636" y="0"/>
                  </a:lnTo>
                  <a:close/>
                </a:path>
              </a:pathLst>
            </a:custGeom>
            <a:grpFill/>
          </p:spPr>
        </p:sp>
        <p:sp>
          <p:nvSpPr>
            <p:cNvPr id="10" name="TextBox 10"/>
            <p:cNvSpPr txBox="1"/>
            <p:nvPr/>
          </p:nvSpPr>
          <p:spPr>
            <a:xfrm>
              <a:off x="0" y="-76200"/>
              <a:ext cx="671041" cy="333868"/>
            </a:xfrm>
            <a:prstGeom prst="rect">
              <a:avLst/>
            </a:prstGeom>
            <a:grpFill/>
          </p:spPr>
          <p:txBody>
            <a:bodyPr lIns="33867" tIns="33867" rIns="33867" bIns="33867" rtlCol="0" anchor="ctr"/>
            <a:lstStyle/>
            <a:p>
              <a:pPr algn="ctr">
                <a:lnSpc>
                  <a:spcPts val="3733"/>
                </a:lnSpc>
              </a:pPr>
              <a:r>
                <a:rPr lang="en-US" sz="2666" b="1" spc="79">
                  <a:solidFill>
                    <a:srgbClr val="FFFFFF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3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453502" y="2214099"/>
            <a:ext cx="1976521" cy="652222"/>
            <a:chOff x="0" y="0"/>
            <a:chExt cx="780848" cy="257668"/>
          </a:xfrm>
          <a:solidFill>
            <a:srgbClr val="7F4F1B"/>
          </a:solidFill>
        </p:grpSpPr>
        <p:sp>
          <p:nvSpPr>
            <p:cNvPr id="12" name="Freeform 12"/>
            <p:cNvSpPr/>
            <p:nvPr/>
          </p:nvSpPr>
          <p:spPr>
            <a:xfrm>
              <a:off x="0" y="0"/>
              <a:ext cx="780848" cy="257668"/>
            </a:xfrm>
            <a:custGeom>
              <a:avLst/>
              <a:gdLst/>
              <a:ahLst/>
              <a:cxnLst/>
              <a:rect l="l" t="t" r="r" b="b"/>
              <a:pathLst>
                <a:path w="780848" h="257668">
                  <a:moveTo>
                    <a:pt x="585636" y="0"/>
                  </a:moveTo>
                  <a:lnTo>
                    <a:pt x="0" y="0"/>
                  </a:lnTo>
                  <a:lnTo>
                    <a:pt x="0" y="257668"/>
                  </a:lnTo>
                  <a:lnTo>
                    <a:pt x="585636" y="257668"/>
                  </a:lnTo>
                  <a:lnTo>
                    <a:pt x="780848" y="128834"/>
                  </a:lnTo>
                  <a:lnTo>
                    <a:pt x="585636" y="0"/>
                  </a:lnTo>
                  <a:close/>
                </a:path>
              </a:pathLst>
            </a:custGeom>
            <a:grpFill/>
          </p:spPr>
        </p:sp>
        <p:sp>
          <p:nvSpPr>
            <p:cNvPr id="13" name="TextBox 13"/>
            <p:cNvSpPr txBox="1"/>
            <p:nvPr/>
          </p:nvSpPr>
          <p:spPr>
            <a:xfrm>
              <a:off x="0" y="-76200"/>
              <a:ext cx="671041" cy="333868"/>
            </a:xfrm>
            <a:prstGeom prst="rect">
              <a:avLst/>
            </a:prstGeom>
            <a:grpFill/>
          </p:spPr>
          <p:txBody>
            <a:bodyPr lIns="33867" tIns="33867" rIns="33867" bIns="33867" rtlCol="0" anchor="ctr"/>
            <a:lstStyle/>
            <a:p>
              <a:pPr algn="ctr">
                <a:lnSpc>
                  <a:spcPts val="3733"/>
                </a:lnSpc>
              </a:pPr>
              <a:r>
                <a:rPr lang="en-US" sz="2666" b="1" spc="79">
                  <a:solidFill>
                    <a:srgbClr val="FFFFFF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4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 rot="-10800000">
            <a:off x="761977" y="3207162"/>
            <a:ext cx="1952401" cy="2721637"/>
            <a:chOff x="0" y="0"/>
            <a:chExt cx="7620000" cy="10622241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8" name="Freeform 18"/>
            <p:cNvSpPr/>
            <p:nvPr/>
          </p:nvSpPr>
          <p:spPr>
            <a:xfrm>
              <a:off x="-1270" y="-2540"/>
              <a:ext cx="7623809" cy="10624781"/>
            </a:xfrm>
            <a:custGeom>
              <a:avLst/>
              <a:gdLst/>
              <a:ahLst/>
              <a:cxnLst/>
              <a:rect l="l" t="t" r="r" b="b"/>
              <a:pathLst>
                <a:path w="7623809" h="10624781">
                  <a:moveTo>
                    <a:pt x="3810" y="0"/>
                  </a:moveTo>
                  <a:lnTo>
                    <a:pt x="0" y="9734510"/>
                  </a:lnTo>
                  <a:lnTo>
                    <a:pt x="0" y="10092650"/>
                  </a:lnTo>
                  <a:lnTo>
                    <a:pt x="3591560" y="10095191"/>
                  </a:lnTo>
                  <a:lnTo>
                    <a:pt x="3810000" y="10624781"/>
                  </a:lnTo>
                  <a:lnTo>
                    <a:pt x="4028440" y="10095191"/>
                  </a:lnTo>
                  <a:lnTo>
                    <a:pt x="7620000" y="10097731"/>
                  </a:lnTo>
                  <a:lnTo>
                    <a:pt x="7620000" y="9739591"/>
                  </a:lnTo>
                  <a:lnTo>
                    <a:pt x="7623809" y="5080"/>
                  </a:lnTo>
                  <a:lnTo>
                    <a:pt x="3810" y="0"/>
                  </a:lnTo>
                  <a:close/>
                </a:path>
              </a:pathLst>
            </a:custGeom>
            <a:grpFill/>
          </p:spPr>
        </p:sp>
      </p:grpSp>
      <p:grpSp>
        <p:nvGrpSpPr>
          <p:cNvPr id="19" name="Group 19"/>
          <p:cNvGrpSpPr/>
          <p:nvPr/>
        </p:nvGrpSpPr>
        <p:grpSpPr>
          <a:xfrm rot="-10800000">
            <a:off x="3002616" y="3207162"/>
            <a:ext cx="1952401" cy="2721637"/>
            <a:chOff x="0" y="0"/>
            <a:chExt cx="7620000" cy="10622241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Freeform 20"/>
            <p:cNvSpPr/>
            <p:nvPr/>
          </p:nvSpPr>
          <p:spPr>
            <a:xfrm>
              <a:off x="-1270" y="-2540"/>
              <a:ext cx="7623809" cy="10624781"/>
            </a:xfrm>
            <a:custGeom>
              <a:avLst/>
              <a:gdLst/>
              <a:ahLst/>
              <a:cxnLst/>
              <a:rect l="l" t="t" r="r" b="b"/>
              <a:pathLst>
                <a:path w="7623809" h="10624781">
                  <a:moveTo>
                    <a:pt x="3810" y="0"/>
                  </a:moveTo>
                  <a:lnTo>
                    <a:pt x="0" y="9734510"/>
                  </a:lnTo>
                  <a:lnTo>
                    <a:pt x="0" y="10092650"/>
                  </a:lnTo>
                  <a:lnTo>
                    <a:pt x="3591560" y="10095191"/>
                  </a:lnTo>
                  <a:lnTo>
                    <a:pt x="3810000" y="10624781"/>
                  </a:lnTo>
                  <a:lnTo>
                    <a:pt x="4028440" y="10095191"/>
                  </a:lnTo>
                  <a:lnTo>
                    <a:pt x="7620000" y="10097731"/>
                  </a:lnTo>
                  <a:lnTo>
                    <a:pt x="7620000" y="9739591"/>
                  </a:lnTo>
                  <a:lnTo>
                    <a:pt x="7623809" y="5080"/>
                  </a:lnTo>
                  <a:lnTo>
                    <a:pt x="3810" y="0"/>
                  </a:lnTo>
                  <a:close/>
                </a:path>
              </a:pathLst>
            </a:custGeom>
            <a:grpFill/>
          </p:spPr>
        </p:sp>
      </p:grpSp>
      <p:grpSp>
        <p:nvGrpSpPr>
          <p:cNvPr id="21" name="Group 21"/>
          <p:cNvGrpSpPr/>
          <p:nvPr/>
        </p:nvGrpSpPr>
        <p:grpSpPr>
          <a:xfrm rot="-10800000">
            <a:off x="5119798" y="3207161"/>
            <a:ext cx="3821001" cy="2721637"/>
            <a:chOff x="0" y="0"/>
            <a:chExt cx="7620000" cy="10622241"/>
          </a:xfrm>
          <a:solidFill>
            <a:srgbClr val="AD6C25"/>
          </a:solidFill>
        </p:grpSpPr>
        <p:sp>
          <p:nvSpPr>
            <p:cNvPr id="22" name="Freeform 22"/>
            <p:cNvSpPr/>
            <p:nvPr/>
          </p:nvSpPr>
          <p:spPr>
            <a:xfrm>
              <a:off x="-1270" y="-2540"/>
              <a:ext cx="7623809" cy="10624781"/>
            </a:xfrm>
            <a:custGeom>
              <a:avLst/>
              <a:gdLst/>
              <a:ahLst/>
              <a:cxnLst/>
              <a:rect l="l" t="t" r="r" b="b"/>
              <a:pathLst>
                <a:path w="7623809" h="10624781">
                  <a:moveTo>
                    <a:pt x="3810" y="0"/>
                  </a:moveTo>
                  <a:lnTo>
                    <a:pt x="0" y="9734510"/>
                  </a:lnTo>
                  <a:lnTo>
                    <a:pt x="0" y="10092650"/>
                  </a:lnTo>
                  <a:lnTo>
                    <a:pt x="3591560" y="10095191"/>
                  </a:lnTo>
                  <a:lnTo>
                    <a:pt x="3810000" y="10624781"/>
                  </a:lnTo>
                  <a:lnTo>
                    <a:pt x="4028440" y="10095191"/>
                  </a:lnTo>
                  <a:lnTo>
                    <a:pt x="7620000" y="10097731"/>
                  </a:lnTo>
                  <a:lnTo>
                    <a:pt x="7620000" y="9739591"/>
                  </a:lnTo>
                  <a:lnTo>
                    <a:pt x="7623809" y="5080"/>
                  </a:lnTo>
                  <a:lnTo>
                    <a:pt x="3810" y="0"/>
                  </a:lnTo>
                  <a:close/>
                </a:path>
              </a:pathLst>
            </a:custGeom>
            <a:grpFill/>
          </p:spPr>
        </p:sp>
      </p:grpSp>
      <p:grpSp>
        <p:nvGrpSpPr>
          <p:cNvPr id="23" name="Group 23"/>
          <p:cNvGrpSpPr/>
          <p:nvPr/>
        </p:nvGrpSpPr>
        <p:grpSpPr>
          <a:xfrm rot="-10800000">
            <a:off x="9453502" y="3191922"/>
            <a:ext cx="1952401" cy="2721637"/>
            <a:chOff x="0" y="0"/>
            <a:chExt cx="7620000" cy="10622241"/>
          </a:xfrm>
          <a:solidFill>
            <a:srgbClr val="7F4F1B"/>
          </a:solidFill>
        </p:grpSpPr>
        <p:sp>
          <p:nvSpPr>
            <p:cNvPr id="24" name="Freeform 24"/>
            <p:cNvSpPr/>
            <p:nvPr/>
          </p:nvSpPr>
          <p:spPr>
            <a:xfrm>
              <a:off x="-1270" y="-2540"/>
              <a:ext cx="7623809" cy="10624781"/>
            </a:xfrm>
            <a:custGeom>
              <a:avLst/>
              <a:gdLst/>
              <a:ahLst/>
              <a:cxnLst/>
              <a:rect l="l" t="t" r="r" b="b"/>
              <a:pathLst>
                <a:path w="7623809" h="10624781">
                  <a:moveTo>
                    <a:pt x="3810" y="0"/>
                  </a:moveTo>
                  <a:lnTo>
                    <a:pt x="0" y="9734510"/>
                  </a:lnTo>
                  <a:lnTo>
                    <a:pt x="0" y="10092650"/>
                  </a:lnTo>
                  <a:lnTo>
                    <a:pt x="3591560" y="10095191"/>
                  </a:lnTo>
                  <a:lnTo>
                    <a:pt x="3810000" y="10624781"/>
                  </a:lnTo>
                  <a:lnTo>
                    <a:pt x="4028440" y="10095191"/>
                  </a:lnTo>
                  <a:lnTo>
                    <a:pt x="7620000" y="10097731"/>
                  </a:lnTo>
                  <a:lnTo>
                    <a:pt x="7620000" y="9739591"/>
                  </a:lnTo>
                  <a:lnTo>
                    <a:pt x="7623809" y="5080"/>
                  </a:lnTo>
                  <a:lnTo>
                    <a:pt x="3810" y="0"/>
                  </a:lnTo>
                  <a:close/>
                </a:path>
              </a:pathLst>
            </a:custGeom>
            <a:grpFill/>
          </p:spPr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8B7F932-455D-258F-C2A1-C24ACAA88F75}"/>
              </a:ext>
            </a:extLst>
          </p:cNvPr>
          <p:cNvSpPr txBox="1"/>
          <p:nvPr/>
        </p:nvSpPr>
        <p:spPr>
          <a:xfrm>
            <a:off x="741005" y="3331161"/>
            <a:ext cx="1973697" cy="249241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YE" sz="1733" b="1" dirty="0"/>
              <a:t>نفتح مجلد جديد ب اسم </a:t>
            </a:r>
            <a:r>
              <a:rPr lang="en-US" sz="1733" b="1" dirty="0" err="1"/>
              <a:t>templatetags</a:t>
            </a:r>
            <a:r>
              <a:rPr lang="ar-YE" sz="1733" b="1" dirty="0"/>
              <a:t>  ونعرف داخله ملف باسم </a:t>
            </a:r>
            <a:r>
              <a:rPr lang="en-US" sz="1733" b="1" dirty="0"/>
              <a:t>__init__.py</a:t>
            </a:r>
            <a:r>
              <a:rPr lang="ar-YE" sz="1733" b="1" dirty="0"/>
              <a:t>  عشان يتعرف على التطبيق او الحزمة حقنا ..انشأت ملف ال</a:t>
            </a:r>
            <a:r>
              <a:rPr lang="en-US" sz="1733" b="1" dirty="0"/>
              <a:t>Custom Filter</a:t>
            </a:r>
            <a:r>
              <a:rPr lang="ar-YE" sz="1733" b="1" dirty="0"/>
              <a:t>  ب اسم </a:t>
            </a:r>
            <a:r>
              <a:rPr lang="en-US" sz="1733" b="1" dirty="0"/>
              <a:t>yemen_word.py</a:t>
            </a:r>
            <a:r>
              <a:rPr lang="ar-YE" sz="1733" b="1" dirty="0"/>
              <a:t>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ED57BB-CF22-4548-A4B7-C1E08F9DCDCE}"/>
              </a:ext>
            </a:extLst>
          </p:cNvPr>
          <p:cNvSpPr txBox="1"/>
          <p:nvPr/>
        </p:nvSpPr>
        <p:spPr>
          <a:xfrm>
            <a:off x="2977535" y="3444240"/>
            <a:ext cx="1925752" cy="249241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YE" sz="1733" b="1" dirty="0"/>
              <a:t>هذا الفلتر الخاص بي </a:t>
            </a:r>
            <a:r>
              <a:rPr lang="ar-YE" sz="1733" b="1" dirty="0" err="1"/>
              <a:t>بيفعل</a:t>
            </a:r>
            <a:r>
              <a:rPr lang="ar-YE" sz="1733" b="1" dirty="0"/>
              <a:t> تغير للكلمات اللي نكتبهن عرفت بعض الكلمات اليمنية ولو كتبناهن بالنص يرجع الخبر ك لهجة يمنية "للتعلمة فقط وانما هو خطر لموضوع اللهجات تم تحذيرنا مسبقاً"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FDFF7A77-0948-6BA0-E251-4E3E0D23F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371" y="3429000"/>
            <a:ext cx="3822912" cy="240698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E77011BA-000B-3140-BC22-5C5380FF11C0}"/>
              </a:ext>
            </a:extLst>
          </p:cNvPr>
          <p:cNvSpPr txBox="1"/>
          <p:nvPr/>
        </p:nvSpPr>
        <p:spPr>
          <a:xfrm>
            <a:off x="9440004" y="3390442"/>
            <a:ext cx="1925752" cy="255377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YE" sz="1333" b="1" dirty="0"/>
              <a:t>المتغير </a:t>
            </a:r>
            <a:r>
              <a:rPr lang="en-US" sz="1333" dirty="0" err="1">
                <a:solidFill>
                  <a:schemeClr val="bg1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word_yemena</a:t>
            </a:r>
            <a:r>
              <a:rPr lang="en-US" sz="1333" dirty="0">
                <a:solidFill>
                  <a:schemeClr val="bg1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_</a:t>
            </a:r>
          </a:p>
          <a:p>
            <a:pPr algn="r" rtl="1"/>
            <a:r>
              <a:rPr lang="ar-YE" sz="1333" b="1" dirty="0"/>
              <a:t> في داخله التعريفات وهي نوعا ماء صل عددها إلى 40 كلمة تقريبًا </a:t>
            </a:r>
          </a:p>
          <a:p>
            <a:pPr marL="228611" indent="-228611" algn="r" rtl="1">
              <a:buFont typeface="Arial" panose="020B0604020202020204" pitchFamily="34" charset="0"/>
              <a:buChar char="•"/>
            </a:pPr>
            <a:r>
              <a:rPr lang="ar-YE" sz="1333" b="1" dirty="0"/>
              <a:t>تم استيراد مكتبة القوالب </a:t>
            </a:r>
            <a:r>
              <a:rPr lang="en-US" sz="1333" dirty="0"/>
              <a:t>template</a:t>
            </a:r>
            <a:r>
              <a:rPr lang="ar-YE" sz="1333" dirty="0"/>
              <a:t> .</a:t>
            </a:r>
          </a:p>
          <a:p>
            <a:pPr marL="228611" indent="-228611" algn="r" rtl="1">
              <a:buFont typeface="Arial" panose="020B0604020202020204" pitchFamily="34" charset="0"/>
              <a:buChar char="•"/>
            </a:pPr>
            <a:r>
              <a:rPr lang="ar-YE" sz="1333" b="1" dirty="0"/>
              <a:t>سجلت الفلتر عن </a:t>
            </a:r>
            <a:r>
              <a:rPr lang="ar-YE" sz="1333" b="1" dirty="0" err="1"/>
              <a:t>بإستخدام</a:t>
            </a:r>
            <a:r>
              <a:rPr lang="ar-YE" sz="1333" b="1" dirty="0"/>
              <a:t> </a:t>
            </a:r>
            <a:r>
              <a:rPr lang="en-US" sz="1333" dirty="0"/>
              <a:t>register. </a:t>
            </a:r>
            <a:r>
              <a:rPr lang="ar-YE" sz="1333" dirty="0"/>
              <a:t> .</a:t>
            </a:r>
          </a:p>
          <a:p>
            <a:pPr marL="228611" indent="-228611" algn="r" rtl="1">
              <a:buFont typeface="Arial" panose="020B0604020202020204" pitchFamily="34" charset="0"/>
              <a:buChar char="•"/>
            </a:pPr>
            <a:r>
              <a:rPr lang="ar-YE" sz="1333" b="1" dirty="0"/>
              <a:t>بعدين نحقق اذا هله بالقائمة او لا اذا هلها يبدل القيمة عن طريق الفور اذا </a:t>
            </a:r>
            <a:r>
              <a:rPr lang="ar-YE" sz="1333" b="1" dirty="0" err="1"/>
              <a:t>ماهلها</a:t>
            </a:r>
            <a:r>
              <a:rPr lang="ar-YE" sz="1333" b="1" dirty="0"/>
              <a:t> يحط الكلمة نفسها 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5A50A1F-AC19-CD4C-110A-17CA1E37E1D3}"/>
              </a:ext>
            </a:extLst>
          </p:cNvPr>
          <p:cNvSpPr txBox="1"/>
          <p:nvPr/>
        </p:nvSpPr>
        <p:spPr>
          <a:xfrm>
            <a:off x="3505200" y="1079148"/>
            <a:ext cx="4622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YE" sz="2400" b="1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إنشاء </a:t>
            </a:r>
            <a:r>
              <a:rPr lang="en-US" sz="2400" b="1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Custom Filter</a:t>
            </a:r>
            <a:r>
              <a:rPr lang="ar-SA" sz="2400" b="1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خاص ومميز</a:t>
            </a:r>
            <a:endParaRPr lang="ar-YE" sz="2400" b="1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EEB138-CFFE-678A-8215-FD64E57F1D12}"/>
              </a:ext>
            </a:extLst>
          </p:cNvPr>
          <p:cNvSpPr txBox="1"/>
          <p:nvPr/>
        </p:nvSpPr>
        <p:spPr>
          <a:xfrm>
            <a:off x="3556000" y="228600"/>
            <a:ext cx="5842000" cy="5436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YE" sz="2933" b="1" dirty="0"/>
              <a:t>وهذا تطبيق للفلتر الخاص بي داخل تكليف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7A22C3-C91B-B83F-1FD3-A4FF3C336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772275"/>
            <a:ext cx="5671609" cy="30872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A9E1CF-A284-03DA-8831-7EFA2977A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2275"/>
            <a:ext cx="6096000" cy="30872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C6FD18-B96E-4BE2-3E9A-02AC0870F5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0481" y="3859553"/>
            <a:ext cx="5486401" cy="29596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97CCE9-311B-0064-2504-A8DE4CDC57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924912"/>
            <a:ext cx="6165130" cy="282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2666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9259" b="-9259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465667" y="2082800"/>
            <a:ext cx="3496733" cy="888519"/>
            <a:chOff x="0" y="0"/>
            <a:chExt cx="1381426" cy="351020"/>
          </a:xfrm>
          <a:solidFill>
            <a:srgbClr val="7F4F1B"/>
          </a:solidFill>
        </p:grpSpPr>
        <p:sp>
          <p:nvSpPr>
            <p:cNvPr id="4" name="Freeform 4"/>
            <p:cNvSpPr/>
            <p:nvPr/>
          </p:nvSpPr>
          <p:spPr>
            <a:xfrm>
              <a:off x="0" y="0"/>
              <a:ext cx="1381426" cy="351020"/>
            </a:xfrm>
            <a:custGeom>
              <a:avLst/>
              <a:gdLst/>
              <a:ahLst/>
              <a:cxnLst/>
              <a:rect l="l" t="t" r="r" b="b"/>
              <a:pathLst>
                <a:path w="1381426" h="351020">
                  <a:moveTo>
                    <a:pt x="75277" y="0"/>
                  </a:moveTo>
                  <a:lnTo>
                    <a:pt x="1306148" y="0"/>
                  </a:lnTo>
                  <a:cubicBezTo>
                    <a:pt x="1326113" y="0"/>
                    <a:pt x="1345260" y="7931"/>
                    <a:pt x="1359377" y="22048"/>
                  </a:cubicBezTo>
                  <a:cubicBezTo>
                    <a:pt x="1373495" y="36166"/>
                    <a:pt x="1381426" y="55313"/>
                    <a:pt x="1381426" y="75277"/>
                  </a:cubicBezTo>
                  <a:lnTo>
                    <a:pt x="1381426" y="275742"/>
                  </a:lnTo>
                  <a:cubicBezTo>
                    <a:pt x="1381426" y="295707"/>
                    <a:pt x="1373495" y="314854"/>
                    <a:pt x="1359377" y="328971"/>
                  </a:cubicBezTo>
                  <a:cubicBezTo>
                    <a:pt x="1345260" y="343089"/>
                    <a:pt x="1326113" y="351020"/>
                    <a:pt x="1306148" y="351020"/>
                  </a:cubicBezTo>
                  <a:lnTo>
                    <a:pt x="75277" y="351020"/>
                  </a:lnTo>
                  <a:cubicBezTo>
                    <a:pt x="55313" y="351020"/>
                    <a:pt x="36166" y="343089"/>
                    <a:pt x="22048" y="328971"/>
                  </a:cubicBezTo>
                  <a:cubicBezTo>
                    <a:pt x="7931" y="314854"/>
                    <a:pt x="0" y="295707"/>
                    <a:pt x="0" y="275742"/>
                  </a:cubicBezTo>
                  <a:lnTo>
                    <a:pt x="0" y="75277"/>
                  </a:lnTo>
                  <a:cubicBezTo>
                    <a:pt x="0" y="55313"/>
                    <a:pt x="7931" y="36166"/>
                    <a:pt x="22048" y="22048"/>
                  </a:cubicBezTo>
                  <a:cubicBezTo>
                    <a:pt x="36166" y="7931"/>
                    <a:pt x="55313" y="0"/>
                    <a:pt x="75277" y="0"/>
                  </a:cubicBezTo>
                  <a:close/>
                </a:path>
              </a:pathLst>
            </a:custGeom>
            <a:grpFill/>
            <a:scene3d>
              <a:camera prst="orthographicFront"/>
              <a:lightRig rig="threePt" dir="t"/>
            </a:scene3d>
            <a:sp3d>
              <a:bevelT prst="angle"/>
            </a:sp3d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1381426" cy="398645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160933" y="2082800"/>
            <a:ext cx="3412067" cy="888519"/>
            <a:chOff x="0" y="0"/>
            <a:chExt cx="1347977" cy="351020"/>
          </a:xfrm>
          <a:solidFill>
            <a:srgbClr val="7F4F1B"/>
          </a:solidFill>
        </p:grpSpPr>
        <p:sp>
          <p:nvSpPr>
            <p:cNvPr id="7" name="Freeform 7"/>
            <p:cNvSpPr/>
            <p:nvPr/>
          </p:nvSpPr>
          <p:spPr>
            <a:xfrm>
              <a:off x="0" y="0"/>
              <a:ext cx="1347977" cy="351020"/>
            </a:xfrm>
            <a:custGeom>
              <a:avLst/>
              <a:gdLst/>
              <a:ahLst/>
              <a:cxnLst/>
              <a:rect l="l" t="t" r="r" b="b"/>
              <a:pathLst>
                <a:path w="1347977" h="351020">
                  <a:moveTo>
                    <a:pt x="77145" y="0"/>
                  </a:moveTo>
                  <a:lnTo>
                    <a:pt x="1270832" y="0"/>
                  </a:lnTo>
                  <a:cubicBezTo>
                    <a:pt x="1291292" y="0"/>
                    <a:pt x="1310914" y="8128"/>
                    <a:pt x="1325382" y="22595"/>
                  </a:cubicBezTo>
                  <a:cubicBezTo>
                    <a:pt x="1339849" y="37063"/>
                    <a:pt x="1347977" y="56685"/>
                    <a:pt x="1347977" y="77145"/>
                  </a:cubicBezTo>
                  <a:lnTo>
                    <a:pt x="1347977" y="273874"/>
                  </a:lnTo>
                  <a:cubicBezTo>
                    <a:pt x="1347977" y="316480"/>
                    <a:pt x="1313438" y="351020"/>
                    <a:pt x="1270832" y="351020"/>
                  </a:cubicBezTo>
                  <a:lnTo>
                    <a:pt x="77145" y="351020"/>
                  </a:lnTo>
                  <a:cubicBezTo>
                    <a:pt x="34539" y="351020"/>
                    <a:pt x="0" y="316480"/>
                    <a:pt x="0" y="273874"/>
                  </a:cubicBezTo>
                  <a:lnTo>
                    <a:pt x="0" y="77145"/>
                  </a:lnTo>
                  <a:cubicBezTo>
                    <a:pt x="0" y="34539"/>
                    <a:pt x="34539" y="0"/>
                    <a:pt x="77145" y="0"/>
                  </a:cubicBezTo>
                  <a:close/>
                </a:path>
              </a:pathLst>
            </a:custGeom>
            <a:grpFill/>
            <a:scene3d>
              <a:camera prst="orthographicFront"/>
              <a:lightRig rig="threePt" dir="t"/>
            </a:scene3d>
            <a:sp3d>
              <a:bevelT prst="angle"/>
            </a:sp3d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1347977" cy="398645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288865" y="2127731"/>
            <a:ext cx="5614270" cy="884858"/>
          </a:xfrm>
          <a:prstGeom prst="rect">
            <a:avLst/>
          </a:prstGeom>
        </p:spPr>
        <p:txBody>
          <a:bodyPr lIns="0" tIns="0" rIns="0" bIns="0" rtlCol="0" anchor="t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>
              <a:lnSpc>
                <a:spcPts val="6890"/>
              </a:lnSpc>
            </a:pPr>
            <a:r>
              <a:rPr lang="en-US" sz="6600" b="1" dirty="0">
                <a:solidFill>
                  <a:srgbClr val="7F4F1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5077884" y="4470400"/>
            <a:ext cx="2036233" cy="507519"/>
            <a:chOff x="0" y="0"/>
            <a:chExt cx="804438" cy="200501"/>
          </a:xfrm>
          <a:solidFill>
            <a:srgbClr val="7F4F1B"/>
          </a:solidFill>
        </p:grpSpPr>
        <p:sp>
          <p:nvSpPr>
            <p:cNvPr id="11" name="Freeform 11"/>
            <p:cNvSpPr/>
            <p:nvPr/>
          </p:nvSpPr>
          <p:spPr>
            <a:xfrm>
              <a:off x="0" y="0"/>
              <a:ext cx="804438" cy="200501"/>
            </a:xfrm>
            <a:custGeom>
              <a:avLst/>
              <a:gdLst/>
              <a:ahLst/>
              <a:cxnLst/>
              <a:rect l="l" t="t" r="r" b="b"/>
              <a:pathLst>
                <a:path w="804438" h="200501">
                  <a:moveTo>
                    <a:pt x="100251" y="0"/>
                  </a:moveTo>
                  <a:lnTo>
                    <a:pt x="704187" y="0"/>
                  </a:lnTo>
                  <a:cubicBezTo>
                    <a:pt x="730775" y="0"/>
                    <a:pt x="756275" y="10562"/>
                    <a:pt x="775075" y="29363"/>
                  </a:cubicBezTo>
                  <a:cubicBezTo>
                    <a:pt x="793876" y="48163"/>
                    <a:pt x="804438" y="73662"/>
                    <a:pt x="804438" y="100251"/>
                  </a:cubicBezTo>
                  <a:lnTo>
                    <a:pt x="804438" y="100251"/>
                  </a:lnTo>
                  <a:cubicBezTo>
                    <a:pt x="804438" y="155617"/>
                    <a:pt x="759554" y="200501"/>
                    <a:pt x="704187" y="200501"/>
                  </a:cubicBezTo>
                  <a:lnTo>
                    <a:pt x="100251" y="200501"/>
                  </a:lnTo>
                  <a:cubicBezTo>
                    <a:pt x="44884" y="200501"/>
                    <a:pt x="0" y="155617"/>
                    <a:pt x="0" y="100251"/>
                  </a:cubicBezTo>
                  <a:lnTo>
                    <a:pt x="0" y="100251"/>
                  </a:lnTo>
                  <a:cubicBezTo>
                    <a:pt x="0" y="44884"/>
                    <a:pt x="44884" y="0"/>
                    <a:pt x="100251" y="0"/>
                  </a:cubicBezTo>
                  <a:close/>
                </a:path>
              </a:pathLst>
            </a:custGeom>
            <a:grpFill/>
            <a:scene3d>
              <a:camera prst="orthographicFront"/>
              <a:lightRig rig="threePt" dir="t"/>
            </a:scene3d>
            <a:sp3d>
              <a:bevelT w="101600" prst="riblet"/>
            </a:sp3d>
          </p:spPr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804438" cy="24812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>
              <a:bevelT w="101600" prst="riblet"/>
            </a:sp3d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4898551" y="4564549"/>
            <a:ext cx="2394899" cy="3499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39"/>
              </a:lnSpc>
            </a:pPr>
            <a:r>
              <a:rPr lang="en-US" sz="2099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HW _lab_3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</TotalTime>
  <Words>918</Words>
  <Application>Microsoft Office PowerPoint</Application>
  <PresentationFormat>Widescreen</PresentationFormat>
  <Paragraphs>310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Aileron Heavy</vt:lpstr>
      <vt:lpstr>Aileron Ultra-Bold</vt:lpstr>
      <vt:lpstr>Aptos</vt:lpstr>
      <vt:lpstr>Arial</vt:lpstr>
      <vt:lpstr>Calibri</vt:lpstr>
      <vt:lpstr>Calibri Light</vt:lpstr>
      <vt:lpstr>Consolas</vt:lpstr>
      <vt:lpstr>EFCO Brookshire</vt:lpstr>
      <vt:lpstr>Katibeh</vt:lpstr>
      <vt:lpstr>League Spartan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Reem Alwaeel</dc:creator>
  <cp:lastModifiedBy>Reem Alwaeel</cp:lastModifiedBy>
  <cp:revision>4</cp:revision>
  <dcterms:created xsi:type="dcterms:W3CDTF">2025-08-03T21:34:41Z</dcterms:created>
  <dcterms:modified xsi:type="dcterms:W3CDTF">2025-08-04T15:15:51Z</dcterms:modified>
</cp:coreProperties>
</file>