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0" r:id="rId2"/>
    <p:sldId id="279" r:id="rId3"/>
    <p:sldId id="276" r:id="rId4"/>
    <p:sldId id="277" r:id="rId5"/>
    <p:sldId id="278" r:id="rId6"/>
    <p:sldId id="262" r:id="rId7"/>
    <p:sldId id="275" r:id="rId8"/>
    <p:sldId id="256" r:id="rId9"/>
  </p:sldIdLst>
  <p:sldSz cx="12192000" cy="6858000"/>
  <p:notesSz cx="6858000" cy="9144000"/>
  <p:defaultTextStyle>
    <a:defPPr>
      <a:defRPr lang="ar-Y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3ED"/>
    <a:srgbClr val="7F4F1B"/>
    <a:srgbClr val="AD6C2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96E0AAB-6C42-4D1C-ABDF-019A75620939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Y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9C201D2D-3B54-4FB5-998C-CF1E1BE92203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68187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201D2D-3B54-4FB5-998C-CF1E1BE92203}" type="slidenum">
              <a:rPr lang="ar-YE" smtClean="0"/>
              <a:t>8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943962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5BC1B-B941-1403-D4EF-A6C079B76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23350-FF1A-3962-78FF-B5FD683C4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6A016-780F-2765-AFBA-8BFBE22E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82604-F8B8-BE3E-99DE-B907E0C3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48B1-E53F-4495-B342-7A95F878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95369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ABEA-B53B-A919-A6B7-F556B8A5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5F19-37C3-C1E0-7127-4AD4C097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2130-6903-42CE-E697-020BF356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13E9-880A-5402-C3A0-B2A13B05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0CDC-A9F1-4706-D063-AF3887B1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81021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437D6-C2E2-7A54-5DA5-C07D4853D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EE4136-097D-CFDD-660C-19DE7EF32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65AC-941E-705F-A1A6-194F4E8D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0915-EB1A-41EC-1A60-1287D8A7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B0757-71F5-01D5-CDDA-06AB4054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9317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6DA5-16AC-1113-C6B9-67DB58505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6603-82DC-649B-FFE6-20481B0F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6D09B-83E7-BF12-DF31-2461EFA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68354-2610-D4AB-4C06-658C98AD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ADD63-C3C4-6DF6-55AC-3E0C2521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2352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53256-0CE3-8546-21F9-B3822DCD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F4787-2BFF-969A-A753-3717C7BF5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70ED7-03FE-42CD-FF50-27948D36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70733-2CD0-131F-10BC-6FF86FDD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9DE-99AB-078C-E57C-E52DE27F1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071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B52-309A-4BF1-DB2E-63EC1AC2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79E6-661D-C1BA-0657-1285C61DE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D9F0F-7706-3786-47C0-0715961EB7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D88DA-4B0C-1BB9-EEDA-42F541C2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FBE5B-D1D6-E7ED-5C75-7081F6AE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241845-7C9C-A2C0-37AA-3F2ED232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9447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110F-B2B3-0E70-C0B4-F3F90EB74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92860-FEFB-ED46-EA6C-DD29B2EC1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264E4-ADF1-2092-98F8-356E72F89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CDE86-37AD-4DB4-3254-04BC51DEC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CB4F60-6464-5E03-F866-0D2EEB87E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DDC3FB-EC81-B9E1-1476-C399A20BD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5A682-22FA-032C-2A5F-A757BBCD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28966-0CAD-1D93-E771-2ACE648B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8726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894D-B8A4-3001-26AA-5F48501B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60911-3810-8A41-632B-D1C6F2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05D07-518F-B381-D372-4775C524C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9A703-97B3-715B-88A6-8F9B5682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146471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7FCD9C-F56D-9DB0-81C9-8D7E984F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A4C94-4346-9026-9527-66773CF2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FB405-E68C-5B2C-C620-728879221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075863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AE139-200A-36B5-D758-B0F7F57F4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4DBA-D6B4-EE6E-8293-FA9E8312E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0A733-8FBC-514A-C824-02D6266E3B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63334-66F0-83F4-B169-9042A867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F3E073-7316-2163-037D-C21420BC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2B733-150C-F9E9-FF9D-24C9B6888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492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D3587-A46A-FCCE-51B6-101C15F0D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242DD-63B6-3037-E6BB-05054157F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Y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98AF8-CE50-B099-0B4A-4F42A882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95229-261D-A076-7E22-824F2A39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FA382-52BC-69D3-3DB6-A887B64C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E3027-BF76-2EE6-CC95-978DD9D0A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85209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BFE09-657B-45F1-C299-4B32C7643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Y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D5BB5-251A-D135-662D-0D44C26CC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Y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FE4F-C4C3-0506-C1F5-F60DC0151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34AF6-6A70-4B02-9000-8C062004E066}" type="datetimeFigureOut">
              <a:rPr lang="ar-YE" smtClean="0"/>
              <a:t>10/02/1447</a:t>
            </a:fld>
            <a:endParaRPr lang="ar-Y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FB5C9-4F70-C602-29A5-3A52B99891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BA12-033B-AD0F-8920-0E40CFD65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9147-E8B0-4CE3-8359-B8C494E69099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8998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Y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2/topics/template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jangoproject.com/en/5.2/ref/templates/builtins/?utm_source=chatgpt.com#urlencod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07888" y="-820853"/>
            <a:ext cx="12807778" cy="8499707"/>
          </a:xfrm>
          <a:custGeom>
            <a:avLst/>
            <a:gdLst/>
            <a:ahLst/>
            <a:cxnLst/>
            <a:rect l="l" t="t" r="r" b="b"/>
            <a:pathLst>
              <a:path w="19211667" h="12749561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020584" y="207693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b="-157427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57168" y="207693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r="-143856" b="-15742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20584" y="4519069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7168" y="4519069"/>
            <a:ext cx="1914248" cy="2131239"/>
          </a:xfrm>
          <a:custGeom>
            <a:avLst/>
            <a:gdLst/>
            <a:ahLst/>
            <a:cxnLst/>
            <a:rect l="l" t="t" r="r" b="b"/>
            <a:pathLst>
              <a:path w="2871372" h="3196859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t="-157427" r="-14385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84891" y="1783680"/>
            <a:ext cx="9422219" cy="3268879"/>
          </a:xfrm>
          <a:custGeom>
            <a:avLst/>
            <a:gdLst/>
            <a:ahLst/>
            <a:cxnLst/>
            <a:rect l="l" t="t" r="r" b="b"/>
            <a:pathLst>
              <a:path w="14133328" h="4903319">
                <a:moveTo>
                  <a:pt x="0" y="0"/>
                </a:moveTo>
                <a:lnTo>
                  <a:pt x="14133328" y="0"/>
                </a:lnTo>
                <a:lnTo>
                  <a:pt x="14133328" y="4903320"/>
                </a:lnTo>
                <a:lnTo>
                  <a:pt x="0" y="4903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r>
              <a:rPr lang="en-US" sz="1200" dirty="0"/>
              <a:t>z</a:t>
            </a:r>
            <a:endParaRPr lang="ar-YE" sz="1200" dirty="0"/>
          </a:p>
        </p:txBody>
      </p:sp>
      <p:sp>
        <p:nvSpPr>
          <p:cNvPr id="8" name="Freeform 8"/>
          <p:cNvSpPr/>
          <p:nvPr/>
        </p:nvSpPr>
        <p:spPr>
          <a:xfrm>
            <a:off x="2577426" y="2485956"/>
            <a:ext cx="720145" cy="731911"/>
          </a:xfrm>
          <a:custGeom>
            <a:avLst/>
            <a:gdLst/>
            <a:ahLst/>
            <a:cxnLst/>
            <a:rect l="l" t="t" r="r" b="b"/>
            <a:pathLst>
              <a:path w="1080217" h="1097867">
                <a:moveTo>
                  <a:pt x="0" y="0"/>
                </a:moveTo>
                <a:lnTo>
                  <a:pt x="1080217" y="0"/>
                </a:lnTo>
                <a:lnTo>
                  <a:pt x="1080217" y="1097867"/>
                </a:lnTo>
                <a:lnTo>
                  <a:pt x="0" y="1097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93300" y="2657885"/>
            <a:ext cx="7037149" cy="1641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5334" dirty="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Software engineer </a:t>
            </a:r>
          </a:p>
          <a:p>
            <a:pPr algn="ctr"/>
            <a:r>
              <a:rPr lang="en-US" sz="5334" dirty="0">
                <a:solidFill>
                  <a:srgbClr val="716B5C"/>
                </a:solidFill>
                <a:latin typeface="EFCO Brookshire"/>
                <a:ea typeface="EFCO Brookshire"/>
                <a:cs typeface="EFCO Brookshire"/>
                <a:sym typeface="EFCO Brookshire"/>
              </a:rPr>
              <a:t>Lab 3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78441" y="5052559"/>
            <a:ext cx="4235119" cy="433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4"/>
              </a:lnSpc>
            </a:pPr>
            <a:r>
              <a:rPr lang="en-US" sz="2667" dirty="0" err="1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Eng.Reem</a:t>
            </a:r>
            <a:r>
              <a:rPr lang="en-US" sz="2667" dirty="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 Taher AL-</a:t>
            </a:r>
            <a:r>
              <a:rPr lang="en-US" sz="2667" dirty="0" err="1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waeel</a:t>
            </a:r>
            <a:endParaRPr lang="en-US" sz="2667" dirty="0">
              <a:solidFill>
                <a:srgbClr val="30281A"/>
              </a:solidFill>
              <a:latin typeface="Katibeh"/>
              <a:ea typeface="Katibeh"/>
              <a:cs typeface="Katibeh"/>
              <a:sym typeface="Katibeh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367360"/>
              </p:ext>
            </p:extLst>
          </p:nvPr>
        </p:nvGraphicFramePr>
        <p:xfrm>
          <a:off x="0" y="867266"/>
          <a:ext cx="12192002" cy="5370978"/>
        </p:xfrm>
        <a:graphic>
          <a:graphicData uri="http://schemas.openxmlformats.org/drawingml/2006/table">
            <a:tbl>
              <a:tblPr/>
              <a:tblGrid>
                <a:gridCol w="17780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0433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616581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5614"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ar-YE" sz="1800" dirty="0"/>
                        <a:t>المعيار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3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2000" dirty="0"/>
                        <a:t>Jinja2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Mako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Chameleon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3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Mustache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Aileron Heavy"/>
                        <a:ea typeface="Aileron Heavy"/>
                        <a:cs typeface="Aileron Heavy"/>
                        <a:sym typeface="Aileron Heavy"/>
                      </a:endParaRPr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6C2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ts val="2519"/>
                        </a:lnSpc>
                        <a:defRPr/>
                      </a:pPr>
                      <a:r>
                        <a:rPr lang="en-US" sz="1800" dirty="0"/>
                        <a:t>Twig</a:t>
                      </a:r>
                      <a:endParaRPr lang="en-US" sz="1100" dirty="0"/>
                    </a:p>
                  </a:txBody>
                  <a:tcPr marL="114300" marR="114300" marT="114300" marB="114300"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اللغة الأساسية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Python/XML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لغة محايدة </a:t>
                      </a:r>
                      <a:r>
                        <a:rPr lang="en-US" sz="1400" dirty="0"/>
                        <a:t>JS, Python…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PHP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72729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الأداء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ممتاز </a:t>
                      </a:r>
                      <a:r>
                        <a:rPr lang="en-US" sz="1400" dirty="0"/>
                        <a:t>Compiled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الأسرع تقريبًا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سريع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خفيف لكن 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جيد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702425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التركيب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Pythonic – </a:t>
                      </a:r>
                      <a:r>
                        <a:rPr lang="ar-YE" sz="1400" dirty="0"/>
                        <a:t>سهل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Python </a:t>
                      </a:r>
                      <a:r>
                        <a:rPr lang="ar-YE" sz="1400" dirty="0"/>
                        <a:t>داخل </a:t>
                      </a:r>
                      <a:r>
                        <a:rPr lang="en-US" sz="1400" dirty="0"/>
                        <a:t>HTML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XML-like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بسيط جدًا – بلا منطق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شبيه بـ </a:t>
                      </a:r>
                      <a:r>
                        <a:rPr lang="en-US" sz="1400"/>
                        <a:t>Jinja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561752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الدعم في </a:t>
                      </a:r>
                      <a:r>
                        <a:rPr lang="en-US" sz="1400"/>
                        <a:t>Django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مدعوم رسميًا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غير مدعوم رسميًا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غير مدعوم رسميًا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غير مدعوم رسميًا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غير مدعوم رسميًا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792071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التوسعة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عالي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عالي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محدود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عالي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024857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الأمان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 Auto-escaping </a:t>
                      </a:r>
                      <a:r>
                        <a:rPr lang="ar-YE" sz="1400" dirty="0"/>
                        <a:t>تلقائيًا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يحتاج تعقيم يدوي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/>
                        <a:t>Auto-escaping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لا يدعم </a:t>
                      </a:r>
                      <a:r>
                        <a:rPr lang="en-US" sz="1400" dirty="0"/>
                        <a:t>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Auto-escaping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منطق القالب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يدعم </a:t>
                      </a:r>
                      <a:r>
                        <a:rPr lang="en-US" sz="1400"/>
                        <a:t>if/for/macros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يدعم </a:t>
                      </a:r>
                      <a:r>
                        <a:rPr lang="en-US" sz="1400" dirty="0"/>
                        <a:t>Python </a:t>
                      </a:r>
                      <a:r>
                        <a:rPr lang="ar-YE" sz="1400" dirty="0"/>
                        <a:t>كامل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محدود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لا منطق برمجي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متوسط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التعلم والسهولة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سهل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سهل للمحترفين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أقل شيوعًا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سهل جدًا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سهل لمحترفي </a:t>
                      </a:r>
                      <a:r>
                        <a:rPr lang="en-US" sz="1400" dirty="0"/>
                        <a:t>PHP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96">
                <a:tc gridSpan="2">
                  <a:txBody>
                    <a:bodyPr/>
                    <a:lstStyle/>
                    <a:p>
                      <a:pPr algn="ctr" rtl="1"/>
                      <a:r>
                        <a:rPr lang="ar-YE" sz="1400"/>
                        <a:t>الاستخدام الشائع</a:t>
                      </a:r>
                    </a:p>
                  </a:txBody>
                  <a:tcPr anchor="ctr">
                    <a:lnL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1"/>
                      <a:endParaRPr lang="ar-Y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/>
                        <a:t>Django, Flask, Ansible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/>
                        <a:t>Pyramid, TurboGears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 err="1"/>
                        <a:t>Zope</a:t>
                      </a:r>
                      <a:r>
                        <a:rPr lang="en-US" sz="1400" dirty="0"/>
                        <a:t>, </a:t>
                      </a:r>
                      <a:r>
                        <a:rPr lang="ar-YE" sz="1400" dirty="0"/>
                        <a:t>مواقع بسيطة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YE" sz="1400" dirty="0"/>
                        <a:t>تطبيقات </a:t>
                      </a:r>
                      <a:r>
                        <a:rPr lang="en-US" sz="1400" dirty="0"/>
                        <a:t>API </a:t>
                      </a:r>
                      <a:r>
                        <a:rPr lang="ar-YE" sz="1400" dirty="0"/>
                        <a:t> و </a:t>
                      </a:r>
                      <a:r>
                        <a:rPr lang="en-US" sz="1400" dirty="0"/>
                        <a:t>Static Pages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dirty="0"/>
                        <a:t>Symfony, Laravel</a:t>
                      </a:r>
                    </a:p>
                  </a:txBody>
                  <a:tcPr anchor="ctr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F2B82CC-910F-1728-7C67-239175E6A62B}"/>
              </a:ext>
            </a:extLst>
          </p:cNvPr>
          <p:cNvSpPr txBox="1"/>
          <p:nvPr/>
        </p:nvSpPr>
        <p:spPr>
          <a:xfrm>
            <a:off x="2209800" y="156135"/>
            <a:ext cx="77724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YE" sz="3200" dirty="0"/>
              <a:t>قارن بين أنواع الـ </a:t>
            </a:r>
            <a:r>
              <a:rPr lang="en-US" sz="3200" dirty="0"/>
              <a:t>Templates</a:t>
            </a:r>
            <a:endParaRPr lang="ar-Y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37791-0F45-DFAD-716C-2123C0616FDC}"/>
              </a:ext>
            </a:extLst>
          </p:cNvPr>
          <p:cNvSpPr txBox="1"/>
          <p:nvPr/>
        </p:nvSpPr>
        <p:spPr>
          <a:xfrm>
            <a:off x="3108960" y="6431280"/>
            <a:ext cx="6065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hlinkClick r:id="rId2"/>
              </a:rPr>
              <a:t>Templates | Django documentation | Django</a:t>
            </a:r>
            <a:r>
              <a:rPr lang="ar-Y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0343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B029DA-FCC6-97AD-C744-B5A8F7935D93}"/>
              </a:ext>
            </a:extLst>
          </p:cNvPr>
          <p:cNvSpPr txBox="1"/>
          <p:nvPr/>
        </p:nvSpPr>
        <p:spPr>
          <a:xfrm>
            <a:off x="4673600" y="0"/>
            <a:ext cx="1676400" cy="6669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67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Built-in Filters</a:t>
            </a:r>
            <a:endParaRPr lang="en-US" sz="1867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900BA2-338B-9CF2-BC8E-EBAF54FB5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06556"/>
              </p:ext>
            </p:extLst>
          </p:nvPr>
        </p:nvGraphicFramePr>
        <p:xfrm>
          <a:off x="0" y="348814"/>
          <a:ext cx="12039600" cy="650918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09900">
                  <a:extLst>
                    <a:ext uri="{9D8B030D-6E8A-4147-A177-3AD203B41FA5}">
                      <a16:colId xmlns:a16="http://schemas.microsoft.com/office/drawing/2014/main" val="1699758710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894439245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2513316792"/>
                    </a:ext>
                  </a:extLst>
                </a:gridCol>
                <a:gridCol w="3009900">
                  <a:extLst>
                    <a:ext uri="{9D8B030D-6E8A-4147-A177-3AD203B41FA5}">
                      <a16:colId xmlns:a16="http://schemas.microsoft.com/office/drawing/2014/main" val="1215453838"/>
                    </a:ext>
                  </a:extLst>
                </a:gridCol>
              </a:tblGrid>
              <a:tr h="362492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الفلتر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الوظيفة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النوع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ملاحظات واستخدامات رئيسية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92894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add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رقم أو 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رقمي/نصي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زيادة أعداد أو نصوص بسهولة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839451173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addslashes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شرطات مائلة للنص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 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لتأمين النصوص في قواعد البيانات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2611465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capfirst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يكبّر أول حرف من النص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تحسين العناوين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717745503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center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يوسّط النص داخل طول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لتنسيق العرض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096426351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cut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يحذف نص معين من السلسلة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حذف كلمات أو رموز غير مرغوبة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677985875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date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ينسّق التاريخ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تاريخ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عرض التاريخ بصيغ مختلفة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202931034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default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يعرض قيمة بديلة لو النص فارغ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عام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تجنب عرض نص فارغ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81849688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default_if_none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قيمة بديلة لو النص</a:t>
                      </a:r>
                      <a:r>
                        <a:rPr lang="en-US" sz="1900" kern="0">
                          <a:effectLst/>
                        </a:rPr>
                        <a:t> None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عام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مميز للبيانات التي قد تكون</a:t>
                      </a:r>
                      <a:r>
                        <a:rPr lang="en-US" sz="1900" kern="0">
                          <a:effectLst/>
                        </a:rPr>
                        <a:t> None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706685846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dictsort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يرتب قائمة من القواميس حسب مفتاح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ترتيب 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ترتيب بيانات معقدة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109366797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dictsortreversed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يرتب عكسي للقائمة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ترتيب 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ترتيب معكوس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278106641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divisibleby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يتحقق إذا الرقم يقبل القسمة على قيمة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رقمي/منطقي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يستخدم للشروط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015034672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escape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النص لرموز</a:t>
                      </a:r>
                      <a:r>
                        <a:rPr lang="en-US" sz="1900" kern="0">
                          <a:effectLst/>
                        </a:rPr>
                        <a:t> HTML </a:t>
                      </a:r>
                      <a:r>
                        <a:rPr lang="ar-SA" sz="1900" kern="0">
                          <a:effectLst/>
                        </a:rPr>
                        <a:t>آمنة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أمان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منع هجمات</a:t>
                      </a:r>
                      <a:r>
                        <a:rPr lang="en-US" sz="1900" kern="0">
                          <a:effectLst/>
                        </a:rPr>
                        <a:t> XSS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2522909901"/>
                  </a:ext>
                </a:extLst>
              </a:tr>
              <a:tr h="679098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escapejs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النص ليكون آمن في</a:t>
                      </a:r>
                      <a:r>
                        <a:rPr lang="en-US" sz="1900" kern="0">
                          <a:effectLst/>
                        </a:rPr>
                        <a:t> JavaScript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حماية نصوص تُستخدم في جافاسكريبت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09717662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escapeseq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تسلسل معين في النص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حماية نصوص خاصة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63271765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filesizeformat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يحوّل حجم الملف لصيغة مقروءة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صيغة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عرض حجم الملفات بطريقة بشرية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011754829"/>
                  </a:ext>
                </a:extLst>
              </a:tr>
              <a:tr h="364506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first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أول عنصر في 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الوصول لبداية القائمة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21811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0008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F47026-13F6-C66F-0990-123ECD320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92396"/>
              </p:ext>
            </p:extLst>
          </p:nvPr>
        </p:nvGraphicFramePr>
        <p:xfrm>
          <a:off x="0" y="0"/>
          <a:ext cx="12192000" cy="708358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9841127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77606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17509493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3020234"/>
                    </a:ext>
                  </a:extLst>
                </a:gridCol>
              </a:tblGrid>
              <a:tr h="355874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الفلتر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الوظيفة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النوع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ملاحظات واستخدامات رئيسية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25077"/>
                  </a:ext>
                </a:extLst>
              </a:tr>
              <a:tr h="648293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get_digit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يحصل على رقم في موقع معين داخل رقم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استخراج أرقام من أرقام أكبر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78565522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iriencode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يشفّر النص ليكون صالح</a:t>
                      </a:r>
                      <a:r>
                        <a:rPr lang="en-US" sz="1900" kern="0">
                          <a:effectLst/>
                        </a:rPr>
                        <a:t> URL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ترميز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ترميز الروابط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99191947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join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يدمج قائمة بفاصل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تحويل لستات إلى نص مفصول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096393849"/>
                  </a:ext>
                </a:extLst>
              </a:tr>
              <a:tr h="700309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json_script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نص</a:t>
                      </a:r>
                      <a:r>
                        <a:rPr lang="en-US" sz="1900" kern="0">
                          <a:effectLst/>
                        </a:rPr>
                        <a:t> JSON </a:t>
                      </a:r>
                      <a:r>
                        <a:rPr lang="ar-SA" sz="1900" kern="0">
                          <a:effectLst/>
                        </a:rPr>
                        <a:t>مشفّر للاستخدام في</a:t>
                      </a:r>
                      <a:r>
                        <a:rPr lang="en-US" sz="1900" kern="0">
                          <a:effectLst/>
                        </a:rPr>
                        <a:t> JS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أمان/بيانات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لتضمين بيانات في صفحات</a:t>
                      </a:r>
                      <a:r>
                        <a:rPr lang="en-US" sz="1900" kern="0">
                          <a:effectLst/>
                        </a:rPr>
                        <a:t> HTML </a:t>
                      </a:r>
                      <a:r>
                        <a:rPr lang="ar-SA" sz="1900" kern="0">
                          <a:effectLst/>
                        </a:rPr>
                        <a:t>بطريقة آمنة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333918823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last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آخر عنصر في 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الوصول لنهاية القائمة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012699335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>
                          <a:effectLst/>
                        </a:rPr>
                        <a:t>length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عدد الأحرف أو العناصر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عددي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عد العناصر أو طول النص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18800335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linebreaks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الأسطر لنص</a:t>
                      </a:r>
                      <a:r>
                        <a:rPr lang="en-US" sz="1900" kern="0">
                          <a:effectLst/>
                        </a:rPr>
                        <a:t> HTML </a:t>
                      </a:r>
                      <a:r>
                        <a:rPr lang="ar-SA" sz="1900" kern="0">
                          <a:effectLst/>
                        </a:rPr>
                        <a:t>مع فقرات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عرض النصوص متعددة الأسطر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94975725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linebreaksbr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الأسطر لعلامة </a:t>
                      </a:r>
                      <a:r>
                        <a:rPr lang="en-US" sz="1200" kern="0">
                          <a:effectLst/>
                        </a:rPr>
                        <a:t>&lt;br&gt;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النصوص بخطوط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019231374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linenumbers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أرقام أسطر للنص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للبرامج أو الأكواد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43685698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ljust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يساوي النص إلى اليسار بعرض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العرض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899123242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lower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النص لحروف صغيرة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توحيد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32350800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make_list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النص لقائمة أحرف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تحليل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675999021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phone2numeric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يحول أرقام الهاتف لكود 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رقمي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تنسيق أرقام الهواتف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60277697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pluralize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يضيف لاحقة الجمع للكلمات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التعامل مع الجمع في النصوص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3271498670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pprint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يعرض البيانات بشكل منسق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طباعة مرتبة للبيانات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442777078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>
                          <a:effectLst/>
                        </a:rPr>
                        <a:t>random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يختار عنصر عشوائي من قائمة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بيانات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استخدام عشوائي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156849661"/>
                  </a:ext>
                </a:extLst>
              </a:tr>
              <a:tr h="357851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kern="0" dirty="0" err="1">
                          <a:effectLst/>
                        </a:rPr>
                        <a:t>rjust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يساوي النص إلى اليمين بعرض معين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>
                          <a:effectLst/>
                        </a:rPr>
                        <a:t>نصي</a:t>
                      </a:r>
                      <a:endParaRPr lang="en-US" sz="19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900" kern="0" dirty="0">
                          <a:effectLst/>
                        </a:rPr>
                        <a:t>تنسيق العرض</a:t>
                      </a:r>
                      <a:endParaRPr lang="en-US" sz="19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350" marR="6350" marT="6350" marB="6350" anchor="ctr"/>
                </a:tc>
                <a:extLst>
                  <a:ext uri="{0D108BD9-81ED-4DB2-BD59-A6C34878D82A}">
                    <a16:rowId xmlns:a16="http://schemas.microsoft.com/office/drawing/2014/main" val="130904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0613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8DB7CE-92F9-C60E-CBF4-55D660652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780286"/>
              </p:ext>
            </p:extLst>
          </p:nvPr>
        </p:nvGraphicFramePr>
        <p:xfrm>
          <a:off x="0" y="1"/>
          <a:ext cx="12192004" cy="6380728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3048001">
                  <a:extLst>
                    <a:ext uri="{9D8B030D-6E8A-4147-A177-3AD203B41FA5}">
                      <a16:colId xmlns:a16="http://schemas.microsoft.com/office/drawing/2014/main" val="4032078824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409681863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1073268397"/>
                    </a:ext>
                  </a:extLst>
                </a:gridCol>
                <a:gridCol w="3048001">
                  <a:extLst>
                    <a:ext uri="{9D8B030D-6E8A-4147-A177-3AD203B41FA5}">
                      <a16:colId xmlns:a16="http://schemas.microsoft.com/office/drawing/2014/main" val="3511972317"/>
                    </a:ext>
                  </a:extLst>
                </a:gridCol>
              </a:tblGrid>
              <a:tr h="255248"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الفلتر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الوظيفة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النوع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ملاحظات واستخدامات رئيسية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468052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safe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يسمح بعرض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دون هروب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محتوى</a:t>
                      </a:r>
                      <a:r>
                        <a:rPr lang="en-US" sz="1600" kern="0">
                          <a:effectLst/>
                        </a:rPr>
                        <a:t> 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627113202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safeseq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يحدد تسلسل آمن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للحماية الخاصة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37189533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slice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يقتطع جزء من قائمة أو نص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بيانات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قص أجزاء من نصوص أو لستات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20026835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slugify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النص لصيغة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صالحة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لإنشاء روابط ودية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424817950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stringformat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ينسّق النصوص بأشكال محددة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تعديل شكل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63895865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striptags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يحذف كل وسوم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من النص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أمان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تنظيف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766446051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time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ينسّق الوقت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الوقت بصيغ مختلفة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437171171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timesince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الوقت منذ تاريخ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مثل "منذ 3 ساعات</a:t>
                      </a:r>
                      <a:r>
                        <a:rPr lang="en-US" sz="1600" kern="0">
                          <a:effectLst/>
                        </a:rPr>
                        <a:t>"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84557712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timeuntil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الوقت حتى تاريخ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تاريخ/وقت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الوقت المتبقي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276516370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title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أول حرف من كل كلمة لكبير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تحسين العناوين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61143452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truncatechars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النص بعد عدد أحرف محدد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ملخصات أو مقتطفات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421941293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truncatechars_html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يقص النص مع مراعاة</a:t>
                      </a:r>
                      <a:r>
                        <a:rPr lang="en-US" sz="1600" kern="0" dirty="0">
                          <a:effectLst/>
                        </a:rPr>
                        <a:t> HTML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حفظ تنسيق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عند القص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19329764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truncatewords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النص بعد عدد كلمات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مقتطفات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56476280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truncatewords_html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الكلمات مع مراعاة</a:t>
                      </a:r>
                      <a:r>
                        <a:rPr lang="en-US" sz="1600" kern="0">
                          <a:effectLst/>
                        </a:rPr>
                        <a:t> HTML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مثل السابق مع تنسيق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800249396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unordered_list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قائمة ل</a:t>
                      </a:r>
                      <a:r>
                        <a:rPr lang="en-US" sz="1600" kern="0">
                          <a:effectLst/>
                        </a:rPr>
                        <a:t> HTML </a:t>
                      </a:r>
                      <a:r>
                        <a:rPr lang="ar-SA" sz="1600" kern="0">
                          <a:effectLst/>
                        </a:rPr>
                        <a:t>غير مرتبة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عرض القوائم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87950893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upper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النص لحروف كبيرة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إبراز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342768868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urlencode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يشفّر النص ليكون صالحًا في</a:t>
                      </a:r>
                      <a:r>
                        <a:rPr lang="en-US" sz="1600" kern="0">
                          <a:effectLst/>
                        </a:rPr>
                        <a:t> URL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ترميز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ترميز الروابط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594224834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urlize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يحول نص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لرابط قابل للنقر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تفعيل الروابط في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84976776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urlizetrunc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يقص ويحوّل نص</a:t>
                      </a:r>
                      <a:r>
                        <a:rPr lang="en-US" sz="1600" kern="0">
                          <a:effectLst/>
                        </a:rPr>
                        <a:t> URL </a:t>
                      </a:r>
                      <a:r>
                        <a:rPr lang="ar-SA" sz="1600" kern="0">
                          <a:effectLst/>
                        </a:rPr>
                        <a:t>لرابط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روابط قصيرة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313546883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wordcount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يحسب عدد الكلمات في نص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عددي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إحصاء 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353887318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wordwrap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يلف الكلمات بعد عدد معين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نصي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تنسيق النصوص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2760314289"/>
                  </a:ext>
                </a:extLst>
              </a:tr>
              <a:tr h="256714"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dirty="0" err="1">
                          <a:effectLst/>
                        </a:rPr>
                        <a:t>yesno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>
                    <a:solidFill>
                      <a:srgbClr val="7F4F1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يعرض نعم/لا بدل</a:t>
                      </a:r>
                      <a:r>
                        <a:rPr lang="en-US" sz="1600" kern="0">
                          <a:effectLst/>
                        </a:rPr>
                        <a:t> True/False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>
                          <a:effectLst/>
                        </a:rPr>
                        <a:t>منطقي</a:t>
                      </a:r>
                      <a:endParaRPr lang="en-US" sz="16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tc>
                  <a:txBody>
                    <a:bodyPr/>
                    <a:lstStyle/>
                    <a:p>
                      <a:pPr marL="0" marR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r-SA" sz="1600" kern="0" dirty="0">
                          <a:effectLst/>
                        </a:rPr>
                        <a:t>تحسين عرض البيانات المنطقية</a:t>
                      </a:r>
                      <a:endParaRPr lang="en-US" sz="16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745" marR="5745" marT="5745" marB="5745" anchor="ctr"/>
                </a:tc>
                <a:extLst>
                  <a:ext uri="{0D108BD9-81ED-4DB2-BD59-A6C34878D82A}">
                    <a16:rowId xmlns:a16="http://schemas.microsoft.com/office/drawing/2014/main" val="126550809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A334497-997E-A158-B2E4-F94144243038}"/>
              </a:ext>
            </a:extLst>
          </p:cNvPr>
          <p:cNvSpPr txBox="1"/>
          <p:nvPr/>
        </p:nvSpPr>
        <p:spPr>
          <a:xfrm>
            <a:off x="1361440" y="6488667"/>
            <a:ext cx="83007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dirty="0"/>
              <a:t>مرجع:  </a:t>
            </a:r>
            <a:r>
              <a:rPr lang="en-US" dirty="0">
                <a:hlinkClick r:id="rId2"/>
              </a:rPr>
              <a:t>Built-in template tags and filters | Django documentation | Django</a:t>
            </a:r>
            <a:endParaRPr lang="ar-YE" dirty="0"/>
          </a:p>
        </p:txBody>
      </p:sp>
    </p:spTree>
    <p:extLst>
      <p:ext uri="{BB962C8B-B14F-4D97-AF65-F5344CB8AC3E}">
        <p14:creationId xmlns:p14="http://schemas.microsoft.com/office/powerpoint/2010/main" val="1362143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1977" y="2229339"/>
            <a:ext cx="1976521" cy="652222"/>
            <a:chOff x="0" y="0"/>
            <a:chExt cx="780848" cy="257668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1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002616" y="2229339"/>
            <a:ext cx="1976521" cy="652222"/>
            <a:chOff x="0" y="0"/>
            <a:chExt cx="780848" cy="25766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" name="Freeform 6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7" name="TextBox 7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2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5119799" y="2229339"/>
            <a:ext cx="3868207" cy="652222"/>
            <a:chOff x="0" y="0"/>
            <a:chExt cx="780848" cy="257668"/>
          </a:xfrm>
          <a:solidFill>
            <a:srgbClr val="AD6C25"/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10" name="TextBox 10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53502" y="2214099"/>
            <a:ext cx="1976521" cy="652222"/>
            <a:chOff x="0" y="0"/>
            <a:chExt cx="780848" cy="257668"/>
          </a:xfrm>
          <a:solidFill>
            <a:srgbClr val="7F4F1B"/>
          </a:solidFill>
        </p:grpSpPr>
        <p:sp>
          <p:nvSpPr>
            <p:cNvPr id="12" name="Freeform 12"/>
            <p:cNvSpPr/>
            <p:nvPr/>
          </p:nvSpPr>
          <p:spPr>
            <a:xfrm>
              <a:off x="0" y="0"/>
              <a:ext cx="780848" cy="257668"/>
            </a:xfrm>
            <a:custGeom>
              <a:avLst/>
              <a:gdLst/>
              <a:ahLst/>
              <a:cxnLst/>
              <a:rect l="l" t="t" r="r" b="b"/>
              <a:pathLst>
                <a:path w="780848" h="257668">
                  <a:moveTo>
                    <a:pt x="585636" y="0"/>
                  </a:moveTo>
                  <a:lnTo>
                    <a:pt x="0" y="0"/>
                  </a:lnTo>
                  <a:lnTo>
                    <a:pt x="0" y="257668"/>
                  </a:lnTo>
                  <a:lnTo>
                    <a:pt x="585636" y="257668"/>
                  </a:lnTo>
                  <a:lnTo>
                    <a:pt x="780848" y="128834"/>
                  </a:lnTo>
                  <a:lnTo>
                    <a:pt x="585636" y="0"/>
                  </a:lnTo>
                  <a:close/>
                </a:path>
              </a:pathLst>
            </a:custGeom>
            <a:grpFill/>
          </p:spPr>
        </p:sp>
        <p:sp>
          <p:nvSpPr>
            <p:cNvPr id="13" name="TextBox 13"/>
            <p:cNvSpPr txBox="1"/>
            <p:nvPr/>
          </p:nvSpPr>
          <p:spPr>
            <a:xfrm>
              <a:off x="0" y="-76200"/>
              <a:ext cx="671041" cy="333868"/>
            </a:xfrm>
            <a:prstGeom prst="rect">
              <a:avLst/>
            </a:prstGeom>
            <a:grpFill/>
          </p:spPr>
          <p:txBody>
            <a:bodyPr lIns="33867" tIns="33867" rIns="33867" bIns="33867" rtlCol="0" anchor="ctr"/>
            <a:lstStyle/>
            <a:p>
              <a:pPr algn="ctr">
                <a:lnSpc>
                  <a:spcPts val="3733"/>
                </a:lnSpc>
              </a:pPr>
              <a:r>
                <a:rPr lang="en-US" sz="2666" b="1" spc="79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 rot="-10800000">
            <a:off x="761977" y="3207162"/>
            <a:ext cx="1952401" cy="2721637"/>
            <a:chOff x="0" y="0"/>
            <a:chExt cx="7620000" cy="1062224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8" name="Freeform 18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19" name="Group 19"/>
          <p:cNvGrpSpPr/>
          <p:nvPr/>
        </p:nvGrpSpPr>
        <p:grpSpPr>
          <a:xfrm rot="-10800000">
            <a:off x="3002616" y="3207162"/>
            <a:ext cx="1952401" cy="2721637"/>
            <a:chOff x="0" y="0"/>
            <a:chExt cx="7620000" cy="10622241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0" name="Freeform 20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1" name="Group 21"/>
          <p:cNvGrpSpPr/>
          <p:nvPr/>
        </p:nvGrpSpPr>
        <p:grpSpPr>
          <a:xfrm rot="-10800000">
            <a:off x="5119798" y="3207161"/>
            <a:ext cx="3821001" cy="2721637"/>
            <a:chOff x="0" y="0"/>
            <a:chExt cx="7620000" cy="10622241"/>
          </a:xfrm>
          <a:solidFill>
            <a:srgbClr val="AD6C25"/>
          </a:solidFill>
        </p:grpSpPr>
        <p:sp>
          <p:nvSpPr>
            <p:cNvPr id="22" name="Freeform 22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grpSp>
        <p:nvGrpSpPr>
          <p:cNvPr id="23" name="Group 23"/>
          <p:cNvGrpSpPr/>
          <p:nvPr/>
        </p:nvGrpSpPr>
        <p:grpSpPr>
          <a:xfrm rot="-10800000">
            <a:off x="9453502" y="3191922"/>
            <a:ext cx="1952401" cy="2721637"/>
            <a:chOff x="0" y="0"/>
            <a:chExt cx="7620000" cy="10622241"/>
          </a:xfrm>
          <a:solidFill>
            <a:srgbClr val="7F4F1B"/>
          </a:solidFill>
        </p:grpSpPr>
        <p:sp>
          <p:nvSpPr>
            <p:cNvPr id="24" name="Freeform 24"/>
            <p:cNvSpPr/>
            <p:nvPr/>
          </p:nvSpPr>
          <p:spPr>
            <a:xfrm>
              <a:off x="-1270" y="-2540"/>
              <a:ext cx="7623809" cy="10624781"/>
            </a:xfrm>
            <a:custGeom>
              <a:avLst/>
              <a:gdLst/>
              <a:ahLst/>
              <a:cxnLst/>
              <a:rect l="l" t="t" r="r" b="b"/>
              <a:pathLst>
                <a:path w="7623809" h="10624781">
                  <a:moveTo>
                    <a:pt x="3810" y="0"/>
                  </a:moveTo>
                  <a:lnTo>
                    <a:pt x="0" y="9734510"/>
                  </a:lnTo>
                  <a:lnTo>
                    <a:pt x="0" y="10092650"/>
                  </a:lnTo>
                  <a:lnTo>
                    <a:pt x="3591560" y="10095191"/>
                  </a:lnTo>
                  <a:lnTo>
                    <a:pt x="3810000" y="10624781"/>
                  </a:lnTo>
                  <a:lnTo>
                    <a:pt x="4028440" y="10095191"/>
                  </a:lnTo>
                  <a:lnTo>
                    <a:pt x="7620000" y="10097731"/>
                  </a:lnTo>
                  <a:lnTo>
                    <a:pt x="7620000" y="9739591"/>
                  </a:lnTo>
                  <a:lnTo>
                    <a:pt x="7623809" y="5080"/>
                  </a:lnTo>
                  <a:lnTo>
                    <a:pt x="3810" y="0"/>
                  </a:lnTo>
                  <a:close/>
                </a:path>
              </a:pathLst>
            </a:custGeom>
            <a:grpFill/>
          </p:spPr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08B7F932-455D-258F-C2A1-C24ACAA88F75}"/>
              </a:ext>
            </a:extLst>
          </p:cNvPr>
          <p:cNvSpPr txBox="1"/>
          <p:nvPr/>
        </p:nvSpPr>
        <p:spPr>
          <a:xfrm>
            <a:off x="741005" y="3331161"/>
            <a:ext cx="1973697" cy="24924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733" b="1" dirty="0"/>
              <a:t>نفتح مجلد جديد ب اسم </a:t>
            </a:r>
            <a:r>
              <a:rPr lang="en-US" sz="1733" b="1" dirty="0" err="1"/>
              <a:t>templatetags</a:t>
            </a:r>
            <a:r>
              <a:rPr lang="ar-YE" sz="1733" b="1" dirty="0"/>
              <a:t>  ونعرف داخله ملف باسم </a:t>
            </a:r>
            <a:r>
              <a:rPr lang="en-US" sz="1733" b="1" dirty="0"/>
              <a:t>__init__.py</a:t>
            </a:r>
            <a:r>
              <a:rPr lang="ar-YE" sz="1733" b="1" dirty="0"/>
              <a:t>  عشان يتعرف على التطبيق او الحزمة حقنا ..انشأت ملف ال</a:t>
            </a:r>
            <a:r>
              <a:rPr lang="en-US" sz="1733" b="1" dirty="0"/>
              <a:t>Custom Filter</a:t>
            </a:r>
            <a:r>
              <a:rPr lang="ar-YE" sz="1733" b="1" dirty="0"/>
              <a:t>  ب اسم </a:t>
            </a:r>
            <a:r>
              <a:rPr lang="en-US" sz="1733" b="1" dirty="0"/>
              <a:t>yemen_word.py</a:t>
            </a:r>
            <a:r>
              <a:rPr lang="ar-YE" sz="1733" b="1" dirty="0"/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ED57BB-CF22-4548-A4B7-C1E08F9DCDCE}"/>
              </a:ext>
            </a:extLst>
          </p:cNvPr>
          <p:cNvSpPr txBox="1"/>
          <p:nvPr/>
        </p:nvSpPr>
        <p:spPr>
          <a:xfrm>
            <a:off x="2977535" y="3444240"/>
            <a:ext cx="1925752" cy="24924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733" b="1" dirty="0"/>
              <a:t>هذا الفلتر الخاص بي </a:t>
            </a:r>
            <a:r>
              <a:rPr lang="ar-YE" sz="1733" b="1" dirty="0" err="1"/>
              <a:t>بيفعل</a:t>
            </a:r>
            <a:r>
              <a:rPr lang="ar-YE" sz="1733" b="1" dirty="0"/>
              <a:t> تغير للكلمات اللي نكتبهن عرفت بعض الكلمات اليمنية ولو كتبناهن بالنص يرجع الخبر ك لهجة يمنية "للتعلمة فقط وانما هو خطر لموضوع اللهجات تم تحذيرنا مسبقاً"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DFF7A77-0948-6BA0-E251-4E3E0D23F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371" y="3429000"/>
            <a:ext cx="3822912" cy="240698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77011BA-000B-3140-BC22-5C5380FF11C0}"/>
              </a:ext>
            </a:extLst>
          </p:cNvPr>
          <p:cNvSpPr txBox="1"/>
          <p:nvPr/>
        </p:nvSpPr>
        <p:spPr>
          <a:xfrm>
            <a:off x="9440004" y="3390442"/>
            <a:ext cx="1925752" cy="255377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YE" sz="1333" b="1" dirty="0"/>
              <a:t>المتغير </a:t>
            </a:r>
            <a:r>
              <a:rPr lang="en-US" sz="1333" dirty="0" err="1">
                <a:solidFill>
                  <a:schemeClr val="bg1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word_yemena</a:t>
            </a:r>
            <a:r>
              <a:rPr lang="en-US" sz="1333" dirty="0">
                <a:solidFill>
                  <a:schemeClr val="bg1"/>
                </a:solidFill>
                <a:highlight>
                  <a:srgbClr val="1F1F1F"/>
                </a:highlight>
                <a:latin typeface="Consolas" panose="020B0609020204030204" pitchFamily="49" charset="0"/>
              </a:rPr>
              <a:t>_</a:t>
            </a:r>
          </a:p>
          <a:p>
            <a:pPr algn="r" rtl="1"/>
            <a:r>
              <a:rPr lang="ar-YE" sz="1333" b="1" dirty="0"/>
              <a:t> في داخله التعريفات وهي نوعا ماء صل عددها إلى 40 كلمة تقريبًا 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تم استيراد مكتبة القوالب </a:t>
            </a:r>
            <a:r>
              <a:rPr lang="en-US" sz="1333" dirty="0"/>
              <a:t>template</a:t>
            </a:r>
            <a:r>
              <a:rPr lang="ar-YE" sz="1333" dirty="0"/>
              <a:t> .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سجلت الفلتر عن </a:t>
            </a:r>
            <a:r>
              <a:rPr lang="ar-YE" sz="1333" b="1" dirty="0" err="1"/>
              <a:t>بإستخدام</a:t>
            </a:r>
            <a:r>
              <a:rPr lang="ar-YE" sz="1333" b="1" dirty="0"/>
              <a:t> </a:t>
            </a:r>
            <a:r>
              <a:rPr lang="en-US" sz="1333" dirty="0"/>
              <a:t>register. </a:t>
            </a:r>
            <a:r>
              <a:rPr lang="ar-YE" sz="1333" dirty="0"/>
              <a:t> .</a:t>
            </a:r>
          </a:p>
          <a:p>
            <a:pPr marL="228611" indent="-228611" algn="r" rtl="1">
              <a:buFont typeface="Arial" panose="020B0604020202020204" pitchFamily="34" charset="0"/>
              <a:buChar char="•"/>
            </a:pPr>
            <a:r>
              <a:rPr lang="ar-YE" sz="1333" b="1" dirty="0"/>
              <a:t>بعدين نحقق اذا هله بالقائمة او لا اذا هلها يبدل القيمة عن طريق الفور اذا </a:t>
            </a:r>
            <a:r>
              <a:rPr lang="ar-YE" sz="1333" b="1" dirty="0" err="1"/>
              <a:t>ماهلها</a:t>
            </a:r>
            <a:r>
              <a:rPr lang="ar-YE" sz="1333" b="1" dirty="0"/>
              <a:t> يحط الكلمة نفسها 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A50A1F-AC19-CD4C-110A-17CA1E37E1D3}"/>
              </a:ext>
            </a:extLst>
          </p:cNvPr>
          <p:cNvSpPr txBox="1"/>
          <p:nvPr/>
        </p:nvSpPr>
        <p:spPr>
          <a:xfrm>
            <a:off x="3505200" y="1079148"/>
            <a:ext cx="46228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1"/>
            <a:r>
              <a:rPr lang="ar-YE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إنشاء </a:t>
            </a:r>
            <a:r>
              <a:rPr lang="en-US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Custom Filter</a:t>
            </a:r>
            <a:r>
              <a:rPr lang="ar-SA" sz="2400" b="1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خاص ومميز</a:t>
            </a:r>
            <a:endParaRPr lang="ar-YE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EEB138-CFFE-678A-8215-FD64E57F1D12}"/>
              </a:ext>
            </a:extLst>
          </p:cNvPr>
          <p:cNvSpPr txBox="1"/>
          <p:nvPr/>
        </p:nvSpPr>
        <p:spPr>
          <a:xfrm>
            <a:off x="3556000" y="228600"/>
            <a:ext cx="5842000" cy="5436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YE" sz="2933" b="1" dirty="0"/>
              <a:t>وهذا تطبيق للفلتر الخاص بي داخل تكليف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8F745-F20B-EF34-EB56-AE00F87B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776486"/>
            <a:ext cx="5232400" cy="2831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7DB905-889B-A25F-07CF-3DD5A40A7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185" y="741561"/>
            <a:ext cx="5915815" cy="28571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70EB36-C7FA-2B14-7C3E-D4998EF24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3620974"/>
            <a:ext cx="5664991" cy="314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266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65667" y="2082800"/>
            <a:ext cx="3496733" cy="888519"/>
            <a:chOff x="0" y="0"/>
            <a:chExt cx="1381426" cy="351020"/>
          </a:xfrm>
          <a:solidFill>
            <a:srgbClr val="7F4F1B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160933" y="2082800"/>
            <a:ext cx="3412067" cy="888519"/>
            <a:chOff x="0" y="0"/>
            <a:chExt cx="1347977" cy="351020"/>
          </a:xfrm>
          <a:solidFill>
            <a:srgbClr val="7F4F1B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3288865" y="2127731"/>
            <a:ext cx="5614270" cy="884858"/>
          </a:xfrm>
          <a:prstGeom prst="rect">
            <a:avLst/>
          </a:prstGeom>
        </p:spPr>
        <p:txBody>
          <a:bodyPr lIns="0" tIns="0" rIns="0" bIns="0" rtlCol="0" anchor="t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>
              <a:lnSpc>
                <a:spcPts val="6890"/>
              </a:lnSpc>
            </a:pPr>
            <a:r>
              <a:rPr lang="en-US" sz="6600" b="1" dirty="0">
                <a:solidFill>
                  <a:srgbClr val="7F4F1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5077884" y="4470400"/>
            <a:ext cx="2036233" cy="507519"/>
            <a:chOff x="0" y="0"/>
            <a:chExt cx="804438" cy="200501"/>
          </a:xfrm>
          <a:solidFill>
            <a:srgbClr val="7F4F1B"/>
          </a:solidFill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4438" cy="200501"/>
            </a:xfrm>
            <a:custGeom>
              <a:avLst/>
              <a:gdLst/>
              <a:ahLst/>
              <a:cxnLst/>
              <a:rect l="l" t="t" r="r" b="b"/>
              <a:pathLst>
                <a:path w="804438" h="200501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4898551" y="4564549"/>
            <a:ext cx="2394899" cy="349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 dirty="0" err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Hw</a:t>
            </a:r>
            <a:r>
              <a:rPr lang="en-US" sz="2099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_lab_3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937</Words>
  <Application>Microsoft Office PowerPoint</Application>
  <PresentationFormat>Widescreen</PresentationFormat>
  <Paragraphs>316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Aileron Heavy</vt:lpstr>
      <vt:lpstr>Aileron Ultra-Bold</vt:lpstr>
      <vt:lpstr>Aptos</vt:lpstr>
      <vt:lpstr>Arial</vt:lpstr>
      <vt:lpstr>Calibri</vt:lpstr>
      <vt:lpstr>Calibri Light</vt:lpstr>
      <vt:lpstr>Consolas</vt:lpstr>
      <vt:lpstr>EFCO Brookshire</vt:lpstr>
      <vt:lpstr>Katibeh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Reem Alwaeel</dc:creator>
  <cp:lastModifiedBy>Reem Alwaeel</cp:lastModifiedBy>
  <cp:revision>1</cp:revision>
  <dcterms:created xsi:type="dcterms:W3CDTF">2025-08-03T21:34:41Z</dcterms:created>
  <dcterms:modified xsi:type="dcterms:W3CDTF">2025-08-04T04:54:28Z</dcterms:modified>
</cp:coreProperties>
</file>