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9" r:id="rId3"/>
    <p:sldId id="276" r:id="rId4"/>
    <p:sldId id="277" r:id="rId5"/>
    <p:sldId id="278" r:id="rId6"/>
    <p:sldId id="262" r:id="rId7"/>
    <p:sldId id="275" r:id="rId8"/>
    <p:sldId id="256" r:id="rId9"/>
  </p:sldIdLst>
  <p:sldSz cx="12192000" cy="6858000"/>
  <p:notesSz cx="6858000" cy="9144000"/>
  <p:defaultTextStyle>
    <a:defPPr>
      <a:defRPr lang="ar-Y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FFFFCC"/>
    <a:srgbClr val="7F4F1B"/>
    <a:srgbClr val="AD6C2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6E0AAB-6C42-4D1C-ABDF-019A75620939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Y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C201D2D-3B54-4FB5-998C-CF1E1BE92203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8187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1D2D-3B54-4FB5-998C-CF1E1BE92203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43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BC1B-B941-1403-D4EF-A6C079B7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23350-FF1A-3962-78FF-B5FD683C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A016-780F-2765-AFBA-8BFBE22E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2604-F8B8-BE3E-99DE-B907E0C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48B1-E53F-4495-B342-7A95F87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53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ABEA-B53B-A919-A6B7-F556B8A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5F19-37C3-C1E0-7127-4AD4C097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2130-6903-42CE-E697-020BF356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13E9-880A-5402-C3A0-B2A13B05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0CDC-A9F1-4706-D063-AF3887B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8102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37D6-C2E2-7A54-5DA5-C07D4853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4136-097D-CFDD-660C-19DE7EF3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65AC-941E-705F-A1A6-194F4E8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0915-EB1A-41EC-1A60-1287D8A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0757-71F5-01D5-CDDA-06AB405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931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6DA5-16AC-1113-C6B9-67DB5850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6603-82DC-649B-FFE6-20481B0F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D09B-83E7-BF12-DF31-2461EFA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354-2610-D4AB-4C06-658C98A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DD63-C3C4-6DF6-55AC-3E0C252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2352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256-0CE3-8546-21F9-B3822DC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4787-2BFF-969A-A753-3717C7BF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0ED7-03FE-42CD-FF50-27948D3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0733-2CD0-131F-10BC-6FF86FDD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9DE-99AB-078C-E57C-E52DE27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07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B52-309A-4BF1-DB2E-63EC1AC2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79E6-661D-C1BA-0657-1285C61DE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9F0F-7706-3786-47C0-0715961E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88DA-4B0C-1BB9-EEDA-42F541C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FBE5B-D1D6-E7ED-5C75-7081F6AE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1845-7C9C-A2C0-37AA-3F2ED2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944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110F-B2B3-0E70-C0B4-F3F90EB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2860-FEFB-ED46-EA6C-DD29B2EC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64E4-ADF1-2092-98F8-356E72F8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DE86-37AD-4DB4-3254-04BC51DE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4F60-6464-5E03-F866-0D2EEB87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C3FB-EC81-B9E1-1476-C399A20B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5A682-22FA-032C-2A5F-A757BBCD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8966-0CAD-1D93-E771-2ACE648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72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94D-B8A4-3001-26AA-5F48501B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0911-3810-8A41-632B-D1C6F2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5D07-518F-B381-D372-4775C52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A703-97B3-715B-88A6-8F9B5682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4647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CD9C-F56D-9DB0-81C9-8D7E984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4C94-4346-9026-9527-66773CF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B405-E68C-5B2C-C620-72887922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0758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139-200A-36B5-D758-B0F7F57F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4DBA-D6B4-EE6E-8293-FA9E8312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0A733-8FBC-514A-C824-02D6266E3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3334-66F0-83F4-B169-9042A867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E073-7316-2163-037D-C21420B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B733-150C-F9E9-FF9D-24C9B68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49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3587-A46A-FCCE-51B6-101C15F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242DD-63B6-3037-E6BB-05054157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8AF8-CE50-B099-0B4A-4F42A882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5229-261D-A076-7E22-824F2A39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A382-52BC-69D3-3DB6-A887B64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3027-BF76-2EE6-CC95-978DD9D0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520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BFE09-657B-45F1-C299-4B32C764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5BB5-251A-D135-662D-0D44C26C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4F-C4C3-0506-C1F5-F60DC015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B5C9-4F70-C602-29A5-3A52B998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BA12-033B-AD0F-8920-0E40CFD65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98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topics/templat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ref/templates/builtins/?utm_source=chatgpt.com#urlencod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7888" y="-820853"/>
            <a:ext cx="12807778" cy="8499707"/>
          </a:xfrm>
          <a:custGeom>
            <a:avLst/>
            <a:gdLst/>
            <a:ahLst/>
            <a:cxnLst/>
            <a:rect l="l" t="t" r="r" b="b"/>
            <a:pathLst>
              <a:path w="19211667" h="12749561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20584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b="-1574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7168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r="-143856" b="-15742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20584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7168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t="-157427" r="-14385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4891" y="1783680"/>
            <a:ext cx="9422219" cy="3268879"/>
          </a:xfrm>
          <a:custGeom>
            <a:avLst/>
            <a:gdLst/>
            <a:ahLst/>
            <a:cxnLst/>
            <a:rect l="l" t="t" r="r" b="b"/>
            <a:pathLst>
              <a:path w="14133328" h="4903319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sz="1200" dirty="0"/>
              <a:t>z</a:t>
            </a:r>
            <a:endParaRPr lang="ar-YE" sz="1200" dirty="0"/>
          </a:p>
        </p:txBody>
      </p:sp>
      <p:sp>
        <p:nvSpPr>
          <p:cNvPr id="8" name="Freeform 8"/>
          <p:cNvSpPr/>
          <p:nvPr/>
        </p:nvSpPr>
        <p:spPr>
          <a:xfrm>
            <a:off x="2577426" y="2485956"/>
            <a:ext cx="720145" cy="731911"/>
          </a:xfrm>
          <a:custGeom>
            <a:avLst/>
            <a:gdLst/>
            <a:ahLst/>
            <a:cxnLst/>
            <a:rect l="l" t="t" r="r" b="b"/>
            <a:pathLst>
              <a:path w="1080217" h="109786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93300" y="2657885"/>
            <a:ext cx="7037149" cy="164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Software engineer </a:t>
            </a:r>
          </a:p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Lab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8441" y="5052559"/>
            <a:ext cx="4235119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4"/>
              </a:lnSpc>
            </a:pP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Eng.Reem</a:t>
            </a:r>
            <a:r>
              <a:rPr lang="en-US" sz="2667" dirty="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Taher AL-</a:t>
            </a: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waeel</a:t>
            </a:r>
            <a:endParaRPr lang="en-US" sz="2667" dirty="0">
              <a:solidFill>
                <a:srgbClr val="30281A"/>
              </a:solidFill>
              <a:latin typeface="Katibeh"/>
              <a:ea typeface="Katibeh"/>
              <a:cs typeface="Katibeh"/>
              <a:sym typeface="Katibe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57789"/>
              </p:ext>
            </p:extLst>
          </p:nvPr>
        </p:nvGraphicFramePr>
        <p:xfrm>
          <a:off x="0" y="867266"/>
          <a:ext cx="11514137" cy="4870382"/>
        </p:xfrm>
        <a:graphic>
          <a:graphicData uri="http://schemas.openxmlformats.org/drawingml/2006/table">
            <a:tbl>
              <a:tblPr/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126165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5614"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ar-YE" sz="1800" dirty="0"/>
                        <a:t>وجهة المقارنة 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2000" dirty="0"/>
                        <a:t>Jinja2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Mako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Chameleon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Mustache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ileron Heavy"/>
                        <a:ea typeface="Aileron Heavy"/>
                        <a:cs typeface="Aileron Heavy"/>
                        <a:sym typeface="Aileron Heavy"/>
                      </a:endParaRPr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6C2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Twig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اللغة الأساسية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Python/XML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لغة محايدة </a:t>
                      </a:r>
                      <a:r>
                        <a:rPr lang="en-US" sz="1400" dirty="0"/>
                        <a:t>JS, Python…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729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الأداء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ممتاز </a:t>
                      </a:r>
                      <a:r>
                        <a:rPr lang="en-US" sz="1400" dirty="0"/>
                        <a:t>Compiled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الأسرع تقريبًا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سريع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خفيف لكن 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جيد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02425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التركيب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 Pythonic  </a:t>
                      </a:r>
                      <a:r>
                        <a:rPr lang="ar-YE" sz="1400" dirty="0"/>
                        <a:t>سهل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 </a:t>
                      </a:r>
                      <a:r>
                        <a:rPr lang="ar-YE" sz="1400" dirty="0"/>
                        <a:t>داخل </a:t>
                      </a:r>
                      <a:r>
                        <a:rPr lang="en-US" sz="1400" dirty="0"/>
                        <a:t>HTML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XML-like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بسيط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شبيه بـ </a:t>
                      </a:r>
                      <a:r>
                        <a:rPr lang="en-US" sz="1400"/>
                        <a:t>Jinja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61752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السعة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محدود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24857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الأمان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 Auto-escaping </a:t>
                      </a:r>
                      <a:r>
                        <a:rPr lang="ar-YE" sz="1400" dirty="0"/>
                        <a:t>تلقائيًا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يحتاج تعقيم يدوي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لا يدعم </a:t>
                      </a:r>
                      <a:r>
                        <a:rPr lang="en-US" sz="1400" dirty="0"/>
                        <a:t>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منطق القالب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يدعم </a:t>
                      </a:r>
                      <a:r>
                        <a:rPr lang="en-US" sz="1400" dirty="0"/>
                        <a:t>if/for/macros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يدعم </a:t>
                      </a:r>
                      <a:r>
                        <a:rPr lang="en-US" sz="1400" dirty="0"/>
                        <a:t> Python </a:t>
                      </a:r>
                      <a:r>
                        <a:rPr lang="ar-YE" sz="1400" dirty="0"/>
                        <a:t>كامل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لا منطق برمجي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متوسط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مدى سهولة التعلم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للمحترفين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أقل شيوعًا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لمحترفي </a:t>
                      </a:r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96"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الاستخدام الشائع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Django, Flask, Ansible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Pyramid, TurboGears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 err="1"/>
                        <a:t>Zope</a:t>
                      </a:r>
                      <a:r>
                        <a:rPr lang="en-US" sz="1400" dirty="0"/>
                        <a:t>, </a:t>
                      </a:r>
                      <a:r>
                        <a:rPr lang="ar-YE" sz="1400" dirty="0"/>
                        <a:t> مواقع بسيطة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تطبيقات </a:t>
                      </a:r>
                      <a:r>
                        <a:rPr lang="en-US" sz="1400" dirty="0"/>
                        <a:t>API </a:t>
                      </a:r>
                      <a:r>
                        <a:rPr lang="ar-YE" sz="1400" dirty="0"/>
                        <a:t> و </a:t>
                      </a:r>
                      <a:r>
                        <a:rPr lang="en-US" sz="1400" dirty="0"/>
                        <a:t>Static Pages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Symfony, Laravel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2B82CC-910F-1728-7C67-239175E6A62B}"/>
              </a:ext>
            </a:extLst>
          </p:cNvPr>
          <p:cNvSpPr txBox="1"/>
          <p:nvPr/>
        </p:nvSpPr>
        <p:spPr>
          <a:xfrm>
            <a:off x="2209800" y="156135"/>
            <a:ext cx="777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3200" dirty="0"/>
              <a:t>قارن بين أنواع الـ </a:t>
            </a:r>
            <a:r>
              <a:rPr lang="en-US" sz="3200" dirty="0"/>
              <a:t>Templates</a:t>
            </a:r>
            <a:endParaRPr lang="ar-Y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7791-0F45-DFAD-716C-2123C0616FDC}"/>
              </a:ext>
            </a:extLst>
          </p:cNvPr>
          <p:cNvSpPr txBox="1"/>
          <p:nvPr/>
        </p:nvSpPr>
        <p:spPr>
          <a:xfrm>
            <a:off x="3108960" y="6431280"/>
            <a:ext cx="606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Templates | Django documentation | Django</a:t>
            </a:r>
            <a:r>
              <a:rPr lang="ar-Y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34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029DA-FCC6-97AD-C744-B5A8F7935D93}"/>
              </a:ext>
            </a:extLst>
          </p:cNvPr>
          <p:cNvSpPr txBox="1"/>
          <p:nvPr/>
        </p:nvSpPr>
        <p:spPr>
          <a:xfrm>
            <a:off x="4673600" y="0"/>
            <a:ext cx="1676400" cy="6669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67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Built-in Filters</a:t>
            </a:r>
            <a:endParaRPr lang="en-US" sz="1867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900BA2-338B-9CF2-BC8E-EBAF54FB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22088"/>
              </p:ext>
            </p:extLst>
          </p:nvPr>
        </p:nvGraphicFramePr>
        <p:xfrm>
          <a:off x="0" y="348814"/>
          <a:ext cx="12192000" cy="6509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997587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944392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1331679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15453838"/>
                    </a:ext>
                  </a:extLst>
                </a:gridCol>
              </a:tblGrid>
              <a:tr h="36249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طريقة </a:t>
                      </a:r>
                      <a:r>
                        <a:rPr lang="ar-SA" sz="19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الإستخدام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894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add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يضيف رقم أو 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زيادة أعداد أو نصوص بسهولة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83945117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addslashes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شرطات مائلة للنص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 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لتأمين النصوص في قواعد البيانات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2611465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capfirst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يكبر أول حرف من النص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تحسين العناوين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1774550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center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يوسّط النص داخل طول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لتنسيق العرض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9642635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cut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يحذف نص معين من السلسلة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حذف كلمات أو رموز غير مرغوبة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67798587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date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ينسّق التاريخ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تاريخ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عرض التاريخ بصيغ مختلفة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02931034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default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يعرض قيمة بديلة لو النص فارغ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عام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تجنب عرض نص فارغ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81849688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default_if_none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قيمة بديلة لو النص</a:t>
                      </a:r>
                      <a:r>
                        <a:rPr lang="en-US" sz="1900" kern="0">
                          <a:effectLst/>
                        </a:rPr>
                        <a:t> 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عام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مميز للبيانات التي قد تكون</a:t>
                      </a:r>
                      <a:r>
                        <a:rPr lang="en-US" sz="1900" kern="0" dirty="0">
                          <a:effectLst/>
                        </a:rPr>
                        <a:t> None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706685846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dictsort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يرتب قائمة من القواميس حسب مفتاح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بيانات معقدة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0936679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dictsortreversed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يرتب عكسي للقائمة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ترتيب معكوس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27810664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divisibleby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يتحقق إذا الرقم يقبل القسمة على قيمة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رقمي/منطقي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يستخدم للشروط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1503467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لرموز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أمان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منع هجمات</a:t>
                      </a:r>
                      <a:r>
                        <a:rPr lang="en-US" sz="1900" kern="0" dirty="0">
                          <a:effectLst/>
                        </a:rPr>
                        <a:t> XSS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522909901"/>
                  </a:ext>
                </a:extLst>
              </a:tr>
              <a:tr h="67909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escapejs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ليكون آمن في</a:t>
                      </a:r>
                      <a:r>
                        <a:rPr lang="en-US" sz="1900" kern="0">
                          <a:effectLst/>
                        </a:rPr>
                        <a:t> JavaScript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حماية نصوص تُستخدم في </a:t>
                      </a:r>
                      <a:r>
                        <a:rPr lang="ar-SA" sz="1900" kern="0" dirty="0" err="1">
                          <a:effectLst/>
                        </a:rPr>
                        <a:t>جافاسكريبت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71766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escapeseq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تسلسل معين في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حماية نصوص خاصة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6327176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filesizeformat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حجم الملف لصيغة مقروءة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صيغة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عرض حجم الملفات بطريقة بشرية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011754829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أول عنصر في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الوصول لبداية القائمة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181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0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F47026-13F6-C66F-0990-123ECD32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1077"/>
              </p:ext>
            </p:extLst>
          </p:nvPr>
        </p:nvGraphicFramePr>
        <p:xfrm>
          <a:off x="0" y="0"/>
          <a:ext cx="12192000" cy="70835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84112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760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50949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3020234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ملاحظات واستخدامات رئيسية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5077"/>
                  </a:ext>
                </a:extLst>
              </a:tr>
              <a:tr h="64829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get_digit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يحصل على رقم في موقع معين داخل رقم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استخراج أرقام من أرقام أكبر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8565522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iriencode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يشفّر النص ليكون صالح</a:t>
                      </a:r>
                      <a:r>
                        <a:rPr lang="en-US" sz="1900" kern="0">
                          <a:effectLst/>
                        </a:rPr>
                        <a:t> URL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 الروابط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99191947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join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يدمج قائمة بفاصل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تحويل لستات إلى نص مفصول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96393849"/>
                  </a:ext>
                </a:extLst>
              </a:tr>
              <a:tr h="700309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json_script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نص</a:t>
                      </a:r>
                      <a:r>
                        <a:rPr lang="en-US" sz="1900" kern="0">
                          <a:effectLst/>
                        </a:rPr>
                        <a:t> JSON </a:t>
                      </a:r>
                      <a:r>
                        <a:rPr lang="ar-SA" sz="1900" kern="0">
                          <a:effectLst/>
                        </a:rPr>
                        <a:t>مشفّر للاستخدام في</a:t>
                      </a:r>
                      <a:r>
                        <a:rPr lang="en-US" sz="1900" kern="0">
                          <a:effectLst/>
                        </a:rPr>
                        <a:t> JS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أمان/بيانات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لتضمين بيانات في صفحات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بطريقة 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333918823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last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يعرض آخر عنصر في 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الوصول لنهاية القائمة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1269933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length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عدد الأحرف أو العناصر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عددي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 العناصر أو طول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8800335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يحول الأسطر لنص</a:t>
                      </a:r>
                      <a:r>
                        <a:rPr lang="en-US" sz="1900" kern="0" dirty="0">
                          <a:effectLst/>
                        </a:rPr>
                        <a:t> HTML </a:t>
                      </a:r>
                      <a:r>
                        <a:rPr lang="ar-SA" sz="1900" kern="0" dirty="0">
                          <a:effectLst/>
                        </a:rPr>
                        <a:t>مع فقرات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عرض النصوص متعددة الأسطر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9497572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linebreaksbr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الأسطر لعلامة </a:t>
                      </a:r>
                      <a:r>
                        <a:rPr lang="en-US" sz="1200" kern="0">
                          <a:effectLst/>
                        </a:rPr>
                        <a:t>&lt;br&gt;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النصوص بخطوط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019231374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linenumbers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يضيف أرقام أسطر للنص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للبرامج أو الأكواد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43685698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ljust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اليسار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العرض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89912324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lower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يحول النص لحروف صغيرة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توحيد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2350800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make_list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النص لقائمة أحرف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تحليل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7599902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phone2numeric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أرقام الهاتف لكود 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أرقام الهواتف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027769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pluralize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لاحقة الجمع للكلمات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التعامل مع الجمع في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2714986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pprint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البيانات بشكل منسق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طباعة مرتبة للبيانات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42777078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random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يختار عنصر عشوائي من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بيانات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استخدام عشوائي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5684966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rjust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اليمين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نصي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تنسيق العرض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0904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1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8DB7CE-92F9-C60E-CBF4-55D66065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21039"/>
              </p:ext>
            </p:extLst>
          </p:nvPr>
        </p:nvGraphicFramePr>
        <p:xfrm>
          <a:off x="0" y="1"/>
          <a:ext cx="12192004" cy="63807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4032078824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09681863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07326839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511972317"/>
                    </a:ext>
                  </a:extLst>
                </a:gridCol>
              </a:tblGrid>
              <a:tr h="25524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الفلتر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الوظيفة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النوع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ملاحظات واستخدامات رئيسية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6805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safe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يسمح بعرض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دون هروب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محتوى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62711320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safeseq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يحدد تسلسل آمن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للحماية الخاصة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7189533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slice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يقتطع جزء من قائمة أو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بيانات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قص أجزاء من نصوص أو لستات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20026835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slugify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لصيغة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صالحة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لإنشاء روابط ودية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481795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stringformat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النصوص بأشكال محددة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تعديل شكل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63895865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striptags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يحذف كل وسوم</a:t>
                      </a:r>
                      <a:r>
                        <a:rPr lang="en-US" sz="1600" kern="0" dirty="0">
                          <a:effectLst/>
                        </a:rPr>
                        <a:t> HTML </a:t>
                      </a:r>
                      <a:r>
                        <a:rPr lang="ar-SA" sz="1600" kern="0" dirty="0">
                          <a:effectLst/>
                        </a:rPr>
                        <a:t>من النص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تنظيف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644605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الوقت بصيغ مختلفة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43717117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timesince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منذ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"منذ 3 ساعات</a:t>
                      </a:r>
                      <a:r>
                        <a:rPr lang="en-US" sz="1600" kern="0">
                          <a:effectLst/>
                        </a:rPr>
                        <a:t>"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55771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timeuntil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حتى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الوقت المتبقي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27651637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title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أول حرف من كل كلمة لكبير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تحسين العناوين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6114345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أحرف محدد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ملخصات أو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4219412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truncatechars_html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يقص النص مع مراعاة</a:t>
                      </a:r>
                      <a:r>
                        <a:rPr lang="en-US" sz="1600" kern="0" dirty="0">
                          <a:effectLst/>
                        </a:rPr>
                        <a:t> 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نصي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حفظ تنسيق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عند القص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19329764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truncatewords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كلمات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6476280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truncatewords_html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الكلمات مع مراعاة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السابق مع تنسيق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00249396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unordered_list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قائمة ل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غير مرتبة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القوائم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79508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upper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لحروف كبيرة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إبراز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76886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urlencode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يشفّر النص ليكون صالحًا في</a:t>
                      </a:r>
                      <a:r>
                        <a:rPr lang="en-US" sz="1600" kern="0">
                          <a:effectLst/>
                        </a:rPr>
                        <a:t> URL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 الروابط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9422483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 قابل للنقر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تفعيل الروابط في النصوص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976776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urlizetrunc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ويحوّل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روابط قصيرة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3135468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wordcount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يحسب عدد الكلمات في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عددي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إحصاء 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5388731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wordwrap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يلف الكلمات بعد عدد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تنسيق النصوص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031428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yesno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نعم/لا بدل</a:t>
                      </a:r>
                      <a:r>
                        <a:rPr lang="en-US" sz="1600" kern="0">
                          <a:effectLst/>
                        </a:rPr>
                        <a:t> True/False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منطقي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تحسين عرض البيانات المنطقية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2655080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334497-997E-A158-B2E4-F94144243038}"/>
              </a:ext>
            </a:extLst>
          </p:cNvPr>
          <p:cNvSpPr txBox="1"/>
          <p:nvPr/>
        </p:nvSpPr>
        <p:spPr>
          <a:xfrm>
            <a:off x="1361440" y="6488667"/>
            <a:ext cx="8300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dirty="0"/>
              <a:t>مرجع:  </a:t>
            </a:r>
            <a:r>
              <a:rPr lang="en-US" dirty="0">
                <a:hlinkClick r:id="rId2"/>
              </a:rPr>
              <a:t>Built-in template tags and filters | Django documentation | Django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36214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1977" y="2229339"/>
            <a:ext cx="1976521" cy="652222"/>
            <a:chOff x="0" y="0"/>
            <a:chExt cx="780848" cy="2576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02616" y="2229339"/>
            <a:ext cx="1976521" cy="652222"/>
            <a:chOff x="0" y="0"/>
            <a:chExt cx="780848" cy="2576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19799" y="2229339"/>
            <a:ext cx="3868207" cy="652222"/>
            <a:chOff x="0" y="0"/>
            <a:chExt cx="780848" cy="257668"/>
          </a:xfrm>
          <a:solidFill>
            <a:srgbClr val="AD6C25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53502" y="2214099"/>
            <a:ext cx="1976521" cy="652222"/>
            <a:chOff x="0" y="0"/>
            <a:chExt cx="780848" cy="257668"/>
          </a:xfrm>
          <a:solidFill>
            <a:srgbClr val="7F4F1B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61977" y="3207162"/>
            <a:ext cx="1952401" cy="2721637"/>
            <a:chOff x="0" y="0"/>
            <a:chExt cx="7620000" cy="1062224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Freeform 18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9" name="Group 19"/>
          <p:cNvGrpSpPr/>
          <p:nvPr/>
        </p:nvGrpSpPr>
        <p:grpSpPr>
          <a:xfrm rot="-10800000">
            <a:off x="3002616" y="3207162"/>
            <a:ext cx="1952401" cy="2721637"/>
            <a:chOff x="0" y="0"/>
            <a:chExt cx="7620000" cy="106222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Freeform 20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1" name="Group 21"/>
          <p:cNvGrpSpPr/>
          <p:nvPr/>
        </p:nvGrpSpPr>
        <p:grpSpPr>
          <a:xfrm rot="-10800000">
            <a:off x="5119798" y="3207161"/>
            <a:ext cx="3821001" cy="2721637"/>
            <a:chOff x="0" y="0"/>
            <a:chExt cx="7620000" cy="10622241"/>
          </a:xfrm>
          <a:solidFill>
            <a:srgbClr val="AD6C25"/>
          </a:solidFill>
        </p:grpSpPr>
        <p:sp>
          <p:nvSpPr>
            <p:cNvPr id="22" name="Freeform 22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3" name="Group 23"/>
          <p:cNvGrpSpPr/>
          <p:nvPr/>
        </p:nvGrpSpPr>
        <p:grpSpPr>
          <a:xfrm rot="-10800000">
            <a:off x="9453502" y="3191922"/>
            <a:ext cx="1952401" cy="2721637"/>
            <a:chOff x="0" y="0"/>
            <a:chExt cx="7620000" cy="10622241"/>
          </a:xfrm>
          <a:solidFill>
            <a:srgbClr val="7F4F1B"/>
          </a:solidFill>
        </p:grpSpPr>
        <p:sp>
          <p:nvSpPr>
            <p:cNvPr id="24" name="Freeform 24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B7F932-455D-258F-C2A1-C24ACAA88F75}"/>
              </a:ext>
            </a:extLst>
          </p:cNvPr>
          <p:cNvSpPr txBox="1"/>
          <p:nvPr/>
        </p:nvSpPr>
        <p:spPr>
          <a:xfrm>
            <a:off x="741005" y="3331161"/>
            <a:ext cx="1973697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نفتح مجلد جديد ب اسم </a:t>
            </a:r>
            <a:r>
              <a:rPr lang="en-US" sz="1733" b="1" dirty="0" err="1"/>
              <a:t>templatetags</a:t>
            </a:r>
            <a:r>
              <a:rPr lang="ar-YE" sz="1733" b="1" dirty="0"/>
              <a:t>  ونعرف داخله ملف باسم </a:t>
            </a:r>
            <a:r>
              <a:rPr lang="en-US" sz="1733" b="1" dirty="0"/>
              <a:t>__init__.py</a:t>
            </a:r>
            <a:r>
              <a:rPr lang="ar-YE" sz="1733" b="1" dirty="0"/>
              <a:t>  عشان يتعرف على التطبيق او الحزمة حقنا ..انشأت ملف ال</a:t>
            </a:r>
            <a:r>
              <a:rPr lang="en-US" sz="1733" b="1" dirty="0"/>
              <a:t>Custom Filter</a:t>
            </a:r>
            <a:r>
              <a:rPr lang="ar-YE" sz="1733" b="1" dirty="0"/>
              <a:t>  ب اسم </a:t>
            </a:r>
            <a:r>
              <a:rPr lang="en-US" sz="1733" b="1" dirty="0"/>
              <a:t>yemen_word.py</a:t>
            </a:r>
            <a:r>
              <a:rPr lang="ar-YE" sz="1733" b="1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D57BB-CF22-4548-A4B7-C1E08F9DCDCE}"/>
              </a:ext>
            </a:extLst>
          </p:cNvPr>
          <p:cNvSpPr txBox="1"/>
          <p:nvPr/>
        </p:nvSpPr>
        <p:spPr>
          <a:xfrm>
            <a:off x="2977535" y="3444240"/>
            <a:ext cx="1925752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هذا الفلتر الخاص بي </a:t>
            </a:r>
            <a:r>
              <a:rPr lang="ar-YE" sz="1733" b="1" dirty="0" err="1"/>
              <a:t>بيفعل</a:t>
            </a:r>
            <a:r>
              <a:rPr lang="ar-YE" sz="1733" b="1" dirty="0"/>
              <a:t> تغير للكلمات اللي نكتبهن عرفت بعض الكلمات اليمنية ولو كتبناهن بالنص يرجع الخبر ك لهجة يمنية "للتعلمة فقط وانما هو خطر لموضوع اللهجات تم تحذيرنا مسبقاً"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DFF7A77-0948-6BA0-E251-4E3E0D23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1" y="3429000"/>
            <a:ext cx="3822912" cy="2406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77011BA-000B-3140-BC22-5C5380FF11C0}"/>
              </a:ext>
            </a:extLst>
          </p:cNvPr>
          <p:cNvSpPr txBox="1"/>
          <p:nvPr/>
        </p:nvSpPr>
        <p:spPr>
          <a:xfrm>
            <a:off x="9440004" y="3390442"/>
            <a:ext cx="1925752" cy="2553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333" b="1" dirty="0"/>
              <a:t>المتغير </a:t>
            </a:r>
            <a:r>
              <a:rPr lang="en-US" sz="1333" dirty="0" err="1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word_yemena</a:t>
            </a:r>
            <a:r>
              <a:rPr lang="en-US" sz="1333" dirty="0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</a:p>
          <a:p>
            <a:pPr algn="r" rtl="1"/>
            <a:r>
              <a:rPr lang="ar-YE" sz="1333" b="1" dirty="0"/>
              <a:t> في داخله التعريفات وهي نوعا ماء صل عددها إلى 40 كلمة تقريبًا 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تم استيراد مكتبة القوالب </a:t>
            </a:r>
            <a:r>
              <a:rPr lang="en-US" sz="1333" dirty="0"/>
              <a:t>template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سجلت الفلتر عن </a:t>
            </a:r>
            <a:r>
              <a:rPr lang="ar-YE" sz="1333" b="1" dirty="0" err="1"/>
              <a:t>بإستخدام</a:t>
            </a:r>
            <a:r>
              <a:rPr lang="ar-YE" sz="1333" b="1" dirty="0"/>
              <a:t> </a:t>
            </a:r>
            <a:r>
              <a:rPr lang="en-US" sz="1333" dirty="0"/>
              <a:t>register. 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بعدين نحقق اذا هله بالقائمة او لا اذا هلها يبدل القيمة عن طريق الفور اذا </a:t>
            </a:r>
            <a:r>
              <a:rPr lang="ar-YE" sz="1333" b="1" dirty="0" err="1"/>
              <a:t>ماهلها</a:t>
            </a:r>
            <a:r>
              <a:rPr lang="ar-YE" sz="1333" b="1" dirty="0"/>
              <a:t> يحط الكلمة نفسها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A50A1F-AC19-CD4C-110A-17CA1E37E1D3}"/>
              </a:ext>
            </a:extLst>
          </p:cNvPr>
          <p:cNvSpPr txBox="1"/>
          <p:nvPr/>
        </p:nvSpPr>
        <p:spPr>
          <a:xfrm>
            <a:off x="3505200" y="1079148"/>
            <a:ext cx="462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إنشاء </a:t>
            </a:r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Filter</a:t>
            </a:r>
            <a:r>
              <a:rPr lang="ar-SA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خاص ومميز</a:t>
            </a:r>
            <a:endParaRPr lang="ar-YE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EB138-CFFE-678A-8215-FD64E57F1D12}"/>
              </a:ext>
            </a:extLst>
          </p:cNvPr>
          <p:cNvSpPr txBox="1"/>
          <p:nvPr/>
        </p:nvSpPr>
        <p:spPr>
          <a:xfrm>
            <a:off x="3556000" y="228600"/>
            <a:ext cx="5842000" cy="543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YE" sz="2933" b="1" dirty="0"/>
              <a:t>وهذا تطبيق للفلتر الخاص بي داخل تكليف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A22C3-C91B-B83F-1FD3-A4FF3C33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772275"/>
            <a:ext cx="5671609" cy="3087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9E1CF-A284-03DA-8831-7EFA2977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2275"/>
            <a:ext cx="6096000" cy="3087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6FD18-B96E-4BE2-3E9A-02AC0870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481" y="3859553"/>
            <a:ext cx="5486401" cy="2959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7CCE9-311B-0064-2504-A8DE4CDC5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4912"/>
            <a:ext cx="6165130" cy="28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65667" y="2082800"/>
            <a:ext cx="3496733" cy="888519"/>
            <a:chOff x="0" y="0"/>
            <a:chExt cx="1381426" cy="351020"/>
          </a:xfrm>
          <a:solidFill>
            <a:srgbClr val="7F4F1B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60933" y="2082800"/>
            <a:ext cx="3412067" cy="888519"/>
            <a:chOff x="0" y="0"/>
            <a:chExt cx="1347977" cy="351020"/>
          </a:xfrm>
          <a:solidFill>
            <a:srgbClr val="7F4F1B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88865" y="2127731"/>
            <a:ext cx="5614270" cy="884858"/>
          </a:xfrm>
          <a:prstGeom prst="rect">
            <a:avLst/>
          </a:prstGeom>
        </p:spPr>
        <p:txBody>
          <a:bodyPr lIns="0" tIns="0" rIns="0" bIns="0" rtlCol="0" anchor="t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lnSpc>
                <a:spcPts val="6890"/>
              </a:lnSpc>
            </a:pPr>
            <a:r>
              <a:rPr lang="en-US" sz="6600" b="1" dirty="0">
                <a:solidFill>
                  <a:srgbClr val="7F4F1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77884" y="4470400"/>
            <a:ext cx="2036233" cy="507519"/>
            <a:chOff x="0" y="0"/>
            <a:chExt cx="804438" cy="200501"/>
          </a:xfrm>
          <a:solidFill>
            <a:srgbClr val="7F4F1B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438" cy="200501"/>
            </a:xfrm>
            <a:custGeom>
              <a:avLst/>
              <a:gdLst/>
              <a:ahLst/>
              <a:cxnLst/>
              <a:rect l="l" t="t" r="r" b="b"/>
              <a:pathLst>
                <a:path w="804438" h="200501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98551" y="4564549"/>
            <a:ext cx="2394899" cy="349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HW _lab_3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918</Words>
  <Application>Microsoft Office PowerPoint</Application>
  <PresentationFormat>Widescreen</PresentationFormat>
  <Paragraphs>310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Aileron Heavy</vt:lpstr>
      <vt:lpstr>Aileron Ultra-Bold</vt:lpstr>
      <vt:lpstr>Aptos</vt:lpstr>
      <vt:lpstr>Arial</vt:lpstr>
      <vt:lpstr>Calibri</vt:lpstr>
      <vt:lpstr>Calibri Light</vt:lpstr>
      <vt:lpstr>Consolas</vt:lpstr>
      <vt:lpstr>EFCO Brookshire</vt:lpstr>
      <vt:lpstr>Katibeh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Alwaeel</dc:creator>
  <cp:lastModifiedBy>Reem Alwaeel</cp:lastModifiedBy>
  <cp:revision>4</cp:revision>
  <dcterms:created xsi:type="dcterms:W3CDTF">2025-08-03T21:34:41Z</dcterms:created>
  <dcterms:modified xsi:type="dcterms:W3CDTF">2025-08-04T14:59:36Z</dcterms:modified>
</cp:coreProperties>
</file>