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ar-Y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09A3AE6-4657-4AD3-B8A4-7C6077CB4D5F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Y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BE887D4-06C8-4297-8849-412E89D574BB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5214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7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415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59539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9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1778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10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6330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11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88358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12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032039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686BE-9C43-46E8-BB5D-B6B3D7B35A41}" type="slidenum">
              <a:rPr lang="ar-YE" smtClean="0"/>
              <a:t>13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844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120D-DE3C-C56E-AC28-F3B3E4BEB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75894-54C5-D3FC-A81A-027963EA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A638-A317-8833-F610-EC26F83F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A00B-F8A0-1874-F339-98E25ED9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11B4-2DBB-63B3-E131-0FA28E3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675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8570-C523-E1EA-A262-C24D6290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3EAB2-8796-47C9-45DE-FC5184114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12EE-36B3-E0CE-80F4-5D216ED8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2B5F-BF27-E815-231B-347F3849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FBE0-39ED-A557-24B0-B91DF348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354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E61C0-F5BB-89B7-F6AA-05C9AFF4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DE0B7-D704-F1EB-42C3-6A842CE1B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5907A-9E2D-0EFE-309A-B4711AA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29CD-C274-3C7E-2E95-748EBF8D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E806-7129-C5D5-E6B0-131D91C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34046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CF2D-47E2-8A36-B50D-8A271809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0814-BBD2-EF3E-BD3E-DEF17104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D799-B1EC-FE72-7520-0447DD8A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A501-907E-8C91-B3CA-C397126D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057D-29D9-93AD-1056-0D2BE58B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5614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FDAB-B7CF-70E0-3DE9-AFDE367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F638-850D-0780-791E-3B5E8C07E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C356-419E-6E82-03FB-59C41609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48D5-BD6F-040F-82D9-7719A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026D-340F-1F9D-13BE-5C3F61D7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5968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BD02-3D08-F09B-D07F-AD8523DD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F89AB-DD34-9981-B29B-DB6D32A5E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7E45F-6D24-6153-69BF-6A4A367E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0BD0-74A1-BA39-3D51-15E4B1B0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ABEA1-E0EC-9445-BF4B-73CE74E1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BA9B-1425-9305-16BA-56060B8A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37885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01-11BA-3719-8520-FD2A2EBE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6A6F-F2D0-71F0-9DC4-FEB9E38D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D359C-AC77-5664-CEC4-2B8D1A2B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21729-8F86-FE76-A9A1-0614B1444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B4AE-7DCE-2F9F-5358-D06CBBE67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9D434-EEFE-0B8F-0667-2C161008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73356-1C7F-F9CC-9BEE-5544DA76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E2220-467D-9CB5-6EA6-1BA0C587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7518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B686-19EA-7C65-7581-4914F299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79083-6C36-82E0-63E0-19DE0521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3A51-E5B5-449A-8249-B19CB4A5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450C-2DC3-A16B-EB6F-DD9C369D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7113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6EB62-399C-6A93-D3B4-FB2D18FE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B02FD-BBAF-5A33-24A3-D6A872F5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5C323-A141-B396-B338-787C7301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0242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8B1F-ACA1-7E62-4538-643631BE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8461-A8B5-F29B-F559-BBEA167C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5D7E2-EC1F-B4AE-062F-C9F3202D5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957A-8F4D-4E8C-797F-0B5B356F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464A5-2372-B895-2638-4AA196CC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8C63B-7DEE-DB0A-51B0-2DC5D2DF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073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51C3-B592-A035-FA3B-E5790724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04EA4-B1B0-22B4-7F89-B0033D5B9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BC534-762F-CDF5-AC71-9587777E8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B4E2-3BEA-784D-29D2-52E9F2ED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DA5C1-9998-F9A1-86C0-1459F7E1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69A3-DBDA-30ED-6A85-C15A1681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4030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2CB1A-2CD7-3264-86E0-B701C253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F005-EAAD-29D2-8C8C-2E89A92E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AB75-A570-07EC-3C6A-013C4673D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1D76-EDFA-4B25-829B-F870BEE8E72E}" type="datetimeFigureOut">
              <a:rPr lang="ar-YE" smtClean="0"/>
              <a:t>03/02/1447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3528-0539-469A-CE54-F9B0BC52D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3BB7-F761-21E4-A61C-0DF5FD3FE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F394-E594-482D-8584-5E113F639B62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5473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153E-623E-0775-E12C-A28D0F654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3D06-ADEE-91BA-8DE5-10954D76A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27615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7130199" y="1894822"/>
            <a:ext cx="372012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View Borrow 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7"/>
            <a:ext cx="3426561" cy="1039263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8202273" y="4106858"/>
            <a:ext cx="2227411" cy="379656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/>
            <a:r>
              <a:rPr lang="en-US" sz="1867" b="1" dirty="0">
                <a:solidFill>
                  <a:srgbClr val="7030A0"/>
                </a:solidFill>
              </a:rPr>
              <a:t>App 1</a:t>
            </a:r>
            <a:endParaRPr lang="ar-YE" sz="1867" b="1" dirty="0">
              <a:solidFill>
                <a:srgbClr val="7030A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47DE6D-BA51-8472-55D2-CB1803AFE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90" y="1037575"/>
            <a:ext cx="5938079" cy="12638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1211BB-F1DC-2E3F-0F3D-8247385D26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6"/>
          <a:stretch/>
        </p:blipFill>
        <p:spPr>
          <a:xfrm>
            <a:off x="286390" y="2520343"/>
            <a:ext cx="6819226" cy="37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2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217876" y="1773203"/>
            <a:ext cx="372012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view Books 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7"/>
            <a:ext cx="3426561" cy="1039263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8503227" y="4094501"/>
            <a:ext cx="2227411" cy="379656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/>
            <a:r>
              <a:rPr lang="en-US" sz="1867" b="1" dirty="0">
                <a:solidFill>
                  <a:srgbClr val="7030A0"/>
                </a:solidFill>
              </a:rPr>
              <a:t>App 2</a:t>
            </a:r>
            <a:endParaRPr lang="ar-YE" sz="1867" b="1" dirty="0">
              <a:solidFill>
                <a:srgbClr val="7030A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86759C-8EEF-FCD0-8B07-F9E75D894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328066"/>
            <a:ext cx="4394813" cy="11241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A3F86F-6543-3FC4-294B-95FB743DF3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53" y="3119995"/>
            <a:ext cx="6071447" cy="22799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BDFFD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7798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217876" y="1773203"/>
            <a:ext cx="372012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View authors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7"/>
            <a:ext cx="3426561" cy="1039263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8769526" y="4078626"/>
            <a:ext cx="2227411" cy="379656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/>
            <a:r>
              <a:rPr lang="en-US" sz="1867" b="1" dirty="0">
                <a:solidFill>
                  <a:srgbClr val="7030A0"/>
                </a:solidFill>
              </a:rPr>
              <a:t>App 3</a:t>
            </a:r>
            <a:endParaRPr lang="ar-YE" sz="1867" b="1" dirty="0">
              <a:solidFill>
                <a:srgbClr val="7030A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B19122-E634-E819-C79C-75FF99211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7" y="676320"/>
            <a:ext cx="6693527" cy="1381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9414BB-8327-55D1-AD62-E8257014B9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5"/>
          <a:stretch/>
        </p:blipFill>
        <p:spPr>
          <a:xfrm>
            <a:off x="504188" y="2312281"/>
            <a:ext cx="6779835" cy="36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0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BABED2-17FE-104D-A254-0B763F403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74"/>
          <a:stretch/>
        </p:blipFill>
        <p:spPr>
          <a:xfrm>
            <a:off x="0" y="685800"/>
            <a:ext cx="6248400" cy="3507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022146-6B6F-3B3A-747C-8DD2E77401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3079"/>
          <a:stretch/>
        </p:blipFill>
        <p:spPr>
          <a:xfrm>
            <a:off x="6390692" y="2490323"/>
            <a:ext cx="5822323" cy="4361327"/>
          </a:xfrm>
          <a:prstGeom prst="rect">
            <a:avLst/>
          </a:prstGeom>
        </p:spPr>
      </p:pic>
      <p:grpSp>
        <p:nvGrpSpPr>
          <p:cNvPr id="23" name="Group 62">
            <a:extLst>
              <a:ext uri="{FF2B5EF4-FFF2-40B4-BE49-F238E27FC236}">
                <a16:creationId xmlns:a16="http://schemas.microsoft.com/office/drawing/2014/main" id="{9216185B-3CB3-BBC2-5361-8A4DB791DF55}"/>
              </a:ext>
            </a:extLst>
          </p:cNvPr>
          <p:cNvGrpSpPr/>
          <p:nvPr/>
        </p:nvGrpSpPr>
        <p:grpSpPr>
          <a:xfrm>
            <a:off x="1930400" y="4639286"/>
            <a:ext cx="3426561" cy="1879948"/>
            <a:chOff x="0" y="0"/>
            <a:chExt cx="1052050" cy="577197"/>
          </a:xfrm>
        </p:grpSpPr>
        <p:sp>
          <p:nvSpPr>
            <p:cNvPr id="24" name="Freeform 63">
              <a:extLst>
                <a:ext uri="{FF2B5EF4-FFF2-40B4-BE49-F238E27FC236}">
                  <a16:creationId xmlns:a16="http://schemas.microsoft.com/office/drawing/2014/main" id="{2015C5B2-B5E8-A9B3-88D5-53D8FF0438C0}"/>
                </a:ext>
              </a:extLst>
            </p:cNvPr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25" name="TextBox 64">
              <a:extLst>
                <a:ext uri="{FF2B5EF4-FFF2-40B4-BE49-F238E27FC236}">
                  <a16:creationId xmlns:a16="http://schemas.microsoft.com/office/drawing/2014/main" id="{9F2C7ACC-792C-3A4E-0675-720DDBD8BC10}"/>
                </a:ext>
              </a:extLst>
            </p:cNvPr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6" name="Freeform 65">
            <a:extLst>
              <a:ext uri="{FF2B5EF4-FFF2-40B4-BE49-F238E27FC236}">
                <a16:creationId xmlns:a16="http://schemas.microsoft.com/office/drawing/2014/main" id="{9FF3C90C-6147-98FD-F7A9-9BAA35909497}"/>
              </a:ext>
            </a:extLst>
          </p:cNvPr>
          <p:cNvSpPr/>
          <p:nvPr/>
        </p:nvSpPr>
        <p:spPr>
          <a:xfrm>
            <a:off x="2329590" y="4994919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27" name="Group 66">
            <a:extLst>
              <a:ext uri="{FF2B5EF4-FFF2-40B4-BE49-F238E27FC236}">
                <a16:creationId xmlns:a16="http://schemas.microsoft.com/office/drawing/2014/main" id="{A4CF0F24-43B9-C407-07A9-5DE5A517A6A9}"/>
              </a:ext>
            </a:extLst>
          </p:cNvPr>
          <p:cNvGrpSpPr/>
          <p:nvPr/>
        </p:nvGrpSpPr>
        <p:grpSpPr>
          <a:xfrm>
            <a:off x="2211795" y="4788720"/>
            <a:ext cx="674405" cy="674405"/>
            <a:chOff x="0" y="0"/>
            <a:chExt cx="812800" cy="812800"/>
          </a:xfrm>
        </p:grpSpPr>
        <p:sp>
          <p:nvSpPr>
            <p:cNvPr id="28" name="Freeform 67">
              <a:extLst>
                <a:ext uri="{FF2B5EF4-FFF2-40B4-BE49-F238E27FC236}">
                  <a16:creationId xmlns:a16="http://schemas.microsoft.com/office/drawing/2014/main" id="{DAC8A64E-2B44-8D9B-6B16-72028221F7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68">
              <a:extLst>
                <a:ext uri="{FF2B5EF4-FFF2-40B4-BE49-F238E27FC236}">
                  <a16:creationId xmlns:a16="http://schemas.microsoft.com/office/drawing/2014/main" id="{0896693A-4382-B173-01C6-8C0B974E373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9C8689C-80A6-8B07-6B21-4A64354CB5B1}"/>
              </a:ext>
            </a:extLst>
          </p:cNvPr>
          <p:cNvSpPr txBox="1"/>
          <p:nvPr/>
        </p:nvSpPr>
        <p:spPr>
          <a:xfrm>
            <a:off x="2985721" y="4737029"/>
            <a:ext cx="2227411" cy="1528945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 rtl="1"/>
            <a:r>
              <a:rPr lang="ar-YE" sz="1867" b="1" dirty="0">
                <a:solidFill>
                  <a:srgbClr val="7030A0"/>
                </a:solidFill>
              </a:rPr>
              <a:t>مسار التطبيق والملفات التابعة له موضحة في الصورة هذا قلت اجرب تطبيق </a:t>
            </a:r>
            <a:r>
              <a:rPr lang="en-US" sz="1867" b="1" dirty="0">
                <a:solidFill>
                  <a:srgbClr val="7030A0"/>
                </a:solidFill>
              </a:rPr>
              <a:t>html</a:t>
            </a:r>
            <a:r>
              <a:rPr lang="ar-YE" sz="1867" b="1" dirty="0">
                <a:solidFill>
                  <a:srgbClr val="7030A0"/>
                </a:solidFill>
              </a:rPr>
              <a:t> وشوي خصائص </a:t>
            </a:r>
            <a:r>
              <a:rPr lang="en-US" sz="1867" b="1" dirty="0" err="1">
                <a:solidFill>
                  <a:srgbClr val="7030A0"/>
                </a:solidFill>
              </a:rPr>
              <a:t>css</a:t>
            </a:r>
            <a:endParaRPr lang="ar-YE" sz="1867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59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6662" y="1799285"/>
            <a:ext cx="9098677" cy="3259431"/>
            <a:chOff x="0" y="0"/>
            <a:chExt cx="812800" cy="291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1170"/>
            </a:xfrm>
            <a:custGeom>
              <a:avLst/>
              <a:gdLst/>
              <a:ahLst/>
              <a:cxnLst/>
              <a:rect l="l" t="t" r="r" b="b"/>
              <a:pathLst>
                <a:path w="812800" h="291170">
                  <a:moveTo>
                    <a:pt x="23257" y="0"/>
                  </a:moveTo>
                  <a:lnTo>
                    <a:pt x="789543" y="0"/>
                  </a:lnTo>
                  <a:cubicBezTo>
                    <a:pt x="802387" y="0"/>
                    <a:pt x="812800" y="10413"/>
                    <a:pt x="812800" y="23257"/>
                  </a:cubicBezTo>
                  <a:lnTo>
                    <a:pt x="812800" y="267913"/>
                  </a:lnTo>
                  <a:cubicBezTo>
                    <a:pt x="812800" y="280758"/>
                    <a:pt x="802387" y="291170"/>
                    <a:pt x="789543" y="291170"/>
                  </a:cubicBezTo>
                  <a:lnTo>
                    <a:pt x="23257" y="291170"/>
                  </a:lnTo>
                  <a:cubicBezTo>
                    <a:pt x="10413" y="291170"/>
                    <a:pt x="0" y="280758"/>
                    <a:pt x="0" y="267913"/>
                  </a:cubicBezTo>
                  <a:lnTo>
                    <a:pt x="0" y="23257"/>
                  </a:lnTo>
                  <a:cubicBezTo>
                    <a:pt x="0" y="10413"/>
                    <a:pt x="10413" y="0"/>
                    <a:pt x="2325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32927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826583" y="3372296"/>
            <a:ext cx="8538835" cy="1686420"/>
          </a:xfrm>
          <a:custGeom>
            <a:avLst/>
            <a:gdLst/>
            <a:ahLst/>
            <a:cxnLst/>
            <a:rect l="l" t="t" r="r" b="b"/>
            <a:pathLst>
              <a:path w="12808252" h="2529630">
                <a:moveTo>
                  <a:pt x="0" y="0"/>
                </a:moveTo>
                <a:lnTo>
                  <a:pt x="12808252" y="0"/>
                </a:lnTo>
                <a:lnTo>
                  <a:pt x="12808252" y="2529629"/>
                </a:lnTo>
                <a:lnTo>
                  <a:pt x="0" y="252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826583" y="1799285"/>
            <a:ext cx="8538835" cy="1686420"/>
          </a:xfrm>
          <a:custGeom>
            <a:avLst/>
            <a:gdLst/>
            <a:ahLst/>
            <a:cxnLst/>
            <a:rect l="l" t="t" r="r" b="b"/>
            <a:pathLst>
              <a:path w="12808252" h="2529630">
                <a:moveTo>
                  <a:pt x="0" y="2529629"/>
                </a:moveTo>
                <a:lnTo>
                  <a:pt x="12808252" y="2529629"/>
                </a:lnTo>
                <a:lnTo>
                  <a:pt x="12808252" y="0"/>
                </a:lnTo>
                <a:lnTo>
                  <a:pt x="0" y="0"/>
                </a:lnTo>
                <a:lnTo>
                  <a:pt x="0" y="2529629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26583" y="2058369"/>
            <a:ext cx="8538835" cy="2741263"/>
            <a:chOff x="0" y="0"/>
            <a:chExt cx="812800" cy="2609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60937"/>
            </a:xfrm>
            <a:custGeom>
              <a:avLst/>
              <a:gdLst/>
              <a:ahLst/>
              <a:cxnLst/>
              <a:rect l="l" t="t" r="r" b="b"/>
              <a:pathLst>
                <a:path w="812800" h="260937">
                  <a:moveTo>
                    <a:pt x="21760" y="0"/>
                  </a:moveTo>
                  <a:lnTo>
                    <a:pt x="791040" y="0"/>
                  </a:lnTo>
                  <a:cubicBezTo>
                    <a:pt x="803058" y="0"/>
                    <a:pt x="812800" y="9742"/>
                    <a:pt x="812800" y="21760"/>
                  </a:cubicBezTo>
                  <a:lnTo>
                    <a:pt x="812800" y="239177"/>
                  </a:lnTo>
                  <a:cubicBezTo>
                    <a:pt x="812800" y="251195"/>
                    <a:pt x="803058" y="260937"/>
                    <a:pt x="791040" y="260937"/>
                  </a:cubicBezTo>
                  <a:lnTo>
                    <a:pt x="21760" y="260937"/>
                  </a:lnTo>
                  <a:cubicBezTo>
                    <a:pt x="9742" y="260937"/>
                    <a:pt x="0" y="251195"/>
                    <a:pt x="0" y="239177"/>
                  </a:cubicBezTo>
                  <a:lnTo>
                    <a:pt x="0" y="21760"/>
                  </a:lnTo>
                  <a:cubicBezTo>
                    <a:pt x="0" y="9742"/>
                    <a:pt x="9742" y="0"/>
                    <a:pt x="217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29903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Freeform 19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48471" y="2569345"/>
            <a:ext cx="7695059" cy="1473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2"/>
              </a:lnSpc>
              <a:spcBef>
                <a:spcPct val="0"/>
              </a:spcBef>
            </a:pPr>
            <a:r>
              <a:rPr lang="en-US" sz="8623" b="1">
                <a:solidFill>
                  <a:srgbClr val="E464D7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4453" y="338766"/>
            <a:ext cx="1152130" cy="1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1200" dirty="0"/>
              <a:t>Software Engineer</a:t>
            </a:r>
            <a:endParaRPr lang="en-US" sz="1200" b="1" dirty="0">
              <a:solidFill>
                <a:srgbClr val="1F20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6662" y="1799285"/>
            <a:ext cx="9098677" cy="3259431"/>
            <a:chOff x="0" y="0"/>
            <a:chExt cx="812800" cy="291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1170"/>
            </a:xfrm>
            <a:custGeom>
              <a:avLst/>
              <a:gdLst/>
              <a:ahLst/>
              <a:cxnLst/>
              <a:rect l="l" t="t" r="r" b="b"/>
              <a:pathLst>
                <a:path w="812800" h="291170">
                  <a:moveTo>
                    <a:pt x="23257" y="0"/>
                  </a:moveTo>
                  <a:lnTo>
                    <a:pt x="789543" y="0"/>
                  </a:lnTo>
                  <a:cubicBezTo>
                    <a:pt x="802387" y="0"/>
                    <a:pt x="812800" y="10413"/>
                    <a:pt x="812800" y="23257"/>
                  </a:cubicBezTo>
                  <a:lnTo>
                    <a:pt x="812800" y="267913"/>
                  </a:lnTo>
                  <a:cubicBezTo>
                    <a:pt x="812800" y="280758"/>
                    <a:pt x="802387" y="291170"/>
                    <a:pt x="789543" y="291170"/>
                  </a:cubicBezTo>
                  <a:lnTo>
                    <a:pt x="23257" y="291170"/>
                  </a:lnTo>
                  <a:cubicBezTo>
                    <a:pt x="10413" y="291170"/>
                    <a:pt x="0" y="280758"/>
                    <a:pt x="0" y="267913"/>
                  </a:cubicBezTo>
                  <a:lnTo>
                    <a:pt x="0" y="23257"/>
                  </a:lnTo>
                  <a:cubicBezTo>
                    <a:pt x="0" y="10413"/>
                    <a:pt x="10413" y="0"/>
                    <a:pt x="2325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32927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826583" y="3372296"/>
            <a:ext cx="8538835" cy="1686420"/>
          </a:xfrm>
          <a:custGeom>
            <a:avLst/>
            <a:gdLst/>
            <a:ahLst/>
            <a:cxnLst/>
            <a:rect l="l" t="t" r="r" b="b"/>
            <a:pathLst>
              <a:path w="12808252" h="2529630">
                <a:moveTo>
                  <a:pt x="0" y="0"/>
                </a:moveTo>
                <a:lnTo>
                  <a:pt x="12808252" y="0"/>
                </a:lnTo>
                <a:lnTo>
                  <a:pt x="12808252" y="2529629"/>
                </a:lnTo>
                <a:lnTo>
                  <a:pt x="0" y="252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826583" y="1799285"/>
            <a:ext cx="8538835" cy="1686420"/>
          </a:xfrm>
          <a:custGeom>
            <a:avLst/>
            <a:gdLst/>
            <a:ahLst/>
            <a:cxnLst/>
            <a:rect l="l" t="t" r="r" b="b"/>
            <a:pathLst>
              <a:path w="12808252" h="2529630">
                <a:moveTo>
                  <a:pt x="0" y="2529629"/>
                </a:moveTo>
                <a:lnTo>
                  <a:pt x="12808252" y="2529629"/>
                </a:lnTo>
                <a:lnTo>
                  <a:pt x="12808252" y="0"/>
                </a:lnTo>
                <a:lnTo>
                  <a:pt x="0" y="0"/>
                </a:lnTo>
                <a:lnTo>
                  <a:pt x="0" y="2529629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26583" y="2058369"/>
            <a:ext cx="8538835" cy="2741263"/>
            <a:chOff x="0" y="0"/>
            <a:chExt cx="812800" cy="2609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60937"/>
            </a:xfrm>
            <a:custGeom>
              <a:avLst/>
              <a:gdLst/>
              <a:ahLst/>
              <a:cxnLst/>
              <a:rect l="l" t="t" r="r" b="b"/>
              <a:pathLst>
                <a:path w="812800" h="260937">
                  <a:moveTo>
                    <a:pt x="21760" y="0"/>
                  </a:moveTo>
                  <a:lnTo>
                    <a:pt x="791040" y="0"/>
                  </a:lnTo>
                  <a:cubicBezTo>
                    <a:pt x="803058" y="0"/>
                    <a:pt x="812800" y="9742"/>
                    <a:pt x="812800" y="21760"/>
                  </a:cubicBezTo>
                  <a:lnTo>
                    <a:pt x="812800" y="239177"/>
                  </a:lnTo>
                  <a:cubicBezTo>
                    <a:pt x="812800" y="251195"/>
                    <a:pt x="803058" y="260937"/>
                    <a:pt x="791040" y="260937"/>
                  </a:cubicBezTo>
                  <a:lnTo>
                    <a:pt x="21760" y="260937"/>
                  </a:lnTo>
                  <a:cubicBezTo>
                    <a:pt x="9742" y="260937"/>
                    <a:pt x="0" y="251195"/>
                    <a:pt x="0" y="239177"/>
                  </a:cubicBezTo>
                  <a:lnTo>
                    <a:pt x="0" y="21760"/>
                  </a:lnTo>
                  <a:cubicBezTo>
                    <a:pt x="0" y="9742"/>
                    <a:pt x="9742" y="0"/>
                    <a:pt x="217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29903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9" name="Freeform 19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48471" y="2569345"/>
            <a:ext cx="769505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/>
              <a:t>Software Engineer</a:t>
            </a:r>
            <a:endParaRPr lang="en-US" sz="4000" b="1" dirty="0">
              <a:solidFill>
                <a:srgbClr val="E464D7"/>
              </a:solidFill>
              <a:latin typeface="Poppins Bold"/>
              <a:cs typeface="Poppins Bold"/>
              <a:sym typeface="Poppins Bold"/>
            </a:endParaRPr>
          </a:p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E464D7"/>
                </a:solidFill>
                <a:latin typeface="Poppins Bold"/>
                <a:ea typeface="Poppins Bold"/>
                <a:cs typeface="Poppins Bold"/>
                <a:sym typeface="Poppins Bold"/>
              </a:rPr>
              <a:t>Lab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6DEA7-27C6-41EB-3B93-D102A784A683}"/>
              </a:ext>
            </a:extLst>
          </p:cNvPr>
          <p:cNvSpPr txBox="1"/>
          <p:nvPr/>
        </p:nvSpPr>
        <p:spPr>
          <a:xfrm>
            <a:off x="2692400" y="4135170"/>
            <a:ext cx="48260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Eng. Reem Taher Alwaeel </a:t>
            </a:r>
            <a:endParaRPr lang="ar-YE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sp>
        <p:nvSpPr>
          <p:cNvPr id="45" name="Freeform 45"/>
          <p:cNvSpPr/>
          <p:nvPr/>
        </p:nvSpPr>
        <p:spPr>
          <a:xfrm>
            <a:off x="1263202" y="4206991"/>
            <a:ext cx="249967" cy="194037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2" y="0"/>
                </a:lnTo>
                <a:lnTo>
                  <a:pt x="374952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>
            <a:off x="2942026" y="546135"/>
            <a:ext cx="6049011" cy="1832523"/>
            <a:chOff x="0" y="0"/>
            <a:chExt cx="540368" cy="16370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40368" cy="163702"/>
            </a:xfrm>
            <a:custGeom>
              <a:avLst/>
              <a:gdLst/>
              <a:ahLst/>
              <a:cxnLst/>
              <a:rect l="l" t="t" r="r" b="b"/>
              <a:pathLst>
                <a:path w="540368" h="163702">
                  <a:moveTo>
                    <a:pt x="34983" y="0"/>
                  </a:moveTo>
                  <a:lnTo>
                    <a:pt x="505385" y="0"/>
                  </a:lnTo>
                  <a:cubicBezTo>
                    <a:pt x="514663" y="0"/>
                    <a:pt x="523561" y="3686"/>
                    <a:pt x="530122" y="10246"/>
                  </a:cubicBezTo>
                  <a:cubicBezTo>
                    <a:pt x="536683" y="16807"/>
                    <a:pt x="540368" y="25705"/>
                    <a:pt x="540368" y="34983"/>
                  </a:cubicBezTo>
                  <a:lnTo>
                    <a:pt x="540368" y="128719"/>
                  </a:lnTo>
                  <a:cubicBezTo>
                    <a:pt x="540368" y="148040"/>
                    <a:pt x="524706" y="163702"/>
                    <a:pt x="505385" y="163702"/>
                  </a:cubicBezTo>
                  <a:lnTo>
                    <a:pt x="34983" y="163702"/>
                  </a:lnTo>
                  <a:cubicBezTo>
                    <a:pt x="25705" y="163702"/>
                    <a:pt x="16807" y="160017"/>
                    <a:pt x="10246" y="153456"/>
                  </a:cubicBezTo>
                  <a:cubicBezTo>
                    <a:pt x="3686" y="146895"/>
                    <a:pt x="0" y="137997"/>
                    <a:pt x="0" y="128719"/>
                  </a:cubicBezTo>
                  <a:lnTo>
                    <a:pt x="0" y="34983"/>
                  </a:lnTo>
                  <a:cubicBezTo>
                    <a:pt x="0" y="25705"/>
                    <a:pt x="3686" y="16807"/>
                    <a:pt x="10246" y="10246"/>
                  </a:cubicBezTo>
                  <a:cubicBezTo>
                    <a:pt x="16807" y="3686"/>
                    <a:pt x="25705" y="0"/>
                    <a:pt x="3498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540368" cy="2018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0" name="Freeform 50"/>
          <p:cNvSpPr/>
          <p:nvPr/>
        </p:nvSpPr>
        <p:spPr>
          <a:xfrm flipV="1">
            <a:off x="3295459" y="1239953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1659321"/>
                </a:moveTo>
                <a:lnTo>
                  <a:pt x="8401624" y="1659321"/>
                </a:lnTo>
                <a:lnTo>
                  <a:pt x="8401624" y="0"/>
                </a:lnTo>
                <a:lnTo>
                  <a:pt x="0" y="0"/>
                </a:lnTo>
                <a:lnTo>
                  <a:pt x="0" y="1659321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3295459" y="1974447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0"/>
                </a:moveTo>
                <a:lnTo>
                  <a:pt x="8401624" y="0"/>
                </a:lnTo>
                <a:lnTo>
                  <a:pt x="8401624" y="1659320"/>
                </a:lnTo>
                <a:lnTo>
                  <a:pt x="0" y="1659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grpSp>
        <p:nvGrpSpPr>
          <p:cNvPr id="52" name="Group 52"/>
          <p:cNvGrpSpPr/>
          <p:nvPr/>
        </p:nvGrpSpPr>
        <p:grpSpPr>
          <a:xfrm>
            <a:off x="3165990" y="680645"/>
            <a:ext cx="5601083" cy="1395957"/>
            <a:chOff x="0" y="0"/>
            <a:chExt cx="533159" cy="13287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33159" cy="132879"/>
            </a:xfrm>
            <a:custGeom>
              <a:avLst/>
              <a:gdLst/>
              <a:ahLst/>
              <a:cxnLst/>
              <a:rect l="l" t="t" r="r" b="b"/>
              <a:pathLst>
                <a:path w="533159" h="132879">
                  <a:moveTo>
                    <a:pt x="33173" y="0"/>
                  </a:moveTo>
                  <a:lnTo>
                    <a:pt x="499986" y="0"/>
                  </a:lnTo>
                  <a:cubicBezTo>
                    <a:pt x="508784" y="0"/>
                    <a:pt x="517222" y="3495"/>
                    <a:pt x="523443" y="9716"/>
                  </a:cubicBezTo>
                  <a:cubicBezTo>
                    <a:pt x="529664" y="15937"/>
                    <a:pt x="533159" y="24375"/>
                    <a:pt x="533159" y="33173"/>
                  </a:cubicBezTo>
                  <a:lnTo>
                    <a:pt x="533159" y="99706"/>
                  </a:lnTo>
                  <a:cubicBezTo>
                    <a:pt x="533159" y="108504"/>
                    <a:pt x="529664" y="116942"/>
                    <a:pt x="523443" y="123163"/>
                  </a:cubicBezTo>
                  <a:cubicBezTo>
                    <a:pt x="517222" y="129384"/>
                    <a:pt x="508784" y="132879"/>
                    <a:pt x="499986" y="132879"/>
                  </a:cubicBezTo>
                  <a:lnTo>
                    <a:pt x="33173" y="132879"/>
                  </a:lnTo>
                  <a:cubicBezTo>
                    <a:pt x="14852" y="132879"/>
                    <a:pt x="0" y="118027"/>
                    <a:pt x="0" y="99706"/>
                  </a:cubicBezTo>
                  <a:lnTo>
                    <a:pt x="0" y="33173"/>
                  </a:lnTo>
                  <a:cubicBezTo>
                    <a:pt x="0" y="24375"/>
                    <a:pt x="3495" y="15937"/>
                    <a:pt x="9716" y="9716"/>
                  </a:cubicBezTo>
                  <a:cubicBezTo>
                    <a:pt x="15937" y="3495"/>
                    <a:pt x="24375" y="0"/>
                    <a:pt x="331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533159" cy="1709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5532476-6D9C-1638-7890-8961C055CB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701347"/>
            <a:ext cx="12187351" cy="4140778"/>
          </a:xfrm>
          <a:prstGeom prst="rect">
            <a:avLst/>
          </a:prstGeom>
        </p:spPr>
      </p:pic>
      <p:grpSp>
        <p:nvGrpSpPr>
          <p:cNvPr id="60" name="Group 8">
            <a:extLst>
              <a:ext uri="{FF2B5EF4-FFF2-40B4-BE49-F238E27FC236}">
                <a16:creationId xmlns:a16="http://schemas.microsoft.com/office/drawing/2014/main" id="{3F390E7F-3CFB-9E1F-09A2-DCD1BA059290}"/>
              </a:ext>
            </a:extLst>
          </p:cNvPr>
          <p:cNvGrpSpPr/>
          <p:nvPr/>
        </p:nvGrpSpPr>
        <p:grpSpPr>
          <a:xfrm>
            <a:off x="12095129" y="5391913"/>
            <a:ext cx="184444" cy="780287"/>
            <a:chOff x="0" y="0"/>
            <a:chExt cx="281134" cy="1189333"/>
          </a:xfrm>
        </p:grpSpPr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6A4A294-A76C-3EC9-7BBA-EF80D7CD1F8B}"/>
                </a:ext>
              </a:extLst>
            </p:cNvPr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9E766D88-99B2-0648-C79D-E6404607AFE4}"/>
                </a:ext>
              </a:extLst>
            </p:cNvPr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5890B07-28E0-F085-8C77-2596C9CED064}"/>
              </a:ext>
            </a:extLst>
          </p:cNvPr>
          <p:cNvSpPr txBox="1"/>
          <p:nvPr/>
        </p:nvSpPr>
        <p:spPr>
          <a:xfrm>
            <a:off x="3295459" y="799786"/>
            <a:ext cx="5340541" cy="872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867" dirty="0">
                <a:solidFill>
                  <a:srgbClr val="7030A0"/>
                </a:solidFill>
              </a:rPr>
              <a:t>تم إنشاء بيئة </a:t>
            </a:r>
            <a:r>
              <a:rPr lang="ar-YE" sz="1867" dirty="0" err="1">
                <a:solidFill>
                  <a:srgbClr val="7030A0"/>
                </a:solidFill>
              </a:rPr>
              <a:t>إفتراضية</a:t>
            </a:r>
            <a:r>
              <a:rPr lang="ar-YE" sz="1867" dirty="0">
                <a:solidFill>
                  <a:srgbClr val="7030A0"/>
                </a:solidFill>
              </a:rPr>
              <a:t> </a:t>
            </a:r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$ python -m </a:t>
            </a:r>
            <a:r>
              <a:rPr lang="en-US" sz="1333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venv</a:t>
            </a:r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333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reemcode</a:t>
            </a:r>
            <a:endParaRPr lang="ar-YE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algn="r" rtl="1"/>
            <a:r>
              <a:rPr lang="ar-YE" sz="1867" dirty="0">
                <a:solidFill>
                  <a:srgbClr val="7030A0"/>
                </a:solidFill>
                <a:latin typeface="Lucida Console" panose="020B0609040504020204" pitchFamily="49" charset="0"/>
              </a:rPr>
              <a:t>وتم تفعيل البيئة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source </a:t>
            </a:r>
            <a:r>
              <a:rPr lang="en-US" sz="1333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reemcode</a:t>
            </a:r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/Scripts/activate</a:t>
            </a:r>
          </a:p>
          <a:p>
            <a:pPr algn="r" rtl="1"/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333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reemcode</a:t>
            </a:r>
            <a:r>
              <a:rPr lang="en-US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8097688" y="1279525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6FA7B95-F1A6-CE91-F447-7677AB9335C6}"/>
              </a:ext>
            </a:extLst>
          </p:cNvPr>
          <p:cNvGrpSpPr/>
          <p:nvPr/>
        </p:nvGrpSpPr>
        <p:grpSpPr>
          <a:xfrm>
            <a:off x="8134991" y="1514662"/>
            <a:ext cx="3976277" cy="869327"/>
            <a:chOff x="12202486" y="2271994"/>
            <a:chExt cx="5964416" cy="1303991"/>
          </a:xfrm>
        </p:grpSpPr>
        <p:sp>
          <p:nvSpPr>
            <p:cNvPr id="38" name="Freeform 38"/>
            <p:cNvSpPr/>
            <p:nvPr/>
          </p:nvSpPr>
          <p:spPr>
            <a:xfrm>
              <a:off x="12335025" y="2352715"/>
              <a:ext cx="1026728" cy="1025445"/>
            </a:xfrm>
            <a:custGeom>
              <a:avLst/>
              <a:gdLst/>
              <a:ahLst/>
              <a:cxnLst/>
              <a:rect l="l" t="t" r="r" b="b"/>
              <a:pathLst>
                <a:path w="1026728" h="1025445">
                  <a:moveTo>
                    <a:pt x="0" y="0"/>
                  </a:moveTo>
                  <a:lnTo>
                    <a:pt x="1026728" y="0"/>
                  </a:lnTo>
                  <a:lnTo>
                    <a:pt x="1026728" y="1025445"/>
                  </a:lnTo>
                  <a:lnTo>
                    <a:pt x="0" y="102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39" name="Group 39"/>
            <p:cNvGrpSpPr/>
            <p:nvPr/>
          </p:nvGrpSpPr>
          <p:grpSpPr>
            <a:xfrm>
              <a:off x="12202486" y="2271994"/>
              <a:ext cx="1011607" cy="1011607"/>
              <a:chOff x="0" y="0"/>
              <a:chExt cx="812800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1391" tIns="31391" rIns="31391" bIns="31391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13438449" y="2658042"/>
              <a:ext cx="4728453" cy="9179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81"/>
                </a:lnSpc>
                <a:spcBef>
                  <a:spcPct val="0"/>
                </a:spcBef>
              </a:pPr>
              <a:r>
                <a:rPr lang="en-US" sz="2667" b="1" dirty="0">
                  <a:solidFill>
                    <a:srgbClr val="E464D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Pip install D</a:t>
              </a:r>
              <a:r>
                <a:rPr lang="en-US" sz="2667" b="1" dirty="0">
                  <a:solidFill>
                    <a:srgbClr val="E464D7"/>
                  </a:solidFill>
                  <a:latin typeface="Poppins Bold"/>
                  <a:cs typeface="Poppins Bold"/>
                </a:rPr>
                <a:t>jango</a:t>
              </a:r>
            </a:p>
            <a:p>
              <a:pPr>
                <a:lnSpc>
                  <a:spcPts val="2281"/>
                </a:lnSpc>
                <a:spcBef>
                  <a:spcPct val="0"/>
                </a:spcBef>
              </a:pPr>
              <a:endParaRPr lang="en-US" sz="2667" b="1" dirty="0">
                <a:solidFill>
                  <a:srgbClr val="E464D7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097688" y="3698527"/>
            <a:ext cx="3426561" cy="1879948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480918" y="4026803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7864F249-1B34-B46A-A02C-45D997714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30" y="1514663"/>
            <a:ext cx="6244058" cy="4473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9202589" y="4014103"/>
            <a:ext cx="2227411" cy="1405256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/>
            <a:r>
              <a:rPr lang="ar-YE" sz="2133" b="1" dirty="0">
                <a:solidFill>
                  <a:srgbClr val="7030A0"/>
                </a:solidFill>
              </a:rPr>
              <a:t>تثبيت </a:t>
            </a:r>
            <a:r>
              <a:rPr lang="ar-YE" sz="2133" b="1" dirty="0" err="1">
                <a:solidFill>
                  <a:srgbClr val="7030A0"/>
                </a:solidFill>
              </a:rPr>
              <a:t>جانغو</a:t>
            </a:r>
            <a:r>
              <a:rPr lang="ar-YE" sz="2133" b="1" dirty="0">
                <a:solidFill>
                  <a:srgbClr val="7030A0"/>
                </a:solidFill>
              </a:rPr>
              <a:t> داخل البيئة </a:t>
            </a:r>
            <a:r>
              <a:rPr lang="ar-YE" sz="2133" b="1" dirty="0" err="1">
                <a:solidFill>
                  <a:srgbClr val="7030A0"/>
                </a:solidFill>
              </a:rPr>
              <a:t>الإفتراضية</a:t>
            </a:r>
            <a:r>
              <a:rPr lang="ar-YE" sz="2133" b="1" dirty="0">
                <a:solidFill>
                  <a:srgbClr val="7030A0"/>
                </a:solidFill>
              </a:rPr>
              <a:t> اللي </a:t>
            </a:r>
            <a:r>
              <a:rPr lang="ar-YE" sz="2133" b="1" dirty="0" err="1">
                <a:solidFill>
                  <a:srgbClr val="7030A0"/>
                </a:solidFill>
              </a:rPr>
              <a:t>بنشتغل</a:t>
            </a:r>
            <a:r>
              <a:rPr lang="ar-YE" sz="2133" b="1" dirty="0">
                <a:solidFill>
                  <a:srgbClr val="7030A0"/>
                </a:solidFill>
              </a:rPr>
              <a:t> عليها ك محضرات كامل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sp>
        <p:nvSpPr>
          <p:cNvPr id="45" name="Freeform 45"/>
          <p:cNvSpPr/>
          <p:nvPr/>
        </p:nvSpPr>
        <p:spPr>
          <a:xfrm>
            <a:off x="1263202" y="4206991"/>
            <a:ext cx="249967" cy="194037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2" y="0"/>
                </a:lnTo>
                <a:lnTo>
                  <a:pt x="374952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>
            <a:off x="2942026" y="546135"/>
            <a:ext cx="6049011" cy="1832523"/>
            <a:chOff x="0" y="0"/>
            <a:chExt cx="540368" cy="16370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40368" cy="163702"/>
            </a:xfrm>
            <a:custGeom>
              <a:avLst/>
              <a:gdLst/>
              <a:ahLst/>
              <a:cxnLst/>
              <a:rect l="l" t="t" r="r" b="b"/>
              <a:pathLst>
                <a:path w="540368" h="163702">
                  <a:moveTo>
                    <a:pt x="34983" y="0"/>
                  </a:moveTo>
                  <a:lnTo>
                    <a:pt x="505385" y="0"/>
                  </a:lnTo>
                  <a:cubicBezTo>
                    <a:pt x="514663" y="0"/>
                    <a:pt x="523561" y="3686"/>
                    <a:pt x="530122" y="10246"/>
                  </a:cubicBezTo>
                  <a:cubicBezTo>
                    <a:pt x="536683" y="16807"/>
                    <a:pt x="540368" y="25705"/>
                    <a:pt x="540368" y="34983"/>
                  </a:cubicBezTo>
                  <a:lnTo>
                    <a:pt x="540368" y="128719"/>
                  </a:lnTo>
                  <a:cubicBezTo>
                    <a:pt x="540368" y="148040"/>
                    <a:pt x="524706" y="163702"/>
                    <a:pt x="505385" y="163702"/>
                  </a:cubicBezTo>
                  <a:lnTo>
                    <a:pt x="34983" y="163702"/>
                  </a:lnTo>
                  <a:cubicBezTo>
                    <a:pt x="25705" y="163702"/>
                    <a:pt x="16807" y="160017"/>
                    <a:pt x="10246" y="153456"/>
                  </a:cubicBezTo>
                  <a:cubicBezTo>
                    <a:pt x="3686" y="146895"/>
                    <a:pt x="0" y="137997"/>
                    <a:pt x="0" y="128719"/>
                  </a:cubicBezTo>
                  <a:lnTo>
                    <a:pt x="0" y="34983"/>
                  </a:lnTo>
                  <a:cubicBezTo>
                    <a:pt x="0" y="25705"/>
                    <a:pt x="3686" y="16807"/>
                    <a:pt x="10246" y="10246"/>
                  </a:cubicBezTo>
                  <a:cubicBezTo>
                    <a:pt x="16807" y="3686"/>
                    <a:pt x="25705" y="0"/>
                    <a:pt x="3498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540368" cy="2018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0" name="Freeform 50"/>
          <p:cNvSpPr/>
          <p:nvPr/>
        </p:nvSpPr>
        <p:spPr>
          <a:xfrm flipV="1">
            <a:off x="3295459" y="1239953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1659321"/>
                </a:moveTo>
                <a:lnTo>
                  <a:pt x="8401624" y="1659321"/>
                </a:lnTo>
                <a:lnTo>
                  <a:pt x="8401624" y="0"/>
                </a:lnTo>
                <a:lnTo>
                  <a:pt x="0" y="0"/>
                </a:lnTo>
                <a:lnTo>
                  <a:pt x="0" y="1659321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3295459" y="1974447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0"/>
                </a:moveTo>
                <a:lnTo>
                  <a:pt x="8401624" y="0"/>
                </a:lnTo>
                <a:lnTo>
                  <a:pt x="8401624" y="1659320"/>
                </a:lnTo>
                <a:lnTo>
                  <a:pt x="0" y="1659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grpSp>
        <p:nvGrpSpPr>
          <p:cNvPr id="52" name="Group 52"/>
          <p:cNvGrpSpPr/>
          <p:nvPr/>
        </p:nvGrpSpPr>
        <p:grpSpPr>
          <a:xfrm>
            <a:off x="3165990" y="680645"/>
            <a:ext cx="5601083" cy="1395957"/>
            <a:chOff x="0" y="0"/>
            <a:chExt cx="533159" cy="13287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33159" cy="132879"/>
            </a:xfrm>
            <a:custGeom>
              <a:avLst/>
              <a:gdLst/>
              <a:ahLst/>
              <a:cxnLst/>
              <a:rect l="l" t="t" r="r" b="b"/>
              <a:pathLst>
                <a:path w="533159" h="132879">
                  <a:moveTo>
                    <a:pt x="33173" y="0"/>
                  </a:moveTo>
                  <a:lnTo>
                    <a:pt x="499986" y="0"/>
                  </a:lnTo>
                  <a:cubicBezTo>
                    <a:pt x="508784" y="0"/>
                    <a:pt x="517222" y="3495"/>
                    <a:pt x="523443" y="9716"/>
                  </a:cubicBezTo>
                  <a:cubicBezTo>
                    <a:pt x="529664" y="15937"/>
                    <a:pt x="533159" y="24375"/>
                    <a:pt x="533159" y="33173"/>
                  </a:cubicBezTo>
                  <a:lnTo>
                    <a:pt x="533159" y="99706"/>
                  </a:lnTo>
                  <a:cubicBezTo>
                    <a:pt x="533159" y="108504"/>
                    <a:pt x="529664" y="116942"/>
                    <a:pt x="523443" y="123163"/>
                  </a:cubicBezTo>
                  <a:cubicBezTo>
                    <a:pt x="517222" y="129384"/>
                    <a:pt x="508784" y="132879"/>
                    <a:pt x="499986" y="132879"/>
                  </a:cubicBezTo>
                  <a:lnTo>
                    <a:pt x="33173" y="132879"/>
                  </a:lnTo>
                  <a:cubicBezTo>
                    <a:pt x="14852" y="132879"/>
                    <a:pt x="0" y="118027"/>
                    <a:pt x="0" y="99706"/>
                  </a:cubicBezTo>
                  <a:lnTo>
                    <a:pt x="0" y="33173"/>
                  </a:lnTo>
                  <a:cubicBezTo>
                    <a:pt x="0" y="24375"/>
                    <a:pt x="3495" y="15937"/>
                    <a:pt x="9716" y="9716"/>
                  </a:cubicBezTo>
                  <a:cubicBezTo>
                    <a:pt x="15937" y="3495"/>
                    <a:pt x="24375" y="0"/>
                    <a:pt x="331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533159" cy="1709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:a16="http://schemas.microsoft.com/office/drawing/2014/main" id="{3F390E7F-3CFB-9E1F-09A2-DCD1BA059290}"/>
              </a:ext>
            </a:extLst>
          </p:cNvPr>
          <p:cNvGrpSpPr/>
          <p:nvPr/>
        </p:nvGrpSpPr>
        <p:grpSpPr>
          <a:xfrm>
            <a:off x="12095129" y="5391913"/>
            <a:ext cx="184444" cy="780287"/>
            <a:chOff x="0" y="0"/>
            <a:chExt cx="281134" cy="1189333"/>
          </a:xfrm>
        </p:grpSpPr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6A4A294-A76C-3EC9-7BBA-EF80D7CD1F8B}"/>
                </a:ext>
              </a:extLst>
            </p:cNvPr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9E766D88-99B2-0648-C79D-E6404607AFE4}"/>
                </a:ext>
              </a:extLst>
            </p:cNvPr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5890B07-28E0-F085-8C77-2596C9CED064}"/>
              </a:ext>
            </a:extLst>
          </p:cNvPr>
          <p:cNvSpPr txBox="1"/>
          <p:nvPr/>
        </p:nvSpPr>
        <p:spPr>
          <a:xfrm>
            <a:off x="3295459" y="799786"/>
            <a:ext cx="5340541" cy="7076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هنا قد كنت أنشأت وكملت التكليف كامل بس طفيت الجهاز ونسيت ما أحفظ المشروع</a:t>
            </a:r>
          </a:p>
          <a:p>
            <a:pPr algn="r" rtl="1"/>
            <a:r>
              <a:rPr lang="ar-YE" sz="1333" dirty="0">
                <a:solidFill>
                  <a:prstClr val="black"/>
                </a:solidFill>
                <a:latin typeface="Lucida Console" panose="020B0609040504020204" pitchFamily="49" charset="0"/>
              </a:rPr>
              <a:t>تم إنشاء مشروع جديد ب اسم 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reem_library2</a:t>
            </a:r>
          </a:p>
          <a:p>
            <a:pPr algn="r" rtl="1"/>
            <a:endParaRPr lang="en-US" sz="1333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56A045-BE5B-CA48-429C-73BAF6125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39" y="2679571"/>
            <a:ext cx="12187351" cy="40836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BC47D-26C3-4420-A4BE-FEF87348B5DE}"/>
              </a:ext>
            </a:extLst>
          </p:cNvPr>
          <p:cNvGrpSpPr/>
          <p:nvPr/>
        </p:nvGrpSpPr>
        <p:grpSpPr>
          <a:xfrm>
            <a:off x="3170848" y="1103404"/>
            <a:ext cx="5922149" cy="747728"/>
            <a:chOff x="10851492" y="2067171"/>
            <a:chExt cx="8883223" cy="1121592"/>
          </a:xfrm>
        </p:grpSpPr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17F03347-27EF-341A-B95C-7CF65F516E94}"/>
                </a:ext>
              </a:extLst>
            </p:cNvPr>
            <p:cNvSpPr/>
            <p:nvPr/>
          </p:nvSpPr>
          <p:spPr>
            <a:xfrm>
              <a:off x="10885469" y="2160502"/>
              <a:ext cx="1026728" cy="1025445"/>
            </a:xfrm>
            <a:custGeom>
              <a:avLst/>
              <a:gdLst/>
              <a:ahLst/>
              <a:cxnLst/>
              <a:rect l="l" t="t" r="r" b="b"/>
              <a:pathLst>
                <a:path w="1026728" h="1025445">
                  <a:moveTo>
                    <a:pt x="0" y="0"/>
                  </a:moveTo>
                  <a:lnTo>
                    <a:pt x="1026728" y="0"/>
                  </a:lnTo>
                  <a:lnTo>
                    <a:pt x="1026728" y="1025445"/>
                  </a:lnTo>
                  <a:lnTo>
                    <a:pt x="0" y="102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grpSp>
          <p:nvGrpSpPr>
            <p:cNvPr id="21" name="Group 39">
              <a:extLst>
                <a:ext uri="{FF2B5EF4-FFF2-40B4-BE49-F238E27FC236}">
                  <a16:creationId xmlns:a16="http://schemas.microsoft.com/office/drawing/2014/main" id="{FC23DDB4-7702-C853-729B-850C4B340D3D}"/>
                </a:ext>
              </a:extLst>
            </p:cNvPr>
            <p:cNvGrpSpPr/>
            <p:nvPr/>
          </p:nvGrpSpPr>
          <p:grpSpPr>
            <a:xfrm>
              <a:off x="10851492" y="2067171"/>
              <a:ext cx="2267763" cy="1121592"/>
              <a:chOff x="-1085489" y="-164570"/>
              <a:chExt cx="1822089" cy="901170"/>
            </a:xfrm>
          </p:grpSpPr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2DD9624-734A-B012-C944-8A359D422148}"/>
                  </a:ext>
                </a:extLst>
              </p:cNvPr>
              <p:cNvSpPr/>
              <p:nvPr/>
            </p:nvSpPr>
            <p:spPr>
              <a:xfrm>
                <a:off x="-1085489" y="-16457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ar-YE" sz="1200" dirty="0"/>
              </a:p>
            </p:txBody>
          </p:sp>
          <p:sp>
            <p:nvSpPr>
              <p:cNvPr id="24" name="TextBox 41">
                <a:extLst>
                  <a:ext uri="{FF2B5EF4-FFF2-40B4-BE49-F238E27FC236}">
                    <a16:creationId xmlns:a16="http://schemas.microsoft.com/office/drawing/2014/main" id="{77EF2D3E-A2E3-8499-9201-62C0F5D560FC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1391" tIns="31391" rIns="31391" bIns="31391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22" name="TextBox 42">
              <a:extLst>
                <a:ext uri="{FF2B5EF4-FFF2-40B4-BE49-F238E27FC236}">
                  <a16:creationId xmlns:a16="http://schemas.microsoft.com/office/drawing/2014/main" id="{FEA7AC9B-C77E-7A3C-ED3B-4E191D7AEF5E}"/>
                </a:ext>
              </a:extLst>
            </p:cNvPr>
            <p:cNvSpPr txBox="1"/>
            <p:nvPr/>
          </p:nvSpPr>
          <p:spPr>
            <a:xfrm>
              <a:off x="11883731" y="2489612"/>
              <a:ext cx="7850984" cy="3386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467" b="1" dirty="0">
                  <a:solidFill>
                    <a:srgbClr val="C70DD5"/>
                  </a:solidFill>
                  <a:latin typeface="Lucida Console" panose="020B0609040504020204" pitchFamily="49" charset="0"/>
                </a:rPr>
                <a:t>$ </a:t>
              </a:r>
              <a:r>
                <a:rPr lang="en-US" sz="1467" b="1" dirty="0" err="1">
                  <a:solidFill>
                    <a:srgbClr val="C70DD5"/>
                  </a:solidFill>
                  <a:latin typeface="Lucida Console" panose="020B0609040504020204" pitchFamily="49" charset="0"/>
                </a:rPr>
                <a:t>django</a:t>
              </a:r>
              <a:r>
                <a:rPr lang="en-US" sz="1467" b="1" dirty="0">
                  <a:solidFill>
                    <a:srgbClr val="C70DD5"/>
                  </a:solidFill>
                  <a:latin typeface="Lucida Console" panose="020B0609040504020204" pitchFamily="49" charset="0"/>
                </a:rPr>
                <a:t>-admin </a:t>
              </a:r>
              <a:r>
                <a:rPr lang="en-US" sz="1467" b="1" dirty="0" err="1">
                  <a:solidFill>
                    <a:srgbClr val="C70DD5"/>
                  </a:solidFill>
                  <a:latin typeface="Lucida Console" panose="020B0609040504020204" pitchFamily="49" charset="0"/>
                </a:rPr>
                <a:t>startproject</a:t>
              </a:r>
              <a:r>
                <a:rPr lang="en-US" sz="1467" b="1" dirty="0">
                  <a:solidFill>
                    <a:srgbClr val="C70DD5"/>
                  </a:solidFill>
                  <a:latin typeface="Lucida Console" panose="020B0609040504020204" pitchFamily="49" charset="0"/>
                </a:rPr>
                <a:t> reem_library2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4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sp>
        <p:nvSpPr>
          <p:cNvPr id="45" name="Freeform 45"/>
          <p:cNvSpPr/>
          <p:nvPr/>
        </p:nvSpPr>
        <p:spPr>
          <a:xfrm>
            <a:off x="1263202" y="4206991"/>
            <a:ext cx="249967" cy="194037"/>
          </a:xfrm>
          <a:custGeom>
            <a:avLst/>
            <a:gdLst/>
            <a:ahLst/>
            <a:cxnLst/>
            <a:rect l="l" t="t" r="r" b="b"/>
            <a:pathLst>
              <a:path w="374951" h="291056">
                <a:moveTo>
                  <a:pt x="0" y="0"/>
                </a:moveTo>
                <a:lnTo>
                  <a:pt x="374952" y="0"/>
                </a:lnTo>
                <a:lnTo>
                  <a:pt x="374952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>
            <a:off x="2942025" y="546135"/>
            <a:ext cx="8183175" cy="1832523"/>
            <a:chOff x="0" y="0"/>
            <a:chExt cx="540368" cy="16370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40368" cy="163702"/>
            </a:xfrm>
            <a:custGeom>
              <a:avLst/>
              <a:gdLst/>
              <a:ahLst/>
              <a:cxnLst/>
              <a:rect l="l" t="t" r="r" b="b"/>
              <a:pathLst>
                <a:path w="540368" h="163702">
                  <a:moveTo>
                    <a:pt x="34983" y="0"/>
                  </a:moveTo>
                  <a:lnTo>
                    <a:pt x="505385" y="0"/>
                  </a:lnTo>
                  <a:cubicBezTo>
                    <a:pt x="514663" y="0"/>
                    <a:pt x="523561" y="3686"/>
                    <a:pt x="530122" y="10246"/>
                  </a:cubicBezTo>
                  <a:cubicBezTo>
                    <a:pt x="536683" y="16807"/>
                    <a:pt x="540368" y="25705"/>
                    <a:pt x="540368" y="34983"/>
                  </a:cubicBezTo>
                  <a:lnTo>
                    <a:pt x="540368" y="128719"/>
                  </a:lnTo>
                  <a:cubicBezTo>
                    <a:pt x="540368" y="148040"/>
                    <a:pt x="524706" y="163702"/>
                    <a:pt x="505385" y="163702"/>
                  </a:cubicBezTo>
                  <a:lnTo>
                    <a:pt x="34983" y="163702"/>
                  </a:lnTo>
                  <a:cubicBezTo>
                    <a:pt x="25705" y="163702"/>
                    <a:pt x="16807" y="160017"/>
                    <a:pt x="10246" y="153456"/>
                  </a:cubicBezTo>
                  <a:cubicBezTo>
                    <a:pt x="3686" y="146895"/>
                    <a:pt x="0" y="137997"/>
                    <a:pt x="0" y="128719"/>
                  </a:cubicBezTo>
                  <a:lnTo>
                    <a:pt x="0" y="34983"/>
                  </a:lnTo>
                  <a:cubicBezTo>
                    <a:pt x="0" y="25705"/>
                    <a:pt x="3686" y="16807"/>
                    <a:pt x="10246" y="10246"/>
                  </a:cubicBezTo>
                  <a:cubicBezTo>
                    <a:pt x="16807" y="3686"/>
                    <a:pt x="25705" y="0"/>
                    <a:pt x="3498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540368" cy="20180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0" name="Freeform 50"/>
          <p:cNvSpPr/>
          <p:nvPr/>
        </p:nvSpPr>
        <p:spPr>
          <a:xfrm flipV="1">
            <a:off x="3295459" y="1239953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1659321"/>
                </a:moveTo>
                <a:lnTo>
                  <a:pt x="8401624" y="1659321"/>
                </a:lnTo>
                <a:lnTo>
                  <a:pt x="8401624" y="0"/>
                </a:lnTo>
                <a:lnTo>
                  <a:pt x="0" y="0"/>
                </a:lnTo>
                <a:lnTo>
                  <a:pt x="0" y="1659321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3295459" y="1974447"/>
            <a:ext cx="5601083" cy="1106214"/>
          </a:xfrm>
          <a:custGeom>
            <a:avLst/>
            <a:gdLst/>
            <a:ahLst/>
            <a:cxnLst/>
            <a:rect l="l" t="t" r="r" b="b"/>
            <a:pathLst>
              <a:path w="8401624" h="1659321">
                <a:moveTo>
                  <a:pt x="0" y="0"/>
                </a:moveTo>
                <a:lnTo>
                  <a:pt x="8401624" y="0"/>
                </a:lnTo>
                <a:lnTo>
                  <a:pt x="8401624" y="1659320"/>
                </a:lnTo>
                <a:lnTo>
                  <a:pt x="0" y="1659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5000"/>
            </a:blip>
            <a:stretch>
              <a:fillRect/>
            </a:stretch>
          </a:blipFill>
        </p:spPr>
      </p:sp>
      <p:grpSp>
        <p:nvGrpSpPr>
          <p:cNvPr id="52" name="Group 52"/>
          <p:cNvGrpSpPr/>
          <p:nvPr/>
        </p:nvGrpSpPr>
        <p:grpSpPr>
          <a:xfrm>
            <a:off x="3170848" y="710159"/>
            <a:ext cx="7603611" cy="1395957"/>
            <a:chOff x="0" y="0"/>
            <a:chExt cx="533159" cy="13287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33159" cy="132879"/>
            </a:xfrm>
            <a:custGeom>
              <a:avLst/>
              <a:gdLst/>
              <a:ahLst/>
              <a:cxnLst/>
              <a:rect l="l" t="t" r="r" b="b"/>
              <a:pathLst>
                <a:path w="533159" h="132879">
                  <a:moveTo>
                    <a:pt x="33173" y="0"/>
                  </a:moveTo>
                  <a:lnTo>
                    <a:pt x="499986" y="0"/>
                  </a:lnTo>
                  <a:cubicBezTo>
                    <a:pt x="508784" y="0"/>
                    <a:pt x="517222" y="3495"/>
                    <a:pt x="523443" y="9716"/>
                  </a:cubicBezTo>
                  <a:cubicBezTo>
                    <a:pt x="529664" y="15937"/>
                    <a:pt x="533159" y="24375"/>
                    <a:pt x="533159" y="33173"/>
                  </a:cubicBezTo>
                  <a:lnTo>
                    <a:pt x="533159" y="99706"/>
                  </a:lnTo>
                  <a:cubicBezTo>
                    <a:pt x="533159" y="108504"/>
                    <a:pt x="529664" y="116942"/>
                    <a:pt x="523443" y="123163"/>
                  </a:cubicBezTo>
                  <a:cubicBezTo>
                    <a:pt x="517222" y="129384"/>
                    <a:pt x="508784" y="132879"/>
                    <a:pt x="499986" y="132879"/>
                  </a:cubicBezTo>
                  <a:lnTo>
                    <a:pt x="33173" y="132879"/>
                  </a:lnTo>
                  <a:cubicBezTo>
                    <a:pt x="14852" y="132879"/>
                    <a:pt x="0" y="118027"/>
                    <a:pt x="0" y="99706"/>
                  </a:cubicBezTo>
                  <a:lnTo>
                    <a:pt x="0" y="33173"/>
                  </a:lnTo>
                  <a:cubicBezTo>
                    <a:pt x="0" y="24375"/>
                    <a:pt x="3495" y="15937"/>
                    <a:pt x="9716" y="9716"/>
                  </a:cubicBezTo>
                  <a:cubicBezTo>
                    <a:pt x="15937" y="3495"/>
                    <a:pt x="24375" y="0"/>
                    <a:pt x="331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533159" cy="17097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:a16="http://schemas.microsoft.com/office/drawing/2014/main" id="{3F390E7F-3CFB-9E1F-09A2-DCD1BA059290}"/>
              </a:ext>
            </a:extLst>
          </p:cNvPr>
          <p:cNvGrpSpPr/>
          <p:nvPr/>
        </p:nvGrpSpPr>
        <p:grpSpPr>
          <a:xfrm>
            <a:off x="12095129" y="5391913"/>
            <a:ext cx="184444" cy="780287"/>
            <a:chOff x="0" y="0"/>
            <a:chExt cx="281134" cy="1189333"/>
          </a:xfrm>
        </p:grpSpPr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66A4A294-A76C-3EC9-7BBA-EF80D7CD1F8B}"/>
                </a:ext>
              </a:extLst>
            </p:cNvPr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62" name="TextBox 10">
              <a:extLst>
                <a:ext uri="{FF2B5EF4-FFF2-40B4-BE49-F238E27FC236}">
                  <a16:creationId xmlns:a16="http://schemas.microsoft.com/office/drawing/2014/main" id="{9E766D88-99B2-0648-C79D-E6404607AFE4}"/>
                </a:ext>
              </a:extLst>
            </p:cNvPr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5890B07-28E0-F085-8C77-2596C9CED064}"/>
              </a:ext>
            </a:extLst>
          </p:cNvPr>
          <p:cNvSpPr txBox="1"/>
          <p:nvPr/>
        </p:nvSpPr>
        <p:spPr>
          <a:xfrm>
            <a:off x="3809654" y="758463"/>
            <a:ext cx="682830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انتقلت لمجلد المشروع اللي نشأت بالمرة السابقة وسويت تشغيل للتطبيق وظهر رابط التنفيذ للتطبيق</a:t>
            </a:r>
            <a:endParaRPr lang="en-US" sz="16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BC47D-26C3-4420-A4BE-FEF87348B5DE}"/>
              </a:ext>
            </a:extLst>
          </p:cNvPr>
          <p:cNvGrpSpPr/>
          <p:nvPr/>
        </p:nvGrpSpPr>
        <p:grpSpPr>
          <a:xfrm>
            <a:off x="3170848" y="1062302"/>
            <a:ext cx="7126181" cy="985078"/>
            <a:chOff x="10851492" y="2005518"/>
            <a:chExt cx="10689271" cy="1477617"/>
          </a:xfrm>
        </p:grpSpPr>
        <p:sp>
          <p:nvSpPr>
            <p:cNvPr id="20" name="Freeform 38">
              <a:extLst>
                <a:ext uri="{FF2B5EF4-FFF2-40B4-BE49-F238E27FC236}">
                  <a16:creationId xmlns:a16="http://schemas.microsoft.com/office/drawing/2014/main" id="{17F03347-27EF-341A-B95C-7CF65F516E94}"/>
                </a:ext>
              </a:extLst>
            </p:cNvPr>
            <p:cNvSpPr/>
            <p:nvPr/>
          </p:nvSpPr>
          <p:spPr>
            <a:xfrm>
              <a:off x="10885469" y="2160502"/>
              <a:ext cx="1026728" cy="1025445"/>
            </a:xfrm>
            <a:custGeom>
              <a:avLst/>
              <a:gdLst/>
              <a:ahLst/>
              <a:cxnLst/>
              <a:rect l="l" t="t" r="r" b="b"/>
              <a:pathLst>
                <a:path w="1026728" h="1025445">
                  <a:moveTo>
                    <a:pt x="0" y="0"/>
                  </a:moveTo>
                  <a:lnTo>
                    <a:pt x="1026728" y="0"/>
                  </a:lnTo>
                  <a:lnTo>
                    <a:pt x="1026728" y="1025445"/>
                  </a:lnTo>
                  <a:lnTo>
                    <a:pt x="0" y="10254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grpSp>
          <p:nvGrpSpPr>
            <p:cNvPr id="21" name="Group 39">
              <a:extLst>
                <a:ext uri="{FF2B5EF4-FFF2-40B4-BE49-F238E27FC236}">
                  <a16:creationId xmlns:a16="http://schemas.microsoft.com/office/drawing/2014/main" id="{FC23DDB4-7702-C853-729B-850C4B340D3D}"/>
                </a:ext>
              </a:extLst>
            </p:cNvPr>
            <p:cNvGrpSpPr/>
            <p:nvPr/>
          </p:nvGrpSpPr>
          <p:grpSpPr>
            <a:xfrm>
              <a:off x="10851492" y="2067171"/>
              <a:ext cx="2267763" cy="1121592"/>
              <a:chOff x="-1085489" y="-164570"/>
              <a:chExt cx="1822089" cy="901170"/>
            </a:xfrm>
          </p:grpSpPr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2DD9624-734A-B012-C944-8A359D422148}"/>
                  </a:ext>
                </a:extLst>
              </p:cNvPr>
              <p:cNvSpPr/>
              <p:nvPr/>
            </p:nvSpPr>
            <p:spPr>
              <a:xfrm>
                <a:off x="-1085489" y="-16457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ar-YE" sz="1200" dirty="0"/>
              </a:p>
            </p:txBody>
          </p:sp>
          <p:sp>
            <p:nvSpPr>
              <p:cNvPr id="24" name="TextBox 41">
                <a:extLst>
                  <a:ext uri="{FF2B5EF4-FFF2-40B4-BE49-F238E27FC236}">
                    <a16:creationId xmlns:a16="http://schemas.microsoft.com/office/drawing/2014/main" id="{77EF2D3E-A2E3-8499-9201-62C0F5D560FC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1391" tIns="31391" rIns="31391" bIns="31391" rtlCol="0" anchor="ctr"/>
              <a:lstStyle/>
              <a:p>
                <a:pPr algn="ctr">
                  <a:lnSpc>
                    <a:spcPts val="177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22" name="TextBox 42">
              <a:extLst>
                <a:ext uri="{FF2B5EF4-FFF2-40B4-BE49-F238E27FC236}">
                  <a16:creationId xmlns:a16="http://schemas.microsoft.com/office/drawing/2014/main" id="{FEA7AC9B-C77E-7A3C-ED3B-4E191D7AEF5E}"/>
                </a:ext>
              </a:extLst>
            </p:cNvPr>
            <p:cNvSpPr txBox="1"/>
            <p:nvPr/>
          </p:nvSpPr>
          <p:spPr>
            <a:xfrm>
              <a:off x="11913228" y="2005518"/>
              <a:ext cx="9627535" cy="14776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190510" indent="-19051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cd </a:t>
              </a:r>
              <a:r>
                <a:rPr lang="en-US" sz="1467" b="1" dirty="0" err="1">
                  <a:solidFill>
                    <a:srgbClr val="C70DD5"/>
                  </a:solidFill>
                  <a:latin typeface="Lucida Console" panose="020B0609040504020204" pitchFamily="49" charset="0"/>
                </a:rPr>
                <a:t>reem_library</a:t>
              </a:r>
              <a:endParaRPr lang="en-US" sz="1467" b="1" dirty="0">
                <a:solidFill>
                  <a:srgbClr val="C70DD5"/>
                </a:solidFill>
                <a:latin typeface="Lucida Console" panose="020B0609040504020204" pitchFamily="49" charset="0"/>
              </a:endParaRPr>
            </a:p>
            <a:p>
              <a:pPr marL="190510" indent="-19051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ls</a:t>
              </a:r>
            </a:p>
            <a:p>
              <a:pPr marL="190510" indent="-190510">
                <a:buFont typeface="Arial" panose="020B0604020202020204" pitchFamily="34" charset="0"/>
                <a:buChar char="•"/>
              </a:pPr>
              <a:r>
                <a:rPr lang="en-US" sz="1067" b="1" dirty="0">
                  <a:solidFill>
                    <a:srgbClr val="7D97FF"/>
                  </a:solidFill>
                  <a:latin typeface="Lucida Console" panose="020B0609040504020204" pitchFamily="49" charset="0"/>
                </a:rPr>
                <a:t>authors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/  </a:t>
              </a:r>
              <a:r>
                <a:rPr lang="en-US" sz="1067" b="1" dirty="0">
                  <a:solidFill>
                    <a:srgbClr val="7D97FF"/>
                  </a:solidFill>
                  <a:latin typeface="Lucida Console" panose="020B0609040504020204" pitchFamily="49" charset="0"/>
                </a:rPr>
                <a:t>books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/  </a:t>
              </a:r>
              <a:r>
                <a:rPr lang="en-US" sz="1067" b="1" dirty="0">
                  <a:solidFill>
                    <a:srgbClr val="7D97FF"/>
                  </a:solidFill>
                  <a:latin typeface="Lucida Console" panose="020B0609040504020204" pitchFamily="49" charset="0"/>
                </a:rPr>
                <a:t>borrow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/  db.sqlite3  </a:t>
              </a:r>
              <a:r>
                <a:rPr lang="en-US" sz="1067" b="1" dirty="0">
                  <a:solidFill>
                    <a:srgbClr val="00F200"/>
                  </a:solidFill>
                  <a:latin typeface="Lucida Console" panose="020B0609040504020204" pitchFamily="49" charset="0"/>
                </a:rPr>
                <a:t>manage.py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*  </a:t>
              </a:r>
              <a:r>
                <a:rPr lang="en-US" sz="1067" b="1" dirty="0" err="1">
                  <a:solidFill>
                    <a:srgbClr val="7D97FF"/>
                  </a:solidFill>
                  <a:latin typeface="Lucida Console" panose="020B0609040504020204" pitchFamily="49" charset="0"/>
                </a:rPr>
                <a:t>reem_library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/  </a:t>
              </a:r>
              <a:r>
                <a:rPr lang="en-US" sz="1067" b="1" dirty="0">
                  <a:solidFill>
                    <a:srgbClr val="7D97FF"/>
                  </a:solidFill>
                  <a:latin typeface="Lucida Console" panose="020B0609040504020204" pitchFamily="49" charset="0"/>
                </a:rPr>
                <a:t>users</a:t>
              </a:r>
              <a:r>
                <a:rPr lang="en-US" sz="1067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/</a:t>
              </a:r>
            </a:p>
            <a:p>
              <a:pPr marL="190510" indent="-19051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$ python manage.py </a:t>
              </a:r>
              <a:r>
                <a:rPr lang="en-US" sz="1200" dirty="0" err="1">
                  <a:solidFill>
                    <a:prstClr val="black"/>
                  </a:solidFill>
                  <a:latin typeface="Lucida Console" panose="020B0609040504020204" pitchFamily="49" charset="0"/>
                </a:rPr>
                <a:t>runserver</a:t>
              </a:r>
              <a:endParaRPr lang="en-US" sz="1200" dirty="0">
                <a:solidFill>
                  <a:prstClr val="black"/>
                </a:solidFill>
                <a:latin typeface="Lucida Console" panose="020B0609040504020204" pitchFamily="49" charset="0"/>
              </a:endParaRPr>
            </a:p>
            <a:p>
              <a:pPr marL="228611" indent="-228611">
                <a:buFont typeface="Arial" panose="020B0604020202020204" pitchFamily="34" charset="0"/>
                <a:buChar char="•"/>
              </a:pPr>
              <a:endParaRPr lang="en-US" sz="1467" b="1" dirty="0">
                <a:solidFill>
                  <a:srgbClr val="C70DD5"/>
                </a:solidFill>
                <a:latin typeface="Lucida Console" panose="020B0609040504020204" pitchFamily="49" charset="0"/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CFB647E-3A5E-35EA-CBCC-C3F02A982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39" y="2673263"/>
            <a:ext cx="12187351" cy="41471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1B5933-6F23-17AA-484B-59753D348DE6}"/>
              </a:ext>
            </a:extLst>
          </p:cNvPr>
          <p:cNvSpPr txBox="1"/>
          <p:nvPr/>
        </p:nvSpPr>
        <p:spPr>
          <a:xfrm>
            <a:off x="7603915" y="2415309"/>
            <a:ext cx="3352800" cy="420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YE" sz="2133" b="1" dirty="0">
                <a:solidFill>
                  <a:srgbClr val="7030A0"/>
                </a:solidFill>
              </a:rPr>
              <a:t>هيكل التطبيق </a:t>
            </a:r>
          </a:p>
        </p:txBody>
      </p:sp>
    </p:spTree>
    <p:extLst>
      <p:ext uri="{BB962C8B-B14F-4D97-AF65-F5344CB8AC3E}">
        <p14:creationId xmlns:p14="http://schemas.microsoft.com/office/powerpoint/2010/main" val="3429184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217876" y="1773203"/>
            <a:ext cx="372012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$ python manage.py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startapp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bloge</a:t>
            </a:r>
            <a:endParaRPr lang="en-US" sz="16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7"/>
            <a:ext cx="3426561" cy="1879948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9153009" y="3796270"/>
            <a:ext cx="2227411" cy="1816266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/>
            <a:r>
              <a:rPr lang="ar-YE" sz="1867" b="1" dirty="0">
                <a:solidFill>
                  <a:srgbClr val="7030A0"/>
                </a:solidFill>
              </a:rPr>
              <a:t>دخلنا فيجول كود طبعا هذا التطبيقات إلي انشأناهن عن طريق الأمر اللي فوق نفس الشي مع باقي التطبيقات هذا سويت بس للعرض </a:t>
            </a:r>
            <a:r>
              <a:rPr lang="en-US" sz="1867" b="1" dirty="0">
                <a:solidFill>
                  <a:srgbClr val="7030A0"/>
                </a:solidFill>
              </a:rPr>
              <a:t>  </a:t>
            </a:r>
            <a:endParaRPr lang="ar-YE" sz="1867" b="1" dirty="0">
              <a:solidFill>
                <a:srgbClr val="7030A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CE4588-82DB-5862-843A-6B6F7C783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467" y="1279525"/>
            <a:ext cx="73152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BDFFD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96606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217876" y="1773203"/>
            <a:ext cx="372012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/>
            <a:r>
              <a:rPr lang="ar-YE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عرفنا تطبيقات داخل 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settings.py</a:t>
            </a:r>
            <a:r>
              <a:rPr lang="ar-YE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endParaRPr lang="en-US" sz="1600" b="1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8"/>
            <a:ext cx="3426561" cy="1305273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9183323" y="4068932"/>
            <a:ext cx="2227411" cy="954300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r" rtl="1"/>
            <a:r>
              <a:rPr lang="ar-YE" sz="1867" b="1" dirty="0">
                <a:solidFill>
                  <a:srgbClr val="7030A0"/>
                </a:solidFill>
              </a:rPr>
              <a:t>ربطنا التطبيقات داخل </a:t>
            </a:r>
            <a:r>
              <a:rPr lang="en-US" sz="1867" b="1" dirty="0" err="1">
                <a:solidFill>
                  <a:srgbClr val="7030A0"/>
                </a:solidFill>
              </a:rPr>
              <a:t>urls</a:t>
            </a:r>
            <a:r>
              <a:rPr lang="en-US" sz="1867" b="1" dirty="0">
                <a:solidFill>
                  <a:srgbClr val="7030A0"/>
                </a:solidFill>
              </a:rPr>
              <a:t> </a:t>
            </a:r>
            <a:r>
              <a:rPr lang="ar-YE" sz="1867" b="1" dirty="0">
                <a:solidFill>
                  <a:srgbClr val="7030A0"/>
                </a:solidFill>
              </a:rPr>
              <a:t>الخاص بالتطبيق الاساسي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45832-7E38-AD8B-8B98-366CFFC81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081" y="1232630"/>
            <a:ext cx="3362518" cy="21593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BDF795-7F31-EDD4-C9E2-9BAB06249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20" y="3640426"/>
            <a:ext cx="3429479" cy="17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8745" y="377089"/>
            <a:ext cx="264911" cy="19331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8745" y="438491"/>
            <a:ext cx="264911" cy="19331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11268" y="5391913"/>
            <a:ext cx="184444" cy="780287"/>
            <a:chOff x="0" y="0"/>
            <a:chExt cx="281134" cy="118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1134" cy="1189333"/>
            </a:xfrm>
            <a:custGeom>
              <a:avLst/>
              <a:gdLst/>
              <a:ahLst/>
              <a:cxnLst/>
              <a:rect l="l" t="t" r="r" b="b"/>
              <a:pathLst>
                <a:path w="281134" h="1189333">
                  <a:moveTo>
                    <a:pt x="140567" y="0"/>
                  </a:moveTo>
                  <a:lnTo>
                    <a:pt x="140567" y="0"/>
                  </a:lnTo>
                  <a:cubicBezTo>
                    <a:pt x="218200" y="0"/>
                    <a:pt x="281134" y="62934"/>
                    <a:pt x="281134" y="140567"/>
                  </a:cubicBezTo>
                  <a:lnTo>
                    <a:pt x="281134" y="1048766"/>
                  </a:lnTo>
                  <a:cubicBezTo>
                    <a:pt x="281134" y="1126399"/>
                    <a:pt x="218200" y="1189333"/>
                    <a:pt x="140567" y="1189333"/>
                  </a:cubicBezTo>
                  <a:lnTo>
                    <a:pt x="140567" y="1189333"/>
                  </a:lnTo>
                  <a:cubicBezTo>
                    <a:pt x="62934" y="1189333"/>
                    <a:pt x="0" y="1126399"/>
                    <a:pt x="0" y="1048766"/>
                  </a:cubicBezTo>
                  <a:lnTo>
                    <a:pt x="0" y="140567"/>
                  </a:lnTo>
                  <a:cubicBezTo>
                    <a:pt x="0" y="62934"/>
                    <a:pt x="62934" y="0"/>
                    <a:pt x="140567" y="0"/>
                  </a:cubicBezTo>
                  <a:close/>
                </a:path>
              </a:pathLst>
            </a:custGeom>
            <a:solidFill>
              <a:srgbClr val="E464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1134" cy="12274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9510" y="306078"/>
            <a:ext cx="191571" cy="222757"/>
          </a:xfrm>
          <a:custGeom>
            <a:avLst/>
            <a:gdLst/>
            <a:ahLst/>
            <a:cxnLst/>
            <a:rect l="l" t="t" r="r" b="b"/>
            <a:pathLst>
              <a:path w="287356" h="334135">
                <a:moveTo>
                  <a:pt x="0" y="0"/>
                </a:moveTo>
                <a:lnTo>
                  <a:pt x="287357" y="0"/>
                </a:lnTo>
                <a:lnTo>
                  <a:pt x="287357" y="334136"/>
                </a:lnTo>
                <a:lnTo>
                  <a:pt x="0" y="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627228" y="338766"/>
            <a:ext cx="652307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90031" y="338766"/>
            <a:ext cx="706998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69526" y="338766"/>
            <a:ext cx="490304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932353" y="338766"/>
            <a:ext cx="53984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4453" y="338766"/>
            <a:ext cx="1152130" cy="134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"/>
              </a:lnSpc>
              <a:spcBef>
                <a:spcPct val="0"/>
              </a:spcBef>
            </a:pPr>
            <a:r>
              <a:rPr lang="en-US" sz="80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Engineer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526821" y="1232111"/>
            <a:ext cx="3426561" cy="1879948"/>
            <a:chOff x="0" y="0"/>
            <a:chExt cx="1052050" cy="57719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8" name="Freeform 38"/>
          <p:cNvSpPr/>
          <p:nvPr/>
        </p:nvSpPr>
        <p:spPr>
          <a:xfrm>
            <a:off x="7510668" y="1686725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7424720" y="1637876"/>
            <a:ext cx="674405" cy="67440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8217876" y="1773203"/>
            <a:ext cx="3720125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Urls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 all app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097688" y="3698527"/>
            <a:ext cx="3426561" cy="1879948"/>
            <a:chOff x="0" y="0"/>
            <a:chExt cx="1052050" cy="5771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D4FB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5" name="Freeform 65"/>
          <p:cNvSpPr/>
          <p:nvPr/>
        </p:nvSpPr>
        <p:spPr>
          <a:xfrm>
            <a:off x="8496877" y="4054160"/>
            <a:ext cx="684485" cy="683630"/>
          </a:xfrm>
          <a:custGeom>
            <a:avLst/>
            <a:gdLst/>
            <a:ahLst/>
            <a:cxnLst/>
            <a:rect l="l" t="t" r="r" b="b"/>
            <a:pathLst>
              <a:path w="1026728" h="1025445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379082" y="3847962"/>
            <a:ext cx="674405" cy="674405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1391" tIns="31391" rIns="31391" bIns="31391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F52BFD4-B8E3-86D7-DF31-75DF80D43968}"/>
              </a:ext>
            </a:extLst>
          </p:cNvPr>
          <p:cNvSpPr txBox="1"/>
          <p:nvPr/>
        </p:nvSpPr>
        <p:spPr>
          <a:xfrm>
            <a:off x="9059837" y="4169358"/>
            <a:ext cx="2227411" cy="954300"/>
          </a:xfrm>
          <a:prstGeom prst="rect">
            <a:avLst/>
          </a:prstGeom>
          <a:noFill/>
        </p:spPr>
        <p:txBody>
          <a:bodyPr wrap="square" numCol="1" rtlCol="1">
            <a:spAutoFit/>
          </a:bodyPr>
          <a:lstStyle/>
          <a:p>
            <a:pPr algn="ctr"/>
            <a:r>
              <a:rPr lang="ar-YE" sz="1867" b="1" dirty="0">
                <a:solidFill>
                  <a:srgbClr val="7030A0"/>
                </a:solidFill>
              </a:rPr>
              <a:t>هنا طريقة ربط كل تطبيق عن طريق إنشا مجلد </a:t>
            </a:r>
            <a:r>
              <a:rPr lang="en-US" sz="1867" b="1" dirty="0" err="1">
                <a:solidFill>
                  <a:srgbClr val="7030A0"/>
                </a:solidFill>
              </a:rPr>
              <a:t>urls</a:t>
            </a:r>
            <a:r>
              <a:rPr lang="en-US" sz="1867" b="1" dirty="0">
                <a:solidFill>
                  <a:srgbClr val="7030A0"/>
                </a:solidFill>
              </a:rPr>
              <a:t> </a:t>
            </a:r>
            <a:r>
              <a:rPr lang="ar-YE" sz="1867" b="1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414D44-A25F-53A7-A7BC-63B459E18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6" y="1108018"/>
            <a:ext cx="3747023" cy="13971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A07FE8-98F3-1293-86A5-4092497B4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26" y="2549767"/>
            <a:ext cx="3747022" cy="12765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2527A5-3F31-F3AC-7A1F-0E378D130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510" y="3870849"/>
            <a:ext cx="3751937" cy="1371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9E91785-119A-6AD0-4D63-DA6285C64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26" y="5366917"/>
            <a:ext cx="3751937" cy="13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55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103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Poppins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Alwaeel</dc:creator>
  <cp:lastModifiedBy>Reem Alwaeel</cp:lastModifiedBy>
  <cp:revision>1</cp:revision>
  <dcterms:created xsi:type="dcterms:W3CDTF">2025-07-28T13:26:58Z</dcterms:created>
  <dcterms:modified xsi:type="dcterms:W3CDTF">2025-07-28T13:27:45Z</dcterms:modified>
</cp:coreProperties>
</file>