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pn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333D-1FD5-494C-B3F3-9B3422AE0433}" v="65" dt="2023-06-10T09:09:1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ETTA MASONE" userId="S::b.masone@studenti.unimol.it::7ab73976-7a04-41b6-aec9-a8fa85d9b934" providerId="AD" clId="Web-{4258333D-1FD5-494C-B3F3-9B3422AE0433}"/>
    <pc:docChg chg="modSld">
      <pc:chgData name="BENEDETTA MASONE" userId="S::b.masone@studenti.unimol.it::7ab73976-7a04-41b6-aec9-a8fa85d9b934" providerId="AD" clId="Web-{4258333D-1FD5-494C-B3F3-9B3422AE0433}" dt="2023-06-10T09:09:10.841" v="32" actId="20577"/>
      <pc:docMkLst>
        <pc:docMk/>
      </pc:docMkLst>
      <pc:sldChg chg="modSp">
        <pc:chgData name="BENEDETTA MASONE" userId="S::b.masone@studenti.unimol.it::7ab73976-7a04-41b6-aec9-a8fa85d9b934" providerId="AD" clId="Web-{4258333D-1FD5-494C-B3F3-9B3422AE0433}" dt="2023-06-10T09:09:10.841" v="32" actId="20577"/>
        <pc:sldMkLst>
          <pc:docMk/>
          <pc:sldMk cId="1262057662" sldId="271"/>
        </pc:sldMkLst>
        <pc:spChg chg="mod">
          <ac:chgData name="BENEDETTA MASONE" userId="S::b.masone@studenti.unimol.it::7ab73976-7a04-41b6-aec9-a8fa85d9b934" providerId="AD" clId="Web-{4258333D-1FD5-494C-B3F3-9B3422AE0433}" dt="2023-06-10T09:09:10.841" v="32" actId="20577"/>
          <ac:spMkLst>
            <pc:docMk/>
            <pc:sldMk cId="1262057662" sldId="271"/>
            <ac:spMk id="7" creationId="{6CE6F5C6-458A-1955-D610-0B4830D253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395459C-5D40-2D88-C867-823D4CABDE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CA3181-6611-4A75-35E1-967B81C7ABE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62C012A-3049-4238-9C7D-41CE2B08A249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47673117-FF72-D904-E10C-156419202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AD3E316F-7A34-C473-6379-CA237A01C92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6C6620-A94F-13EE-AA6D-39F3087CCA9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F65BC8-21B3-41A0-3FC6-9E1E8B36F7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4559A75-8B10-460D-BBE9-F32A9D686F1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9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1513E-4B50-4748-FF65-691325E8D2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875DDB-8AB5-28B9-AD30-E159F6D42E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1D719E-DFE6-DCB3-3795-77BA723A7C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2F7EC1-2B98-40F7-A8EE-2EA09DEF495F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46492-C193-1365-ED29-9391E568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C7A5A9-6071-3EBD-7231-0E27721B1F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0067F5-855A-4B8E-AC11-22B30B4C752E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8953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49EA5-02B6-A046-1C16-598B00345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3108BB-7237-2531-9065-84A22915F4F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A7FB68-1A9A-DEB2-726F-75F6CAB04B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32B199-70CB-45F0-BB3F-3469B0D7932A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561CD9-30DB-DA11-035B-07CD5E4633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DB52D6-4F3E-A201-59EA-66FF393A73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AE9148-9848-48BE-B012-D6544D50568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2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10E593-D614-CA1B-A5DF-A06A4B9EE93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80B6DF-FD6C-3200-87DF-678C577392D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331AB7-6E15-291C-FFC6-3DF940383A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C1C191-7668-4416-A951-2EB99DF50D2B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FA0F25-0483-7B64-379C-F107BD587C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6A945B-4291-8383-6559-27448A54C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B6F813-76BD-4A1A-82AA-6E361FD8F9D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45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DC457-9405-9C99-24EE-877AA8F3A1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11452-C0C2-8236-E977-FB42B047B2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CFEB4F-B02D-4DD1-D2AD-5CE69DB21B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A47AD5-C0FE-4190-871B-38838BD0FF38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85791-EBE9-DC0A-39D2-45C6C29DA7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BD4798-F94A-1FCE-9B45-58583D15F4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11AE14-8180-4D0F-AB51-ECF51A28E5B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6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34610-0B86-A980-0335-52F646DD0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312085-B14B-8145-BB7B-6F25845EB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C18A2-5B43-470E-EFD2-656A8F3195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4B6B46-2E22-4811-A9BF-FE76FFCFC7CD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E6B3AE-787E-02E2-FA2D-50F093447F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DDC19-18DD-39B2-7B23-FA84444A02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63C12B-B029-4BC1-BE68-EA63A944A21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52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1F8CD-5493-58BF-8C28-058ACBC81D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9DC9F-071A-227F-D60D-341E367380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4A368A-6FD9-DF90-34C8-9E394FB08ED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5CD83D-282A-03A4-2655-E57A63FFA8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9FE009-BE43-4EA6-B023-BDAEC7022B5E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04179-EB3C-7577-0A4C-22DEA86335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0E6B25-6D0E-EEB4-0FCF-02165FED93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4BFA86-D47B-41B8-8842-53468A9F00D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30159-20BB-DA37-9260-C112B4651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CF8019-AFA4-53CC-06A4-B52377323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E442EC-FB2E-480F-823C-C6A5FA16A01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B2B2C3-FDD6-0B11-95AC-7B76132A44B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B91CD8-A892-E0A8-B48D-F5A53AD1055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56DA3B-FDDC-EFA8-1A5B-79E5F502F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5A1EF2-94C4-41B1-928C-BE1E39A9D2C2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4CABF8-9424-15CF-D72C-A1606F15A1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5E00DF-3AD6-D266-4C45-066576F127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F34443-C9D2-4339-AE4E-9363D438F01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3774F-4C88-C158-C585-9C4539109D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747520-8881-17B9-D9C5-AE3F800DC3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CE9D22-E4A7-45FF-86C9-0FC4F5616D09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88EC3C-356E-1EDF-E65C-AE585F80E3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30C136-B0A7-A877-E2E2-79A88A4DDB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5431E7-CD06-43E3-B3D6-B0B8D69F788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9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6AA16D-55D4-5D87-529C-2D0BB40200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0C1A0A-0DDF-4437-8276-75DEEB873EB2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966C3B-5A29-7426-45CC-D54206308B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3AFB54-FE45-A8EE-1DC2-67AB02D01E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2201B7-FB4C-45A2-9473-3D30AACE49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6845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7DF93-0E0B-D824-B20D-DB24E7498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AF15D2-9BDB-0CFB-3B1B-5031B1CE18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41E036-F1FA-6E13-A2F2-0C788E5691E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C8EABB-D6B8-A59D-3C89-AD9ED8F77E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DEDF48-7B42-4BCB-9AA9-DB7DFA724413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C19CC6-60E9-8A74-99C4-E48E60B1E6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BE90B2-49D9-3353-10B8-B37AB56F4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C5710F-4A8D-450D-839B-147F336DFBB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3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A5879-6318-1C01-F50A-7133E40BE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D6F89D-E222-DF7E-E478-F26B44E0CAA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4323F9-89AD-62C4-FB02-16591AB92C2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8DEC97-6E61-35CC-CE59-8571D766D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B65836-22E7-415E-BFDA-783A49DB7D84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77CEF0-7FD4-E4F0-1EAE-57506C1E90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0BF6AC-4EC9-4BCF-DEAB-1506692239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4E5106-3A8B-4CFA-9A2A-48E2AE8A84B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12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47D6A4-C2C1-4787-9493-48B88A78C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2A87A2-3D66-579E-4E87-0610E69EC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99613-1C47-9F6B-F9C1-FFE44FB9FD8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7655FC3-E3D9-41DE-8958-92534AA799B7}" type="datetime1">
              <a:rPr lang="it-IT"/>
              <a:pPr lvl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D2F4-C335-D9A7-5A9A-BF3DF97344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6853F-D36F-E98D-0DBA-BAB5BE46BCB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7170B43-04D0-48E9-AA25-13401F57663B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sone@studenti.unimol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.ravelli@studenti.unimol.it" TargetMode="External"/><Relationship Id="rId4" Type="http://schemas.openxmlformats.org/officeDocument/2006/relationships/hyperlink" Target="mailto:m.rainone@studenti.unimol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Fraw/Fotonic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9">
            <a:extLst>
              <a:ext uri="{FF2B5EF4-FFF2-40B4-BE49-F238E27FC236}">
                <a16:creationId xmlns:a16="http://schemas.microsoft.com/office/drawing/2014/main" id="{C439318C-9CE0-B60D-B202-8E18CB09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" y="5061953"/>
            <a:ext cx="7134221" cy="8035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C611EEF9-7483-3DBF-394B-7C1F40D42227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AE0C1B4E-9BC1-8766-50F3-6D87A768E41C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68C486FF-D3A2-F248-25A1-6CCE12C71011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77275F30-DEA0-4E2B-5158-84E3308D8B44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D3FF5380-0F03-0692-C243-1328DDC4AD06}"/>
              </a:ext>
            </a:extLst>
          </p:cNvPr>
          <p:cNvSpPr txBox="1"/>
          <p:nvPr/>
        </p:nvSpPr>
        <p:spPr>
          <a:xfrm>
            <a:off x="138110" y="1394249"/>
            <a:ext cx="287179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01</a:t>
            </a:r>
          </a:p>
        </p:txBody>
      </p:sp>
      <p:sp>
        <p:nvSpPr>
          <p:cNvPr id="8" name="CasellaDiTesto 8">
            <a:extLst>
              <a:ext uri="{FF2B5EF4-FFF2-40B4-BE49-F238E27FC236}">
                <a16:creationId xmlns:a16="http://schemas.microsoft.com/office/drawing/2014/main" id="{5CD1A093-88C3-1C7A-92F2-5162FFC5A49A}"/>
              </a:ext>
            </a:extLst>
          </p:cNvPr>
          <p:cNvSpPr txBox="1"/>
          <p:nvPr/>
        </p:nvSpPr>
        <p:spPr>
          <a:xfrm>
            <a:off x="138110" y="1874062"/>
            <a:ext cx="7963674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72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Spettroscopia d’assorbimento UV-VIS</a:t>
            </a:r>
          </a:p>
        </p:txBody>
      </p:sp>
      <p:cxnSp>
        <p:nvCxnSpPr>
          <p:cNvPr id="9" name="Connettore diritto 10">
            <a:extLst>
              <a:ext uri="{FF2B5EF4-FFF2-40B4-BE49-F238E27FC236}">
                <a16:creationId xmlns:a16="http://schemas.microsoft.com/office/drawing/2014/main" id="{BB771F71-65D9-9C1B-3C63-BAF510C1CF58}"/>
              </a:ext>
            </a:extLst>
          </p:cNvPr>
          <p:cNvCxnSpPr/>
          <p:nvPr/>
        </p:nvCxnSpPr>
        <p:spPr>
          <a:xfrm>
            <a:off x="219071" y="1990721"/>
            <a:ext cx="7134232" cy="0"/>
          </a:xfrm>
          <a:prstGeom prst="straightConnector1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1633B6-6026-81BE-A73E-5672E8E1CFEF}"/>
              </a:ext>
            </a:extLst>
          </p:cNvPr>
          <p:cNvSpPr txBox="1"/>
          <p:nvPr/>
        </p:nvSpPr>
        <p:spPr>
          <a:xfrm>
            <a:off x="8190271" y="3643783"/>
            <a:ext cx="4001725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Benedetta Masone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b.masone@studenti.unimol.it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177470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Martina Rainone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4"/>
              </a:rPr>
              <a:t>m.rainone@studenti.unimol.it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177471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Fabrizio Ravelli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5"/>
              </a:rPr>
              <a:t>f.ravelli@studenti.unimol.it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mat.177085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510246-E25B-DF46-7A8A-0879B4115904}"/>
              </a:ext>
            </a:extLst>
          </p:cNvPr>
          <p:cNvSpPr txBox="1"/>
          <p:nvPr/>
        </p:nvSpPr>
        <p:spPr>
          <a:xfrm>
            <a:off x="8190271" y="217170"/>
            <a:ext cx="3861319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L.M. in Ingegneria Biomedica – A.A. 22/23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Prof. Marco Consales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3F978C-DFD3-B2FD-EE9A-DFAE193F3EBD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2FE0F816-BB91-72AF-D442-2564563F6B10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E78A210-DEF4-1001-EF31-B82F79158D8D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13A31CFC-244E-B0D4-E143-DE3142F9B53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11E5E74A-E563-762E-7073-82C83D1FD38B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2326F7-C380-6B7A-C540-B92094DFFF75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INDICE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D6947B-F221-CA7A-D2B7-8C8AFC7EDD29}"/>
              </a:ext>
            </a:extLst>
          </p:cNvPr>
          <p:cNvSpPr txBox="1"/>
          <p:nvPr/>
        </p:nvSpPr>
        <p:spPr>
          <a:xfrm>
            <a:off x="771525" y="1166842"/>
            <a:ext cx="10992468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cs typeface="Times New Roman" pitchFamily="18"/>
              </a:rPr>
              <a:t>Obiettivo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dirty="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cs typeface="Times New Roman" pitchFamily="18"/>
              </a:rPr>
              <a:t>Introduzione teorica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cs typeface="Times New Roman" pitchFamily="18"/>
              </a:rPr>
              <a:t>Strumentazione utilizzata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cs typeface="Times New Roman" pitchFamily="18"/>
              </a:rPr>
              <a:t>Procedura operativa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cs typeface="Times New Roman" pitchFamily="18"/>
              </a:rPr>
              <a:t>Analisi dati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1200" cap="none" spc="0" baseline="0" dirty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1200" cap="none" spc="0" baseline="0" dirty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cs typeface="Times New Roman" pitchFamily="18"/>
              </a:rPr>
              <a:t>Analisi dei risultati e conclusioni</a:t>
            </a:r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4CB2A5BB-C97F-C1C2-7AEB-3342BEBA1E5A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B1C2D030-60FD-66C4-B9C1-DD44EE3E3C77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2/9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527C2C7C-DD99-CE83-2791-FCCC460AFB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3CA782B-5022-64A9-27BC-31DEFA82D45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AF9A0B02-36E4-81AE-1DB2-92713EEF1D89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64DE70B4-D18E-3FF1-2372-76F29EBD689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BA048-9F92-3775-BDBA-DFA6CCE42AB6}"/>
              </a:ext>
            </a:extLst>
          </p:cNvPr>
          <p:cNvSpPr txBox="1"/>
          <p:nvPr/>
        </p:nvSpPr>
        <p:spPr>
          <a:xfrm>
            <a:off x="771525" y="619432"/>
            <a:ext cx="822191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kern="0">
                <a:solidFill>
                  <a:srgbClr val="000000"/>
                </a:solidFill>
                <a:latin typeface="Aharoni"/>
                <a:cs typeface="Aharoni"/>
              </a:rPr>
              <a:t>OBIETTIVO</a:t>
            </a:r>
            <a:endParaRPr lang="it-IT" sz="4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CE6F5C6-458A-1955-D610-0B4830D2536F}"/>
              </a:ext>
            </a:extLst>
          </p:cNvPr>
          <p:cNvSpPr txBox="1"/>
          <p:nvPr/>
        </p:nvSpPr>
        <p:spPr>
          <a:xfrm>
            <a:off x="807397" y="2068910"/>
            <a:ext cx="6900245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kern="0">
                <a:ea typeface="+mn-lt"/>
                <a:cs typeface="+mn-lt"/>
              </a:rPr>
              <a:t>Determinazione della </a:t>
            </a:r>
            <a:r>
              <a:rPr lang="it-IT" sz="2800" kern="0" dirty="0">
                <a:ea typeface="+mn-lt"/>
                <a:cs typeface="+mn-lt"/>
              </a:rPr>
              <a:t>concentrazione </a:t>
            </a:r>
            <a:r>
              <a:rPr lang="it-IT" sz="2800" kern="0">
                <a:ea typeface="+mn-lt"/>
                <a:cs typeface="+mn-lt"/>
              </a:rPr>
              <a:t>incognita tramite acquisizione 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dirty="0">
                <a:cs typeface="Calibri"/>
              </a:rPr>
              <a:t>dello spettro di assorbimento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5E4829-84CA-4109-8B00-39006B78E5BB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02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– 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Spettroscopia a fluorescenza</a:t>
            </a:r>
            <a:endParaRPr lang="it-IT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Elemento grafico 11" descr="Tiro a segno con riempimento a tinta unita">
            <a:extLst>
              <a:ext uri="{FF2B5EF4-FFF2-40B4-BE49-F238E27FC236}">
                <a16:creationId xmlns:a16="http://schemas.microsoft.com/office/drawing/2014/main" id="{A4F98C6C-C6E6-1B40-ECF8-01E8D1154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059" y="1711207"/>
            <a:ext cx="2767658" cy="272062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A75E37-4D60-3FE0-34B8-A5528336BE65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3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2620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9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D68E44BA-4095-070A-31F4-95EEB973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482" y="1804961"/>
            <a:ext cx="7242550" cy="38158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D08FA00A-F6B6-DA4A-FA33-A55546C6B4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8DBC0713-6256-501E-B3A1-ABB5A2CEB994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B831EEEA-4C63-7939-C9AD-BD62D183D495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6DB5908C-2C92-584A-781E-90DD4171C88C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12446ACC-5014-DCDA-DDA8-DBB822DF544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980EE26A-97A4-034B-FDA7-8894DA20CEF1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INTRODUZIONE TEORICA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20">
            <a:extLst>
              <a:ext uri="{FF2B5EF4-FFF2-40B4-BE49-F238E27FC236}">
                <a16:creationId xmlns:a16="http://schemas.microsoft.com/office/drawing/2014/main" id="{3D9FC78F-1D63-88E7-679C-D580D954B8CC}"/>
              </a:ext>
            </a:extLst>
          </p:cNvPr>
          <p:cNvSpPr txBox="1"/>
          <p:nvPr/>
        </p:nvSpPr>
        <p:spPr>
          <a:xfrm>
            <a:off x="251642" y="1910547"/>
            <a:ext cx="4316361" cy="31700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La spettroscopia studia l’interazione luce-materia.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Permette di effettuare analisi qualitative e quantitative.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LEGGE DI BEER-LAMBERT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21">
                <a:extLst>
                  <a:ext uri="{FF2B5EF4-FFF2-40B4-BE49-F238E27FC236}">
                    <a16:creationId xmlns:a16="http://schemas.microsoft.com/office/drawing/2014/main" id="{471E23C4-837B-BCAF-0766-4F03A94330A9}"/>
                  </a:ext>
                </a:extLst>
              </p:cNvPr>
              <p:cNvSpPr txBox="1"/>
              <p:nvPr/>
            </p:nvSpPr>
            <p:spPr>
              <a:xfrm>
                <a:off x="683806" y="4802163"/>
                <a:ext cx="2709092" cy="43088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it-IT" sz="1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0" name="CasellaDiTesto 21">
                <a:extLst>
                  <a:ext uri="{FF2B5EF4-FFF2-40B4-BE49-F238E27FC236}">
                    <a16:creationId xmlns:a16="http://schemas.microsoft.com/office/drawing/2014/main" id="{471E23C4-837B-BCAF-0766-4F03A943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06" y="4802163"/>
                <a:ext cx="2709092" cy="430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6A6D06-DDD7-4806-0328-DE014E0A72D5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4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mazon.com: Four E's Scientific 0.5uL-10uL High-Accurate Single-Channel  Manual Adjustable Variable Volume Pipettes : Industrial &amp; Scientific">
            <a:extLst>
              <a:ext uri="{FF2B5EF4-FFF2-40B4-BE49-F238E27FC236}">
                <a16:creationId xmlns:a16="http://schemas.microsoft.com/office/drawing/2014/main" id="{33D5CDF6-E6F4-AB85-B9B0-38FCF3B5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937" y="3552224"/>
            <a:ext cx="2484680" cy="2484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magine 10" descr="Immagine che contiene Elettrodomestico&#10;&#10;Descrizione generata automaticamente">
            <a:extLst>
              <a:ext uri="{FF2B5EF4-FFF2-40B4-BE49-F238E27FC236}">
                <a16:creationId xmlns:a16="http://schemas.microsoft.com/office/drawing/2014/main" id="{9AB53B9F-0985-D000-B09A-5BA0F0CC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95" y="369573"/>
            <a:ext cx="2648559" cy="36141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6C1F162-0C04-D02C-9C92-C7A8056825DE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16512EF-653A-724C-CC62-DBC336F4140B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B7B2D4D-43CC-0E3E-2C25-987EC103012E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0410752-8FB4-223E-28BE-18D9C2ED998B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EB7EE638-2C81-D6CF-5A7B-759B9960D3EB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C5224AA-E3DB-0FD7-5016-77659031BFF5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5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A59D9E14-C08E-7295-F138-B484114FB097}"/>
              </a:ext>
            </a:extLst>
          </p:cNvPr>
          <p:cNvSpPr txBox="1"/>
          <p:nvPr/>
        </p:nvSpPr>
        <p:spPr>
          <a:xfrm>
            <a:off x="771525" y="619432"/>
            <a:ext cx="9306543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STRUMENTAZIONE UTILIZZATA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2CC23763-5342-2E7A-50AD-36387A7A5080}"/>
              </a:ext>
            </a:extLst>
          </p:cNvPr>
          <p:cNvSpPr txBox="1"/>
          <p:nvPr/>
        </p:nvSpPr>
        <p:spPr>
          <a:xfrm>
            <a:off x="485546" y="1859789"/>
            <a:ext cx="5565056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Spettroscopio Termofisher NanoDrop One-C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Pippetor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Vortex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C6DF2810-98C7-30C3-BE2F-4698D5E8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28" y="4137029"/>
            <a:ext cx="6332768" cy="1775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460AD50-9AFE-EA3F-6524-5AB7571C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898" y="3436479"/>
            <a:ext cx="2681039" cy="25380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>
            <a:extLst>
              <a:ext uri="{FF2B5EF4-FFF2-40B4-BE49-F238E27FC236}">
                <a16:creationId xmlns:a16="http://schemas.microsoft.com/office/drawing/2014/main" id="{8D8E68DD-CC44-62DC-A8EF-14C9842B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91" y="1198494"/>
            <a:ext cx="6765005" cy="48384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40E786E3-E86C-952A-EA1B-E6B74052A6DB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C675BBCD-56C6-0B2F-2A51-520F9FFDE23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23DB6FC2-4FA7-3FC8-E437-438AF23407BE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E67A93F1-95F2-B9FD-4473-A2BB91F1628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02A908DC-47CD-A1BF-E021-3EF30529AF0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9BF4027-470D-ADBF-741A-F1F95A5536F4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6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6A34BFCC-FCC3-B65E-D186-ABCDF8678C8F}"/>
              </a:ext>
            </a:extLst>
          </p:cNvPr>
          <p:cNvSpPr txBox="1"/>
          <p:nvPr/>
        </p:nvSpPr>
        <p:spPr>
          <a:xfrm>
            <a:off x="771525" y="619432"/>
            <a:ext cx="9306543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C422FA1B-2E3E-B8D0-8929-DE9B5C9DF719}"/>
              </a:ext>
            </a:extLst>
          </p:cNvPr>
          <p:cNvSpPr txBox="1"/>
          <p:nvPr/>
        </p:nvSpPr>
        <p:spPr>
          <a:xfrm>
            <a:off x="314635" y="1494047"/>
            <a:ext cx="5270089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Preparazione dei campioni a diversa concentrazione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Misurazione assorbanza intrinseca del solvente e della cuvette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Acquisizione dello spettro di assorbimento per ogni sample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Determinazione dei picchi di assorbanza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Calcolo delle rette di calibrazione.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Individuazione della concentrazione incognita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586884D9-44E9-B592-C110-E6766294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47" y="118122"/>
            <a:ext cx="8622892" cy="41587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9A73D2B5-96D2-FCBA-9BA8-7A80DD06B53A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0EF67ED9-F3B7-FFD0-44CF-4A9E328EF7F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6C5F616A-66A6-A5F8-34E1-1ADB8E3F4EA4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14A07201-0684-B0A1-6D05-3078B8967D7A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055800B0-40E7-79E7-656F-52FBE8E8FBBA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E1AAFFE-F6CD-0388-741A-AEC95AE00E99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7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43D2DE8-B320-5B4D-AA2D-746CBE6FCFE0}"/>
              </a:ext>
            </a:extLst>
          </p:cNvPr>
          <p:cNvSpPr txBox="1"/>
          <p:nvPr/>
        </p:nvSpPr>
        <p:spPr>
          <a:xfrm>
            <a:off x="771525" y="619432"/>
            <a:ext cx="9306543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ANALISI DATI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55837144-BF38-731F-252E-29497051CCA5}"/>
              </a:ext>
            </a:extLst>
          </p:cNvPr>
          <p:cNvSpPr txBox="1"/>
          <p:nvPr/>
        </p:nvSpPr>
        <p:spPr>
          <a:xfrm>
            <a:off x="5424796" y="4103936"/>
            <a:ext cx="7089050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0" i="0" u="none" strike="noStrike" kern="1200" cap="none" spc="0" baseline="0">
                <a:solidFill>
                  <a:srgbClr val="0E00FF"/>
                </a:solidFill>
                <a:uFillTx/>
                <a:latin typeface="Consolas" pitchFamily="49"/>
              </a:rPr>
              <a:t>for </a:t>
            </a:r>
            <a:r>
              <a:rPr lang="da-DK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i = 1 : 7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[maxx(i), idx(i)] = max(A_calib(:,i));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0" i="0" u="none" strike="noStrike" kern="1200" cap="none" spc="0" baseline="0">
                <a:solidFill>
                  <a:srgbClr val="0E00FF"/>
                </a:solidFill>
                <a:uFillTx/>
                <a:latin typeface="Consolas" pitchFamily="49"/>
              </a:rPr>
              <a:t>end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0E00FF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8013"/>
                </a:solidFill>
                <a:uFillTx/>
                <a:latin typeface="Consolas" pitchFamily="49"/>
              </a:rPr>
              <a:t>%%</a:t>
            </a:r>
            <a:r>
              <a:rPr lang="it-IT" sz="1800" b="0" i="0" u="none" strike="noStrike" kern="1200" cap="none" spc="0" baseline="0">
                <a:solidFill>
                  <a:srgbClr val="008013"/>
                </a:solidFill>
                <a:uFillTx/>
                <a:latin typeface="Consolas" pitchFamily="49"/>
              </a:rPr>
              <a:t> </a:t>
            </a:r>
            <a:r>
              <a:rPr lang="it-IT" sz="1400" b="0" i="0" u="none" strike="noStrike" kern="1200" cap="none" spc="0" baseline="0">
                <a:solidFill>
                  <a:srgbClr val="008013"/>
                </a:solidFill>
                <a:uFillTx/>
                <a:latin typeface="Consolas" pitchFamily="49"/>
              </a:rPr>
              <a:t>Calcolo del polinomio interpolante Concentrazione-Assorbanza</a:t>
            </a:r>
            <a:endParaRPr lang="da-DK" sz="1400" b="0" i="0" u="none" strike="noStrike" kern="1200" cap="none" spc="0" baseline="0">
              <a:solidFill>
                <a:srgbClr val="0E00FF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p = polyfit(concentrations, maxx, 1);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</p:txBody>
      </p:sp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10719627-9FAF-4714-E1F9-C82E04654259}"/>
              </a:ext>
            </a:extLst>
          </p:cNvPr>
          <p:cNvSpPr txBox="1"/>
          <p:nvPr/>
        </p:nvSpPr>
        <p:spPr>
          <a:xfrm>
            <a:off x="611130" y="1792900"/>
            <a:ext cx="4811362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L’analisi dei dati è stata eseguita sul software MATLAB R2022b.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Ambiente di analisi: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CPU AMD Ryzen 5 3500U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Memoria RAM 8 GB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Il codice MATLAB utilizzato per l’analisi dei dati è disponibile al link: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  <a:hlinkClick r:id="rId3"/>
              </a:rPr>
              <a:t>https://github.com/reFraw/Fotonica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08C56C4-4F6B-3B3A-CEA5-71EFF352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3" y="990267"/>
            <a:ext cx="10882009" cy="52482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1EDCAAC9-02ED-7CE0-9858-1BBB212B554A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043CA8E2-3B7F-E5EB-7092-829EC4C3BA06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E8A2A10F-97D1-B33E-F7C8-19C4FA3BE5F0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FC6C03A6-276E-2EFB-AC32-AD632F42A740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58D10E97-FF05-98F7-CC70-6D4B4C6A389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B2C612B-8C01-76CC-BEF1-549B19343CAE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8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1CD89A82-E691-A31B-F0D5-62DAAB8EA079}"/>
              </a:ext>
            </a:extLst>
          </p:cNvPr>
          <p:cNvSpPr txBox="1"/>
          <p:nvPr/>
        </p:nvSpPr>
        <p:spPr>
          <a:xfrm>
            <a:off x="771525" y="619432"/>
            <a:ext cx="9306543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ANALISI DATI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5E186292-4B64-4122-953D-A5E9C28D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17" y="1196958"/>
            <a:ext cx="6243879" cy="46829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B7473B0C-C3A3-7014-A773-D106C10CC173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4A2D3D4C-7E3F-DB0D-DADD-FBF1048744DD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A6935F95-8FAF-399B-5FD9-787F6728F5A1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CE063D42-98AC-2366-5FFA-7492035C8998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3DCFAE9C-7BD1-E744-B05B-C57DBE041247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01 – Spettroscopia UV-VIS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91FC5981-3DF5-F1FD-0D8C-B48DB672B777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9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/9</a:t>
            </a: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A1A55297-98F2-FC7C-780E-847E083D98A5}"/>
              </a:ext>
            </a:extLst>
          </p:cNvPr>
          <p:cNvSpPr txBox="1"/>
          <p:nvPr/>
        </p:nvSpPr>
        <p:spPr>
          <a:xfrm>
            <a:off x="771525" y="619432"/>
            <a:ext cx="1089936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ANALISI DEI RISULTATI E CONCLUSIONI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2">
            <a:extLst>
              <a:ext uri="{FF2B5EF4-FFF2-40B4-BE49-F238E27FC236}">
                <a16:creationId xmlns:a16="http://schemas.microsoft.com/office/drawing/2014/main" id="{FB14027B-3781-EFFB-CF9A-70329BF79371}"/>
              </a:ext>
            </a:extLst>
          </p:cNvPr>
          <p:cNvSpPr txBox="1"/>
          <p:nvPr/>
        </p:nvSpPr>
        <p:spPr>
          <a:xfrm>
            <a:off x="355601" y="1584956"/>
            <a:ext cx="574040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La concentrazione incognita è stata ricavata tramite la funzione </a:t>
            </a:r>
            <a:r>
              <a:rPr lang="it-IT" sz="1800" b="0" i="1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polyval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, tenendo conto del fattore di diluizione di 5000.</a:t>
            </a:r>
          </a:p>
        </p:txBody>
      </p:sp>
      <p:sp>
        <p:nvSpPr>
          <p:cNvPr id="11" name="CasellaDiTesto 13">
            <a:extLst>
              <a:ext uri="{FF2B5EF4-FFF2-40B4-BE49-F238E27FC236}">
                <a16:creationId xmlns:a16="http://schemas.microsoft.com/office/drawing/2014/main" id="{E2DAEA6E-4762-40E3-CE91-A6972850E9A3}"/>
              </a:ext>
            </a:extLst>
          </p:cNvPr>
          <p:cNvSpPr txBox="1"/>
          <p:nvPr/>
        </p:nvSpPr>
        <p:spPr>
          <a:xfrm>
            <a:off x="894082" y="3070107"/>
            <a:ext cx="5659121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c = 5000 * polyval(p_inv, max_unknow);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&gt;&gt; 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c =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0.3101 [g/ml]</a:t>
            </a:r>
          </a:p>
        </p:txBody>
      </p:sp>
      <p:sp>
        <p:nvSpPr>
          <p:cNvPr id="12" name="Ovale 15">
            <a:extLst>
              <a:ext uri="{FF2B5EF4-FFF2-40B4-BE49-F238E27FC236}">
                <a16:creationId xmlns:a16="http://schemas.microsoft.com/office/drawing/2014/main" id="{54C6764C-7114-2D25-A698-BF8E4D547E83}"/>
              </a:ext>
            </a:extLst>
          </p:cNvPr>
          <p:cNvSpPr/>
          <p:nvPr/>
        </p:nvSpPr>
        <p:spPr>
          <a:xfrm>
            <a:off x="9234946" y="2971781"/>
            <a:ext cx="341665" cy="3588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12A539B6F7D4186273D4A04D3C557" ma:contentTypeVersion="10" ma:contentTypeDescription="Creare un nuovo documento." ma:contentTypeScope="" ma:versionID="33b5ddf3f6a2b720c79d76654865f027">
  <xsd:schema xmlns:xsd="http://www.w3.org/2001/XMLSchema" xmlns:xs="http://www.w3.org/2001/XMLSchema" xmlns:p="http://schemas.microsoft.com/office/2006/metadata/properties" xmlns:ns2="3ba4b6d4-3099-42a4-a5a9-ea6af9f437f1" xmlns:ns3="346005b8-cfb6-4404-bc9c-bd66b3a8c816" targetNamespace="http://schemas.microsoft.com/office/2006/metadata/properties" ma:root="true" ma:fieldsID="3739d7aa8c5901ff963d1166351903ce" ns2:_="" ns3:_="">
    <xsd:import namespace="3ba4b6d4-3099-42a4-a5a9-ea6af9f437f1"/>
    <xsd:import namespace="346005b8-cfb6-4404-bc9c-bd66b3a8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4b6d4-3099-42a4-a5a9-ea6af9f43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d9fc3972-f730-4b32-a6ef-945e922123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005b8-cfb6-4404-bc9c-bd66b3a8c81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2459df4-c08f-4312-936e-39604d8bfc33}" ma:internalName="TaxCatchAll" ma:showField="CatchAllData" ma:web="346005b8-cfb6-4404-bc9c-bd66b3a8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4b6d4-3099-42a4-a5a9-ea6af9f437f1">
      <Terms xmlns="http://schemas.microsoft.com/office/infopath/2007/PartnerControls"/>
    </lcf76f155ced4ddcb4097134ff3c332f>
    <TaxCatchAll xmlns="346005b8-cfb6-4404-bc9c-bd66b3a8c816" xsi:nil="true"/>
  </documentManagement>
</p:properties>
</file>

<file path=customXml/itemProps1.xml><?xml version="1.0" encoding="utf-8"?>
<ds:datastoreItem xmlns:ds="http://schemas.openxmlformats.org/officeDocument/2006/customXml" ds:itemID="{2C00DEC6-2CF2-4681-8E4F-4DD2456FA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4b6d4-3099-42a4-a5a9-ea6af9f437f1"/>
    <ds:schemaRef ds:uri="346005b8-cfb6-4404-bc9c-bd66b3a8c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F5A3F-7E8F-4FBE-AEBC-C67C88E262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BC16F-9556-473D-BE62-A0A3C7F8EF4C}">
  <ds:schemaRefs>
    <ds:schemaRef ds:uri="http://purl.org/dc/terms/"/>
    <ds:schemaRef ds:uri="3ba4b6d4-3099-42a4-a5a9-ea6af9f437f1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346005b8-cfb6-4404-bc9c-bd66b3a8c81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Cambria Math</vt:lpstr>
      <vt:lpstr>Consolas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RAVELLI</dc:creator>
  <cp:lastModifiedBy>FABRIZIO RAVELLI</cp:lastModifiedBy>
  <cp:revision>17</cp:revision>
  <dcterms:created xsi:type="dcterms:W3CDTF">2023-05-06T10:13:55Z</dcterms:created>
  <dcterms:modified xsi:type="dcterms:W3CDTF">2023-07-24T10:16:47Z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0x01010081412A539B6F7D4186273D4A04D3C557</vt:lpwstr>
  </property>
  <property fmtid="{D5CDD505-2E9C-101B-9397-08002B2CF9AE}" pid="3" name="MediaServiceImageTags">
    <vt:lpwstr/>
  </property>
</Properties>
</file>