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7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8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29/07/2015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1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29/07/2015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7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29/07/2015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16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29/07/2015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24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29/07/2015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26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29/07/2015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4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29/07/2015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55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29/07/2015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5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29/07/2015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18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29/07/2015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05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C0D5-E863-414A-87A7-748B4A81AC5F}" type="datetimeFigureOut">
              <a:rPr lang="fr-FR" smtClean="0"/>
              <a:t>29/07/2015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60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C0D5-E863-414A-87A7-748B4A81AC5F}" type="datetimeFigureOut">
              <a:rPr lang="fr-FR" smtClean="0"/>
              <a:t>29/07/2015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A3DC-E243-4E36-826E-2759968BD90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65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904017" cy="59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2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43" y="2129389"/>
            <a:ext cx="6373114" cy="346758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29B-7244-4119-A08A-7E4189FF939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5536" y="3140968"/>
            <a:ext cx="1584176" cy="792088"/>
          </a:xfrm>
          <a:prstGeom prst="roundRect">
            <a:avLst/>
          </a:prstGeom>
          <a:noFill/>
          <a:ln w="25400">
            <a:solidFill>
              <a:srgbClr val="FF860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Last Hop Connectivity Broker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LHCB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79712" y="3501008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79712" y="371703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79712" y="3861048"/>
            <a:ext cx="216024" cy="7920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904017" cy="59724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2017" y="425058"/>
            <a:ext cx="4463857" cy="20678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84168" y="4889141"/>
            <a:ext cx="576064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TURN</a:t>
            </a:r>
            <a:endParaRPr lang="fr-FR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7020272" y="3563724"/>
            <a:ext cx="17614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Traffic Filter Template</a:t>
            </a:r>
          </a:p>
          <a:p>
            <a:r>
              <a:rPr lang="en-US" sz="1400" dirty="0" smtClean="0"/>
              <a:t>TURN server @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899593" y="3436354"/>
            <a:ext cx="57606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LHCB</a:t>
            </a:r>
            <a:endParaRPr lang="fr-FR" dirty="0"/>
          </a:p>
        </p:txBody>
      </p:sp>
      <p:cxnSp>
        <p:nvCxnSpPr>
          <p:cNvPr id="7" name="Connecteur droit 6"/>
          <p:cNvCxnSpPr>
            <a:endCxn id="16" idx="3"/>
          </p:cNvCxnSpPr>
          <p:nvPr/>
        </p:nvCxnSpPr>
        <p:spPr>
          <a:xfrm flipH="1">
            <a:off x="1447544" y="5249181"/>
            <a:ext cx="388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64188" y="1614720"/>
            <a:ext cx="792088" cy="483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6660232" y="2098382"/>
            <a:ext cx="0" cy="394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11960" y="620688"/>
            <a:ext cx="1872208" cy="576064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8" idx="0"/>
            <a:endCxn id="11" idx="3"/>
          </p:cNvCxnSpPr>
          <p:nvPr/>
        </p:nvCxnSpPr>
        <p:spPr>
          <a:xfrm flipH="1" flipV="1">
            <a:off x="6084168" y="908720"/>
            <a:ext cx="576064" cy="70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1"/>
          </p:cNvCxnSpPr>
          <p:nvPr/>
        </p:nvCxnSpPr>
        <p:spPr>
          <a:xfrm flipH="1">
            <a:off x="2699792" y="908720"/>
            <a:ext cx="1512168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71480" y="5051159"/>
            <a:ext cx="576064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LHCB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1475657" y="3563724"/>
            <a:ext cx="360040" cy="22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1447545" y="5399889"/>
            <a:ext cx="4636623" cy="47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1447546" y="1052736"/>
            <a:ext cx="2764414" cy="400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1" idx="2"/>
          </p:cNvCxnSpPr>
          <p:nvPr/>
        </p:nvCxnSpPr>
        <p:spPr>
          <a:xfrm>
            <a:off x="5148064" y="1196752"/>
            <a:ext cx="1116124" cy="369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1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uage 29"/>
          <p:cNvSpPr/>
          <p:nvPr/>
        </p:nvSpPr>
        <p:spPr>
          <a:xfrm>
            <a:off x="2893756" y="5031284"/>
            <a:ext cx="3168352" cy="1547959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1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4869160"/>
            <a:ext cx="1296144" cy="187220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03548" y="5067920"/>
            <a:ext cx="792088" cy="4320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99992" y="5319316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PDN Gateway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516216" y="1430884"/>
            <a:ext cx="1800200" cy="2088232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499992" y="438363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PCRF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804248" y="2655020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64690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Web Server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30" idx="2"/>
            <a:endCxn id="5" idx="3"/>
          </p:cNvCxnSpPr>
          <p:nvPr/>
        </p:nvCxnSpPr>
        <p:spPr>
          <a:xfrm flipH="1">
            <a:off x="1547664" y="5805264"/>
            <a:ext cx="135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4211960" y="3190888"/>
            <a:ext cx="1800200" cy="656456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Broker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7" name="Connecteur droit avec flèche 16"/>
          <p:cNvCxnSpPr>
            <a:stCxn id="11" idx="1"/>
            <a:endCxn id="15" idx="0"/>
          </p:cNvCxnSpPr>
          <p:nvPr/>
        </p:nvCxnSpPr>
        <p:spPr>
          <a:xfrm flipH="1">
            <a:off x="5112060" y="2475000"/>
            <a:ext cx="1404156" cy="715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2"/>
            <a:endCxn id="8" idx="0"/>
          </p:cNvCxnSpPr>
          <p:nvPr/>
        </p:nvCxnSpPr>
        <p:spPr>
          <a:xfrm>
            <a:off x="5112060" y="3847344"/>
            <a:ext cx="0" cy="5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8" idx="2"/>
            <a:endCxn id="7" idx="0"/>
          </p:cNvCxnSpPr>
          <p:nvPr/>
        </p:nvCxnSpPr>
        <p:spPr>
          <a:xfrm>
            <a:off x="5112060" y="4959702"/>
            <a:ext cx="0" cy="35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601895" y="552826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5" idx="0"/>
          </p:cNvCxnSpPr>
          <p:nvPr/>
        </p:nvCxnSpPr>
        <p:spPr>
          <a:xfrm flipV="1">
            <a:off x="899592" y="1844824"/>
            <a:ext cx="5616624" cy="302433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 rot="19829136">
            <a:off x="3032014" y="2896579"/>
            <a:ext cx="135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getStats</a:t>
            </a:r>
            <a:r>
              <a:rPr lang="en-US" dirty="0" smtClean="0"/>
              <a:t> info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34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</a:t>
            </a:r>
            <a:r>
              <a:rPr lang="en-US" dirty="0"/>
              <a:t>2</a:t>
            </a:r>
            <a:endParaRPr lang="fr-FR" dirty="0"/>
          </a:p>
        </p:txBody>
      </p:sp>
      <p:sp>
        <p:nvSpPr>
          <p:cNvPr id="3" name="Nuage 2"/>
          <p:cNvSpPr/>
          <p:nvPr/>
        </p:nvSpPr>
        <p:spPr>
          <a:xfrm>
            <a:off x="2893756" y="4725144"/>
            <a:ext cx="4342540" cy="1547959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51520" y="4563020"/>
            <a:ext cx="1296144" cy="187220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03548" y="4761780"/>
            <a:ext cx="792088" cy="4320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499992" y="5013176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PDN Gateway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499992" y="407749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PCRF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340768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Web Server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3" idx="2"/>
            <a:endCxn id="4" idx="3"/>
          </p:cNvCxnSpPr>
          <p:nvPr/>
        </p:nvCxnSpPr>
        <p:spPr>
          <a:xfrm flipH="1">
            <a:off x="1547664" y="5499124"/>
            <a:ext cx="1359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4211960" y="2884748"/>
            <a:ext cx="1800200" cy="656456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Broker (AF)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1"/>
            <a:endCxn id="12" idx="0"/>
          </p:cNvCxnSpPr>
          <p:nvPr/>
        </p:nvCxnSpPr>
        <p:spPr>
          <a:xfrm flipH="1">
            <a:off x="5112060" y="1628800"/>
            <a:ext cx="1692188" cy="1255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2" idx="2"/>
            <a:endCxn id="8" idx="0"/>
          </p:cNvCxnSpPr>
          <p:nvPr/>
        </p:nvCxnSpPr>
        <p:spPr>
          <a:xfrm>
            <a:off x="5112060" y="3541204"/>
            <a:ext cx="0" cy="536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5112060" y="4653562"/>
            <a:ext cx="0" cy="359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01895" y="522212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969606" y="5080576"/>
            <a:ext cx="978658" cy="508663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TDF</a:t>
            </a:r>
          </a:p>
          <a:p>
            <a:pPr algn="ctr"/>
            <a:r>
              <a:rPr lang="en-US" dirty="0" smtClean="0"/>
              <a:t>@TURN</a:t>
            </a:r>
            <a:endParaRPr lang="fr-FR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endCxn id="19" idx="1"/>
          </p:cNvCxnSpPr>
          <p:nvPr/>
        </p:nvCxnSpPr>
        <p:spPr>
          <a:xfrm>
            <a:off x="5724128" y="5334908"/>
            <a:ext cx="245478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5724128" y="4365530"/>
            <a:ext cx="734807" cy="715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7416316" y="5021507"/>
            <a:ext cx="1224136" cy="576064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TURN</a:t>
            </a:r>
            <a:endParaRPr lang="fr-FR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27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age 2"/>
          <p:cNvSpPr/>
          <p:nvPr/>
        </p:nvSpPr>
        <p:spPr>
          <a:xfrm>
            <a:off x="2217319" y="4437112"/>
            <a:ext cx="3197194" cy="1963760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1" name="Nuage 2"/>
          <p:cNvSpPr/>
          <p:nvPr/>
        </p:nvSpPr>
        <p:spPr>
          <a:xfrm>
            <a:off x="5220071" y="4599187"/>
            <a:ext cx="3672409" cy="1926157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3 (for </a:t>
            </a:r>
            <a:r>
              <a:rPr lang="en-US" sz="2800" dirty="0" smtClean="0"/>
              <a:t>mobile connected </a:t>
            </a:r>
            <a:r>
              <a:rPr lang="en-US" sz="2800" dirty="0" smtClean="0"/>
              <a:t>devices)</a:t>
            </a:r>
            <a:endParaRPr lang="fr-FR" sz="28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58873" y="4563020"/>
            <a:ext cx="864096" cy="21783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42881" y="4761780"/>
            <a:ext cx="700727" cy="39463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43809" y="5013176"/>
            <a:ext cx="1152128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PDN Gateway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999825" y="407749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PCRF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147796" y="1848618"/>
            <a:ext cx="2326457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WebrRTC</a:t>
            </a:r>
            <a:r>
              <a:rPr lang="en-US" sz="1200" dirty="0" smtClean="0">
                <a:solidFill>
                  <a:schemeClr val="dk1"/>
                </a:solidFill>
              </a:rPr>
              <a:t>/Web </a:t>
            </a:r>
            <a:r>
              <a:rPr lang="en-US" sz="1200" dirty="0" smtClean="0">
                <a:solidFill>
                  <a:schemeClr val="dk1"/>
                </a:solidFill>
              </a:rPr>
              <a:t>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6" idx="1"/>
          </p:cNvCxnSpPr>
          <p:nvPr/>
        </p:nvCxnSpPr>
        <p:spPr>
          <a:xfrm flipH="1">
            <a:off x="1122969" y="5276266"/>
            <a:ext cx="1720840" cy="148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5137577" y="2718102"/>
            <a:ext cx="2984657" cy="599610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74253" y="2111708"/>
            <a:ext cx="1155653" cy="606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07871" y="3945952"/>
            <a:ext cx="598904" cy="13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3407871" y="4603677"/>
            <a:ext cx="12002" cy="409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94979" y="4963416"/>
            <a:ext cx="8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197634" y="5080576"/>
            <a:ext cx="1022437" cy="464615"/>
          </a:xfrm>
          <a:prstGeom prst="round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TDF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stCxn id="6" idx="3"/>
            <a:endCxn id="19" idx="1"/>
          </p:cNvCxnSpPr>
          <p:nvPr/>
        </p:nvCxnSpPr>
        <p:spPr>
          <a:xfrm>
            <a:off x="3995937" y="5276266"/>
            <a:ext cx="201697" cy="3661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3815916" y="4340588"/>
            <a:ext cx="892937" cy="7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916149" y="5021507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0" name="Connecteur droit avec flèche 37"/>
          <p:cNvCxnSpPr>
            <a:stCxn id="5" idx="0"/>
            <a:endCxn id="12" idx="1"/>
          </p:cNvCxnSpPr>
          <p:nvPr/>
        </p:nvCxnSpPr>
        <p:spPr>
          <a:xfrm flipV="1">
            <a:off x="693245" y="3017907"/>
            <a:ext cx="4444332" cy="174387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194259" y="561287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4" name="Rectangle à coins arrondis 7"/>
          <p:cNvSpPr/>
          <p:nvPr/>
        </p:nvSpPr>
        <p:spPr>
          <a:xfrm>
            <a:off x="4006775" y="3682862"/>
            <a:ext cx="121329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AF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1" name="Connecteur droit avec flèche 13"/>
          <p:cNvCxnSpPr>
            <a:stCxn id="12" idx="2"/>
            <a:endCxn id="44" idx="3"/>
          </p:cNvCxnSpPr>
          <p:nvPr/>
        </p:nvCxnSpPr>
        <p:spPr>
          <a:xfrm flipH="1">
            <a:off x="5220071" y="3317712"/>
            <a:ext cx="1409835" cy="6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à coins arrondis 17"/>
          <p:cNvSpPr/>
          <p:nvPr/>
        </p:nvSpPr>
        <p:spPr>
          <a:xfrm>
            <a:off x="6544781" y="3682863"/>
            <a:ext cx="181485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Backend QoS</a:t>
            </a:r>
          </a:p>
          <a:p>
            <a:pPr algn="ctr"/>
            <a:r>
              <a:rPr lang="de-DE" sz="1200" dirty="0" err="1" smtClean="0"/>
              <a:t>Function</a:t>
            </a:r>
            <a:r>
              <a:rPr lang="de-DE" sz="1200" dirty="0" smtClean="0"/>
              <a:t> 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5" name="Connecteur droit avec flèche 13"/>
          <p:cNvCxnSpPr>
            <a:stCxn id="12" idx="2"/>
            <a:endCxn id="54" idx="0"/>
          </p:cNvCxnSpPr>
          <p:nvPr/>
        </p:nvCxnSpPr>
        <p:spPr>
          <a:xfrm>
            <a:off x="6629906" y="3317712"/>
            <a:ext cx="822303" cy="365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732240" y="4209042"/>
            <a:ext cx="719969" cy="1075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52209" y="4209042"/>
            <a:ext cx="150096" cy="1403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343114">
            <a:off x="2518700" y="3571868"/>
            <a:ext cx="96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getStats</a:t>
            </a:r>
            <a:r>
              <a:rPr lang="en-US" sz="1200" dirty="0" smtClean="0"/>
              <a:t> info</a:t>
            </a:r>
            <a:endParaRPr lang="fr-FR" sz="1200" dirty="0"/>
          </a:p>
        </p:txBody>
      </p:sp>
      <p:sp>
        <p:nvSpPr>
          <p:cNvPr id="74" name="Freeform 73"/>
          <p:cNvSpPr/>
          <p:nvPr/>
        </p:nvSpPr>
        <p:spPr>
          <a:xfrm>
            <a:off x="755576" y="5373216"/>
            <a:ext cx="8039595" cy="933899"/>
          </a:xfrm>
          <a:custGeom>
            <a:avLst/>
            <a:gdLst>
              <a:gd name="connsiteX0" fmla="*/ 0 w 8039595"/>
              <a:gd name="connsiteY0" fmla="*/ 292631 h 933899"/>
              <a:gd name="connsiteX1" fmla="*/ 2541320 w 8039595"/>
              <a:gd name="connsiteY1" fmla="*/ 55125 h 933899"/>
              <a:gd name="connsiteX2" fmla="*/ 4001985 w 8039595"/>
              <a:gd name="connsiteY2" fmla="*/ 55125 h 933899"/>
              <a:gd name="connsiteX3" fmla="*/ 5248894 w 8039595"/>
              <a:gd name="connsiteY3" fmla="*/ 43249 h 933899"/>
              <a:gd name="connsiteX4" fmla="*/ 6816437 w 8039595"/>
              <a:gd name="connsiteY4" fmla="*/ 672642 h 933899"/>
              <a:gd name="connsiteX5" fmla="*/ 8039595 w 8039595"/>
              <a:gd name="connsiteY5" fmla="*/ 933899 h 933899"/>
              <a:gd name="connsiteX6" fmla="*/ 8039595 w 8039595"/>
              <a:gd name="connsiteY6" fmla="*/ 933899 h 93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9595" h="933899">
                <a:moveTo>
                  <a:pt x="0" y="292631"/>
                </a:moveTo>
                <a:cubicBezTo>
                  <a:pt x="937161" y="193670"/>
                  <a:pt x="1874323" y="94709"/>
                  <a:pt x="2541320" y="55125"/>
                </a:cubicBezTo>
                <a:cubicBezTo>
                  <a:pt x="3208317" y="15541"/>
                  <a:pt x="4001985" y="55125"/>
                  <a:pt x="4001985" y="55125"/>
                </a:cubicBezTo>
                <a:cubicBezTo>
                  <a:pt x="4453247" y="53146"/>
                  <a:pt x="4779819" y="-59671"/>
                  <a:pt x="5248894" y="43249"/>
                </a:cubicBezTo>
                <a:cubicBezTo>
                  <a:pt x="5717969" y="146168"/>
                  <a:pt x="6351320" y="524200"/>
                  <a:pt x="6816437" y="672642"/>
                </a:cubicBezTo>
                <a:cubicBezTo>
                  <a:pt x="7281554" y="821084"/>
                  <a:pt x="8039595" y="933899"/>
                  <a:pt x="8039595" y="933899"/>
                </a:cubicBezTo>
                <a:lnTo>
                  <a:pt x="8039595" y="933899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1122969" y="5612878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Traffic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873" y="980728"/>
            <a:ext cx="9065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Receive</a:t>
            </a:r>
            <a:r>
              <a:rPr lang="de-DE" sz="1400" dirty="0" smtClean="0"/>
              <a:t> Information </a:t>
            </a:r>
            <a:r>
              <a:rPr lang="de-DE" sz="1400" dirty="0" err="1" smtClean="0"/>
              <a:t>from</a:t>
            </a:r>
            <a:r>
              <a:rPr lang="de-DE" sz="1400" dirty="0" smtClean="0"/>
              <a:t> </a:t>
            </a:r>
            <a:r>
              <a:rPr lang="de-DE" sz="1400" dirty="0" err="1" smtClean="0"/>
              <a:t>Application</a:t>
            </a:r>
            <a:r>
              <a:rPr lang="de-DE" sz="1400" dirty="0" smtClean="0"/>
              <a:t> (</a:t>
            </a:r>
            <a:r>
              <a:rPr lang="de-DE" sz="1400" dirty="0" err="1" smtClean="0"/>
              <a:t>getStats</a:t>
            </a:r>
            <a:r>
              <a:rPr lang="de-DE" sz="1400" dirty="0" smtClean="0"/>
              <a:t>) + TDF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TDF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Broker </a:t>
            </a:r>
            <a:r>
              <a:rPr lang="de-DE" sz="1400" dirty="0" err="1" smtClean="0"/>
              <a:t>requests</a:t>
            </a:r>
            <a:r>
              <a:rPr lang="de-DE" sz="1400" dirty="0" smtClean="0"/>
              <a:t> QoS </a:t>
            </a:r>
            <a:r>
              <a:rPr lang="de-DE" sz="1400" dirty="0" err="1" smtClean="0"/>
              <a:t>parameters</a:t>
            </a:r>
            <a:r>
              <a:rPr lang="de-DE" sz="1400" dirty="0" smtClean="0"/>
              <a:t> via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specific</a:t>
            </a:r>
            <a:r>
              <a:rPr lang="de-DE" sz="1400" dirty="0" smtClean="0"/>
              <a:t> </a:t>
            </a:r>
            <a:r>
              <a:rPr lang="de-DE" sz="1400" dirty="0" err="1" smtClean="0"/>
              <a:t>Connectors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domain</a:t>
            </a:r>
            <a:endParaRPr lang="en-US" sz="1400" dirty="0"/>
          </a:p>
        </p:txBody>
      </p:sp>
      <p:sp>
        <p:nvSpPr>
          <p:cNvPr id="56" name="Rectangle à coins arrondis 3"/>
          <p:cNvSpPr/>
          <p:nvPr/>
        </p:nvSpPr>
        <p:spPr>
          <a:xfrm>
            <a:off x="8711952" y="5879393"/>
            <a:ext cx="864096" cy="967613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Other Peer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52372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uage 2"/>
          <p:cNvSpPr/>
          <p:nvPr/>
        </p:nvSpPr>
        <p:spPr>
          <a:xfrm>
            <a:off x="899592" y="3889844"/>
            <a:ext cx="3197194" cy="2249214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35" name="Nuage 2"/>
          <p:cNvSpPr/>
          <p:nvPr/>
        </p:nvSpPr>
        <p:spPr>
          <a:xfrm>
            <a:off x="902386" y="5751377"/>
            <a:ext cx="2913530" cy="1401192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41" name="Nuage 2"/>
          <p:cNvSpPr/>
          <p:nvPr/>
        </p:nvSpPr>
        <p:spPr>
          <a:xfrm>
            <a:off x="5220071" y="4599187"/>
            <a:ext cx="3672409" cy="1926157"/>
          </a:xfrm>
          <a:prstGeom prst="clou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Architecture </a:t>
            </a:r>
            <a:r>
              <a:rPr lang="en-US" sz="2800" dirty="0" smtClean="0"/>
              <a:t>4 </a:t>
            </a:r>
            <a:r>
              <a:rPr lang="en-US" sz="2800" dirty="0" smtClean="0"/>
              <a:t>(for </a:t>
            </a:r>
            <a:r>
              <a:rPr lang="en-US" sz="2800" dirty="0" err="1" smtClean="0"/>
              <a:t>mobile+fixed</a:t>
            </a:r>
            <a:r>
              <a:rPr lang="en-US" sz="2800" dirty="0" smtClean="0"/>
              <a:t> connected </a:t>
            </a:r>
            <a:r>
              <a:rPr lang="en-US" sz="2800" dirty="0" smtClean="0"/>
              <a:t>devices)</a:t>
            </a:r>
            <a:endParaRPr lang="fr-FR" sz="28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58873" y="4563020"/>
            <a:ext cx="864096" cy="217834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UE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42881" y="4761780"/>
            <a:ext cx="700727" cy="394635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43809" y="5013176"/>
            <a:ext cx="1152128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PDN Gateway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999825" y="407749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PCRF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147796" y="1848618"/>
            <a:ext cx="2326457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dk1"/>
                </a:solidFill>
              </a:rPr>
              <a:t>WebrRTC</a:t>
            </a:r>
            <a:r>
              <a:rPr lang="en-US" sz="1200" dirty="0" smtClean="0">
                <a:solidFill>
                  <a:schemeClr val="dk1"/>
                </a:solidFill>
              </a:rPr>
              <a:t>/Web </a:t>
            </a:r>
            <a:r>
              <a:rPr lang="en-US" sz="1200" dirty="0" smtClean="0">
                <a:solidFill>
                  <a:schemeClr val="dk1"/>
                </a:solidFill>
              </a:rPr>
              <a:t>Server</a:t>
            </a:r>
          </a:p>
          <a:p>
            <a:pPr algn="ctr"/>
            <a:r>
              <a:rPr lang="de-DE" sz="1200" dirty="0" smtClean="0"/>
              <a:t>Network </a:t>
            </a:r>
            <a:r>
              <a:rPr lang="de-DE" sz="1200" dirty="0" err="1" smtClean="0"/>
              <a:t>Hyperty</a:t>
            </a:r>
            <a:r>
              <a:rPr lang="de-DE" sz="1200" dirty="0" smtClean="0"/>
              <a:t> 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1" name="Connecteur droit avec flèche 10"/>
          <p:cNvCxnSpPr>
            <a:stCxn id="6" idx="1"/>
            <a:endCxn id="4" idx="3"/>
          </p:cNvCxnSpPr>
          <p:nvPr/>
        </p:nvCxnSpPr>
        <p:spPr>
          <a:xfrm flipH="1">
            <a:off x="1122969" y="5276266"/>
            <a:ext cx="1720840" cy="375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5137577" y="2718102"/>
            <a:ext cx="2984657" cy="599610"/>
          </a:xfrm>
          <a:prstGeom prst="round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Broker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13" name="Connecteur droit avec flèche 12"/>
          <p:cNvCxnSpPr>
            <a:stCxn id="10" idx="3"/>
            <a:endCxn id="12" idx="0"/>
          </p:cNvCxnSpPr>
          <p:nvPr/>
        </p:nvCxnSpPr>
        <p:spPr>
          <a:xfrm>
            <a:off x="5474253" y="2111708"/>
            <a:ext cx="1155653" cy="606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4" idx="1"/>
            <a:endCxn id="8" idx="0"/>
          </p:cNvCxnSpPr>
          <p:nvPr/>
        </p:nvCxnSpPr>
        <p:spPr>
          <a:xfrm flipH="1">
            <a:off x="3407871" y="3945952"/>
            <a:ext cx="598904" cy="13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  <a:endCxn id="6" idx="0"/>
          </p:cNvCxnSpPr>
          <p:nvPr/>
        </p:nvCxnSpPr>
        <p:spPr>
          <a:xfrm>
            <a:off x="3407871" y="4603677"/>
            <a:ext cx="12002" cy="409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694979" y="4963416"/>
            <a:ext cx="8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dedicated bearer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197634" y="5080576"/>
            <a:ext cx="1022437" cy="464615"/>
          </a:xfrm>
          <a:prstGeom prst="roundRect">
            <a:avLst/>
          </a:prstGeom>
          <a:ln w="952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TDF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1" name="Connecteur droit 20"/>
          <p:cNvCxnSpPr>
            <a:stCxn id="6" idx="3"/>
            <a:endCxn id="19" idx="1"/>
          </p:cNvCxnSpPr>
          <p:nvPr/>
        </p:nvCxnSpPr>
        <p:spPr>
          <a:xfrm>
            <a:off x="3995937" y="5276266"/>
            <a:ext cx="201697" cy="3661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0"/>
            <a:endCxn id="8" idx="3"/>
          </p:cNvCxnSpPr>
          <p:nvPr/>
        </p:nvCxnSpPr>
        <p:spPr>
          <a:xfrm flipH="1" flipV="1">
            <a:off x="3815916" y="4340588"/>
            <a:ext cx="892937" cy="7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916149" y="5021507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20" name="Connecteur droit avec flèche 37"/>
          <p:cNvCxnSpPr>
            <a:stCxn id="5" idx="0"/>
            <a:endCxn id="12" idx="1"/>
          </p:cNvCxnSpPr>
          <p:nvPr/>
        </p:nvCxnSpPr>
        <p:spPr>
          <a:xfrm flipV="1">
            <a:off x="693245" y="3017907"/>
            <a:ext cx="4444332" cy="174387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à coins arrondis 17"/>
          <p:cNvSpPr/>
          <p:nvPr/>
        </p:nvSpPr>
        <p:spPr>
          <a:xfrm>
            <a:off x="7194259" y="5612878"/>
            <a:ext cx="816091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TURN</a:t>
            </a:r>
            <a:endParaRPr lang="fr-FR" sz="1200" dirty="0">
              <a:solidFill>
                <a:schemeClr val="dk1"/>
              </a:solidFill>
            </a:endParaRPr>
          </a:p>
        </p:txBody>
      </p:sp>
      <p:sp>
        <p:nvSpPr>
          <p:cNvPr id="44" name="Rectangle à coins arrondis 7"/>
          <p:cNvSpPr/>
          <p:nvPr/>
        </p:nvSpPr>
        <p:spPr>
          <a:xfrm>
            <a:off x="4006775" y="3682862"/>
            <a:ext cx="121329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AF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1" name="Connecteur droit avec flèche 13"/>
          <p:cNvCxnSpPr>
            <a:stCxn id="12" idx="2"/>
            <a:endCxn id="44" idx="3"/>
          </p:cNvCxnSpPr>
          <p:nvPr/>
        </p:nvCxnSpPr>
        <p:spPr>
          <a:xfrm flipH="1">
            <a:off x="5220071" y="3317712"/>
            <a:ext cx="1409835" cy="6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à coins arrondis 17"/>
          <p:cNvSpPr/>
          <p:nvPr/>
        </p:nvSpPr>
        <p:spPr>
          <a:xfrm>
            <a:off x="6544781" y="3682863"/>
            <a:ext cx="181485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Backend QoS</a:t>
            </a:r>
          </a:p>
          <a:p>
            <a:pPr algn="ctr"/>
            <a:r>
              <a:rPr lang="de-DE" sz="1200" dirty="0" err="1" smtClean="0"/>
              <a:t>Function</a:t>
            </a:r>
            <a:r>
              <a:rPr lang="de-DE" sz="1200" dirty="0" smtClean="0"/>
              <a:t> 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55" name="Connecteur droit avec flèche 13"/>
          <p:cNvCxnSpPr>
            <a:stCxn id="12" idx="2"/>
            <a:endCxn id="54" idx="0"/>
          </p:cNvCxnSpPr>
          <p:nvPr/>
        </p:nvCxnSpPr>
        <p:spPr>
          <a:xfrm>
            <a:off x="6629906" y="3317712"/>
            <a:ext cx="822303" cy="365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13"/>
          <p:cNvCxnSpPr>
            <a:stCxn id="54" idx="2"/>
            <a:endCxn id="18" idx="3"/>
          </p:cNvCxnSpPr>
          <p:nvPr/>
        </p:nvCxnSpPr>
        <p:spPr>
          <a:xfrm flipH="1">
            <a:off x="6732240" y="4209042"/>
            <a:ext cx="719969" cy="1075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3"/>
          <p:cNvCxnSpPr>
            <a:stCxn id="54" idx="2"/>
            <a:endCxn id="42" idx="0"/>
          </p:cNvCxnSpPr>
          <p:nvPr/>
        </p:nvCxnSpPr>
        <p:spPr>
          <a:xfrm>
            <a:off x="7452209" y="4209042"/>
            <a:ext cx="150096" cy="1403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38"/>
          <p:cNvSpPr txBox="1"/>
          <p:nvPr/>
        </p:nvSpPr>
        <p:spPr>
          <a:xfrm rot="20343114">
            <a:off x="2518700" y="3571868"/>
            <a:ext cx="96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getStats</a:t>
            </a:r>
            <a:r>
              <a:rPr lang="en-US" sz="1200" dirty="0" smtClean="0"/>
              <a:t> info</a:t>
            </a:r>
            <a:endParaRPr lang="fr-FR" sz="1200" dirty="0"/>
          </a:p>
        </p:txBody>
      </p:sp>
      <p:sp>
        <p:nvSpPr>
          <p:cNvPr id="74" name="Freeform 73"/>
          <p:cNvSpPr/>
          <p:nvPr/>
        </p:nvSpPr>
        <p:spPr>
          <a:xfrm>
            <a:off x="755576" y="5373216"/>
            <a:ext cx="8039595" cy="933899"/>
          </a:xfrm>
          <a:custGeom>
            <a:avLst/>
            <a:gdLst>
              <a:gd name="connsiteX0" fmla="*/ 0 w 8039595"/>
              <a:gd name="connsiteY0" fmla="*/ 292631 h 933899"/>
              <a:gd name="connsiteX1" fmla="*/ 2541320 w 8039595"/>
              <a:gd name="connsiteY1" fmla="*/ 55125 h 933899"/>
              <a:gd name="connsiteX2" fmla="*/ 4001985 w 8039595"/>
              <a:gd name="connsiteY2" fmla="*/ 55125 h 933899"/>
              <a:gd name="connsiteX3" fmla="*/ 5248894 w 8039595"/>
              <a:gd name="connsiteY3" fmla="*/ 43249 h 933899"/>
              <a:gd name="connsiteX4" fmla="*/ 6816437 w 8039595"/>
              <a:gd name="connsiteY4" fmla="*/ 672642 h 933899"/>
              <a:gd name="connsiteX5" fmla="*/ 8039595 w 8039595"/>
              <a:gd name="connsiteY5" fmla="*/ 933899 h 933899"/>
              <a:gd name="connsiteX6" fmla="*/ 8039595 w 8039595"/>
              <a:gd name="connsiteY6" fmla="*/ 933899 h 93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9595" h="933899">
                <a:moveTo>
                  <a:pt x="0" y="292631"/>
                </a:moveTo>
                <a:cubicBezTo>
                  <a:pt x="937161" y="193670"/>
                  <a:pt x="1874323" y="94709"/>
                  <a:pt x="2541320" y="55125"/>
                </a:cubicBezTo>
                <a:cubicBezTo>
                  <a:pt x="3208317" y="15541"/>
                  <a:pt x="4001985" y="55125"/>
                  <a:pt x="4001985" y="55125"/>
                </a:cubicBezTo>
                <a:cubicBezTo>
                  <a:pt x="4453247" y="53146"/>
                  <a:pt x="4779819" y="-59671"/>
                  <a:pt x="5248894" y="43249"/>
                </a:cubicBezTo>
                <a:cubicBezTo>
                  <a:pt x="5717969" y="146168"/>
                  <a:pt x="6351320" y="524200"/>
                  <a:pt x="6816437" y="672642"/>
                </a:cubicBezTo>
                <a:cubicBezTo>
                  <a:pt x="7281554" y="821084"/>
                  <a:pt x="8039595" y="933899"/>
                  <a:pt x="8039595" y="933899"/>
                </a:cubicBezTo>
                <a:lnTo>
                  <a:pt x="8039595" y="933899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1122969" y="5612878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tx2">
                    <a:lumMod val="50000"/>
                  </a:schemeClr>
                </a:solidFill>
              </a:rPr>
              <a:t>Data  Plane Traffic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873" y="980728"/>
            <a:ext cx="9065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Receive</a:t>
            </a:r>
            <a:r>
              <a:rPr lang="de-DE" sz="1400" dirty="0" smtClean="0"/>
              <a:t> Information </a:t>
            </a:r>
            <a:r>
              <a:rPr lang="de-DE" sz="1400" dirty="0" err="1" smtClean="0"/>
              <a:t>from</a:t>
            </a:r>
            <a:r>
              <a:rPr lang="de-DE" sz="1400" dirty="0" smtClean="0"/>
              <a:t> </a:t>
            </a:r>
            <a:r>
              <a:rPr lang="de-DE" sz="1400" dirty="0" err="1" smtClean="0"/>
              <a:t>Application</a:t>
            </a:r>
            <a:r>
              <a:rPr lang="de-DE" sz="1400" dirty="0" smtClean="0"/>
              <a:t> (</a:t>
            </a:r>
            <a:r>
              <a:rPr lang="de-DE" sz="1400" dirty="0" err="1" smtClean="0"/>
              <a:t>getStats</a:t>
            </a:r>
            <a:r>
              <a:rPr lang="de-DE" sz="1400" dirty="0" smtClean="0"/>
              <a:t>) + TDF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TDF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Broker </a:t>
            </a:r>
            <a:r>
              <a:rPr lang="de-DE" sz="1400" dirty="0" err="1" smtClean="0"/>
              <a:t>requests</a:t>
            </a:r>
            <a:r>
              <a:rPr lang="de-DE" sz="1400" dirty="0" smtClean="0"/>
              <a:t> QoS </a:t>
            </a:r>
            <a:r>
              <a:rPr lang="de-DE" sz="1400" dirty="0" err="1" smtClean="0"/>
              <a:t>parameters</a:t>
            </a:r>
            <a:r>
              <a:rPr lang="de-DE" sz="1400" dirty="0" smtClean="0"/>
              <a:t> via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specific</a:t>
            </a:r>
            <a:r>
              <a:rPr lang="de-DE" sz="1400" dirty="0" smtClean="0"/>
              <a:t> </a:t>
            </a:r>
            <a:r>
              <a:rPr lang="de-DE" sz="1400" dirty="0" err="1" smtClean="0"/>
              <a:t>Connectors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domain</a:t>
            </a:r>
            <a:endParaRPr lang="en-US" sz="1400" dirty="0"/>
          </a:p>
        </p:txBody>
      </p:sp>
      <p:cxnSp>
        <p:nvCxnSpPr>
          <p:cNvPr id="32" name="Connecteur droit avec flèche 30"/>
          <p:cNvCxnSpPr>
            <a:stCxn id="19" idx="0"/>
          </p:cNvCxnSpPr>
          <p:nvPr/>
        </p:nvCxnSpPr>
        <p:spPr>
          <a:xfrm flipV="1">
            <a:off x="4708853" y="3317712"/>
            <a:ext cx="1343226" cy="176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à coins arrondis 5"/>
          <p:cNvSpPr/>
          <p:nvPr/>
        </p:nvSpPr>
        <p:spPr>
          <a:xfrm>
            <a:off x="2267744" y="6044025"/>
            <a:ext cx="138005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HGW</a:t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(DSCP Marking)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37" name="Connecteur droit 20"/>
          <p:cNvCxnSpPr>
            <a:stCxn id="36" idx="3"/>
            <a:endCxn id="19" idx="2"/>
          </p:cNvCxnSpPr>
          <p:nvPr/>
        </p:nvCxnSpPr>
        <p:spPr>
          <a:xfrm flipV="1">
            <a:off x="3647800" y="5545191"/>
            <a:ext cx="1061053" cy="76192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20"/>
          <p:cNvCxnSpPr>
            <a:stCxn id="36" idx="1"/>
          </p:cNvCxnSpPr>
          <p:nvPr/>
        </p:nvCxnSpPr>
        <p:spPr>
          <a:xfrm flipH="1" flipV="1">
            <a:off x="1122970" y="5926155"/>
            <a:ext cx="1144774" cy="3809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à coins arrondis 7"/>
          <p:cNvSpPr/>
          <p:nvPr/>
        </p:nvSpPr>
        <p:spPr>
          <a:xfrm>
            <a:off x="4071813" y="6290667"/>
            <a:ext cx="1213296" cy="526179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QoS for Fixed</a:t>
            </a:r>
            <a:r>
              <a:rPr lang="en-US" sz="1200" dirty="0" smtClean="0">
                <a:solidFill>
                  <a:schemeClr val="dk1"/>
                </a:solidFill>
              </a:rPr>
              <a:t/>
            </a:r>
            <a:br>
              <a:rPr lang="en-US" sz="1200" dirty="0" smtClean="0">
                <a:solidFill>
                  <a:schemeClr val="dk1"/>
                </a:solidFill>
              </a:rPr>
            </a:br>
            <a:r>
              <a:rPr lang="en-US" sz="1200" dirty="0" smtClean="0">
                <a:solidFill>
                  <a:schemeClr val="dk1"/>
                </a:solidFill>
              </a:rPr>
              <a:t>(Connector)</a:t>
            </a:r>
            <a:endParaRPr lang="fr-FR" sz="1200" dirty="0">
              <a:solidFill>
                <a:schemeClr val="dk1"/>
              </a:solidFill>
            </a:endParaRPr>
          </a:p>
        </p:txBody>
      </p:sp>
      <p:cxnSp>
        <p:nvCxnSpPr>
          <p:cNvPr id="48" name="Connecteur droit avec flèche 13"/>
          <p:cNvCxnSpPr>
            <a:stCxn id="12" idx="2"/>
            <a:endCxn id="47" idx="0"/>
          </p:cNvCxnSpPr>
          <p:nvPr/>
        </p:nvCxnSpPr>
        <p:spPr>
          <a:xfrm flipH="1">
            <a:off x="4678461" y="3317712"/>
            <a:ext cx="1951445" cy="2972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13"/>
          <p:cNvCxnSpPr>
            <a:stCxn id="47" idx="1"/>
          </p:cNvCxnSpPr>
          <p:nvPr/>
        </p:nvCxnSpPr>
        <p:spPr>
          <a:xfrm flipH="1" flipV="1">
            <a:off x="3647801" y="6451973"/>
            <a:ext cx="424012" cy="10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à coins arrondis 3"/>
          <p:cNvSpPr/>
          <p:nvPr/>
        </p:nvSpPr>
        <p:spPr>
          <a:xfrm>
            <a:off x="8711952" y="5879393"/>
            <a:ext cx="864096" cy="967613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Other Peer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1881010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On-screen Show (4:3)</PresentationFormat>
  <Paragraphs>95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Thème Office</vt:lpstr>
      <vt:lpstr>PowerPoint Presentation</vt:lpstr>
      <vt:lpstr>PowerPoint Presentation</vt:lpstr>
      <vt:lpstr>PowerPoint Presentation</vt:lpstr>
      <vt:lpstr>Architecture 1</vt:lpstr>
      <vt:lpstr>Architecture 2</vt:lpstr>
      <vt:lpstr>Architecture 3 (for mobile connected devices)</vt:lpstr>
      <vt:lpstr>Architecture 4 (for mobile+fixed connected devices)</vt:lpstr>
    </vt:vector>
  </TitlesOfParts>
  <Company>FRANCE 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1</dc:title>
  <dc:creator>Ewa Janczukowicz</dc:creator>
  <cp:lastModifiedBy>Haensge.kay</cp:lastModifiedBy>
  <cp:revision>18</cp:revision>
  <dcterms:created xsi:type="dcterms:W3CDTF">2015-07-09T14:05:28Z</dcterms:created>
  <dcterms:modified xsi:type="dcterms:W3CDTF">2015-07-29T16:11:48Z</dcterms:modified>
</cp:coreProperties>
</file>