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7" r:id="rId3"/>
    <p:sldId id="266" r:id="rId4"/>
    <p:sldId id="26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-768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BC28-C107-4A4A-B91C-4BF04E0D9B33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0D497-1768-4AE9-BF24-87E95313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C460-ACCE-4C01-8B67-5379AE8387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2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6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415377" y="3381994"/>
            <a:ext cx="3701250" cy="1552079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Mobile Network</a:t>
            </a:r>
            <a:endParaRPr lang="fr-FR" sz="1200" dirty="0"/>
          </a:p>
        </p:txBody>
      </p:sp>
      <p:sp>
        <p:nvSpPr>
          <p:cNvPr id="35" name="Nuage 2"/>
          <p:cNvSpPr/>
          <p:nvPr/>
        </p:nvSpPr>
        <p:spPr>
          <a:xfrm>
            <a:off x="498648" y="5153398"/>
            <a:ext cx="3337109" cy="1152128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Home/</a:t>
            </a:r>
            <a:r>
              <a:rPr lang="fr-FR" sz="1200" dirty="0" err="1" smtClean="0"/>
              <a:t>Fixed</a:t>
            </a:r>
            <a:r>
              <a:rPr lang="fr-FR" sz="1200" dirty="0" smtClean="0"/>
              <a:t> Network</a:t>
            </a:r>
            <a:endParaRPr lang="fr-FR" sz="1200" dirty="0"/>
          </a:p>
        </p:txBody>
      </p:sp>
      <p:sp>
        <p:nvSpPr>
          <p:cNvPr id="41" name="Nuage 2"/>
          <p:cNvSpPr/>
          <p:nvPr/>
        </p:nvSpPr>
        <p:spPr>
          <a:xfrm>
            <a:off x="5304950" y="4068882"/>
            <a:ext cx="3312369" cy="1730382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(for </a:t>
            </a:r>
            <a:r>
              <a:rPr lang="en-US" sz="2800" dirty="0" err="1" smtClean="0"/>
              <a:t>mobile+fixed</a:t>
            </a:r>
            <a:r>
              <a:rPr lang="en-US" sz="2800" dirty="0" smtClean="0"/>
              <a:t> connected devices)</a:t>
            </a:r>
            <a:endParaRPr lang="fr-FR" sz="28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167637" y="1340768"/>
            <a:ext cx="2326457" cy="52617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60" idx="2"/>
          </p:cNvCxnSpPr>
          <p:nvPr/>
        </p:nvCxnSpPr>
        <p:spPr>
          <a:xfrm flipH="1" flipV="1">
            <a:off x="498649" y="4163126"/>
            <a:ext cx="3013072" cy="5332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94094" y="1603858"/>
            <a:ext cx="1565859" cy="59721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27712" y="3269896"/>
            <a:ext cx="338297" cy="29975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 flipH="1">
            <a:off x="2935657" y="4095827"/>
            <a:ext cx="492055" cy="33749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 rot="723927">
            <a:off x="1150414" y="4418661"/>
            <a:ext cx="126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21" name="Connecteur droit 20"/>
          <p:cNvCxnSpPr>
            <a:stCxn id="6" idx="1"/>
            <a:endCxn id="65" idx="1"/>
          </p:cNvCxnSpPr>
          <p:nvPr/>
        </p:nvCxnSpPr>
        <p:spPr>
          <a:xfrm flipV="1">
            <a:off x="2359593" y="4230578"/>
            <a:ext cx="1734254" cy="465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65" idx="0"/>
            <a:endCxn id="8" idx="0"/>
          </p:cNvCxnSpPr>
          <p:nvPr/>
        </p:nvCxnSpPr>
        <p:spPr>
          <a:xfrm flipH="1" flipV="1">
            <a:off x="3427712" y="3569648"/>
            <a:ext cx="1177354" cy="356614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avec flèche 13"/>
          <p:cNvCxnSpPr>
            <a:stCxn id="12" idx="0"/>
            <a:endCxn id="44" idx="3"/>
          </p:cNvCxnSpPr>
          <p:nvPr/>
        </p:nvCxnSpPr>
        <p:spPr>
          <a:xfrm flipH="1">
            <a:off x="4979305" y="2201070"/>
            <a:ext cx="2080648" cy="1068826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13"/>
          <p:cNvCxnSpPr>
            <a:stCxn id="12" idx="0"/>
            <a:endCxn id="54" idx="0"/>
          </p:cNvCxnSpPr>
          <p:nvPr/>
        </p:nvCxnSpPr>
        <p:spPr>
          <a:xfrm>
            <a:off x="7059953" y="2201070"/>
            <a:ext cx="412097" cy="9739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632068" y="3701192"/>
            <a:ext cx="839982" cy="9232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72050" y="3701192"/>
            <a:ext cx="150096" cy="94815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708751">
            <a:off x="1938709" y="2789163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028708" y="1520855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</a:p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Signalling Plane</a:t>
            </a:r>
            <a:endParaRPr lang="de-DE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Connecteur droit avec flèche 30"/>
          <p:cNvCxnSpPr>
            <a:stCxn id="65" idx="0"/>
            <a:endCxn id="12" idx="0"/>
          </p:cNvCxnSpPr>
          <p:nvPr/>
        </p:nvCxnSpPr>
        <p:spPr>
          <a:xfrm flipV="1">
            <a:off x="4605066" y="2201070"/>
            <a:ext cx="2454887" cy="172519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20"/>
          <p:cNvCxnSpPr>
            <a:stCxn id="36" idx="1"/>
            <a:endCxn id="19" idx="3"/>
          </p:cNvCxnSpPr>
          <p:nvPr/>
        </p:nvCxnSpPr>
        <p:spPr>
          <a:xfrm flipV="1">
            <a:off x="2287585" y="5929203"/>
            <a:ext cx="3024336" cy="100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20"/>
          <p:cNvCxnSpPr>
            <a:stCxn id="36" idx="1"/>
            <a:endCxn id="53" idx="2"/>
          </p:cNvCxnSpPr>
          <p:nvPr/>
        </p:nvCxnSpPr>
        <p:spPr>
          <a:xfrm flipH="1" flipV="1">
            <a:off x="493017" y="5826177"/>
            <a:ext cx="1794568" cy="2030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13"/>
          <p:cNvCxnSpPr>
            <a:stCxn id="12" idx="0"/>
            <a:endCxn id="47" idx="0"/>
          </p:cNvCxnSpPr>
          <p:nvPr/>
        </p:nvCxnSpPr>
        <p:spPr>
          <a:xfrm flipH="1">
            <a:off x="4761416" y="2201070"/>
            <a:ext cx="2298537" cy="2567346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13"/>
          <p:cNvCxnSpPr>
            <a:stCxn id="47" idx="0"/>
            <a:endCxn id="36" idx="2"/>
          </p:cNvCxnSpPr>
          <p:nvPr/>
        </p:nvCxnSpPr>
        <p:spPr>
          <a:xfrm flipH="1">
            <a:off x="2977613" y="4768416"/>
            <a:ext cx="1783803" cy="1523884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Rectangle à coins arrondis 3"/>
          <p:cNvSpPr/>
          <p:nvPr/>
        </p:nvSpPr>
        <p:spPr>
          <a:xfrm>
            <a:off x="179512" y="5064469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3" name="Rectangle à coins arrondis 4"/>
          <p:cNvSpPr/>
          <p:nvPr/>
        </p:nvSpPr>
        <p:spPr>
          <a:xfrm>
            <a:off x="213421" y="5092771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</a:p>
          <a:p>
            <a:pPr algn="ctr"/>
            <a:r>
              <a:rPr lang="en-US" sz="700" dirty="0" smtClean="0"/>
              <a:t>Network</a:t>
            </a:r>
            <a:br>
              <a:rPr lang="en-US" sz="700" dirty="0" smtClean="0"/>
            </a:br>
            <a:r>
              <a:rPr lang="en-US" sz="700" dirty="0" err="1" smtClean="0"/>
              <a:t>Hyperty</a:t>
            </a:r>
            <a:endParaRPr lang="fr-FR" sz="700" dirty="0"/>
          </a:p>
        </p:txBody>
      </p:sp>
      <p:sp>
        <p:nvSpPr>
          <p:cNvPr id="58" name="Rectangle à coins arrondis 3"/>
          <p:cNvSpPr/>
          <p:nvPr/>
        </p:nvSpPr>
        <p:spPr>
          <a:xfrm>
            <a:off x="185144" y="3401418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60" name="Rectangle à coins arrondis 4"/>
          <p:cNvSpPr/>
          <p:nvPr/>
        </p:nvSpPr>
        <p:spPr>
          <a:xfrm>
            <a:off x="219053" y="3429720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  <a:br>
              <a:rPr lang="en-US" sz="700" dirty="0" smtClean="0"/>
            </a:br>
            <a:r>
              <a:rPr lang="en-US" sz="700" dirty="0" smtClean="0"/>
              <a:t>Network </a:t>
            </a:r>
            <a:r>
              <a:rPr lang="en-US" sz="700" dirty="0" err="1" smtClean="0"/>
              <a:t>Hyperty</a:t>
            </a:r>
            <a:endParaRPr lang="fr-FR" sz="700" dirty="0"/>
          </a:p>
        </p:txBody>
      </p:sp>
      <p:cxnSp>
        <p:nvCxnSpPr>
          <p:cNvPr id="80" name="Straight Connector 79"/>
          <p:cNvCxnSpPr>
            <a:stCxn id="53" idx="1"/>
          </p:cNvCxnSpPr>
          <p:nvPr/>
        </p:nvCxnSpPr>
        <p:spPr>
          <a:xfrm rot="10800000" flipH="1">
            <a:off x="213420" y="2345086"/>
            <a:ext cx="5354203" cy="3114388"/>
          </a:xfrm>
          <a:prstGeom prst="bentConnector3">
            <a:avLst>
              <a:gd name="adj1" fmla="val -1281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avec flèche 37"/>
          <p:cNvCxnSpPr>
            <a:stCxn id="60" idx="3"/>
            <a:endCxn id="12" idx="1"/>
          </p:cNvCxnSpPr>
          <p:nvPr/>
        </p:nvCxnSpPr>
        <p:spPr>
          <a:xfrm flipV="1">
            <a:off x="778244" y="2500875"/>
            <a:ext cx="4789380" cy="129554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8" idx="1"/>
            <a:endCxn id="42" idx="3"/>
          </p:cNvCxnSpPr>
          <p:nvPr/>
        </p:nvCxnSpPr>
        <p:spPr>
          <a:xfrm>
            <a:off x="5815977" y="4624400"/>
            <a:ext cx="2214214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2359593" y="4433318"/>
            <a:ext cx="1152128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PDN Gateway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19666" y="3569648"/>
            <a:ext cx="816091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PCRF</a:t>
            </a:r>
            <a:endParaRPr lang="fr-FR" sz="1200" dirty="0"/>
          </a:p>
        </p:txBody>
      </p:sp>
      <p:sp>
        <p:nvSpPr>
          <p:cNvPr id="44" name="Rectangle à coins arrondis 7"/>
          <p:cNvSpPr/>
          <p:nvPr/>
        </p:nvSpPr>
        <p:spPr>
          <a:xfrm>
            <a:off x="3766009" y="3006806"/>
            <a:ext cx="121329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Connector: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EPS Application Function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54" name="Rectangle à coins arrondis 17"/>
          <p:cNvSpPr/>
          <p:nvPr/>
        </p:nvSpPr>
        <p:spPr>
          <a:xfrm>
            <a:off x="6564622" y="3175013"/>
            <a:ext cx="181485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Connector: </a:t>
            </a:r>
            <a:br>
              <a:rPr lang="de-DE" sz="1200" dirty="0" smtClean="0"/>
            </a:br>
            <a:r>
              <a:rPr lang="de-DE" sz="1200" dirty="0" smtClean="0"/>
              <a:t>Backend TURN Network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04" name="Straight Connector 103"/>
          <p:cNvCxnSpPr>
            <a:stCxn id="42" idx="1"/>
            <a:endCxn id="56" idx="3"/>
          </p:cNvCxnSpPr>
          <p:nvPr/>
        </p:nvCxnSpPr>
        <p:spPr>
          <a:xfrm>
            <a:off x="7214100" y="4912432"/>
            <a:ext cx="1842237" cy="909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214100" y="4649342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36" name="Rectangle à coins arrondis 5"/>
          <p:cNvSpPr/>
          <p:nvPr/>
        </p:nvSpPr>
        <p:spPr>
          <a:xfrm>
            <a:off x="2287585" y="5766121"/>
            <a:ext cx="13800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HGW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(DSCP Marking)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7" name="Rectangle à coins arrondis 7"/>
          <p:cNvSpPr/>
          <p:nvPr/>
        </p:nvSpPr>
        <p:spPr>
          <a:xfrm>
            <a:off x="4093847" y="4768416"/>
            <a:ext cx="1335138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Connector:</a:t>
            </a:r>
            <a:br>
              <a:rPr lang="en-US" sz="1200" dirty="0" smtClean="0"/>
            </a:br>
            <a:r>
              <a:rPr lang="en-US" sz="1200" dirty="0" smtClean="0"/>
              <a:t>Fixed Line Access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567624" y="2201070"/>
            <a:ext cx="2984657" cy="5996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9" name="Connecteur droit avec flèche 10"/>
          <p:cNvCxnSpPr/>
          <p:nvPr/>
        </p:nvCxnSpPr>
        <p:spPr>
          <a:xfrm flipH="1">
            <a:off x="415378" y="1659355"/>
            <a:ext cx="5760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30"/>
          <p:cNvCxnSpPr/>
          <p:nvPr/>
        </p:nvCxnSpPr>
        <p:spPr>
          <a:xfrm flipH="1">
            <a:off x="415378" y="1852957"/>
            <a:ext cx="576063" cy="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ZoneTexte 38"/>
          <p:cNvSpPr txBox="1"/>
          <p:nvPr/>
        </p:nvSpPr>
        <p:spPr>
          <a:xfrm>
            <a:off x="1673305" y="2068087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132" name="Oval 131"/>
          <p:cNvSpPr/>
          <p:nvPr/>
        </p:nvSpPr>
        <p:spPr>
          <a:xfrm>
            <a:off x="5588984" y="4213544"/>
            <a:ext cx="154986" cy="181566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/>
          <p:cNvCxnSpPr>
            <a:stCxn id="65" idx="3"/>
            <a:endCxn id="18" idx="3"/>
          </p:cNvCxnSpPr>
          <p:nvPr/>
        </p:nvCxnSpPr>
        <p:spPr>
          <a:xfrm>
            <a:off x="5116284" y="4230578"/>
            <a:ext cx="1515784" cy="393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815977" y="4361310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/>
          <p:cNvCxnSpPr>
            <a:stCxn id="19" idx="3"/>
            <a:endCxn id="56" idx="1"/>
          </p:cNvCxnSpPr>
          <p:nvPr/>
        </p:nvCxnSpPr>
        <p:spPr>
          <a:xfrm flipV="1">
            <a:off x="5311921" y="5821720"/>
            <a:ext cx="2880320" cy="1074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4289484" y="5624887"/>
            <a:ext cx="1022437" cy="6086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Traffic Detection Function(s)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56" name="Rectangle à coins arrondis 3"/>
          <p:cNvSpPr/>
          <p:nvPr/>
        </p:nvSpPr>
        <p:spPr>
          <a:xfrm>
            <a:off x="8192241" y="5337913"/>
            <a:ext cx="864096" cy="9676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5743969" y="5945486"/>
            <a:ext cx="217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Direct</a:t>
            </a:r>
            <a:r>
              <a:rPr lang="de-DE" sz="1050" dirty="0" smtClean="0"/>
              <a:t> </a:t>
            </a:r>
            <a:r>
              <a:rPr lang="de-DE" sz="1050" dirty="0" err="1" smtClean="0"/>
              <a:t>or</a:t>
            </a:r>
            <a:r>
              <a:rPr lang="de-DE" sz="1050" dirty="0" smtClean="0"/>
              <a:t> TURN Server Path</a:t>
            </a:r>
            <a:endParaRPr lang="en-US" sz="1050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4093847" y="3926262"/>
            <a:ext cx="1022437" cy="6086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Traffic Detection Function(s)</a:t>
            </a:r>
            <a:endParaRPr lang="fr-FR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415377" y="3742034"/>
            <a:ext cx="3701250" cy="1552079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Mobile Network</a:t>
            </a:r>
            <a:endParaRPr lang="fr-FR" sz="1200" dirty="0"/>
          </a:p>
        </p:txBody>
      </p:sp>
      <p:sp>
        <p:nvSpPr>
          <p:cNvPr id="35" name="Nuage 2"/>
          <p:cNvSpPr/>
          <p:nvPr/>
        </p:nvSpPr>
        <p:spPr>
          <a:xfrm>
            <a:off x="498648" y="5513438"/>
            <a:ext cx="3337109" cy="1152128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Home/</a:t>
            </a:r>
            <a:r>
              <a:rPr lang="fr-FR" sz="1200" dirty="0" err="1" smtClean="0"/>
              <a:t>Fixed</a:t>
            </a:r>
            <a:r>
              <a:rPr lang="fr-FR" sz="1200" dirty="0" smtClean="0"/>
              <a:t> Network</a:t>
            </a:r>
            <a:endParaRPr lang="fr-FR" sz="1200" dirty="0"/>
          </a:p>
        </p:txBody>
      </p:sp>
      <p:sp>
        <p:nvSpPr>
          <p:cNvPr id="41" name="Nuage 2"/>
          <p:cNvSpPr/>
          <p:nvPr/>
        </p:nvSpPr>
        <p:spPr>
          <a:xfrm>
            <a:off x="5304950" y="4428922"/>
            <a:ext cx="3312369" cy="1730382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(for </a:t>
            </a:r>
            <a:r>
              <a:rPr lang="en-US" sz="2800" dirty="0" err="1" smtClean="0"/>
              <a:t>mobile+fixed</a:t>
            </a:r>
            <a:r>
              <a:rPr lang="en-US" sz="2800" dirty="0" smtClean="0"/>
              <a:t> connected devices)</a:t>
            </a:r>
            <a:endParaRPr lang="fr-FR" sz="28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167637" y="1700808"/>
            <a:ext cx="2326457" cy="52617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60" idx="2"/>
          </p:cNvCxnSpPr>
          <p:nvPr/>
        </p:nvCxnSpPr>
        <p:spPr>
          <a:xfrm flipH="1" flipV="1">
            <a:off x="498649" y="4523166"/>
            <a:ext cx="3013072" cy="5332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94094" y="1963898"/>
            <a:ext cx="1565859" cy="59721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27712" y="3629936"/>
            <a:ext cx="338297" cy="29975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 flipH="1">
            <a:off x="2935657" y="4455867"/>
            <a:ext cx="492055" cy="33749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 rot="723927">
            <a:off x="1150414" y="4778701"/>
            <a:ext cx="126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21" name="Connecteur droit 20"/>
          <p:cNvCxnSpPr>
            <a:stCxn id="6" idx="1"/>
            <a:endCxn id="65" idx="1"/>
          </p:cNvCxnSpPr>
          <p:nvPr/>
        </p:nvCxnSpPr>
        <p:spPr>
          <a:xfrm flipV="1">
            <a:off x="2359593" y="4590618"/>
            <a:ext cx="1734254" cy="465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65" idx="0"/>
            <a:endCxn id="8" idx="0"/>
          </p:cNvCxnSpPr>
          <p:nvPr/>
        </p:nvCxnSpPr>
        <p:spPr>
          <a:xfrm flipH="1" flipV="1">
            <a:off x="3427712" y="3929688"/>
            <a:ext cx="1177354" cy="356614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avec flèche 13"/>
          <p:cNvCxnSpPr>
            <a:stCxn id="12" idx="0"/>
            <a:endCxn id="44" idx="3"/>
          </p:cNvCxnSpPr>
          <p:nvPr/>
        </p:nvCxnSpPr>
        <p:spPr>
          <a:xfrm flipH="1">
            <a:off x="4979305" y="2561110"/>
            <a:ext cx="2080648" cy="1068826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13"/>
          <p:cNvCxnSpPr>
            <a:stCxn id="12" idx="0"/>
            <a:endCxn id="54" idx="0"/>
          </p:cNvCxnSpPr>
          <p:nvPr/>
        </p:nvCxnSpPr>
        <p:spPr>
          <a:xfrm>
            <a:off x="7059953" y="2561110"/>
            <a:ext cx="412097" cy="9739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632068" y="4061232"/>
            <a:ext cx="839982" cy="9232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72050" y="4061232"/>
            <a:ext cx="150096" cy="94815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708751">
            <a:off x="1938709" y="3149203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028708" y="1880895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</a:p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Signalling Plane</a:t>
            </a:r>
            <a:endParaRPr lang="de-DE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Stepy</a:t>
            </a:r>
            <a:r>
              <a:rPr lang="en-US" sz="1400" dirty="0" smtClean="0"/>
              <a:t> by step and interfaces</a:t>
            </a:r>
            <a:endParaRPr lang="en-US" sz="1400" dirty="0"/>
          </a:p>
        </p:txBody>
      </p:sp>
      <p:cxnSp>
        <p:nvCxnSpPr>
          <p:cNvPr id="32" name="Connecteur droit avec flèche 30"/>
          <p:cNvCxnSpPr>
            <a:stCxn id="65" idx="0"/>
            <a:endCxn id="12" idx="0"/>
          </p:cNvCxnSpPr>
          <p:nvPr/>
        </p:nvCxnSpPr>
        <p:spPr>
          <a:xfrm flipV="1">
            <a:off x="4605066" y="2561110"/>
            <a:ext cx="2454887" cy="172519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20"/>
          <p:cNvCxnSpPr>
            <a:stCxn id="36" idx="1"/>
            <a:endCxn id="19" idx="3"/>
          </p:cNvCxnSpPr>
          <p:nvPr/>
        </p:nvCxnSpPr>
        <p:spPr>
          <a:xfrm flipV="1">
            <a:off x="2287585" y="6289243"/>
            <a:ext cx="3024336" cy="100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20"/>
          <p:cNvCxnSpPr>
            <a:stCxn id="36" idx="1"/>
            <a:endCxn id="53" idx="2"/>
          </p:cNvCxnSpPr>
          <p:nvPr/>
        </p:nvCxnSpPr>
        <p:spPr>
          <a:xfrm flipH="1" flipV="1">
            <a:off x="493017" y="6186217"/>
            <a:ext cx="1794568" cy="2030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13"/>
          <p:cNvCxnSpPr>
            <a:stCxn id="12" idx="0"/>
            <a:endCxn id="47" idx="0"/>
          </p:cNvCxnSpPr>
          <p:nvPr/>
        </p:nvCxnSpPr>
        <p:spPr>
          <a:xfrm flipH="1">
            <a:off x="4761416" y="2561110"/>
            <a:ext cx="2298537" cy="2567346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13"/>
          <p:cNvCxnSpPr>
            <a:stCxn id="47" idx="0"/>
            <a:endCxn id="36" idx="2"/>
          </p:cNvCxnSpPr>
          <p:nvPr/>
        </p:nvCxnSpPr>
        <p:spPr>
          <a:xfrm flipH="1">
            <a:off x="2977613" y="5128456"/>
            <a:ext cx="1783803" cy="1523884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Rectangle à coins arrondis 3"/>
          <p:cNvSpPr/>
          <p:nvPr/>
        </p:nvSpPr>
        <p:spPr>
          <a:xfrm>
            <a:off x="179512" y="5424509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3" name="Rectangle à coins arrondis 4"/>
          <p:cNvSpPr/>
          <p:nvPr/>
        </p:nvSpPr>
        <p:spPr>
          <a:xfrm>
            <a:off x="213421" y="5452811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</a:p>
          <a:p>
            <a:pPr algn="ctr"/>
            <a:r>
              <a:rPr lang="en-US" sz="700" dirty="0" smtClean="0"/>
              <a:t>Network</a:t>
            </a:r>
            <a:br>
              <a:rPr lang="en-US" sz="700" dirty="0" smtClean="0"/>
            </a:br>
            <a:r>
              <a:rPr lang="en-US" sz="700" dirty="0" err="1" smtClean="0"/>
              <a:t>Hyperty</a:t>
            </a:r>
            <a:endParaRPr lang="fr-FR" sz="700" dirty="0"/>
          </a:p>
        </p:txBody>
      </p:sp>
      <p:sp>
        <p:nvSpPr>
          <p:cNvPr id="58" name="Rectangle à coins arrondis 3"/>
          <p:cNvSpPr/>
          <p:nvPr/>
        </p:nvSpPr>
        <p:spPr>
          <a:xfrm>
            <a:off x="185144" y="3761458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60" name="Rectangle à coins arrondis 4"/>
          <p:cNvSpPr/>
          <p:nvPr/>
        </p:nvSpPr>
        <p:spPr>
          <a:xfrm>
            <a:off x="219053" y="3789760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  <a:br>
              <a:rPr lang="en-US" sz="700" dirty="0" smtClean="0"/>
            </a:br>
            <a:r>
              <a:rPr lang="en-US" sz="700" dirty="0" smtClean="0"/>
              <a:t>Network </a:t>
            </a:r>
            <a:r>
              <a:rPr lang="en-US" sz="700" dirty="0" err="1" smtClean="0"/>
              <a:t>Hyperty</a:t>
            </a:r>
            <a:endParaRPr lang="fr-FR" sz="700" dirty="0"/>
          </a:p>
        </p:txBody>
      </p:sp>
      <p:cxnSp>
        <p:nvCxnSpPr>
          <p:cNvPr id="80" name="Straight Connector 79"/>
          <p:cNvCxnSpPr>
            <a:stCxn id="53" idx="1"/>
          </p:cNvCxnSpPr>
          <p:nvPr/>
        </p:nvCxnSpPr>
        <p:spPr>
          <a:xfrm rot="10800000" flipH="1">
            <a:off x="213420" y="2705126"/>
            <a:ext cx="5354203" cy="3114388"/>
          </a:xfrm>
          <a:prstGeom prst="bentConnector3">
            <a:avLst>
              <a:gd name="adj1" fmla="val -1281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avec flèche 37"/>
          <p:cNvCxnSpPr>
            <a:stCxn id="60" idx="3"/>
            <a:endCxn id="12" idx="1"/>
          </p:cNvCxnSpPr>
          <p:nvPr/>
        </p:nvCxnSpPr>
        <p:spPr>
          <a:xfrm flipV="1">
            <a:off x="778244" y="2860915"/>
            <a:ext cx="4789380" cy="129554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8" idx="1"/>
            <a:endCxn id="42" idx="3"/>
          </p:cNvCxnSpPr>
          <p:nvPr/>
        </p:nvCxnSpPr>
        <p:spPr>
          <a:xfrm>
            <a:off x="5815977" y="4984440"/>
            <a:ext cx="2214214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2359593" y="4793358"/>
            <a:ext cx="1152128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PDN Gateway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19666" y="3929688"/>
            <a:ext cx="816091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PCRF</a:t>
            </a:r>
            <a:endParaRPr lang="fr-FR" sz="1200" dirty="0"/>
          </a:p>
        </p:txBody>
      </p:sp>
      <p:sp>
        <p:nvSpPr>
          <p:cNvPr id="44" name="Rectangle à coins arrondis 7"/>
          <p:cNvSpPr/>
          <p:nvPr/>
        </p:nvSpPr>
        <p:spPr>
          <a:xfrm>
            <a:off x="3766009" y="3366846"/>
            <a:ext cx="121329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Connector: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EPS Application Function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54" name="Rectangle à coins arrondis 17"/>
          <p:cNvSpPr/>
          <p:nvPr/>
        </p:nvSpPr>
        <p:spPr>
          <a:xfrm>
            <a:off x="6564622" y="3535053"/>
            <a:ext cx="181485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Connector: </a:t>
            </a:r>
            <a:br>
              <a:rPr lang="de-DE" sz="1200" dirty="0" smtClean="0"/>
            </a:br>
            <a:r>
              <a:rPr lang="de-DE" sz="1200" dirty="0" smtClean="0"/>
              <a:t>Backend TURN Network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04" name="Straight Connector 103"/>
          <p:cNvCxnSpPr>
            <a:stCxn id="42" idx="1"/>
            <a:endCxn id="56" idx="3"/>
          </p:cNvCxnSpPr>
          <p:nvPr/>
        </p:nvCxnSpPr>
        <p:spPr>
          <a:xfrm>
            <a:off x="7214100" y="5272472"/>
            <a:ext cx="1842237" cy="909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214100" y="5009382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36" name="Rectangle à coins arrondis 5"/>
          <p:cNvSpPr/>
          <p:nvPr/>
        </p:nvSpPr>
        <p:spPr>
          <a:xfrm>
            <a:off x="2287585" y="6126161"/>
            <a:ext cx="13800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HGW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(DSCP Marking)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7" name="Rectangle à coins arrondis 7"/>
          <p:cNvSpPr/>
          <p:nvPr/>
        </p:nvSpPr>
        <p:spPr>
          <a:xfrm>
            <a:off x="4093847" y="5128456"/>
            <a:ext cx="1335138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Connector:</a:t>
            </a:r>
            <a:br>
              <a:rPr lang="en-US" sz="1200" dirty="0" smtClean="0"/>
            </a:br>
            <a:r>
              <a:rPr lang="en-US" sz="1200" dirty="0" smtClean="0"/>
              <a:t>Fixed Line Access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567624" y="2561110"/>
            <a:ext cx="2984657" cy="5996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9" name="Connecteur droit avec flèche 10"/>
          <p:cNvCxnSpPr/>
          <p:nvPr/>
        </p:nvCxnSpPr>
        <p:spPr>
          <a:xfrm flipH="1">
            <a:off x="415378" y="2019395"/>
            <a:ext cx="5760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30"/>
          <p:cNvCxnSpPr/>
          <p:nvPr/>
        </p:nvCxnSpPr>
        <p:spPr>
          <a:xfrm flipH="1">
            <a:off x="415378" y="2212997"/>
            <a:ext cx="576063" cy="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ZoneTexte 38"/>
          <p:cNvSpPr txBox="1"/>
          <p:nvPr/>
        </p:nvSpPr>
        <p:spPr>
          <a:xfrm>
            <a:off x="1673305" y="2428127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132" name="Oval 131"/>
          <p:cNvSpPr/>
          <p:nvPr/>
        </p:nvSpPr>
        <p:spPr>
          <a:xfrm>
            <a:off x="5588984" y="4573584"/>
            <a:ext cx="154986" cy="181566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/>
          <p:cNvCxnSpPr>
            <a:stCxn id="65" idx="3"/>
            <a:endCxn id="18" idx="3"/>
          </p:cNvCxnSpPr>
          <p:nvPr/>
        </p:nvCxnSpPr>
        <p:spPr>
          <a:xfrm>
            <a:off x="5116284" y="4590618"/>
            <a:ext cx="1515784" cy="393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815977" y="4721350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/>
          <p:cNvCxnSpPr>
            <a:stCxn id="19" idx="3"/>
            <a:endCxn id="56" idx="1"/>
          </p:cNvCxnSpPr>
          <p:nvPr/>
        </p:nvCxnSpPr>
        <p:spPr>
          <a:xfrm flipV="1">
            <a:off x="5311921" y="6181760"/>
            <a:ext cx="2880320" cy="1074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4289484" y="5984927"/>
            <a:ext cx="1022437" cy="6086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Traffic Detection Function(s)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56" name="Rectangle à coins arrondis 3"/>
          <p:cNvSpPr/>
          <p:nvPr/>
        </p:nvSpPr>
        <p:spPr>
          <a:xfrm>
            <a:off x="8192241" y="5697953"/>
            <a:ext cx="864096" cy="9676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5743969" y="6305526"/>
            <a:ext cx="217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Direct</a:t>
            </a:r>
            <a:r>
              <a:rPr lang="de-DE" sz="1050" dirty="0" smtClean="0"/>
              <a:t> </a:t>
            </a:r>
            <a:r>
              <a:rPr lang="de-DE" sz="1050" dirty="0" err="1" smtClean="0"/>
              <a:t>or</a:t>
            </a:r>
            <a:r>
              <a:rPr lang="de-DE" sz="1050" dirty="0" smtClean="0"/>
              <a:t> TURN Server Path</a:t>
            </a:r>
            <a:endParaRPr lang="en-US" sz="1050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4093847" y="4286302"/>
            <a:ext cx="1022437" cy="6086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Traffic Detection Function(s)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5494094" y="1963898"/>
            <a:ext cx="1155653" cy="606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 flipV="1">
            <a:off x="5304950" y="2226987"/>
            <a:ext cx="583035" cy="343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596467" y="2226987"/>
            <a:ext cx="219510" cy="171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avec flèche 63"/>
          <p:cNvCxnSpPr>
            <a:endCxn id="60" idx="0"/>
          </p:cNvCxnSpPr>
          <p:nvPr/>
        </p:nvCxnSpPr>
        <p:spPr>
          <a:xfrm flipH="1">
            <a:off x="498649" y="1963898"/>
            <a:ext cx="2668989" cy="18258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1280546" y="2800458"/>
            <a:ext cx="219510" cy="171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1151930" y="4346421"/>
            <a:ext cx="219510" cy="171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ounded Rectangle 67"/>
          <p:cNvSpPr/>
          <p:nvPr/>
        </p:nvSpPr>
        <p:spPr>
          <a:xfrm>
            <a:off x="58626" y="3722976"/>
            <a:ext cx="542102" cy="335694"/>
          </a:xfrm>
          <a:prstGeom prst="roundRect">
            <a:avLst/>
          </a:prstGeom>
          <a:noFill/>
          <a:ln w="25400">
            <a:solidFill>
              <a:srgbClr val="FF8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Last Hop Connectivity Broker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LHCB</a:t>
            </a:r>
            <a:endParaRPr lang="de-DE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QoS Categories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11772"/>
              </p:ext>
            </p:extLst>
          </p:nvPr>
        </p:nvGraphicFramePr>
        <p:xfrm>
          <a:off x="179509" y="1808336"/>
          <a:ext cx="8479536" cy="3845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4179"/>
                <a:gridCol w="1242333"/>
                <a:gridCol w="1413256"/>
                <a:gridCol w="1413256"/>
                <a:gridCol w="539667"/>
                <a:gridCol w="2286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QoS Level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GBR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Jitter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Delay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Loss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Comment</a:t>
                      </a:r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QoS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Best</a:t>
                      </a:r>
                      <a:r>
                        <a:rPr lang="en-US" sz="1400" baseline="0" noProof="0" dirty="0" smtClean="0"/>
                        <a:t> Effort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guarantees</a:t>
                      </a:r>
                      <a:r>
                        <a:rPr lang="en-US" sz="1400" baseline="0" noProof="0" dirty="0" smtClean="0"/>
                        <a:t> at all</a:t>
                      </a:r>
                    </a:p>
                    <a:p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err="1" smtClean="0"/>
                        <a:t>Parameterised</a:t>
                      </a:r>
                      <a:r>
                        <a:rPr lang="en-US" sz="1400" baseline="0" noProof="0" dirty="0" smtClean="0"/>
                        <a:t> </a:t>
                      </a:r>
                      <a:r>
                        <a:rPr lang="en-US" sz="1400" noProof="0" dirty="0" smtClean="0"/>
                        <a:t>QoS</a:t>
                      </a:r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(</a:t>
                      </a:r>
                      <a:r>
                        <a:rPr lang="en-US" sz="1400" baseline="0" noProof="0" dirty="0" err="1" smtClean="0"/>
                        <a:t>baed</a:t>
                      </a:r>
                      <a:r>
                        <a:rPr lang="en-US" sz="1400" baseline="0" noProof="0" dirty="0" smtClean="0"/>
                        <a:t> on network parameters for direct comm.)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&lt; 150ms; </a:t>
                      </a:r>
                      <a:br>
                        <a:rPr lang="en-US" sz="1400" noProof="0" dirty="0" smtClean="0"/>
                      </a:br>
                      <a:r>
                        <a:rPr lang="en-US" sz="1400" noProof="0" dirty="0" smtClean="0"/>
                        <a:t>(e.g.</a:t>
                      </a:r>
                      <a:r>
                        <a:rPr lang="en-US" sz="1400" baseline="0" noProof="0" dirty="0" smtClean="0"/>
                        <a:t> for audio)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As</a:t>
                      </a:r>
                      <a:r>
                        <a:rPr lang="en-US" sz="1400" baseline="0" noProof="0" dirty="0" smtClean="0"/>
                        <a:t> requested by Hyperties, Enforced on each technological domain;</a:t>
                      </a:r>
                    </a:p>
                    <a:p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M2M Use Cases applicable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Redirected Path</a:t>
                      </a:r>
                      <a:r>
                        <a:rPr lang="en-US" sz="1400" baseline="0" noProof="0" dirty="0" smtClean="0"/>
                        <a:t> for better QoS (run via TURN servers);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pre-defined</a:t>
                      </a:r>
                      <a:r>
                        <a:rPr lang="en-US" sz="1400" baseline="0" noProof="0" dirty="0" smtClean="0"/>
                        <a:t>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Pre-defined</a:t>
                      </a:r>
                    </a:p>
                    <a:p>
                      <a:r>
                        <a:rPr lang="en-US" sz="1400" noProof="0" dirty="0" smtClean="0"/>
                        <a:t>~</a:t>
                      </a:r>
                      <a:r>
                        <a:rPr lang="en-US" sz="1400" baseline="0" noProof="0" dirty="0" smtClean="0"/>
                        <a:t> &lt; 150ms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 err="1" smtClean="0"/>
                        <a:t>Detection</a:t>
                      </a:r>
                      <a:r>
                        <a:rPr lang="de-DE" sz="1400" noProof="0" dirty="0" smtClean="0"/>
                        <a:t> via TDF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Pre-defined</a:t>
                      </a:r>
                      <a:r>
                        <a:rPr lang="en-US" sz="1400" baseline="0" noProof="0" dirty="0" smtClean="0"/>
                        <a:t> network routes via well established network routes (e.g. TURN);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 smtClean="0"/>
                        <a:t>H2H/H2M RTC Use Cases applicable</a:t>
                      </a:r>
                      <a:endParaRPr lang="en-US" sz="1400" noProof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62" y="1700808"/>
            <a:ext cx="6373114" cy="3467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3355" y="2712387"/>
            <a:ext cx="1584176" cy="792088"/>
          </a:xfrm>
          <a:prstGeom prst="roundRect">
            <a:avLst/>
          </a:prstGeom>
          <a:noFill/>
          <a:ln w="25400">
            <a:solidFill>
              <a:srgbClr val="FF8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Last Hop Connectivity Broker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LHCB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77531" y="3072427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77531" y="328845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77531" y="3432467"/>
            <a:ext cx="216024" cy="7920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Last Hop Connectivity Broker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8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On-screen Show (4:3)</PresentationFormat>
  <Paragraphs>116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Architecture (for mobile+fixed connected devices)</vt:lpstr>
      <vt:lpstr>Architecture (for mobile+fixed connected devices)</vt:lpstr>
      <vt:lpstr>Proposed QoS Categories</vt:lpstr>
      <vt:lpstr>Last Hop Connectivity Broker</vt:lpstr>
    </vt:vector>
  </TitlesOfParts>
  <Company>FRANCE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1</dc:title>
  <dc:creator>Ewa Janczukowicz</dc:creator>
  <cp:lastModifiedBy>Haensge.kay</cp:lastModifiedBy>
  <cp:revision>26</cp:revision>
  <dcterms:created xsi:type="dcterms:W3CDTF">2015-07-09T14:05:28Z</dcterms:created>
  <dcterms:modified xsi:type="dcterms:W3CDTF">2015-09-08T15:43:10Z</dcterms:modified>
</cp:coreProperties>
</file>