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  <p:sldMasterId id="2147483767" r:id="rId5"/>
  </p:sldMasterIdLst>
  <p:notesMasterIdLst>
    <p:notesMasterId r:id="rId11"/>
  </p:notesMasterIdLst>
  <p:handoutMasterIdLst>
    <p:handoutMasterId r:id="rId12"/>
  </p:handoutMasterIdLst>
  <p:sldIdLst>
    <p:sldId id="256" r:id="rId6"/>
    <p:sldId id="276" r:id="rId7"/>
    <p:sldId id="271" r:id="rId8"/>
    <p:sldId id="277" r:id="rId9"/>
    <p:sldId id="278" r:id="rId10"/>
  </p:sldIdLst>
  <p:sldSz cx="9144000" cy="5143500" type="screen16x9"/>
  <p:notesSz cx="6858000" cy="9144000"/>
  <p:custDataLst>
    <p:tags r:id="rId13"/>
  </p:custDataLst>
  <p:defaultTextStyle>
    <a:defPPr>
      <a:defRPr lang="en-GB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 Orange" id="{72A0C14C-6D8C-461B-AE2F-1214D784C8B2}">
          <p14:sldIdLst>
            <p14:sldId id="256"/>
            <p14:sldId id="276"/>
            <p14:sldId id="271"/>
            <p14:sldId id="277"/>
            <p14:sldId id="278"/>
          </p14:sldIdLst>
        </p14:section>
        <p14:section name="exemple de présentation type" id="{F43484D3-9E52-4095-9904-499B263F3701}">
          <p14:sldIdLst/>
        </p14:section>
        <p14:section name="Palette de couleur" id="{940306AE-76D2-4AAC-A312-B653B41623A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595959"/>
    <a:srgbClr val="FFDC00"/>
    <a:srgbClr val="4B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88" autoAdjust="0"/>
    <p:restoredTop sz="95681" autoAdjust="0"/>
  </p:normalViewPr>
  <p:slideViewPr>
    <p:cSldViewPr>
      <p:cViewPr varScale="1">
        <p:scale>
          <a:sx n="97" d="100"/>
          <a:sy n="97" d="100"/>
        </p:scale>
        <p:origin x="-114" y="-894"/>
      </p:cViewPr>
      <p:guideLst>
        <p:guide orient="horz" pos="3029"/>
        <p:guide orient="horz" pos="2603"/>
        <p:guide orient="horz" pos="2816"/>
        <p:guide orient="horz" pos="607"/>
        <p:guide orient="horz" pos="822"/>
        <p:guide orient="horz" pos="2394"/>
        <p:guide orient="horz" pos="1723"/>
        <p:guide orient="horz" pos="1935"/>
        <p:guide orient="horz" pos="216"/>
        <p:guide pos="5550"/>
        <p:guide pos="214"/>
        <p:guide pos="2775"/>
        <p:guide pos="2985"/>
        <p:guide pos="3888"/>
        <p:guide pos="4100"/>
        <p:guide pos="1877"/>
        <p:guide pos="16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824B-B566-4F9E-8E0B-192AC83AB3F4}" type="datetimeFigureOut">
              <a:rPr lang="en-GB" smtClean="0"/>
              <a:t>29/01/2016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36DA5-BA0A-4CEF-99A9-08EBC7154664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72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712788" rtl="0" fontAlgn="base">
      <a:spcBef>
        <a:spcPct val="30000"/>
      </a:spcBef>
      <a:spcAft>
        <a:spcPct val="0"/>
      </a:spcAft>
      <a:buFont typeface="Wingdings" panose="05000000000000000000" pitchFamily="2" charset="2"/>
      <a:buNone/>
      <a:defRPr sz="900" kern="1200">
        <a:solidFill>
          <a:schemeClr val="tx1"/>
        </a:solidFill>
        <a:latin typeface="Helvetica 75 Bold" panose="020B0804020202020204" pitchFamily="34" charset="0"/>
        <a:ea typeface="ＭＳ Ｐゴシック" pitchFamily="34" charset="-128"/>
        <a:cs typeface="+mn-cs"/>
      </a:defRPr>
    </a:lvl1pPr>
    <a:lvl2pPr marL="114300" indent="-114300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2pPr>
    <a:lvl3pPr marL="230188" indent="-115888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3pPr>
    <a:lvl4pPr marL="342900" indent="-112713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4pPr>
    <a:lvl5pPr marL="457200" indent="-114300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241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0480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bg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6914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5538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36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509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63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8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76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9560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3424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3153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245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000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14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66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69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3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4467225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470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4467225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59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Broker for Specialized Network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831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(1/3)</a:t>
            </a:r>
            <a:endParaRPr lang="en-GB" dirty="0"/>
          </a:p>
        </p:txBody>
      </p:sp>
      <p:graphicFrame>
        <p:nvGraphicFramePr>
          <p:cNvPr id="63" name="Obje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866480"/>
              </p:ext>
            </p:extLst>
          </p:nvPr>
        </p:nvGraphicFramePr>
        <p:xfrm>
          <a:off x="4355976" y="3928268"/>
          <a:ext cx="7413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741787" imgH="947725" progId="Visio.Drawing.11">
                  <p:embed/>
                </p:oleObj>
              </mc:Choice>
              <mc:Fallback>
                <p:oleObj name="Visio" r:id="rId3" imgW="741787" imgH="947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928268"/>
                        <a:ext cx="7413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ZoneTexte 63"/>
          <p:cNvSpPr txBox="1"/>
          <p:nvPr/>
        </p:nvSpPr>
        <p:spPr>
          <a:xfrm>
            <a:off x="4427984" y="444335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TURN</a:t>
            </a:r>
            <a:endParaRPr lang="fr-FR" sz="1200" dirty="0"/>
          </a:p>
        </p:txBody>
      </p:sp>
      <p:graphicFrame>
        <p:nvGraphicFramePr>
          <p:cNvPr id="65" name="Obje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814699"/>
              </p:ext>
            </p:extLst>
          </p:nvPr>
        </p:nvGraphicFramePr>
        <p:xfrm>
          <a:off x="4319389" y="1724005"/>
          <a:ext cx="8286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5" imgW="828093" imgH="1127516" progId="Visio.Drawing.11">
                  <p:embed/>
                </p:oleObj>
              </mc:Choice>
              <mc:Fallback>
                <p:oleObj name="Visio" r:id="rId5" imgW="828093" imgH="11275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389" y="1724005"/>
                        <a:ext cx="8286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ZoneTexte 65"/>
          <p:cNvSpPr txBox="1"/>
          <p:nvPr/>
        </p:nvSpPr>
        <p:spPr>
          <a:xfrm>
            <a:off x="4427984" y="2389956"/>
            <a:ext cx="847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Broker</a:t>
            </a:r>
            <a:endParaRPr lang="fr-FR" sz="1200" dirty="0"/>
          </a:p>
        </p:txBody>
      </p:sp>
      <p:pic>
        <p:nvPicPr>
          <p:cNvPr id="67" name="Picture 49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6255" y="2153746"/>
            <a:ext cx="86409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9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12037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34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56" y="369545"/>
            <a:ext cx="762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Virage 69"/>
          <p:cNvSpPr/>
          <p:nvPr/>
        </p:nvSpPr>
        <p:spPr>
          <a:xfrm flipV="1">
            <a:off x="1979712" y="2810971"/>
            <a:ext cx="2304255" cy="1717873"/>
          </a:xfrm>
          <a:prstGeom prst="bentArrow">
            <a:avLst>
              <a:gd name="adj1" fmla="val 6394"/>
              <a:gd name="adj2" fmla="val 7649"/>
              <a:gd name="adj3" fmla="val 13953"/>
              <a:gd name="adj4" fmla="val 6963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1" name="Connecteur en arc 70"/>
          <p:cNvCxnSpPr>
            <a:stCxn id="68" idx="0"/>
            <a:endCxn id="69" idx="1"/>
          </p:cNvCxnSpPr>
          <p:nvPr/>
        </p:nvCxnSpPr>
        <p:spPr>
          <a:xfrm rot="5400000" flipH="1" flipV="1">
            <a:off x="2590912" y="288893"/>
            <a:ext cx="1166242" cy="228004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/>
          <p:cNvCxnSpPr>
            <a:stCxn id="68" idx="3"/>
          </p:cNvCxnSpPr>
          <p:nvPr/>
        </p:nvCxnSpPr>
        <p:spPr>
          <a:xfrm flipV="1">
            <a:off x="2448347" y="2156053"/>
            <a:ext cx="1835621" cy="184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rc 80"/>
          <p:cNvCxnSpPr/>
          <p:nvPr/>
        </p:nvCxnSpPr>
        <p:spPr>
          <a:xfrm>
            <a:off x="2444772" y="2444088"/>
            <a:ext cx="1839196" cy="112586"/>
          </a:xfrm>
          <a:prstGeom prst="curvedConnector3">
            <a:avLst>
              <a:gd name="adj1" fmla="val 504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irage 81"/>
          <p:cNvSpPr/>
          <p:nvPr/>
        </p:nvSpPr>
        <p:spPr>
          <a:xfrm rot="16200000" flipV="1">
            <a:off x="5492939" y="2466097"/>
            <a:ext cx="1686515" cy="2376264"/>
          </a:xfrm>
          <a:prstGeom prst="bentArrow">
            <a:avLst>
              <a:gd name="adj1" fmla="val 6394"/>
              <a:gd name="adj2" fmla="val 7649"/>
              <a:gd name="adj3" fmla="val 10534"/>
              <a:gd name="adj4" fmla="val 764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572000" y="7227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CSP</a:t>
            </a:r>
            <a:endParaRPr lang="fr-FR" sz="1200" dirty="0"/>
          </a:p>
        </p:txBody>
      </p:sp>
      <p:cxnSp>
        <p:nvCxnSpPr>
          <p:cNvPr id="84" name="Connecteur en arc 83"/>
          <p:cNvCxnSpPr>
            <a:endCxn id="65" idx="3"/>
          </p:cNvCxnSpPr>
          <p:nvPr/>
        </p:nvCxnSpPr>
        <p:spPr>
          <a:xfrm rot="5400000" flipH="1" flipV="1">
            <a:off x="4234797" y="2990132"/>
            <a:ext cx="1615832" cy="210702"/>
          </a:xfrm>
          <a:prstGeom prst="curvedConnector4">
            <a:avLst>
              <a:gd name="adj1" fmla="val 48365"/>
              <a:gd name="adj2" fmla="val 2084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5434780" y="2536897"/>
            <a:ext cx="324694" cy="348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87" name="Flèche vers le bas 86"/>
          <p:cNvSpPr/>
          <p:nvPr/>
        </p:nvSpPr>
        <p:spPr>
          <a:xfrm>
            <a:off x="4631576" y="1339451"/>
            <a:ext cx="165719" cy="391400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0" name="Picture 6" descr="C:\Users\sepu6361\Documents\Orange\21 - OLN\2015 - Stage Ingenieur\WebRTC_Logo_deto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9" y="3354114"/>
            <a:ext cx="552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 descr="C:\Users\sepu6361\Documents\Orange\21 - OLN\2015 - Stage Ingenieur\WebRTC_Logo_deto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62" y="2580506"/>
            <a:ext cx="552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Ellipse 91"/>
          <p:cNvSpPr/>
          <p:nvPr/>
        </p:nvSpPr>
        <p:spPr>
          <a:xfrm>
            <a:off x="4850230" y="1382095"/>
            <a:ext cx="324694" cy="348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93" name="Ellipse 92"/>
          <p:cNvSpPr/>
          <p:nvPr/>
        </p:nvSpPr>
        <p:spPr>
          <a:xfrm>
            <a:off x="2519114" y="806031"/>
            <a:ext cx="324694" cy="348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4" name="Ellipse 93"/>
          <p:cNvSpPr/>
          <p:nvPr/>
        </p:nvSpPr>
        <p:spPr>
          <a:xfrm>
            <a:off x="3095178" y="1886151"/>
            <a:ext cx="324694" cy="348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95" name="Ellipse 94"/>
          <p:cNvSpPr/>
          <p:nvPr/>
        </p:nvSpPr>
        <p:spPr>
          <a:xfrm>
            <a:off x="3095835" y="2527484"/>
            <a:ext cx="324694" cy="348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96" name="Ellipse 95"/>
          <p:cNvSpPr/>
          <p:nvPr/>
        </p:nvSpPr>
        <p:spPr>
          <a:xfrm>
            <a:off x="2580215" y="3812169"/>
            <a:ext cx="324694" cy="348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cxnSp>
        <p:nvCxnSpPr>
          <p:cNvPr id="97" name="Connecteur en arc 96"/>
          <p:cNvCxnSpPr/>
          <p:nvPr/>
        </p:nvCxnSpPr>
        <p:spPr>
          <a:xfrm rot="16200000" flipH="1">
            <a:off x="3814176" y="3169146"/>
            <a:ext cx="1317283" cy="317518"/>
          </a:xfrm>
          <a:prstGeom prst="curvedConnector3">
            <a:avLst>
              <a:gd name="adj1" fmla="val 73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4151709" y="3644674"/>
            <a:ext cx="324694" cy="348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" name="Organigramme : Disque magnétique 2"/>
          <p:cNvSpPr/>
          <p:nvPr/>
        </p:nvSpPr>
        <p:spPr>
          <a:xfrm>
            <a:off x="4283968" y="3021325"/>
            <a:ext cx="816641" cy="52486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355976" y="3215614"/>
            <a:ext cx="64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Redis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2606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9726" y="1059582"/>
            <a:ext cx="8470899" cy="36004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Step 0 : </a:t>
            </a:r>
            <a:r>
              <a:rPr lang="en-GB" sz="1600" dirty="0" smtClean="0">
                <a:solidFill>
                  <a:schemeClr val="accent2"/>
                </a:solidFill>
              </a:rPr>
              <a:t>Offline CSP’s provisioning for a certain amount of a data : audio, video, throughput </a:t>
            </a:r>
            <a:r>
              <a:rPr lang="en-GB" sz="1600" dirty="0" err="1" smtClean="0">
                <a:solidFill>
                  <a:schemeClr val="accent2"/>
                </a:solidFill>
              </a:rPr>
              <a:t>datachanel</a:t>
            </a:r>
            <a:r>
              <a:rPr lang="en-GB" sz="1600" dirty="0" smtClean="0">
                <a:solidFill>
                  <a:schemeClr val="accent2"/>
                </a:solidFill>
              </a:rPr>
              <a:t>. The </a:t>
            </a:r>
            <a:r>
              <a:rPr lang="en-GB" sz="1600" dirty="0">
                <a:solidFill>
                  <a:schemeClr val="accent2"/>
                </a:solidFill>
              </a:rPr>
              <a:t>subscriber (</a:t>
            </a:r>
            <a:r>
              <a:rPr lang="en-GB" sz="1600" dirty="0" smtClean="0">
                <a:solidFill>
                  <a:schemeClr val="accent2"/>
                </a:solidFill>
              </a:rPr>
              <a:t>CSP) </a:t>
            </a:r>
            <a:r>
              <a:rPr lang="en-GB" sz="1600" dirty="0">
                <a:solidFill>
                  <a:schemeClr val="accent2"/>
                </a:solidFill>
              </a:rPr>
              <a:t>is </a:t>
            </a:r>
            <a:r>
              <a:rPr lang="en-GB" sz="1600" dirty="0" smtClean="0">
                <a:solidFill>
                  <a:schemeClr val="accent2"/>
                </a:solidFill>
              </a:rPr>
              <a:t>assigned a unique identifier </a:t>
            </a:r>
            <a:r>
              <a:rPr lang="en-GB" sz="1600" dirty="0" err="1" smtClean="0">
                <a:solidFill>
                  <a:schemeClr val="accent2"/>
                </a:solidFill>
              </a:rPr>
              <a:t>cspID</a:t>
            </a:r>
            <a:r>
              <a:rPr lang="en-GB" sz="1600" dirty="0" smtClean="0">
                <a:solidFill>
                  <a:schemeClr val="accent2"/>
                </a:solidFill>
              </a:rPr>
              <a:t>, it will provide to its clients so they can later be associated to the subscriber by the broker.</a:t>
            </a:r>
          </a:p>
          <a:p>
            <a:r>
              <a:rPr lang="fr-FR" sz="1600" dirty="0">
                <a:latin typeface="Helvetica 45 Light" panose="020B040302020202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Step 1 : </a:t>
            </a:r>
            <a:r>
              <a:rPr lang="en-US" sz="1600" dirty="0">
                <a:solidFill>
                  <a:schemeClr val="accent2"/>
                </a:solidFill>
              </a:rPr>
              <a:t>The client retrieves from its CSP a communication </a:t>
            </a:r>
            <a:r>
              <a:rPr lang="en-US" sz="1600" dirty="0" smtClean="0">
                <a:solidFill>
                  <a:schemeClr val="accent2"/>
                </a:solidFill>
              </a:rPr>
              <a:t>Web App </a:t>
            </a:r>
            <a:r>
              <a:rPr lang="en-US" sz="1600" dirty="0">
                <a:solidFill>
                  <a:schemeClr val="accent2"/>
                </a:solidFill>
              </a:rPr>
              <a:t>(including </a:t>
            </a:r>
            <a:r>
              <a:rPr lang="en-US" sz="1600" dirty="0" err="1" smtClean="0">
                <a:solidFill>
                  <a:schemeClr val="accent2"/>
                </a:solidFill>
              </a:rPr>
              <a:t>cspID</a:t>
            </a:r>
            <a:r>
              <a:rPr lang="en-US" sz="1600" dirty="0" smtClean="0">
                <a:solidFill>
                  <a:schemeClr val="accent2"/>
                </a:solidFill>
              </a:rPr>
              <a:t>).</a:t>
            </a:r>
            <a:endParaRPr lang="fr-FR" sz="1600" dirty="0">
              <a:solidFill>
                <a:schemeClr val="accent2"/>
              </a:solidFill>
            </a:endParaRPr>
          </a:p>
          <a:p>
            <a:r>
              <a:rPr lang="fr-FR" sz="1600" dirty="0">
                <a:latin typeface="Helvetica 45 Light" panose="020B0403020202020204" pitchFamily="34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Step 2 :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 smtClean="0">
                <a:solidFill>
                  <a:schemeClr val="accent2"/>
                </a:solidFill>
              </a:rPr>
              <a:t>Web App </a:t>
            </a:r>
            <a:r>
              <a:rPr lang="en-US" sz="1600" dirty="0">
                <a:solidFill>
                  <a:schemeClr val="accent2"/>
                </a:solidFill>
              </a:rPr>
              <a:t>asks the broker information about the TURN server to use (IP address). If the data quota reserved is exceeded, the broker returns an error.</a:t>
            </a:r>
            <a:r>
              <a:rPr lang="fr-FR" sz="1600" dirty="0">
                <a:solidFill>
                  <a:schemeClr val="accent2"/>
                </a:solidFill>
              </a:rPr>
              <a:t> </a:t>
            </a:r>
            <a:endParaRPr lang="fr-FR" sz="1600" dirty="0" smtClean="0">
              <a:solidFill>
                <a:schemeClr val="accent2"/>
              </a:solidFill>
            </a:endParaRPr>
          </a:p>
          <a:p>
            <a:pPr lvl="0"/>
            <a:r>
              <a:rPr lang="fr-FR" sz="1600" dirty="0" smtClean="0">
                <a:solidFill>
                  <a:schemeClr val="accent2"/>
                </a:solidFill>
              </a:rPr>
              <a:t>	</a:t>
            </a:r>
            <a:r>
              <a:rPr lang="fr-FR" sz="1600" dirty="0" err="1" smtClean="0">
                <a:solidFill>
                  <a:schemeClr val="accent2"/>
                </a:solidFill>
              </a:rPr>
              <a:t>clientID</a:t>
            </a:r>
            <a:r>
              <a:rPr lang="fr-FR" sz="1600" dirty="0" smtClean="0">
                <a:solidFill>
                  <a:schemeClr val="accent2"/>
                </a:solidFill>
              </a:rPr>
              <a:t> = </a:t>
            </a:r>
            <a:r>
              <a:rPr lang="fr-FR" sz="1600" dirty="0" err="1" smtClean="0">
                <a:solidFill>
                  <a:schemeClr val="accent2"/>
                </a:solidFill>
              </a:rPr>
              <a:t>getTurnAddr</a:t>
            </a:r>
            <a:r>
              <a:rPr lang="fr-FR" sz="1600" dirty="0" smtClean="0">
                <a:solidFill>
                  <a:schemeClr val="accent2"/>
                </a:solidFill>
              </a:rPr>
              <a:t> (</a:t>
            </a:r>
            <a:r>
              <a:rPr lang="fr-FR" sz="1600" dirty="0" err="1" smtClean="0">
                <a:solidFill>
                  <a:schemeClr val="accent2"/>
                </a:solidFill>
              </a:rPr>
              <a:t>cspID</a:t>
            </a:r>
            <a:r>
              <a:rPr lang="fr-FR" sz="1600" dirty="0" smtClean="0">
                <a:solidFill>
                  <a:schemeClr val="accent2"/>
                </a:solidFill>
              </a:rPr>
              <a:t>, </a:t>
            </a:r>
            <a:r>
              <a:rPr lang="fr-FR" sz="1600" dirty="0" err="1" smtClean="0">
                <a:solidFill>
                  <a:schemeClr val="accent2"/>
                </a:solidFill>
              </a:rPr>
              <a:t>mediaType</a:t>
            </a:r>
            <a:r>
              <a:rPr lang="fr-FR" sz="1600" dirty="0" smtClean="0">
                <a:solidFill>
                  <a:schemeClr val="accent2"/>
                </a:solidFill>
              </a:rPr>
              <a:t>, </a:t>
            </a:r>
            <a:r>
              <a:rPr lang="fr-FR" sz="1600" i="1" dirty="0" err="1" smtClean="0">
                <a:solidFill>
                  <a:schemeClr val="accent2"/>
                </a:solidFill>
              </a:rPr>
              <a:t>clientName</a:t>
            </a:r>
            <a:r>
              <a:rPr lang="fr-FR" sz="1600" dirty="0" smtClean="0">
                <a:solidFill>
                  <a:schemeClr val="accent2"/>
                </a:solidFill>
              </a:rPr>
              <a:t>);</a:t>
            </a:r>
            <a:endParaRPr lang="fr-FR" sz="1600" dirty="0">
              <a:solidFill>
                <a:schemeClr val="accent2"/>
              </a:solidFill>
            </a:endParaRPr>
          </a:p>
          <a:p>
            <a:pPr lvl="0"/>
            <a:endParaRPr lang="fr-FR" sz="1600" dirty="0">
              <a:latin typeface="Helvetica 45 Light" panose="020B0403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/>
              <a:t>Step 3 :</a:t>
            </a:r>
            <a:r>
              <a:rPr lang="en-GB" sz="1600" dirty="0" smtClean="0">
                <a:latin typeface="Helvetica 45 Light" panose="020B0403020202020204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</a:rPr>
              <a:t>The Web App asks the broker the login information (credentials, username / password ...) to provide to the TURN server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fr-FR" sz="1600" dirty="0" smtClean="0">
                <a:solidFill>
                  <a:schemeClr val="accent2"/>
                </a:solidFill>
              </a:rPr>
              <a:t>	</a:t>
            </a:r>
            <a:r>
              <a:rPr lang="fr-FR" sz="1600" dirty="0" err="1" smtClean="0">
                <a:solidFill>
                  <a:schemeClr val="accent2"/>
                </a:solidFill>
              </a:rPr>
              <a:t>credentials</a:t>
            </a:r>
            <a:r>
              <a:rPr lang="fr-FR" sz="1600" dirty="0" smtClean="0">
                <a:solidFill>
                  <a:schemeClr val="accent2"/>
                </a:solidFill>
              </a:rPr>
              <a:t> </a:t>
            </a:r>
            <a:r>
              <a:rPr lang="fr-FR" sz="1600" dirty="0">
                <a:solidFill>
                  <a:schemeClr val="accent2"/>
                </a:solidFill>
              </a:rPr>
              <a:t>= </a:t>
            </a:r>
            <a:r>
              <a:rPr lang="fr-FR" sz="1600" dirty="0" err="1" smtClean="0">
                <a:solidFill>
                  <a:schemeClr val="accent2"/>
                </a:solidFill>
              </a:rPr>
              <a:t>getTurnCredentials</a:t>
            </a:r>
            <a:r>
              <a:rPr lang="fr-FR" sz="1600" dirty="0" smtClean="0">
                <a:solidFill>
                  <a:schemeClr val="accent2"/>
                </a:solidFill>
              </a:rPr>
              <a:t> (</a:t>
            </a:r>
            <a:r>
              <a:rPr lang="fr-FR" sz="1600" dirty="0" err="1" smtClean="0">
                <a:solidFill>
                  <a:schemeClr val="accent2"/>
                </a:solidFill>
              </a:rPr>
              <a:t>clientID</a:t>
            </a:r>
            <a:r>
              <a:rPr lang="fr-FR" sz="1600" dirty="0" smtClean="0">
                <a:solidFill>
                  <a:schemeClr val="accent2"/>
                </a:solidFill>
              </a:rPr>
              <a:t>);</a:t>
            </a:r>
            <a:endParaRPr lang="fr-FR" sz="1600" dirty="0">
              <a:solidFill>
                <a:schemeClr val="accent2"/>
              </a:solidFill>
            </a:endParaRPr>
          </a:p>
          <a:p>
            <a:pPr lvl="0"/>
            <a:r>
              <a:rPr lang="fr-FR" sz="1600" dirty="0">
                <a:latin typeface="Helvetica 45 Light" panose="020B040302020202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Step 4 : </a:t>
            </a:r>
            <a:r>
              <a:rPr lang="en-GB" sz="1600" dirty="0">
                <a:solidFill>
                  <a:schemeClr val="accent2"/>
                </a:solidFill>
              </a:rPr>
              <a:t>The client initiates the communication WebRTC via the TURN server.</a:t>
            </a:r>
          </a:p>
          <a:p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39725" y="339724"/>
            <a:ext cx="8470900" cy="623889"/>
          </a:xfrm>
          <a:prstGeom prst="rect">
            <a:avLst/>
          </a:prstGeom>
        </p:spPr>
        <p:txBody>
          <a:bodyPr/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GB" dirty="0" smtClean="0"/>
              <a:t>Presentation (2/3)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74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9726" y="1059582"/>
            <a:ext cx="8470899" cy="3410818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Step </a:t>
            </a:r>
            <a:r>
              <a:rPr lang="en-GB" sz="1600" dirty="0"/>
              <a:t>5 : </a:t>
            </a:r>
            <a:r>
              <a:rPr lang="en-US" sz="1600" dirty="0">
                <a:solidFill>
                  <a:schemeClr val="accent2"/>
                </a:solidFill>
              </a:rPr>
              <a:t>The TURN server sends </a:t>
            </a:r>
            <a:r>
              <a:rPr lang="en-US" sz="1600" dirty="0" smtClean="0">
                <a:solidFill>
                  <a:schemeClr val="accent2"/>
                </a:solidFill>
              </a:rPr>
              <a:t>periodically to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 smtClean="0">
                <a:solidFill>
                  <a:schemeClr val="accent2"/>
                </a:solidFill>
              </a:rPr>
              <a:t>broker, </a:t>
            </a:r>
            <a:r>
              <a:rPr lang="en-US" sz="1600" dirty="0">
                <a:solidFill>
                  <a:schemeClr val="accent2"/>
                </a:solidFill>
              </a:rPr>
              <a:t>information on data volume </a:t>
            </a:r>
            <a:r>
              <a:rPr lang="en-US" sz="1600" dirty="0" smtClean="0">
                <a:solidFill>
                  <a:schemeClr val="accent2"/>
                </a:solidFill>
              </a:rPr>
              <a:t>consumed through </a:t>
            </a:r>
            <a:r>
              <a:rPr lang="en-US" sz="1600" dirty="0" err="1" smtClean="0">
                <a:solidFill>
                  <a:schemeClr val="accent2"/>
                </a:solidFill>
              </a:rPr>
              <a:t>Redis</a:t>
            </a:r>
            <a:r>
              <a:rPr lang="en-US" sz="1600" dirty="0" smtClean="0">
                <a:solidFill>
                  <a:schemeClr val="accent2"/>
                </a:solidFill>
              </a:rPr>
              <a:t> Database (pub/sub mechanism).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/>
              <a:t>Step </a:t>
            </a:r>
            <a:r>
              <a:rPr lang="en-GB" sz="1600" dirty="0" smtClean="0"/>
              <a:t>6</a:t>
            </a:r>
            <a:r>
              <a:rPr lang="en-GB" sz="1600" dirty="0"/>
              <a:t> : </a:t>
            </a:r>
            <a:r>
              <a:rPr lang="en-US" sz="1600" dirty="0" smtClean="0">
                <a:solidFill>
                  <a:schemeClr val="accent2"/>
                </a:solidFill>
              </a:rPr>
              <a:t>If </a:t>
            </a:r>
            <a:r>
              <a:rPr lang="en-US" sz="1600" dirty="0">
                <a:solidFill>
                  <a:schemeClr val="accent2"/>
                </a:solidFill>
              </a:rPr>
              <a:t>the data quota reserved by the subscriber is </a:t>
            </a:r>
            <a:r>
              <a:rPr lang="en-US" sz="1600" dirty="0" smtClean="0">
                <a:solidFill>
                  <a:schemeClr val="accent2"/>
                </a:solidFill>
              </a:rPr>
              <a:t>exceeded</a:t>
            </a:r>
            <a:r>
              <a:rPr lang="en-US" sz="1600" dirty="0">
                <a:solidFill>
                  <a:schemeClr val="accent2"/>
                </a:solidFill>
              </a:rPr>
              <a:t>, the broker sends the server TURN </a:t>
            </a:r>
            <a:r>
              <a:rPr lang="en-US" sz="1600" dirty="0" smtClean="0">
                <a:solidFill>
                  <a:schemeClr val="accent2"/>
                </a:solidFill>
              </a:rPr>
              <a:t>a command to interrupt </a:t>
            </a:r>
            <a:r>
              <a:rPr lang="en-US" sz="1600" dirty="0">
                <a:solidFill>
                  <a:schemeClr val="accent2"/>
                </a:solidFill>
              </a:rPr>
              <a:t>the current communication.</a:t>
            </a:r>
            <a:endParaRPr lang="fr-FR" sz="1600" dirty="0">
              <a:solidFill>
                <a:schemeClr val="accent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39725" y="339724"/>
            <a:ext cx="8470900" cy="623889"/>
          </a:xfrm>
          <a:prstGeom prst="rect">
            <a:avLst/>
          </a:prstGeom>
        </p:spPr>
        <p:txBody>
          <a:bodyPr/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GB" dirty="0" smtClean="0"/>
              <a:t>Presentation (3/3)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41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9726" y="1059582"/>
            <a:ext cx="8470899" cy="3410818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Step 1, 2, 3, 4, 5</a:t>
            </a:r>
            <a:r>
              <a:rPr lang="en-GB" sz="1600" dirty="0"/>
              <a:t> : </a:t>
            </a:r>
            <a:r>
              <a:rPr lang="en-US" sz="1600" dirty="0" smtClean="0">
                <a:solidFill>
                  <a:schemeClr val="accent2"/>
                </a:solidFill>
              </a:rPr>
              <a:t>Done</a:t>
            </a:r>
          </a:p>
          <a:p>
            <a:pPr marL="687388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2"/>
                </a:solidFill>
              </a:rPr>
              <a:t>Information in steps 1, 2, 3 exchanged by using SSL</a:t>
            </a:r>
          </a:p>
          <a:p>
            <a:pPr marL="687388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2"/>
                </a:solidFill>
              </a:rPr>
              <a:t>Authentication uses dynamic Turn credentials to identify the client’s session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/>
              <a:t>Step </a:t>
            </a:r>
            <a:r>
              <a:rPr lang="en-GB" sz="1600" dirty="0" smtClean="0"/>
              <a:t>6</a:t>
            </a:r>
            <a:r>
              <a:rPr lang="en-GB" sz="1600" dirty="0"/>
              <a:t> : </a:t>
            </a:r>
            <a:r>
              <a:rPr lang="en-US" sz="1600" dirty="0" smtClean="0">
                <a:solidFill>
                  <a:schemeClr val="accent2"/>
                </a:solidFill>
              </a:rPr>
              <a:t>ongoing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Additional steps</a:t>
            </a:r>
            <a:r>
              <a:rPr lang="en-GB" sz="1600" dirty="0"/>
              <a:t> : </a:t>
            </a:r>
            <a:endParaRPr lang="en-GB" sz="1600" dirty="0" smtClean="0"/>
          </a:p>
          <a:p>
            <a:pPr marL="687388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2"/>
                </a:solidFill>
              </a:rPr>
              <a:t>Information </a:t>
            </a:r>
            <a:r>
              <a:rPr lang="en-US" sz="1600" dirty="0" smtClean="0">
                <a:solidFill>
                  <a:schemeClr val="accent2"/>
                </a:solidFill>
              </a:rPr>
              <a:t>about current Turn CPU load, etc… periodically written in </a:t>
            </a:r>
            <a:r>
              <a:rPr lang="en-US" sz="1600" dirty="0" err="1" smtClean="0">
                <a:solidFill>
                  <a:schemeClr val="accent2"/>
                </a:solidFill>
              </a:rPr>
              <a:t>Redis</a:t>
            </a:r>
            <a:r>
              <a:rPr lang="en-US" sz="1600" dirty="0" smtClean="0">
                <a:solidFill>
                  <a:schemeClr val="accent2"/>
                </a:solidFill>
              </a:rPr>
              <a:t> Database</a:t>
            </a:r>
          </a:p>
          <a:p>
            <a:pPr marL="687388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2"/>
                </a:solidFill>
              </a:rPr>
              <a:t>Automatic Turn server registration/logout in Broker’s </a:t>
            </a:r>
            <a:r>
              <a:rPr lang="en-US" sz="1600" dirty="0" err="1" smtClean="0">
                <a:solidFill>
                  <a:schemeClr val="accent2"/>
                </a:solidFill>
              </a:rPr>
              <a:t>Redis</a:t>
            </a:r>
            <a:r>
              <a:rPr lang="en-US" sz="1600" dirty="0" smtClean="0">
                <a:solidFill>
                  <a:schemeClr val="accent2"/>
                </a:solidFill>
              </a:rPr>
              <a:t> Database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accent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39725" y="339724"/>
            <a:ext cx="8470900" cy="623889"/>
          </a:xfrm>
          <a:prstGeom prst="rect">
            <a:avLst/>
          </a:prstGeom>
        </p:spPr>
        <p:txBody>
          <a:bodyPr/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GB" dirty="0" smtClean="0"/>
              <a:t>Implementation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44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0fd420e2f369681ff7d579defce5493287913"/>
</p:tagLst>
</file>

<file path=ppt/theme/theme1.xml><?xml version="1.0" encoding="utf-8"?>
<a:theme xmlns:a="http://schemas.openxmlformats.org/drawingml/2006/main" name="orange_presentationbasiqu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.xml><?xml version="1.0" encoding="utf-8"?>
<a:theme xmlns:a="http://schemas.openxmlformats.org/drawingml/2006/main" name="1_tmp_AvirerORA_template_EN_beta_v4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9F6A969AB449B11794B473A2EDAB" ma:contentTypeVersion="1" ma:contentTypeDescription="Create a new document." ma:contentTypeScope="" ma:versionID="e645475f141bcda14d76ce554171112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300BB69-EC0F-4FA1-B9CC-048B37FEC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2BA239-254C-4FF0-BD1B-9E4DB634E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AE0209-98BA-443B-8408-D9A9F49D5C2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orange_presentationbasique</Template>
  <TotalTime>105</TotalTime>
  <Words>44</Words>
  <Application>Microsoft Office PowerPoint</Application>
  <PresentationFormat>Affichage à l'écran (16:9)</PresentationFormat>
  <Paragraphs>39</Paragraphs>
  <Slides>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orange_presentationbasique</vt:lpstr>
      <vt:lpstr>1_tmp_AvirerORA_template_EN_beta_v4</vt:lpstr>
      <vt:lpstr>Visio</vt:lpstr>
      <vt:lpstr>Présentation PowerPoint</vt:lpstr>
      <vt:lpstr>Presentation (1/3)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PAILLET Eric IMT/OLN</dc:creator>
  <cp:lastModifiedBy>Ewa Janczukowicz</cp:lastModifiedBy>
  <cp:revision>19</cp:revision>
  <cp:lastPrinted>2013-05-24T16:35:47Z</cp:lastPrinted>
  <dcterms:created xsi:type="dcterms:W3CDTF">2015-11-24T14:13:10Z</dcterms:created>
  <dcterms:modified xsi:type="dcterms:W3CDTF">2016-01-29T10:21:51Z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688815497</vt:i4>
  </property>
  <property fmtid="{D5CDD505-2E9C-101B-9397-08002B2CF9AE}" pid="3" name="_NewReviewCycle">
    <vt:lpwstr/>
  </property>
  <property fmtid="{D5CDD505-2E9C-101B-9397-08002B2CF9AE}" pid="4" name="_EmailSubject">
    <vt:lpwstr>Template</vt:lpwstr>
  </property>
  <property fmtid="{D5CDD505-2E9C-101B-9397-08002B2CF9AE}" pid="5" name="_AuthorEmail">
    <vt:lpwstr>paul.clothier@orange.com</vt:lpwstr>
  </property>
  <property fmtid="{D5CDD505-2E9C-101B-9397-08002B2CF9AE}" pid="6" name="_AuthorEmailDisplayName">
    <vt:lpwstr>CLOTHIER Paul COMM/MARQ</vt:lpwstr>
  </property>
  <property fmtid="{D5CDD505-2E9C-101B-9397-08002B2CF9AE}" pid="7" name="ContentTypeId">
    <vt:lpwstr>0x010100A3689F6A969AB449B11794B473A2EDAB</vt:lpwstr>
  </property>
</Properties>
</file>