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0" r:id="rId4"/>
    <p:sldId id="257" r:id="rId5"/>
    <p:sldId id="258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BC28-C107-4A4A-B91C-4BF04E0D9B33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D497-1768-4AE9-BF24-87E95313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2129389"/>
            <a:ext cx="6373114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536" y="3140968"/>
            <a:ext cx="1584176" cy="792088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LHCB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9712" y="35010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9712" y="3861048"/>
            <a:ext cx="216024" cy="792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2017" y="425058"/>
            <a:ext cx="4463857" cy="206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84168" y="4889141"/>
            <a:ext cx="57606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TURN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7020272" y="3563724"/>
            <a:ext cx="17614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Traffic Filter Template</a:t>
            </a:r>
          </a:p>
          <a:p>
            <a:r>
              <a:rPr lang="en-US" sz="1400" dirty="0" smtClean="0"/>
              <a:t>TURN server @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99593" y="3436354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7" name="Connecteur droit 6"/>
          <p:cNvCxnSpPr>
            <a:endCxn id="16" idx="3"/>
          </p:cNvCxnSpPr>
          <p:nvPr/>
        </p:nvCxnSpPr>
        <p:spPr>
          <a:xfrm flipH="1">
            <a:off x="1447544" y="5249181"/>
            <a:ext cx="388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4188" y="1614720"/>
            <a:ext cx="792088" cy="483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660232" y="2098382"/>
            <a:ext cx="0" cy="39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960" y="620688"/>
            <a:ext cx="1872208" cy="576064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8" idx="0"/>
            <a:endCxn id="11" idx="3"/>
          </p:cNvCxnSpPr>
          <p:nvPr/>
        </p:nvCxnSpPr>
        <p:spPr>
          <a:xfrm flipH="1" flipV="1">
            <a:off x="6084168" y="908720"/>
            <a:ext cx="576064" cy="70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1"/>
          </p:cNvCxnSpPr>
          <p:nvPr/>
        </p:nvCxnSpPr>
        <p:spPr>
          <a:xfrm flipH="1">
            <a:off x="2699792" y="90872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1480" y="5051159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1475657" y="3563724"/>
            <a:ext cx="360040" cy="2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1447545" y="5399889"/>
            <a:ext cx="4636623" cy="4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447546" y="1052736"/>
            <a:ext cx="2764414" cy="400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2"/>
          </p:cNvCxnSpPr>
          <p:nvPr/>
        </p:nvCxnSpPr>
        <p:spPr>
          <a:xfrm>
            <a:off x="5148064" y="1196752"/>
            <a:ext cx="1116124" cy="36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1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uage 29"/>
          <p:cNvSpPr/>
          <p:nvPr/>
        </p:nvSpPr>
        <p:spPr>
          <a:xfrm>
            <a:off x="2893756" y="5031284"/>
            <a:ext cx="3168352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486916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3548" y="506792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9992" y="531931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16216" y="1430884"/>
            <a:ext cx="1800200" cy="2088232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38363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4248" y="2655020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64690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30" idx="2"/>
            <a:endCxn id="5" idx="3"/>
          </p:cNvCxnSpPr>
          <p:nvPr/>
        </p:nvCxnSpPr>
        <p:spPr>
          <a:xfrm flipH="1">
            <a:off x="1547664" y="5805264"/>
            <a:ext cx="135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211960" y="319088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7" name="Connecteur droit avec flèche 16"/>
          <p:cNvCxnSpPr>
            <a:stCxn id="11" idx="1"/>
            <a:endCxn id="15" idx="0"/>
          </p:cNvCxnSpPr>
          <p:nvPr/>
        </p:nvCxnSpPr>
        <p:spPr>
          <a:xfrm flipH="1">
            <a:off x="5112060" y="2475000"/>
            <a:ext cx="1404156" cy="7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8" idx="0"/>
          </p:cNvCxnSpPr>
          <p:nvPr/>
        </p:nvCxnSpPr>
        <p:spPr>
          <a:xfrm>
            <a:off x="5112060" y="384734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2"/>
            <a:endCxn id="7" idx="0"/>
          </p:cNvCxnSpPr>
          <p:nvPr/>
        </p:nvCxnSpPr>
        <p:spPr>
          <a:xfrm>
            <a:off x="5112060" y="495970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01895" y="552826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5" idx="0"/>
          </p:cNvCxnSpPr>
          <p:nvPr/>
        </p:nvCxnSpPr>
        <p:spPr>
          <a:xfrm flipV="1">
            <a:off x="899592" y="1844824"/>
            <a:ext cx="5616624" cy="30243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 rot="19829136">
            <a:off x="3032014" y="2896579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getStats</a:t>
            </a:r>
            <a:r>
              <a:rPr lang="en-US" dirty="0" smtClean="0"/>
              <a:t> info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34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3" name="Nuage 2"/>
          <p:cNvSpPr/>
          <p:nvPr/>
        </p:nvSpPr>
        <p:spPr>
          <a:xfrm>
            <a:off x="2893756" y="4725144"/>
            <a:ext cx="4342540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456302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3548" y="476178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99992" y="501317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07749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34076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3" idx="2"/>
            <a:endCxn id="4" idx="3"/>
          </p:cNvCxnSpPr>
          <p:nvPr/>
        </p:nvCxnSpPr>
        <p:spPr>
          <a:xfrm flipH="1">
            <a:off x="1547664" y="5499124"/>
            <a:ext cx="1359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11960" y="288474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 (AF)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1"/>
            <a:endCxn id="12" idx="0"/>
          </p:cNvCxnSpPr>
          <p:nvPr/>
        </p:nvCxnSpPr>
        <p:spPr>
          <a:xfrm flipH="1">
            <a:off x="5112060" y="1628800"/>
            <a:ext cx="1692188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2"/>
            <a:endCxn id="8" idx="0"/>
          </p:cNvCxnSpPr>
          <p:nvPr/>
        </p:nvCxnSpPr>
        <p:spPr>
          <a:xfrm>
            <a:off x="5112060" y="354120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5112060" y="465356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01895" y="522212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969606" y="5080576"/>
            <a:ext cx="978658" cy="508663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TDF</a:t>
            </a:r>
          </a:p>
          <a:p>
            <a:pPr algn="ctr"/>
            <a:r>
              <a:rPr lang="en-US" dirty="0" smtClean="0"/>
              <a:t>@TURN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endCxn id="19" idx="1"/>
          </p:cNvCxnSpPr>
          <p:nvPr/>
        </p:nvCxnSpPr>
        <p:spPr>
          <a:xfrm>
            <a:off x="5724128" y="5334908"/>
            <a:ext cx="24547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5724128" y="4365530"/>
            <a:ext cx="734807" cy="71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416316" y="5021507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TURN</a:t>
            </a:r>
            <a:endParaRPr lang="fr-F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2217319" y="4437112"/>
            <a:ext cx="3197194" cy="1963760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1" name="Nuage 2"/>
          <p:cNvSpPr/>
          <p:nvPr/>
        </p:nvSpPr>
        <p:spPr>
          <a:xfrm>
            <a:off x="5220071" y="4599187"/>
            <a:ext cx="3672409" cy="1926157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3 (for mobile connected devices)</a:t>
            </a:r>
            <a:endParaRPr lang="fr-FR" sz="2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8873" y="4563020"/>
            <a:ext cx="864096" cy="21783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81" y="4761780"/>
            <a:ext cx="700727" cy="39463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43809" y="5013176"/>
            <a:ext cx="1152128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PDN Gateway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PCRF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>
            <a:off x="1122969" y="5276266"/>
            <a:ext cx="1720840" cy="14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37577" y="2718102"/>
            <a:ext cx="2984657" cy="599610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155653" cy="60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945952"/>
            <a:ext cx="598904" cy="1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3407871" y="4603677"/>
            <a:ext cx="12002" cy="40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94979" y="4963416"/>
            <a:ext cx="8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197634" y="5080576"/>
            <a:ext cx="1022437" cy="464615"/>
          </a:xfrm>
          <a:prstGeom prst="round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TDF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stCxn id="6" idx="3"/>
            <a:endCxn id="19" idx="1"/>
          </p:cNvCxnSpPr>
          <p:nvPr/>
        </p:nvCxnSpPr>
        <p:spPr>
          <a:xfrm>
            <a:off x="3995937" y="5276266"/>
            <a:ext cx="201697" cy="366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3815916" y="4340588"/>
            <a:ext cx="892937" cy="7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916149" y="5021507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37"/>
          <p:cNvCxnSpPr>
            <a:stCxn id="5" idx="0"/>
            <a:endCxn id="12" idx="1"/>
          </p:cNvCxnSpPr>
          <p:nvPr/>
        </p:nvCxnSpPr>
        <p:spPr>
          <a:xfrm flipV="1">
            <a:off x="693245" y="3017907"/>
            <a:ext cx="4444332" cy="174387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61287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4" name="Rectangle à coins arrondis 7"/>
          <p:cNvSpPr/>
          <p:nvPr/>
        </p:nvSpPr>
        <p:spPr>
          <a:xfrm>
            <a:off x="4006775" y="3682862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AF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1" name="Connecteur droit avec flèche 13"/>
          <p:cNvCxnSpPr>
            <a:stCxn id="12" idx="2"/>
            <a:endCxn id="44" idx="3"/>
          </p:cNvCxnSpPr>
          <p:nvPr/>
        </p:nvCxnSpPr>
        <p:spPr>
          <a:xfrm flipH="1">
            <a:off x="5220071" y="3317712"/>
            <a:ext cx="1409835" cy="6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Backend QoS</a:t>
            </a:r>
          </a:p>
          <a:p>
            <a:pPr algn="ctr"/>
            <a:r>
              <a:rPr lang="de-DE" sz="1200" dirty="0" err="1" smtClean="0"/>
              <a:t>Function</a:t>
            </a:r>
            <a:r>
              <a:rPr lang="de-DE" sz="1200" dirty="0" smtClean="0"/>
              <a:t> 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13"/>
          <p:cNvCxnSpPr>
            <a:stCxn id="12" idx="2"/>
            <a:endCxn id="54" idx="0"/>
          </p:cNvCxnSpPr>
          <p:nvPr/>
        </p:nvCxnSpPr>
        <p:spPr>
          <a:xfrm>
            <a:off x="6629906" y="3317712"/>
            <a:ext cx="822303" cy="36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732240" y="4209042"/>
            <a:ext cx="719969" cy="10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140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343114">
            <a:off x="2518700" y="3571868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getStats</a:t>
            </a:r>
            <a:r>
              <a:rPr lang="en-US" sz="1200" dirty="0" smtClean="0"/>
              <a:t> info</a:t>
            </a:r>
            <a:endParaRPr lang="fr-FR" sz="1200" dirty="0"/>
          </a:p>
        </p:txBody>
      </p:sp>
      <p:sp>
        <p:nvSpPr>
          <p:cNvPr id="74" name="Freeform 73"/>
          <p:cNvSpPr/>
          <p:nvPr/>
        </p:nvSpPr>
        <p:spPr>
          <a:xfrm>
            <a:off x="755576" y="5373216"/>
            <a:ext cx="8039595" cy="933899"/>
          </a:xfrm>
          <a:custGeom>
            <a:avLst/>
            <a:gdLst>
              <a:gd name="connsiteX0" fmla="*/ 0 w 8039595"/>
              <a:gd name="connsiteY0" fmla="*/ 292631 h 933899"/>
              <a:gd name="connsiteX1" fmla="*/ 2541320 w 8039595"/>
              <a:gd name="connsiteY1" fmla="*/ 55125 h 933899"/>
              <a:gd name="connsiteX2" fmla="*/ 4001985 w 8039595"/>
              <a:gd name="connsiteY2" fmla="*/ 55125 h 933899"/>
              <a:gd name="connsiteX3" fmla="*/ 5248894 w 8039595"/>
              <a:gd name="connsiteY3" fmla="*/ 43249 h 933899"/>
              <a:gd name="connsiteX4" fmla="*/ 6816437 w 8039595"/>
              <a:gd name="connsiteY4" fmla="*/ 672642 h 933899"/>
              <a:gd name="connsiteX5" fmla="*/ 8039595 w 8039595"/>
              <a:gd name="connsiteY5" fmla="*/ 933899 h 933899"/>
              <a:gd name="connsiteX6" fmla="*/ 8039595 w 8039595"/>
              <a:gd name="connsiteY6" fmla="*/ 933899 h 9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9595" h="933899">
                <a:moveTo>
                  <a:pt x="0" y="292631"/>
                </a:moveTo>
                <a:cubicBezTo>
                  <a:pt x="937161" y="193670"/>
                  <a:pt x="1874323" y="94709"/>
                  <a:pt x="2541320" y="55125"/>
                </a:cubicBezTo>
                <a:cubicBezTo>
                  <a:pt x="3208317" y="15541"/>
                  <a:pt x="4001985" y="55125"/>
                  <a:pt x="4001985" y="55125"/>
                </a:cubicBezTo>
                <a:cubicBezTo>
                  <a:pt x="4453247" y="53146"/>
                  <a:pt x="4779819" y="-59671"/>
                  <a:pt x="5248894" y="43249"/>
                </a:cubicBezTo>
                <a:cubicBezTo>
                  <a:pt x="5717969" y="146168"/>
                  <a:pt x="6351320" y="524200"/>
                  <a:pt x="6816437" y="672642"/>
                </a:cubicBezTo>
                <a:cubicBezTo>
                  <a:pt x="7281554" y="821084"/>
                  <a:pt x="8039595" y="933899"/>
                  <a:pt x="8039595" y="933899"/>
                </a:cubicBezTo>
                <a:lnTo>
                  <a:pt x="8039595" y="9338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1122969" y="5612878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  <p:sp>
        <p:nvSpPr>
          <p:cNvPr id="56" name="Rectangle à coins arrondis 3"/>
          <p:cNvSpPr/>
          <p:nvPr/>
        </p:nvSpPr>
        <p:spPr>
          <a:xfrm>
            <a:off x="8711952" y="5879393"/>
            <a:ext cx="864096" cy="96761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237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395536" y="4209042"/>
            <a:ext cx="3701250" cy="1232881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Mobile Network</a:t>
            </a:r>
            <a:endParaRPr lang="fr-FR" sz="1200" dirty="0"/>
          </a:p>
        </p:txBody>
      </p:sp>
      <p:sp>
        <p:nvSpPr>
          <p:cNvPr id="35" name="Nuage 2"/>
          <p:cNvSpPr/>
          <p:nvPr/>
        </p:nvSpPr>
        <p:spPr>
          <a:xfrm>
            <a:off x="478807" y="5661248"/>
            <a:ext cx="3337109" cy="1152128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Home/</a:t>
            </a:r>
            <a:r>
              <a:rPr lang="fr-FR" sz="1200" dirty="0" err="1" smtClean="0"/>
              <a:t>Fixed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41" name="Nuage 2"/>
          <p:cNvSpPr/>
          <p:nvPr/>
        </p:nvSpPr>
        <p:spPr>
          <a:xfrm>
            <a:off x="5493358" y="4594256"/>
            <a:ext cx="2895066" cy="1538481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4 (for </a:t>
            </a:r>
            <a:r>
              <a:rPr lang="en-US" sz="2800" dirty="0" err="1" smtClean="0"/>
              <a:t>mobile+fixed</a:t>
            </a:r>
            <a:r>
              <a:rPr lang="en-US" sz="2800" dirty="0" smtClean="0"/>
              <a:t> connected devices)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endCxn id="60" idx="2"/>
          </p:cNvCxnSpPr>
          <p:nvPr/>
        </p:nvCxnSpPr>
        <p:spPr>
          <a:xfrm flipH="1" flipV="1">
            <a:off x="478808" y="4670976"/>
            <a:ext cx="2365003" cy="486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565859" cy="59721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777746"/>
            <a:ext cx="338297" cy="29975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 flipH="1">
            <a:off x="2915816" y="4603677"/>
            <a:ext cx="492055" cy="33749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723927">
            <a:off x="1130573" y="4926511"/>
            <a:ext cx="126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6" idx="1"/>
            <a:endCxn id="19" idx="3"/>
          </p:cNvCxnSpPr>
          <p:nvPr/>
        </p:nvCxnSpPr>
        <p:spPr>
          <a:xfrm>
            <a:off x="2339752" y="5204258"/>
            <a:ext cx="2952328" cy="1232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0"/>
          </p:cNvCxnSpPr>
          <p:nvPr/>
        </p:nvCxnSpPr>
        <p:spPr>
          <a:xfrm flipH="1" flipV="1">
            <a:off x="3407871" y="4077498"/>
            <a:ext cx="1372991" cy="2055239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13"/>
          <p:cNvCxnSpPr>
            <a:stCxn id="12" idx="0"/>
            <a:endCxn id="44" idx="3"/>
          </p:cNvCxnSpPr>
          <p:nvPr/>
        </p:nvCxnSpPr>
        <p:spPr>
          <a:xfrm flipH="1">
            <a:off x="4959464" y="2708920"/>
            <a:ext cx="2080648" cy="106882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13"/>
          <p:cNvCxnSpPr>
            <a:stCxn id="12" idx="0"/>
            <a:endCxn id="54" idx="0"/>
          </p:cNvCxnSpPr>
          <p:nvPr/>
        </p:nvCxnSpPr>
        <p:spPr>
          <a:xfrm>
            <a:off x="7040112" y="2708920"/>
            <a:ext cx="412097" cy="9739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612227" y="4209042"/>
            <a:ext cx="839982" cy="9232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94815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708751">
            <a:off x="1918868" y="3297013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8867" y="2028705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</a:p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Signalling Plane</a:t>
            </a:r>
            <a:endParaRPr lang="de-DE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Receive Information from Application (</a:t>
            </a:r>
            <a:r>
              <a:rPr lang="en-US" sz="1400" dirty="0" err="1" smtClean="0"/>
              <a:t>PC.getStats</a:t>
            </a:r>
            <a:r>
              <a:rPr lang="en-US" sz="1400" dirty="0" smtClean="0"/>
              <a:t>())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Broker requests QoS parameters via the specific Connectors to each domain</a:t>
            </a:r>
            <a:endParaRPr lang="en-US" sz="1400" dirty="0"/>
          </a:p>
        </p:txBody>
      </p:sp>
      <p:cxnSp>
        <p:nvCxnSpPr>
          <p:cNvPr id="32" name="Connecteur droit avec flèche 30"/>
          <p:cNvCxnSpPr>
            <a:stCxn id="19" idx="0"/>
            <a:endCxn id="12" idx="0"/>
          </p:cNvCxnSpPr>
          <p:nvPr/>
        </p:nvCxnSpPr>
        <p:spPr>
          <a:xfrm flipV="1">
            <a:off x="4780862" y="2708920"/>
            <a:ext cx="2259250" cy="34238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20"/>
          <p:cNvCxnSpPr>
            <a:stCxn id="36" idx="1"/>
            <a:endCxn id="19" idx="3"/>
          </p:cNvCxnSpPr>
          <p:nvPr/>
        </p:nvCxnSpPr>
        <p:spPr>
          <a:xfrm flipV="1">
            <a:off x="2267744" y="6437053"/>
            <a:ext cx="3024336" cy="100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20"/>
          <p:cNvCxnSpPr>
            <a:stCxn id="36" idx="1"/>
            <a:endCxn id="53" idx="2"/>
          </p:cNvCxnSpPr>
          <p:nvPr/>
        </p:nvCxnSpPr>
        <p:spPr>
          <a:xfrm flipH="1" flipV="1">
            <a:off x="473176" y="6334027"/>
            <a:ext cx="1794568" cy="2030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13"/>
          <p:cNvCxnSpPr>
            <a:stCxn id="12" idx="0"/>
            <a:endCxn id="47" idx="0"/>
          </p:cNvCxnSpPr>
          <p:nvPr/>
        </p:nvCxnSpPr>
        <p:spPr>
          <a:xfrm flipH="1">
            <a:off x="5020385" y="2708920"/>
            <a:ext cx="2019727" cy="150012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13"/>
          <p:cNvCxnSpPr>
            <a:stCxn id="47" idx="0"/>
            <a:endCxn id="36" idx="2"/>
          </p:cNvCxnSpPr>
          <p:nvPr/>
        </p:nvCxnSpPr>
        <p:spPr>
          <a:xfrm flipH="1">
            <a:off x="2957772" y="4209042"/>
            <a:ext cx="2062613" cy="25911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à coins arrondis 3"/>
          <p:cNvSpPr/>
          <p:nvPr/>
        </p:nvSpPr>
        <p:spPr>
          <a:xfrm>
            <a:off x="159671" y="5572319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3" name="Rectangle à coins arrondis 4"/>
          <p:cNvSpPr/>
          <p:nvPr/>
        </p:nvSpPr>
        <p:spPr>
          <a:xfrm>
            <a:off x="193580" y="5600621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</a:p>
          <a:p>
            <a:pPr algn="ctr"/>
            <a:r>
              <a:rPr lang="en-US" sz="700" dirty="0" smtClean="0"/>
              <a:t>Network</a:t>
            </a:r>
            <a:br>
              <a:rPr lang="en-US" sz="700" dirty="0" smtClean="0"/>
            </a:b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sp>
        <p:nvSpPr>
          <p:cNvPr id="58" name="Rectangle à coins arrondis 3"/>
          <p:cNvSpPr/>
          <p:nvPr/>
        </p:nvSpPr>
        <p:spPr>
          <a:xfrm>
            <a:off x="165303" y="3909268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60" name="Rectangle à coins arrondis 4"/>
          <p:cNvSpPr/>
          <p:nvPr/>
        </p:nvSpPr>
        <p:spPr>
          <a:xfrm>
            <a:off x="199212" y="3937570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  <a:br>
              <a:rPr lang="en-US" sz="700" dirty="0" smtClean="0"/>
            </a:br>
            <a:r>
              <a:rPr lang="en-US" sz="700" dirty="0" smtClean="0"/>
              <a:t>Network </a:t>
            </a: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 smtClean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cxnSp>
        <p:nvCxnSpPr>
          <p:cNvPr id="80" name="Straight Connector 79"/>
          <p:cNvCxnSpPr>
            <a:stCxn id="53" idx="1"/>
          </p:cNvCxnSpPr>
          <p:nvPr/>
        </p:nvCxnSpPr>
        <p:spPr>
          <a:xfrm rot="10800000" flipH="1">
            <a:off x="193579" y="2852936"/>
            <a:ext cx="5354203" cy="3114388"/>
          </a:xfrm>
          <a:prstGeom prst="bentConnector3">
            <a:avLst>
              <a:gd name="adj1" fmla="val -1281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37"/>
          <p:cNvCxnSpPr>
            <a:stCxn id="60" idx="3"/>
            <a:endCxn id="12" idx="1"/>
          </p:cNvCxnSpPr>
          <p:nvPr/>
        </p:nvCxnSpPr>
        <p:spPr>
          <a:xfrm flipV="1">
            <a:off x="758403" y="3008725"/>
            <a:ext cx="4789380" cy="129554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8" idx="1"/>
            <a:endCxn id="42" idx="3"/>
          </p:cNvCxnSpPr>
          <p:nvPr/>
        </p:nvCxnSpPr>
        <p:spPr>
          <a:xfrm>
            <a:off x="5796136" y="5132250"/>
            <a:ext cx="2214214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2339752" y="4941168"/>
            <a:ext cx="1152128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PDN Gateway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PCRF</a:t>
            </a:r>
            <a:endParaRPr lang="fr-FR" sz="1200" dirty="0"/>
          </a:p>
        </p:txBody>
      </p:sp>
      <p:sp>
        <p:nvSpPr>
          <p:cNvPr id="44" name="Rectangle à coins arrondis 7"/>
          <p:cNvSpPr/>
          <p:nvPr/>
        </p:nvSpPr>
        <p:spPr>
          <a:xfrm>
            <a:off x="3746168" y="3514656"/>
            <a:ext cx="121329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Connector: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EPS Application Function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Connector: </a:t>
            </a:r>
            <a:br>
              <a:rPr lang="de-DE" sz="1200" dirty="0" smtClean="0"/>
            </a:br>
            <a:r>
              <a:rPr lang="de-DE" sz="1200" dirty="0" smtClean="0"/>
              <a:t>Backend TURN Network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04" name="Straight Connector 103"/>
          <p:cNvCxnSpPr>
            <a:stCxn id="42" idx="1"/>
            <a:endCxn id="56" idx="3"/>
          </p:cNvCxnSpPr>
          <p:nvPr/>
        </p:nvCxnSpPr>
        <p:spPr>
          <a:xfrm>
            <a:off x="7194259" y="5420282"/>
            <a:ext cx="1842237" cy="909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157192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7" name="Rectangle à coins arrondis 7"/>
          <p:cNvSpPr/>
          <p:nvPr/>
        </p:nvSpPr>
        <p:spPr>
          <a:xfrm>
            <a:off x="4352816" y="4209042"/>
            <a:ext cx="1335138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Connector:</a:t>
            </a:r>
            <a:br>
              <a:rPr lang="en-US" sz="1200" dirty="0" smtClean="0"/>
            </a:br>
            <a:r>
              <a:rPr lang="en-US" sz="1200" dirty="0" smtClean="0"/>
              <a:t>Fixed Line Access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47783" y="2708920"/>
            <a:ext cx="2984657" cy="5996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9" name="Connecteur droit avec flèche 10"/>
          <p:cNvCxnSpPr/>
          <p:nvPr/>
        </p:nvCxnSpPr>
        <p:spPr>
          <a:xfrm flipH="1">
            <a:off x="395537" y="2167205"/>
            <a:ext cx="5760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30"/>
          <p:cNvCxnSpPr/>
          <p:nvPr/>
        </p:nvCxnSpPr>
        <p:spPr>
          <a:xfrm flipH="1">
            <a:off x="395537" y="2360807"/>
            <a:ext cx="576063" cy="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ZoneTexte 38"/>
          <p:cNvSpPr txBox="1"/>
          <p:nvPr/>
        </p:nvSpPr>
        <p:spPr>
          <a:xfrm>
            <a:off x="1653464" y="2575937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132" name="Oval 131"/>
          <p:cNvSpPr/>
          <p:nvPr/>
        </p:nvSpPr>
        <p:spPr>
          <a:xfrm>
            <a:off x="5579774" y="5784650"/>
            <a:ext cx="216361" cy="8847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stCxn id="19" idx="3"/>
            <a:endCxn id="18" idx="3"/>
          </p:cNvCxnSpPr>
          <p:nvPr/>
        </p:nvCxnSpPr>
        <p:spPr>
          <a:xfrm flipV="1">
            <a:off x="5292080" y="5132250"/>
            <a:ext cx="1320147" cy="13048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796136" y="4869160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>
            <a:stCxn id="19" idx="3"/>
            <a:endCxn id="56" idx="1"/>
          </p:cNvCxnSpPr>
          <p:nvPr/>
        </p:nvCxnSpPr>
        <p:spPr>
          <a:xfrm flipV="1">
            <a:off x="5292080" y="6329570"/>
            <a:ext cx="2880320" cy="1074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à coins arrondis 3"/>
          <p:cNvSpPr/>
          <p:nvPr/>
        </p:nvSpPr>
        <p:spPr>
          <a:xfrm>
            <a:off x="8172400" y="5845763"/>
            <a:ext cx="864096" cy="9676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5724128" y="6453336"/>
            <a:ext cx="217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Direct</a:t>
            </a:r>
            <a:r>
              <a:rPr lang="de-DE" sz="1050" dirty="0" smtClean="0"/>
              <a:t> </a:t>
            </a:r>
            <a:r>
              <a:rPr lang="de-DE" sz="1050" dirty="0" err="1" smtClean="0"/>
              <a:t>or</a:t>
            </a:r>
            <a:r>
              <a:rPr lang="de-DE" sz="1050" dirty="0" smtClean="0"/>
              <a:t> TURN Server Path</a:t>
            </a:r>
            <a:endParaRPr lang="en-US" sz="1050" dirty="0"/>
          </a:p>
        </p:txBody>
      </p:sp>
      <p:cxnSp>
        <p:nvCxnSpPr>
          <p:cNvPr id="57" name="Connecteur droit avec flèche 13"/>
          <p:cNvCxnSpPr>
            <a:stCxn id="19" idx="2"/>
            <a:endCxn id="36" idx="1"/>
          </p:cNvCxnSpPr>
          <p:nvPr/>
        </p:nvCxnSpPr>
        <p:spPr>
          <a:xfrm flipH="1" flipV="1">
            <a:off x="2267744" y="6537061"/>
            <a:ext cx="2513118" cy="20430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à coins arrondis 5"/>
          <p:cNvSpPr/>
          <p:nvPr/>
        </p:nvSpPr>
        <p:spPr>
          <a:xfrm>
            <a:off x="2267744" y="6273971"/>
            <a:ext cx="1380056" cy="52617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HGW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(DSCP Marking)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69643" y="6132737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QoS Categories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11772"/>
              </p:ext>
            </p:extLst>
          </p:nvPr>
        </p:nvGraphicFramePr>
        <p:xfrm>
          <a:off x="179509" y="1808336"/>
          <a:ext cx="8479536" cy="3845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4179"/>
                <a:gridCol w="1242333"/>
                <a:gridCol w="1413256"/>
                <a:gridCol w="1413256"/>
                <a:gridCol w="539667"/>
                <a:gridCol w="2286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QoS Level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GBR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Jitter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Delay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Loss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Comment</a:t>
                      </a:r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QoS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Best</a:t>
                      </a:r>
                      <a:r>
                        <a:rPr lang="en-US" sz="1400" baseline="0" noProof="0" dirty="0" smtClean="0"/>
                        <a:t> Effort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guarantees</a:t>
                      </a:r>
                      <a:r>
                        <a:rPr lang="en-US" sz="1400" baseline="0" noProof="0" dirty="0" smtClean="0"/>
                        <a:t> at all</a:t>
                      </a:r>
                    </a:p>
                    <a:p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Parameterised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noProof="0" dirty="0" smtClean="0"/>
                        <a:t>QoS</a:t>
                      </a:r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(</a:t>
                      </a:r>
                      <a:r>
                        <a:rPr lang="en-US" sz="1400" baseline="0" noProof="0" dirty="0" err="1" smtClean="0"/>
                        <a:t>baed</a:t>
                      </a:r>
                      <a:r>
                        <a:rPr lang="en-US" sz="1400" baseline="0" noProof="0" dirty="0" smtClean="0"/>
                        <a:t> on network parameters for direct comm.)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&lt; 150ms; </a:t>
                      </a:r>
                      <a:br>
                        <a:rPr lang="en-US" sz="1400" noProof="0" dirty="0" smtClean="0"/>
                      </a:br>
                      <a:r>
                        <a:rPr lang="en-US" sz="1400" noProof="0" dirty="0" smtClean="0"/>
                        <a:t>(e.g.</a:t>
                      </a:r>
                      <a:r>
                        <a:rPr lang="en-US" sz="1400" baseline="0" noProof="0" dirty="0" smtClean="0"/>
                        <a:t> for audio)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As</a:t>
                      </a:r>
                      <a:r>
                        <a:rPr lang="en-US" sz="1400" baseline="0" noProof="0" dirty="0" smtClean="0"/>
                        <a:t> requested by Hyperties, Enforced on each technological domain;</a:t>
                      </a:r>
                    </a:p>
                    <a:p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M2M Use Cases applicable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Redirected Path</a:t>
                      </a:r>
                      <a:r>
                        <a:rPr lang="en-US" sz="1400" baseline="0" noProof="0" dirty="0" smtClean="0"/>
                        <a:t> for better QoS (run via TURN servers);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pre-defined</a:t>
                      </a:r>
                      <a:r>
                        <a:rPr lang="en-US" sz="1400" baseline="0" noProof="0" dirty="0" smtClean="0"/>
                        <a:t>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Pre-defined</a:t>
                      </a:r>
                    </a:p>
                    <a:p>
                      <a:r>
                        <a:rPr lang="en-US" sz="1400" noProof="0" dirty="0" smtClean="0"/>
                        <a:t>~</a:t>
                      </a:r>
                      <a:r>
                        <a:rPr lang="en-US" sz="1400" baseline="0" noProof="0" dirty="0" smtClean="0"/>
                        <a:t> &lt; 150ms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 err="1" smtClean="0"/>
                        <a:t>Detection</a:t>
                      </a:r>
                      <a:r>
                        <a:rPr lang="de-DE" sz="1400" noProof="0" dirty="0" smtClean="0"/>
                        <a:t> via TDF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Pre-defined</a:t>
                      </a:r>
                      <a:r>
                        <a:rPr lang="en-US" sz="1400" baseline="0" noProof="0" dirty="0" smtClean="0"/>
                        <a:t> network routes via well established network routes (e.g. TURN);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H2H/H2M RTC Use Cases applicable</a:t>
                      </a:r>
                      <a:endParaRPr lang="en-US" sz="1400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(4:3)</PresentationFormat>
  <Paragraphs>144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PowerPoint Presentation</vt:lpstr>
      <vt:lpstr>PowerPoint Presentation</vt:lpstr>
      <vt:lpstr>PowerPoint Presentation</vt:lpstr>
      <vt:lpstr>Architecture 1</vt:lpstr>
      <vt:lpstr>Architecture 2</vt:lpstr>
      <vt:lpstr>Architecture 3 (for mobile connected devices)</vt:lpstr>
      <vt:lpstr>Architecture 4 (for mobile+fixed connected devices)</vt:lpstr>
      <vt:lpstr>Proposed QoS Categories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1</dc:title>
  <dc:creator>Ewa Janczukowicz</dc:creator>
  <cp:lastModifiedBy>Haensge.kay</cp:lastModifiedBy>
  <cp:revision>25</cp:revision>
  <dcterms:created xsi:type="dcterms:W3CDTF">2015-07-09T14:05:28Z</dcterms:created>
  <dcterms:modified xsi:type="dcterms:W3CDTF">2015-09-08T13:30:00Z</dcterms:modified>
</cp:coreProperties>
</file>