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60" r:id="rId4"/>
    <p:sldId id="257" r:id="rId5"/>
    <p:sldId id="258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5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3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BC28-C107-4A4A-B91C-4BF04E0D9B33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D497-1768-4AE9-BF24-87E95313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27/01/2016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olframalpha.com/input/?i=e%5ex,+x%3D0+to+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328098" y="346231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183678" y="1671940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00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343036" y="2819440"/>
            <a:ext cx="17306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 err="1" smtClean="0"/>
              <a:t>Registering</a:t>
            </a:r>
            <a:r>
              <a:rPr lang="de-DE" sz="1050" dirty="0" smtClean="0"/>
              <a:t> TURN Agent at Broker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579035">
            <a:off x="6086201" y="1084178"/>
            <a:ext cx="12614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List </a:t>
            </a:r>
            <a:r>
              <a:rPr lang="de-DE" sz="1050" dirty="0" err="1" smtClean="0"/>
              <a:t>of</a:t>
            </a:r>
            <a:r>
              <a:rPr lang="de-DE" sz="1050" dirty="0" smtClean="0"/>
              <a:t> AN(x) </a:t>
            </a:r>
            <a:r>
              <a:rPr lang="de-DE" sz="1050" dirty="0" err="1" smtClean="0"/>
              <a:t>Agents</a:t>
            </a:r>
            <a:endParaRPr lang="de-DE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280956" y="980728"/>
            <a:ext cx="1008112" cy="684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Example</a:t>
            </a:r>
            <a:r>
              <a:rPr lang="de-DE" sz="3600" dirty="0" smtClean="0"/>
              <a:t> (</a:t>
            </a:r>
            <a:r>
              <a:rPr lang="de-DE" sz="3600" dirty="0" err="1" smtClean="0"/>
              <a:t>Probing</a:t>
            </a:r>
            <a:r>
              <a:rPr lang="de-DE" sz="3600" dirty="0" smtClean="0"/>
              <a:t> TURN 1)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1020" y="1662916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4" idx="1"/>
            <a:endCxn id="154" idx="3"/>
          </p:cNvCxnSpPr>
          <p:nvPr/>
        </p:nvCxnSpPr>
        <p:spPr>
          <a:xfrm flipH="1">
            <a:off x="2558625" y="1933581"/>
            <a:ext cx="2400931" cy="181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20294593">
            <a:off x="3004492" y="227444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4" idx="1"/>
          </p:cNvCxnSpPr>
          <p:nvPr/>
        </p:nvCxnSpPr>
        <p:spPr>
          <a:xfrm flipH="1">
            <a:off x="2648242" y="1933581"/>
            <a:ext cx="2311314" cy="101871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4" idx="1"/>
          </p:cNvCxnSpPr>
          <p:nvPr/>
        </p:nvCxnSpPr>
        <p:spPr>
          <a:xfrm flipH="1">
            <a:off x="2646365" y="1933581"/>
            <a:ext cx="2313191" cy="18602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 rot="19455460">
            <a:off x="2994612" y="2755812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4" idx="1"/>
          </p:cNvCxnSpPr>
          <p:nvPr/>
        </p:nvCxnSpPr>
        <p:spPr>
          <a:xfrm flipH="1">
            <a:off x="2644928" y="1933581"/>
            <a:ext cx="2314628" cy="272935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18621576">
            <a:off x="3082420" y="3063091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Ping </a:t>
            </a:r>
            <a:r>
              <a:rPr lang="de-DE" sz="1050" dirty="0" err="1" smtClean="0"/>
              <a:t>Probing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28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Example</a:t>
            </a:r>
            <a:r>
              <a:rPr lang="de-DE" sz="3600" dirty="0" smtClean="0"/>
              <a:t> (</a:t>
            </a:r>
            <a:r>
              <a:rPr lang="de-DE" sz="3600" dirty="0" err="1" smtClean="0"/>
              <a:t>Probing</a:t>
            </a:r>
            <a:r>
              <a:rPr lang="de-DE" sz="3600" dirty="0" smtClean="0"/>
              <a:t> TURN 1)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02361" y="381496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2" idx="3"/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1020" y="1662916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15ms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4" idx="1"/>
            <a:endCxn id="154" idx="3"/>
          </p:cNvCxnSpPr>
          <p:nvPr/>
        </p:nvCxnSpPr>
        <p:spPr>
          <a:xfrm flipH="1">
            <a:off x="2558625" y="1933581"/>
            <a:ext cx="2400931" cy="181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20294593">
            <a:off x="3004492" y="227444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20ms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4" idx="1"/>
          </p:cNvCxnSpPr>
          <p:nvPr/>
        </p:nvCxnSpPr>
        <p:spPr>
          <a:xfrm flipH="1">
            <a:off x="2648242" y="1933581"/>
            <a:ext cx="2311314" cy="101871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4" idx="1"/>
          </p:cNvCxnSpPr>
          <p:nvPr/>
        </p:nvCxnSpPr>
        <p:spPr>
          <a:xfrm flipH="1">
            <a:off x="2646365" y="1933581"/>
            <a:ext cx="2313191" cy="18602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 rot="19455460">
            <a:off x="2994612" y="2755812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50ms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4" idx="1"/>
          </p:cNvCxnSpPr>
          <p:nvPr/>
        </p:nvCxnSpPr>
        <p:spPr>
          <a:xfrm flipH="1">
            <a:off x="2644928" y="1933581"/>
            <a:ext cx="2314628" cy="272935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18621576">
            <a:off x="3082420" y="3063091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80ms</a:t>
            </a:r>
            <a:endParaRPr lang="en-US" sz="105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5829" y="6021288"/>
            <a:ext cx="56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Pushing</a:t>
            </a:r>
            <a:r>
              <a:rPr lang="de-DE" dirty="0" smtClean="0"/>
              <a:t> probe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/>
              <a:t>Example</a:t>
            </a:r>
            <a:r>
              <a:rPr lang="de-DE" sz="3600" dirty="0" smtClean="0"/>
              <a:t> (</a:t>
            </a:r>
            <a:r>
              <a:rPr lang="de-DE" sz="3600" dirty="0" err="1" smtClean="0"/>
              <a:t>Probing</a:t>
            </a:r>
            <a:r>
              <a:rPr lang="de-DE" sz="3600" dirty="0" smtClean="0"/>
              <a:t> TURN 2)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75001" y="264820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150ms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3" idx="1"/>
            <a:endCxn id="154" idx="3"/>
          </p:cNvCxnSpPr>
          <p:nvPr/>
        </p:nvCxnSpPr>
        <p:spPr>
          <a:xfrm flipH="1" flipV="1">
            <a:off x="2558625" y="1951761"/>
            <a:ext cx="3523000" cy="215790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336542">
            <a:off x="3509894" y="3196763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20ms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3" idx="1"/>
          </p:cNvCxnSpPr>
          <p:nvPr/>
        </p:nvCxnSpPr>
        <p:spPr>
          <a:xfrm flipH="1" flipV="1">
            <a:off x="2648242" y="2952296"/>
            <a:ext cx="3433383" cy="115737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3" idx="1"/>
          </p:cNvCxnSpPr>
          <p:nvPr/>
        </p:nvCxnSpPr>
        <p:spPr>
          <a:xfrm flipH="1" flipV="1">
            <a:off x="2646366" y="3793876"/>
            <a:ext cx="3435259" cy="31579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653818" y="3679875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20ms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3" idx="1"/>
          </p:cNvCxnSpPr>
          <p:nvPr/>
        </p:nvCxnSpPr>
        <p:spPr>
          <a:xfrm flipH="1">
            <a:off x="2644928" y="4109666"/>
            <a:ext cx="3436697" cy="55326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21294794">
            <a:off x="3374470" y="4238147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60ms</a:t>
            </a:r>
            <a:endParaRPr lang="en-US" sz="105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5829" y="6021288"/>
            <a:ext cx="56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Pushing</a:t>
            </a:r>
            <a:r>
              <a:rPr lang="de-DE" dirty="0" smtClean="0"/>
              <a:t> probe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Example</a:t>
            </a:r>
            <a:r>
              <a:rPr lang="de-DE" sz="3600" dirty="0"/>
              <a:t> (</a:t>
            </a:r>
            <a:r>
              <a:rPr lang="de-DE" sz="3600" dirty="0" err="1"/>
              <a:t>Probing</a:t>
            </a:r>
            <a:r>
              <a:rPr lang="de-DE" sz="3600" dirty="0"/>
              <a:t> TURN </a:t>
            </a:r>
            <a:r>
              <a:rPr lang="de-DE" sz="3600" dirty="0" smtClean="0"/>
              <a:t>3)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187624" y="19168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2769395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7624" y="36450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87624" y="450912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20" y="1916832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182" y="4725144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80862" y="189455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0"/>
              <a:endCxn id="1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2"/>
              <a:endCxn id="1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3"/>
              <a:endCxn id="1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  <a:endCxn id="1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322" y="322873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" name="Rectangle 28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0"/>
              <a:endCxn id="33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1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1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0" idx="0"/>
              <a:endCxn id="31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0" idx="3"/>
              <a:endCxn id="32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3"/>
              <a:endCxn id="32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996583" y="294143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1" idx="0"/>
              <a:endCxn id="45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2"/>
              <a:endCxn id="43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3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  <a:endCxn id="43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4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3"/>
              <a:endCxn id="44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066360" y="1488563"/>
            <a:ext cx="1226367" cy="1209926"/>
            <a:chOff x="3057601" y="1916832"/>
            <a:chExt cx="1226367" cy="120992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Rectangle 5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7601" y="2738761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0"/>
              <a:endCxn id="6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2"/>
              <a:endCxn id="6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9" idx="0"/>
              <a:endCxn id="60" idx="1"/>
            </p:cNvCxnSpPr>
            <p:nvPr/>
          </p:nvCxnSpPr>
          <p:spPr>
            <a:xfrm flipV="1">
              <a:off x="3201617" y="2636912"/>
              <a:ext cx="235023" cy="1018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>
            <a:xfrm>
              <a:off x="3345633" y="2864775"/>
              <a:ext cx="650303" cy="13596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3"/>
              <a:endCxn id="6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81606" y="4434520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0" idx="0"/>
              <a:endCxn id="7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2"/>
              <a:endCxn id="7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2"/>
              <a:endCxn id="7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0"/>
              <a:endCxn id="7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1" idx="3"/>
              <a:endCxn id="7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3"/>
              <a:endCxn id="7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049341" y="1814586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0"/>
              <a:endCxn id="86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  <a:endCxn id="84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2" idx="2"/>
              <a:endCxn id="84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3" idx="0"/>
              <a:endCxn id="84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3"/>
              <a:endCxn id="85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6" idx="3"/>
              <a:endCxn id="85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089663" y="41893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4" name="Rectangle 93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4" idx="0"/>
              <a:endCxn id="98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2"/>
              <a:endCxn id="96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4" idx="2"/>
              <a:endCxn id="96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5" idx="0"/>
              <a:endCxn id="96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5" idx="3"/>
              <a:endCxn id="97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8" idx="3"/>
              <a:endCxn id="97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292727" y="3317005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>
              <a:stCxn id="118" idx="0"/>
              <a:endCxn id="122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2" idx="2"/>
              <a:endCxn id="120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8" idx="2"/>
              <a:endCxn id="120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9" idx="0"/>
              <a:endCxn id="120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3"/>
              <a:endCxn id="121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3"/>
              <a:endCxn id="121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80956" y="4674312"/>
            <a:ext cx="1296144" cy="1212603"/>
            <a:chOff x="2987824" y="1916832"/>
            <a:chExt cx="1296144" cy="12126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3131840" y="216886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987824" y="2877407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36640" y="2510898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5936" y="2874730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80656" y="1916832"/>
              <a:ext cx="288032" cy="25202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0" idx="0"/>
              <a:endCxn id="134" idx="1"/>
            </p:cNvCxnSpPr>
            <p:nvPr/>
          </p:nvCxnSpPr>
          <p:spPr>
            <a:xfrm flipV="1">
              <a:off x="3275856" y="2042846"/>
              <a:ext cx="304800" cy="12601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2"/>
              <a:endCxn id="132" idx="0"/>
            </p:cNvCxnSpPr>
            <p:nvPr/>
          </p:nvCxnSpPr>
          <p:spPr>
            <a:xfrm flipH="1">
              <a:off x="3580656" y="2168860"/>
              <a:ext cx="144016" cy="3420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2"/>
              <a:endCxn id="132" idx="1"/>
            </p:cNvCxnSpPr>
            <p:nvPr/>
          </p:nvCxnSpPr>
          <p:spPr>
            <a:xfrm>
              <a:off x="3275856" y="2420888"/>
              <a:ext cx="160784" cy="2160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31" idx="0"/>
              <a:endCxn id="132" idx="1"/>
            </p:cNvCxnSpPr>
            <p:nvPr/>
          </p:nvCxnSpPr>
          <p:spPr>
            <a:xfrm flipV="1">
              <a:off x="3131840" y="2636912"/>
              <a:ext cx="304800" cy="24049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1" idx="3"/>
              <a:endCxn id="133" idx="1"/>
            </p:cNvCxnSpPr>
            <p:nvPr/>
          </p:nvCxnSpPr>
          <p:spPr>
            <a:xfrm flipV="1">
              <a:off x="3275856" y="3000744"/>
              <a:ext cx="720080" cy="267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34" idx="3"/>
              <a:endCxn id="133" idx="0"/>
            </p:cNvCxnSpPr>
            <p:nvPr/>
          </p:nvCxnSpPr>
          <p:spPr>
            <a:xfrm>
              <a:off x="3868688" y="2042846"/>
              <a:ext cx="271264" cy="83188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>
            <a:stCxn id="14" idx="3"/>
            <a:endCxn id="58" idx="1"/>
          </p:cNvCxnSpPr>
          <p:nvPr/>
        </p:nvCxnSpPr>
        <p:spPr>
          <a:xfrm flipV="1">
            <a:off x="3761726" y="1866605"/>
            <a:ext cx="378873" cy="15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" idx="2"/>
            <a:endCxn id="41" idx="1"/>
          </p:cNvCxnSpPr>
          <p:nvPr/>
        </p:nvCxnSpPr>
        <p:spPr>
          <a:xfrm>
            <a:off x="4032990" y="3104476"/>
            <a:ext cx="107609" cy="21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3" idx="3"/>
            <a:endCxn id="13" idx="2"/>
          </p:cNvCxnSpPr>
          <p:nvPr/>
        </p:nvCxnSpPr>
        <p:spPr>
          <a:xfrm flipV="1">
            <a:off x="3518186" y="3104476"/>
            <a:ext cx="514804" cy="25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5" idx="3"/>
            <a:endCxn id="83" idx="1"/>
          </p:cNvCxnSpPr>
          <p:nvPr/>
        </p:nvCxnSpPr>
        <p:spPr>
          <a:xfrm flipV="1">
            <a:off x="4877447" y="2901175"/>
            <a:ext cx="171894" cy="16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3" idx="0"/>
          </p:cNvCxnSpPr>
          <p:nvPr/>
        </p:nvCxnSpPr>
        <p:spPr>
          <a:xfrm flipH="1">
            <a:off x="4032990" y="2562520"/>
            <a:ext cx="177386" cy="28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2" idx="0"/>
            <a:endCxn id="85" idx="2"/>
          </p:cNvCxnSpPr>
          <p:nvPr/>
        </p:nvCxnSpPr>
        <p:spPr>
          <a:xfrm flipV="1">
            <a:off x="6029575" y="3024512"/>
            <a:ext cx="171894" cy="29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18" idx="1"/>
            <a:endCxn id="44" idx="3"/>
          </p:cNvCxnSpPr>
          <p:nvPr/>
        </p:nvCxnSpPr>
        <p:spPr>
          <a:xfrm flipH="1">
            <a:off x="5292727" y="3695047"/>
            <a:ext cx="144016" cy="33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9" idx="2"/>
            <a:endCxn id="97" idx="0"/>
          </p:cNvCxnSpPr>
          <p:nvPr/>
        </p:nvCxnSpPr>
        <p:spPr>
          <a:xfrm flipH="1">
            <a:off x="5241791" y="4529608"/>
            <a:ext cx="194952" cy="61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1" idx="2"/>
            <a:endCxn id="130" idx="0"/>
          </p:cNvCxnSpPr>
          <p:nvPr/>
        </p:nvCxnSpPr>
        <p:spPr>
          <a:xfrm>
            <a:off x="6444855" y="4526931"/>
            <a:ext cx="124133" cy="399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73" idx="3"/>
            <a:endCxn id="95" idx="1"/>
          </p:cNvCxnSpPr>
          <p:nvPr/>
        </p:nvCxnSpPr>
        <p:spPr>
          <a:xfrm flipV="1">
            <a:off x="3977750" y="5275894"/>
            <a:ext cx="111913" cy="24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4" idx="3"/>
            <a:endCxn id="32" idx="2"/>
          </p:cNvCxnSpPr>
          <p:nvPr/>
        </p:nvCxnSpPr>
        <p:spPr>
          <a:xfrm flipV="1">
            <a:off x="3562470" y="4438656"/>
            <a:ext cx="226980" cy="121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0" idx="2"/>
            <a:endCxn id="70" idx="0"/>
          </p:cNvCxnSpPr>
          <p:nvPr/>
        </p:nvCxnSpPr>
        <p:spPr>
          <a:xfrm>
            <a:off x="2781338" y="4441333"/>
            <a:ext cx="188300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81625" y="3841006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959556" y="1664921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2870" y="5101408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566535" y="5288153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TURN + Agent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7380312" y="836712"/>
            <a:ext cx="1224136" cy="537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BROKER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54" idx="3"/>
            <a:endCxn id="168" idx="1"/>
          </p:cNvCxnSpPr>
          <p:nvPr/>
        </p:nvCxnSpPr>
        <p:spPr>
          <a:xfrm flipV="1">
            <a:off x="6183692" y="1105372"/>
            <a:ext cx="1196620" cy="82820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8" idx="2"/>
          </p:cNvCxnSpPr>
          <p:nvPr/>
        </p:nvCxnSpPr>
        <p:spPr>
          <a:xfrm flipV="1">
            <a:off x="4226497" y="1374032"/>
            <a:ext cx="3765883" cy="270959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3" idx="0"/>
            <a:endCxn id="168" idx="2"/>
          </p:cNvCxnSpPr>
          <p:nvPr/>
        </p:nvCxnSpPr>
        <p:spPr>
          <a:xfrm flipV="1">
            <a:off x="6693693" y="1374032"/>
            <a:ext cx="1298687" cy="24669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5" idx="3"/>
            <a:endCxn id="168" idx="2"/>
          </p:cNvCxnSpPr>
          <p:nvPr/>
        </p:nvCxnSpPr>
        <p:spPr>
          <a:xfrm flipV="1">
            <a:off x="4177006" y="1374032"/>
            <a:ext cx="3815374" cy="39960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6" idx="3"/>
            <a:endCxn id="168" idx="2"/>
          </p:cNvCxnSpPr>
          <p:nvPr/>
        </p:nvCxnSpPr>
        <p:spPr>
          <a:xfrm flipV="1">
            <a:off x="7790671" y="1374032"/>
            <a:ext cx="201709" cy="418278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9448" y="2146578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30ms</a:t>
            </a:r>
            <a:endParaRPr lang="en-US" sz="1050" dirty="0"/>
          </a:p>
        </p:txBody>
      </p:sp>
      <p:sp>
        <p:nvSpPr>
          <p:cNvPr id="154" name="Rectangle 153"/>
          <p:cNvSpPr/>
          <p:nvPr/>
        </p:nvSpPr>
        <p:spPr>
          <a:xfrm>
            <a:off x="1979064" y="1784751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AN1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6" name="Rectangle 155"/>
          <p:cNvSpPr/>
          <p:nvPr/>
        </p:nvSpPr>
        <p:spPr>
          <a:xfrm>
            <a:off x="2065366" y="2763162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AN2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58" name="Rectangle 157"/>
          <p:cNvSpPr/>
          <p:nvPr/>
        </p:nvSpPr>
        <p:spPr>
          <a:xfrm>
            <a:off x="2057761" y="36205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AN3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sp>
        <p:nvSpPr>
          <p:cNvPr id="160" name="Rectangle 159"/>
          <p:cNvSpPr/>
          <p:nvPr/>
        </p:nvSpPr>
        <p:spPr>
          <a:xfrm>
            <a:off x="2078133" y="4482820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AN4</a:t>
            </a:r>
          </a:p>
          <a:p>
            <a:pPr algn="ctr"/>
            <a:r>
              <a:rPr lang="de-DE" sz="1050" dirty="0" smtClean="0"/>
              <a:t>Agent</a:t>
            </a:r>
            <a:endParaRPr lang="en-US" sz="1050" dirty="0"/>
          </a:p>
        </p:txBody>
      </p:sp>
      <p:cxnSp>
        <p:nvCxnSpPr>
          <p:cNvPr id="114" name="Straight Arrow Connector 113"/>
          <p:cNvCxnSpPr>
            <a:stCxn id="154" idx="0"/>
          </p:cNvCxnSpPr>
          <p:nvPr/>
        </p:nvCxnSpPr>
        <p:spPr>
          <a:xfrm flipV="1">
            <a:off x="2268845" y="1614577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2347541" y="257559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2347540" y="3456923"/>
            <a:ext cx="368477" cy="17017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2320886" y="4312642"/>
            <a:ext cx="237739" cy="17151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0"/>
            <a:endCxn id="154" idx="3"/>
          </p:cNvCxnSpPr>
          <p:nvPr/>
        </p:nvCxnSpPr>
        <p:spPr>
          <a:xfrm flipH="1" flipV="1">
            <a:off x="2558625" y="1951761"/>
            <a:ext cx="1006313" cy="314964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336542">
            <a:off x="2368969" y="3339278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/>
              <a:t>80ms</a:t>
            </a:r>
            <a:endParaRPr lang="en-US" sz="1050" dirty="0"/>
          </a:p>
        </p:txBody>
      </p:sp>
      <p:cxnSp>
        <p:nvCxnSpPr>
          <p:cNvPr id="153" name="Straight Arrow Connector 152"/>
          <p:cNvCxnSpPr>
            <a:stCxn id="55" idx="0"/>
          </p:cNvCxnSpPr>
          <p:nvPr/>
        </p:nvCxnSpPr>
        <p:spPr>
          <a:xfrm flipH="1" flipV="1">
            <a:off x="2648243" y="2952296"/>
            <a:ext cx="916695" cy="21491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55" idx="0"/>
          </p:cNvCxnSpPr>
          <p:nvPr/>
        </p:nvCxnSpPr>
        <p:spPr>
          <a:xfrm flipH="1" flipV="1">
            <a:off x="2646367" y="3793876"/>
            <a:ext cx="918571" cy="130753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728267" y="4376325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</a:t>
            </a:r>
            <a:r>
              <a:rPr lang="de-DE" sz="1050" dirty="0" smtClean="0"/>
              <a:t>0ms</a:t>
            </a:r>
            <a:endParaRPr lang="en-US" sz="1050" dirty="0"/>
          </a:p>
        </p:txBody>
      </p:sp>
      <p:cxnSp>
        <p:nvCxnSpPr>
          <p:cNvPr id="171" name="Straight Arrow Connector 170"/>
          <p:cNvCxnSpPr>
            <a:stCxn id="55" idx="1"/>
          </p:cNvCxnSpPr>
          <p:nvPr/>
        </p:nvCxnSpPr>
        <p:spPr>
          <a:xfrm flipH="1" flipV="1">
            <a:off x="2644929" y="4662933"/>
            <a:ext cx="307941" cy="70713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21294794">
            <a:off x="2419533" y="4855747"/>
            <a:ext cx="1261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</a:t>
            </a:r>
            <a:r>
              <a:rPr lang="de-DE" sz="1050" dirty="0" smtClean="0"/>
              <a:t>0ms</a:t>
            </a:r>
            <a:endParaRPr 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135829" y="6021288"/>
            <a:ext cx="56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Pushing</a:t>
            </a:r>
            <a:r>
              <a:rPr lang="de-DE" dirty="0" smtClean="0"/>
              <a:t> probe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Broker</a:t>
            </a: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537803" y="4476498"/>
            <a:ext cx="579561" cy="3340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/>
              <a:t>QoS</a:t>
            </a:r>
          </a:p>
          <a:p>
            <a:pPr algn="ctr"/>
            <a:r>
              <a:rPr lang="de-DE" sz="1050" dirty="0" smtClean="0"/>
              <a:t>Agent?</a:t>
            </a:r>
            <a:endParaRPr lang="en-US" sz="105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83568" y="1374032"/>
            <a:ext cx="145226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7584" y="1105372"/>
            <a:ext cx="11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</a:t>
            </a:r>
            <a:r>
              <a:rPr lang="de-DE" dirty="0" err="1" smtClean="0"/>
              <a:t>avail</a:t>
            </a:r>
            <a:r>
              <a:rPr lang="de-DE" dirty="0" smtClean="0"/>
              <a:t>.</a:t>
            </a:r>
            <a:endParaRPr lang="en-US" dirty="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2342025" y="1387891"/>
            <a:ext cx="467577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486041" y="1119231"/>
            <a:ext cx="11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</a:t>
            </a:r>
            <a:r>
              <a:rPr lang="de-DE" dirty="0" err="1" smtClean="0"/>
              <a:t>avail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TURN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73862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Access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AN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150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30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14908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Peer A at AN 1 wants to communicate with Peer B at AN 4</a:t>
            </a:r>
          </a:p>
          <a:p>
            <a:r>
              <a:rPr lang="en-GB" dirty="0" smtClean="0"/>
              <a:t>Path combinations to consider:</a:t>
            </a:r>
          </a:p>
          <a:p>
            <a:r>
              <a:rPr lang="en-GB" dirty="0" smtClean="0"/>
              <a:t>AN 1 to TURN 1 (15ms) + TURN 1 to AN 4 (80ms) = 95ms</a:t>
            </a:r>
          </a:p>
          <a:p>
            <a:r>
              <a:rPr lang="en-GB" dirty="0" smtClean="0"/>
              <a:t>AN 1 to TURN 2 (150ms) + TURN 2 to AN 4 (60ms) = 210ms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AN 1 to TURN 3 (30ms) + TURN 3 to AN 4 (10ms) = 40ms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36450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73325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Broker </a:t>
            </a:r>
            <a:r>
              <a:rPr lang="de-DE" dirty="0" err="1" smtClean="0"/>
              <a:t>proposes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/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credentials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u="sng" dirty="0" smtClean="0"/>
              <a:t>Turn Server 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PeerConnection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TURN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3876"/>
              </p:ext>
            </p:extLst>
          </p:nvPr>
        </p:nvGraphicFramePr>
        <p:xfrm>
          <a:off x="457200" y="16002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Access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TURN</a:t>
                      </a:r>
                      <a:r>
                        <a:rPr lang="de-DE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 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Calcuations</a:t>
                      </a: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de-DE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AN 1 </a:t>
                      </a:r>
                      <a:r>
                        <a:rPr lang="de-DE" baseline="0" dirty="0" err="1" smtClean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  AN4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95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327936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Peer A at AN 1 wants to communicate with Peer B at AN 4</a:t>
            </a:r>
          </a:p>
          <a:p>
            <a:r>
              <a:rPr lang="en-GB" dirty="0" smtClean="0"/>
              <a:t>Path combinations to consider:</a:t>
            </a:r>
          </a:p>
          <a:p>
            <a:r>
              <a:rPr lang="en-GB" dirty="0" smtClean="0"/>
              <a:t>AN 1 to TURN 1 (15ms) + TURN 1 to AN 4 (80ms) = 95ms</a:t>
            </a:r>
          </a:p>
          <a:p>
            <a:r>
              <a:rPr lang="en-GB" dirty="0" smtClean="0"/>
              <a:t>AN 1 to TURN 2 (150ms) + TURN 2 to AN 4 (60ms) = 210ms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AN 1 to TURN 3 (30ms) + TURN 3 to AN 4 (10ms) = 40ms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4830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87901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QoS Broker </a:t>
            </a:r>
            <a:r>
              <a:rPr lang="de-DE" dirty="0" err="1" smtClean="0"/>
              <a:t>proposes</a:t>
            </a:r>
            <a:r>
              <a:rPr lang="de-DE" dirty="0" smtClean="0"/>
              <a:t> IP </a:t>
            </a:r>
            <a:r>
              <a:rPr lang="de-DE" dirty="0" err="1" smtClean="0"/>
              <a:t>address</a:t>
            </a:r>
            <a:r>
              <a:rPr lang="de-DE" dirty="0" smtClean="0"/>
              <a:t> /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credentials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u="sng" dirty="0" smtClean="0"/>
              <a:t>Turn Server 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PeerConnection</a:t>
            </a:r>
            <a:r>
              <a:rPr lang="de-D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How to find out, which AN the User is connected to </a:t>
            </a:r>
          </a:p>
          <a:p>
            <a:pPr lvl="1"/>
            <a:r>
              <a:rPr lang="en-GB" dirty="0" smtClean="0"/>
              <a:t>LHCB?</a:t>
            </a:r>
          </a:p>
          <a:p>
            <a:pPr lvl="1"/>
            <a:r>
              <a:rPr lang="en-GB" dirty="0" smtClean="0"/>
              <a:t>Fixed entry at session setup?</a:t>
            </a:r>
          </a:p>
          <a:p>
            <a:pPr lvl="1"/>
            <a:r>
              <a:rPr lang="en-GB" dirty="0" smtClean="0"/>
              <a:t>Via the CSP?</a:t>
            </a:r>
          </a:p>
          <a:p>
            <a:r>
              <a:rPr lang="en-GB" dirty="0" smtClean="0"/>
              <a:t>How to probe correctly between AN and TURN Agents</a:t>
            </a:r>
          </a:p>
          <a:p>
            <a:r>
              <a:rPr lang="en-GB" dirty="0" smtClean="0"/>
              <a:t>Proposal to still use Access Network Connectors for setting up QoS at Access Network Level (e.g. on mobile networks with LTE/EPS Bearers, DSCP on fixed networks)</a:t>
            </a:r>
          </a:p>
          <a:p>
            <a:r>
              <a:rPr lang="en-GB" dirty="0" smtClean="0"/>
              <a:t>Update current existing developed QoS Broker and Agent</a:t>
            </a:r>
          </a:p>
          <a:p>
            <a:r>
              <a:rPr lang="en-GB" dirty="0" smtClean="0"/>
              <a:t>Caching the proposed path for a certain time</a:t>
            </a:r>
          </a:p>
          <a:p>
            <a:r>
              <a:rPr lang="en-GB" dirty="0" smtClean="0"/>
              <a:t>Accounting of consumed data</a:t>
            </a:r>
          </a:p>
          <a:p>
            <a:r>
              <a:rPr lang="en-GB" dirty="0" smtClean="0"/>
              <a:t>Figure out Use Cases which require optimized TURN Servers, which Use Cases require additional QoS</a:t>
            </a:r>
          </a:p>
          <a:p>
            <a:r>
              <a:rPr lang="en-GB" dirty="0"/>
              <a:t>Add a usage metric to the proposed path costs</a:t>
            </a:r>
            <a:br>
              <a:rPr lang="en-GB" dirty="0"/>
            </a:br>
            <a:r>
              <a:rPr lang="en-GB" dirty="0"/>
              <a:t>e.g.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35696" y="5539614"/>
                <a:ext cx="4635692" cy="531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𝑐𝑜𝑠𝑡𝑠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𝑇𝑢𝑟𝑛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𝑝𝑎𝑡h𝑑𝑒𝑙𝑎𝑦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𝑐𝑢𝑟𝑟𝑒𝑛𝑡𝑈𝑠𝑎𝑔𝑒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𝑚𝑎𝑥𝑈𝑠𝑎𝑔𝑒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539614"/>
                <a:ext cx="4635692" cy="5312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3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27584" y="2287972"/>
                <a:ext cx="4990405" cy="2042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𝑐𝑜𝑠𝑡𝑠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𝑇𝑢𝑟𝑛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𝑝𝑎𝑡h𝑑𝑒𝑙𝑎𝑦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𝑐𝑢𝑟𝑟𝑒𝑛𝑡𝑈𝑠𝑎𝑔𝑒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𝑚𝑎𝑥𝑈𝑠𝑎𝑔𝑒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𝑇𝑢𝑟𝑛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de-DE" dirty="0"/>
              </a:p>
              <a:p>
                <a:r>
                  <a:rPr lang="de-DE" dirty="0" smtClean="0"/>
                  <a:t>e.g.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𝑐𝑜𝑠𝑡𝑠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𝑇𝑢𝑟𝑛</m:t>
                          </m:r>
                          <m:r>
                            <a:rPr lang="de-DE" i="1">
                              <a:latin typeface="Cambria Math"/>
                            </a:rPr>
                            <m:t> 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40</m:t>
                      </m:r>
                      <m:r>
                        <a:rPr lang="de-DE" b="0" i="1" smtClean="0">
                          <a:latin typeface="Cambria Math"/>
                        </a:rPr>
                        <m:t>𝑚𝑠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DE" i="1">
                                  <a:latin typeface="Cambria Math"/>
                                </a:rPr>
                                <m:t>50</m:t>
                              </m:r>
                            </m:den>
                          </m:f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4</m:t>
                      </m:r>
                      <m:r>
                        <a:rPr lang="de-DE" b="0" i="1" smtClean="0">
                          <a:latin typeface="Cambria Math"/>
                        </a:rPr>
                        <m:t>8.8</m:t>
                      </m:r>
                      <m:r>
                        <a:rPr lang="de-DE" b="0" i="1" smtClean="0">
                          <a:latin typeface="Cambria Math"/>
                        </a:rPr>
                        <m:t>𝑚𝑠</m:t>
                      </m:r>
                      <m:r>
                        <a:rPr lang="de-DE" b="0" i="1" smtClean="0">
                          <a:latin typeface="Cambria Math"/>
                        </a:rPr>
                        <m:t>=49</m:t>
                      </m:r>
                      <m:r>
                        <a:rPr lang="de-DE" b="0" i="1" smtClean="0">
                          <a:latin typeface="Cambria Math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87972"/>
                <a:ext cx="4990405" cy="2042547"/>
              </a:xfrm>
              <a:prstGeom prst="rect">
                <a:avLst/>
              </a:prstGeom>
              <a:blipFill rotWithShape="1">
                <a:blip r:embed="rId2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53530"/>
            <a:ext cx="2099959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8224" y="3627823"/>
            <a:ext cx="2304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hlinkClick r:id="rId4"/>
              </a:rPr>
              <a:t>http://www.wolframalpha.com/input/?</a:t>
            </a:r>
            <a:r>
              <a:rPr lang="en-US" sz="600" dirty="0" smtClean="0">
                <a:hlinkClick r:id="rId4"/>
              </a:rPr>
              <a:t>i=e%5Ex%2C+x%3D0+to+1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4791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2217319" y="4437112"/>
            <a:ext cx="3197194" cy="1963760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3 (for mobile connected 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1122969" y="5276266"/>
            <a:ext cx="1720840" cy="14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395536" y="4209042"/>
            <a:ext cx="3701250" cy="1232881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78807" y="566124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493358" y="4594256"/>
            <a:ext cx="2895066" cy="1538481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4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endCxn id="60" idx="2"/>
          </p:cNvCxnSpPr>
          <p:nvPr/>
        </p:nvCxnSpPr>
        <p:spPr>
          <a:xfrm flipH="1" flipV="1">
            <a:off x="478808" y="4670976"/>
            <a:ext cx="2365003" cy="486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77774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15816" y="460367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30573" y="492651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19" idx="3"/>
          </p:cNvCxnSpPr>
          <p:nvPr/>
        </p:nvCxnSpPr>
        <p:spPr>
          <a:xfrm>
            <a:off x="2339752" y="5204258"/>
            <a:ext cx="2952328" cy="1232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0"/>
          </p:cNvCxnSpPr>
          <p:nvPr/>
        </p:nvCxnSpPr>
        <p:spPr>
          <a:xfrm flipH="1" flipV="1">
            <a:off x="3407871" y="4077498"/>
            <a:ext cx="1372991" cy="2055239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59464" y="270892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40112" y="270892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12227" y="420904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18868" y="329701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8867" y="202870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Receive Information from Application (</a:t>
            </a:r>
            <a:r>
              <a:rPr lang="en-US" sz="1400" dirty="0" err="1" smtClean="0"/>
              <a:t>PC.getStats</a:t>
            </a:r>
            <a:r>
              <a:rPr lang="en-US" sz="1400" dirty="0" smtClean="0"/>
              <a:t>())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Broker requests QoS parameters via the specific Connectors to each domain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19" idx="0"/>
            <a:endCxn id="12" idx="0"/>
          </p:cNvCxnSpPr>
          <p:nvPr/>
        </p:nvCxnSpPr>
        <p:spPr>
          <a:xfrm flipV="1">
            <a:off x="4780862" y="2708920"/>
            <a:ext cx="2259250" cy="34238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67744" y="643705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73176" y="633402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5020385" y="2708920"/>
            <a:ext cx="2019727" cy="150012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57772" y="4209042"/>
            <a:ext cx="2062613" cy="25911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59671" y="557231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193580" y="560062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65303" y="390926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199212" y="393757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en-US" sz="700" dirty="0" smtClean="0"/>
          </a:p>
          <a:p>
            <a:pPr algn="ctr"/>
            <a:r>
              <a:rPr lang="de-DE" sz="700" dirty="0" smtClean="0"/>
              <a:t>+</a:t>
            </a:r>
          </a:p>
          <a:p>
            <a:pPr algn="ctr"/>
            <a:r>
              <a:rPr lang="de-DE" sz="700" dirty="0" smtClean="0"/>
              <a:t>LHCB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193579" y="285293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58403" y="300872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796136" y="513225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39752" y="494116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46168" y="351465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194259" y="542028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15719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352816" y="4209042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47783" y="270892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395537" y="216720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395537" y="236080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53464" y="257593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79774" y="5784650"/>
            <a:ext cx="216361" cy="8847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19" idx="3"/>
            <a:endCxn id="18" idx="3"/>
          </p:cNvCxnSpPr>
          <p:nvPr/>
        </p:nvCxnSpPr>
        <p:spPr>
          <a:xfrm flipV="1">
            <a:off x="5292080" y="5132250"/>
            <a:ext cx="1320147" cy="13048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796136" y="486916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292080" y="632957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3"/>
          <p:cNvSpPr/>
          <p:nvPr/>
        </p:nvSpPr>
        <p:spPr>
          <a:xfrm>
            <a:off x="8172400" y="584576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24128" y="645333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  <p:cxnSp>
        <p:nvCxnSpPr>
          <p:cNvPr id="57" name="Connecteur droit avec flèche 13"/>
          <p:cNvCxnSpPr>
            <a:stCxn id="19" idx="2"/>
            <a:endCxn id="36" idx="1"/>
          </p:cNvCxnSpPr>
          <p:nvPr/>
        </p:nvCxnSpPr>
        <p:spPr>
          <a:xfrm flipH="1" flipV="1">
            <a:off x="2267744" y="6537061"/>
            <a:ext cx="2513118" cy="20430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à coins arrondis 5"/>
          <p:cNvSpPr/>
          <p:nvPr/>
        </p:nvSpPr>
        <p:spPr>
          <a:xfrm>
            <a:off x="2267744" y="6273971"/>
            <a:ext cx="1380056" cy="52617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69643" y="613273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QoS Categories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68960"/>
              </p:ext>
            </p:extLst>
          </p:nvPr>
        </p:nvGraphicFramePr>
        <p:xfrm>
          <a:off x="179509" y="1808336"/>
          <a:ext cx="8479536" cy="3845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9"/>
                <a:gridCol w="1242333"/>
                <a:gridCol w="1413256"/>
                <a:gridCol w="1413256"/>
                <a:gridCol w="539667"/>
                <a:gridCol w="228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QoS Level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GBR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Jitter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Delay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Loss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Comment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QoS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Best</a:t>
                      </a:r>
                      <a:r>
                        <a:rPr lang="en-US" sz="1400" baseline="0" noProof="0" dirty="0" smtClean="0"/>
                        <a:t> Effort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guarantees</a:t>
                      </a:r>
                      <a:r>
                        <a:rPr lang="en-US" sz="1400" baseline="0" noProof="0" dirty="0" smtClean="0"/>
                        <a:t> at all</a:t>
                      </a:r>
                    </a:p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Parameterised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QoS</a:t>
                      </a:r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(based on network parameters for direct comm.)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&lt; 150ms; </a:t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(e.g.</a:t>
                      </a:r>
                      <a:r>
                        <a:rPr lang="en-US" sz="1400" baseline="0" noProof="0" dirty="0" smtClean="0"/>
                        <a:t> for audio)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As</a:t>
                      </a:r>
                      <a:r>
                        <a:rPr lang="en-US" sz="1400" baseline="0" noProof="0" dirty="0" smtClean="0"/>
                        <a:t> requested by Hyperties, Enforced on each technological domain;</a:t>
                      </a:r>
                    </a:p>
                    <a:p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M2M Use Cases applicable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Redirected Path</a:t>
                      </a:r>
                      <a:r>
                        <a:rPr lang="en-US" sz="1400" baseline="0" noProof="0" dirty="0" smtClean="0"/>
                        <a:t> for better QoS (run via TURN servers);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pre-defined</a:t>
                      </a:r>
                      <a:r>
                        <a:rPr lang="en-US" sz="1400" baseline="0" noProof="0" dirty="0" smtClean="0"/>
                        <a:t> 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Pre-defined</a:t>
                      </a:r>
                    </a:p>
                    <a:p>
                      <a:r>
                        <a:rPr lang="en-US" sz="1400" noProof="0" dirty="0" smtClean="0"/>
                        <a:t>~</a:t>
                      </a:r>
                      <a:r>
                        <a:rPr lang="en-US" sz="1400" baseline="0" noProof="0" dirty="0" smtClean="0"/>
                        <a:t> &lt; 150ms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Detection via TDF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Pre-defined</a:t>
                      </a:r>
                      <a:r>
                        <a:rPr lang="en-US" sz="1400" baseline="0" noProof="0" dirty="0" smtClean="0"/>
                        <a:t> network routes via well established network routes (e.g. TURN);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H2H/H2M RTC Use Cases applicable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QoS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Tasks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accomplish</a:t>
            </a:r>
            <a:endParaRPr lang="de-DE" dirty="0" smtClean="0"/>
          </a:p>
          <a:p>
            <a:pPr lvl="1"/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feasible</a:t>
            </a:r>
            <a:r>
              <a:rPr lang="de-DE" dirty="0" smtClean="0"/>
              <a:t> TURN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lvl="1"/>
            <a:r>
              <a:rPr lang="de-DE" dirty="0" smtClean="0"/>
              <a:t>Push Probe </a:t>
            </a:r>
            <a:r>
              <a:rPr lang="de-DE" dirty="0" err="1" smtClean="0"/>
              <a:t>targets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overlay</a:t>
            </a:r>
            <a:r>
              <a:rPr lang="de-DE" dirty="0" smtClean="0"/>
              <a:t> AN-TURN Network</a:t>
            </a:r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Office PowerPoint</Application>
  <PresentationFormat>On-screen Show (4:3)</PresentationFormat>
  <Paragraphs>394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  <vt:lpstr>Architecture 4 (for mobile+fixed connected devices)</vt:lpstr>
      <vt:lpstr>Proposed QoS Categories</vt:lpstr>
      <vt:lpstr>QoS Broker</vt:lpstr>
      <vt:lpstr>Example</vt:lpstr>
      <vt:lpstr>Example</vt:lpstr>
      <vt:lpstr>Example</vt:lpstr>
      <vt:lpstr>Example (Probing TURN 1)</vt:lpstr>
      <vt:lpstr>Example (Probing TURN 1)</vt:lpstr>
      <vt:lpstr>Example (Probing TURN 2)</vt:lpstr>
      <vt:lpstr>Example (Probing TURN 3)</vt:lpstr>
      <vt:lpstr>Calculate best TURN Server</vt:lpstr>
      <vt:lpstr>Calculate best TURN Server</vt:lpstr>
      <vt:lpstr>Open Points</vt:lpstr>
      <vt:lpstr>Open Points (2)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39</cp:revision>
  <dcterms:created xsi:type="dcterms:W3CDTF">2015-07-09T14:05:28Z</dcterms:created>
  <dcterms:modified xsi:type="dcterms:W3CDTF">2016-01-27T16:06:13Z</dcterms:modified>
</cp:coreProperties>
</file>