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65" r:id="rId5"/>
    <p:sldId id="271" r:id="rId6"/>
    <p:sldId id="269" r:id="rId7"/>
    <p:sldId id="270" r:id="rId8"/>
    <p:sldId id="268" r:id="rId9"/>
    <p:sldId id="266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2747" autoAdjust="0"/>
  </p:normalViewPr>
  <p:slideViewPr>
    <p:cSldViewPr snapToObjects="1">
      <p:cViewPr>
        <p:scale>
          <a:sx n="140" d="100"/>
          <a:sy n="140" d="100"/>
        </p:scale>
        <p:origin x="-8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-37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B4B74-27B5-4270-BCC0-33FF137E9405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6C460-ACCE-4C01-8B67-5379AE838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27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6C460-ACCE-4C01-8B67-5379AE8387A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471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6C460-ACCE-4C01-8B67-5379AE8387A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60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Continuous Integration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6C460-ACCE-4C01-8B67-5379AE8387A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1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think-project.eu/" TargetMode="External"/><Relationship Id="rId2" Type="http://schemas.openxmlformats.org/officeDocument/2006/relationships/hyperlink" Target="mailto:Alice.cheambe@fokus.fraunhofer.de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hyperlink" Target="mailto:contact@rethink-project.eu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TH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800" y="6253435"/>
            <a:ext cx="861060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050" dirty="0" smtClean="0">
                <a:ea typeface="ＭＳ Ｐゴシック" charset="-128"/>
                <a:cs typeface="+mn-cs"/>
              </a:rPr>
              <a:t>This project has received funding from the European Union’s Horizon 2020 research and innovation programme under grant agreement No </a:t>
            </a:r>
            <a:r>
              <a:rPr lang="en-US" sz="1050" dirty="0" smtClean="0">
                <a:ea typeface="ＭＳ Ｐゴシック" charset="-128"/>
                <a:cs typeface="+mn-cs"/>
              </a:rPr>
              <a:t>645342. This publication </a:t>
            </a:r>
            <a:r>
              <a:rPr lang="en-GB" sz="1050" dirty="0" smtClean="0">
                <a:ea typeface="ＭＳ Ｐゴシック" charset="-128"/>
                <a:cs typeface="+mn-cs"/>
              </a:rPr>
              <a:t>reflects only the author’s view and the European Commission is not responsible for any use that may be made of the information it contains.</a:t>
            </a:r>
            <a:r>
              <a:rPr lang="en-US" sz="1050" dirty="0" smtClean="0">
                <a:ea typeface="ＭＳ Ｐゴシック" charset="-128"/>
                <a:cs typeface="+mn-cs"/>
              </a:rPr>
              <a:t> </a:t>
            </a:r>
            <a:endParaRPr lang="en-GB" sz="1050" dirty="0">
              <a:ea typeface="ＭＳ Ｐゴシック" charset="-128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49"/>
          <a:stretch/>
        </p:blipFill>
        <p:spPr bwMode="auto">
          <a:xfrm>
            <a:off x="35496" y="44704"/>
            <a:ext cx="2126965" cy="7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411760" y="220038"/>
            <a:ext cx="659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ＭＳ Ｐゴシック" charset="-128"/>
                <a:cs typeface="+mn-cs"/>
              </a:rPr>
              <a:t>Trustful hyper-linked entities in dynamic networks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637120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49188"/>
            <a:ext cx="62750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8456" y="6356352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19th May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err="1" smtClean="0"/>
              <a:t>reThink</a:t>
            </a:r>
            <a:r>
              <a:rPr lang="de-AT" dirty="0" smtClean="0"/>
              <a:t> </a:t>
            </a:r>
            <a:r>
              <a:rPr lang="de-AT" dirty="0" err="1" smtClean="0"/>
              <a:t>Plenary</a:t>
            </a:r>
            <a:r>
              <a:rPr lang="de-AT" dirty="0" smtClean="0"/>
              <a:t> Meeting Berlin– May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055" y="6356352"/>
            <a:ext cx="730425" cy="365125"/>
          </a:xfrm>
        </p:spPr>
        <p:txBody>
          <a:bodyPr/>
          <a:lstStyle>
            <a:lvl1pPr>
              <a:defRPr/>
            </a:lvl1pPr>
          </a:lstStyle>
          <a:p>
            <a:fld id="{2A69829B-7244-4119-A08A-7E4189FF939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2" name="Picture 11" descr="C:\Users\sibylle\Desktop\Capture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881" y="6308551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49"/>
          <a:stretch/>
        </p:blipFill>
        <p:spPr bwMode="auto">
          <a:xfrm>
            <a:off x="35496" y="44704"/>
            <a:ext cx="2126965" cy="7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2606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28456" y="6356352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19th May 2015</a:t>
            </a:r>
            <a:endParaRPr lang="en-US" dirty="0" smtClean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err="1" smtClean="0"/>
              <a:t>reThink</a:t>
            </a:r>
            <a:r>
              <a:rPr lang="de-AT" dirty="0" smtClean="0"/>
              <a:t> </a:t>
            </a:r>
            <a:r>
              <a:rPr lang="de-AT" dirty="0" err="1" smtClean="0"/>
              <a:t>Plenary</a:t>
            </a:r>
            <a:r>
              <a:rPr lang="de-AT" dirty="0" smtClean="0"/>
              <a:t> Meeting Berlin– May 2015</a:t>
            </a:r>
            <a:endParaRPr 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055" y="6356352"/>
            <a:ext cx="730425" cy="365125"/>
          </a:xfrm>
        </p:spPr>
        <p:txBody>
          <a:bodyPr/>
          <a:lstStyle>
            <a:lvl1pPr>
              <a:defRPr/>
            </a:lvl1pPr>
          </a:lstStyle>
          <a:p>
            <a:fld id="{2A69829B-7244-4119-A08A-7E4189FF939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71800" y="49188"/>
            <a:ext cx="62750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49"/>
          <a:stretch/>
        </p:blipFill>
        <p:spPr bwMode="auto">
          <a:xfrm>
            <a:off x="35496" y="44704"/>
            <a:ext cx="2126965" cy="7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C:\Users\sibylle\Desktop\Capture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881" y="6308551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852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71800" y="49188"/>
            <a:ext cx="62750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028456" y="6356352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19th May 2015</a:t>
            </a:r>
            <a:endParaRPr lang="en-US" dirty="0" smtClean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err="1" smtClean="0"/>
              <a:t>reThink</a:t>
            </a:r>
            <a:r>
              <a:rPr lang="de-AT" dirty="0" smtClean="0"/>
              <a:t> </a:t>
            </a:r>
            <a:r>
              <a:rPr lang="de-AT" dirty="0" err="1" smtClean="0"/>
              <a:t>Plenary</a:t>
            </a:r>
            <a:r>
              <a:rPr lang="de-AT" dirty="0" smtClean="0"/>
              <a:t> Meeting Berlin– May 2015</a:t>
            </a:r>
            <a:endParaRPr lang="en-US" dirty="0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055" y="6356352"/>
            <a:ext cx="730425" cy="365125"/>
          </a:xfrm>
        </p:spPr>
        <p:txBody>
          <a:bodyPr/>
          <a:lstStyle>
            <a:lvl1pPr>
              <a:defRPr/>
            </a:lvl1pPr>
          </a:lstStyle>
          <a:p>
            <a:fld id="{2A69829B-7244-4119-A08A-7E4189FF939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49"/>
          <a:stretch/>
        </p:blipFill>
        <p:spPr bwMode="auto">
          <a:xfrm>
            <a:off x="35496" y="44704"/>
            <a:ext cx="2126965" cy="7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C:\Users\sibylle\Desktop\Capture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881" y="6308551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67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28456" y="6356352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19th May 2015</a:t>
            </a:r>
            <a:endParaRPr lang="en-US" dirty="0" smtClean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356352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err="1" smtClean="0"/>
              <a:t>reThink</a:t>
            </a:r>
            <a:r>
              <a:rPr lang="de-AT" dirty="0" smtClean="0"/>
              <a:t> </a:t>
            </a:r>
            <a:r>
              <a:rPr lang="de-AT" dirty="0" err="1" smtClean="0"/>
              <a:t>Plenary</a:t>
            </a:r>
            <a:r>
              <a:rPr lang="de-AT" dirty="0" smtClean="0"/>
              <a:t> Meeting Berlin– May 2015</a:t>
            </a:r>
            <a:endParaRPr lang="en-US" dirty="0" smtClean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055" y="6356352"/>
            <a:ext cx="730425" cy="365125"/>
          </a:xfrm>
        </p:spPr>
        <p:txBody>
          <a:bodyPr/>
          <a:lstStyle>
            <a:lvl1pPr>
              <a:defRPr/>
            </a:lvl1pPr>
          </a:lstStyle>
          <a:p>
            <a:fld id="{2A69829B-7244-4119-A08A-7E4189FF939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C:\Users\sibylle\Desktop\Capture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881" y="6308551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81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19th May 2015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dirty="0" err="1" smtClean="0"/>
              <a:t>reThink</a:t>
            </a:r>
            <a:r>
              <a:rPr lang="de-AT" dirty="0" smtClean="0"/>
              <a:t> </a:t>
            </a:r>
            <a:r>
              <a:rPr lang="de-AT" dirty="0" err="1" smtClean="0"/>
              <a:t>Plenary</a:t>
            </a:r>
            <a:r>
              <a:rPr lang="de-AT" dirty="0" smtClean="0"/>
              <a:t> Meeting Berlin– May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F587-23C3-47FD-837F-235547C72A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04800" y="5984875"/>
            <a:ext cx="8610600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050" dirty="0" smtClean="0">
                <a:ea typeface="ＭＳ Ｐゴシック" charset="-128"/>
                <a:cs typeface="+mn-cs"/>
              </a:rPr>
              <a:t>This project has received funding from the European Union’s Horizon 2020 research and innovation programme under grant agreement No </a:t>
            </a:r>
            <a:r>
              <a:rPr lang="en-US" sz="1050" dirty="0" smtClean="0">
                <a:ea typeface="ＭＳ Ｐゴシック" charset="-128"/>
                <a:cs typeface="+mn-cs"/>
              </a:rPr>
              <a:t>645342. This publication </a:t>
            </a:r>
            <a:r>
              <a:rPr lang="en-GB" sz="1050" dirty="0" smtClean="0">
                <a:ea typeface="ＭＳ Ｐゴシック" charset="-128"/>
                <a:cs typeface="+mn-cs"/>
              </a:rPr>
              <a:t>reflects only the author’s view and the European Commission is not responsible for any use that may be made of the information it contains.</a:t>
            </a:r>
            <a:r>
              <a:rPr lang="en-US" sz="1050" dirty="0" smtClean="0">
                <a:ea typeface="ＭＳ Ｐゴシック" charset="-128"/>
                <a:cs typeface="+mn-cs"/>
              </a:rPr>
              <a:t> </a:t>
            </a:r>
            <a:endParaRPr lang="en-GB" sz="1050" dirty="0">
              <a:ea typeface="ＭＳ Ｐゴシック" charset="-128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91680" y="1588517"/>
            <a:ext cx="5481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Thanks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attention</a:t>
            </a:r>
            <a:r>
              <a:rPr lang="de-DE" sz="2400" dirty="0" smtClean="0"/>
              <a:t>! 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Alice Cheambe</a:t>
            </a:r>
            <a:endParaRPr lang="de-DE" sz="2400" dirty="0" smtClean="0"/>
          </a:p>
          <a:p>
            <a:r>
              <a:rPr lang="de-DE" sz="2400" dirty="0" smtClean="0"/>
              <a:t>Fraunhofer FOKUS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>
                <a:hlinkClick r:id="rId2"/>
              </a:rPr>
              <a:t>alice.cheambe@fokus.fraunhofer</a:t>
            </a:r>
            <a:r>
              <a:rPr lang="de-DE" sz="2400" baseline="0" dirty="0" smtClean="0">
                <a:hlinkClick r:id="rId2"/>
              </a:rPr>
              <a:t>.de</a:t>
            </a:r>
            <a:endParaRPr lang="de-DE" sz="2400" baseline="0" dirty="0" smtClean="0"/>
          </a:p>
          <a:p>
            <a:endParaRPr lang="en-GB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238114" y="4563705"/>
            <a:ext cx="3677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defRPr/>
            </a:pPr>
            <a:r>
              <a:rPr lang="en-GB" sz="1400" dirty="0" smtClean="0">
                <a:ea typeface="ＭＳ Ｐゴシック" charset="-128"/>
              </a:rPr>
              <a:t>Project website: </a:t>
            </a:r>
            <a:r>
              <a:rPr lang="en-GB" sz="1400" dirty="0" smtClean="0">
                <a:ea typeface="ＭＳ Ｐゴシック" charset="-128"/>
                <a:hlinkClick r:id="rId3"/>
              </a:rPr>
              <a:t>http://www.rethink-project.eu</a:t>
            </a:r>
            <a:r>
              <a:rPr lang="en-GB" sz="1400" dirty="0" smtClean="0">
                <a:ea typeface="ＭＳ Ｐゴシック" charset="-128"/>
              </a:rPr>
              <a:t> </a:t>
            </a:r>
          </a:p>
          <a:p>
            <a:pPr eaLnBrk="1" hangingPunct="1">
              <a:defRPr/>
            </a:pPr>
            <a:r>
              <a:rPr lang="en-GB" sz="1400" dirty="0" smtClean="0">
                <a:ea typeface="ＭＳ Ｐゴシック" charset="-128"/>
              </a:rPr>
              <a:t>E-mail contact: </a:t>
            </a:r>
            <a:r>
              <a:rPr lang="en-GB" sz="1400" dirty="0" smtClean="0">
                <a:ea typeface="ＭＳ Ｐゴシック" charset="-128"/>
                <a:hlinkClick r:id="rId4"/>
              </a:rPr>
              <a:t>contact@rethink-project.eu</a:t>
            </a:r>
            <a:r>
              <a:rPr lang="en-GB" sz="1400" dirty="0" smtClean="0">
                <a:ea typeface="ＭＳ Ｐゴシック" charset="-128"/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49"/>
          <a:stretch/>
        </p:blipFill>
        <p:spPr bwMode="auto">
          <a:xfrm>
            <a:off x="35496" y="44704"/>
            <a:ext cx="2126965" cy="7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411760" y="220038"/>
            <a:ext cx="659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ＭＳ Ｐゴシック" charset="-128"/>
                <a:cs typeface="+mn-cs"/>
              </a:rPr>
              <a:t>Trustful hyper-linked entities in dynamic networks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24917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1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1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de-DE" dirty="0" smtClean="0"/>
              <a:t>19th May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de-AT" dirty="0" err="1" smtClean="0"/>
              <a:t>reThink</a:t>
            </a:r>
            <a:r>
              <a:rPr lang="de-AT" dirty="0" smtClean="0"/>
              <a:t> </a:t>
            </a:r>
            <a:r>
              <a:rPr lang="de-AT" dirty="0" err="1" smtClean="0"/>
              <a:t>Plenary</a:t>
            </a:r>
            <a:r>
              <a:rPr lang="de-AT" dirty="0" smtClean="0"/>
              <a:t> Meeting Berlin– May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4D4F587-23C3-47FD-837F-235547C72A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WP 3: Core Framework Implementation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T3.4: Hyperty Services Framework</a:t>
            </a:r>
          </a:p>
          <a:p>
            <a:r>
              <a:rPr lang="en-GB" sz="2400" dirty="0" smtClean="0"/>
              <a:t>Alice Cheambe (</a:t>
            </a:r>
            <a:r>
              <a:rPr lang="en-GB" sz="2400" dirty="0" err="1" smtClean="0"/>
              <a:t>Fraunhofer</a:t>
            </a:r>
            <a:r>
              <a:rPr lang="en-GB" sz="2400" dirty="0" smtClean="0"/>
              <a:t> FOKUS)</a:t>
            </a:r>
          </a:p>
          <a:p>
            <a:r>
              <a:rPr lang="en-GB" sz="2400" dirty="0" smtClean="0"/>
              <a:t>Berlin 2015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67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</a:p>
          <a:p>
            <a:r>
              <a:rPr lang="en-GB" dirty="0" smtClean="0"/>
              <a:t>Objectives</a:t>
            </a:r>
            <a:endParaRPr lang="en-GB" dirty="0" smtClean="0"/>
          </a:p>
          <a:p>
            <a:r>
              <a:rPr lang="en-GB" dirty="0" smtClean="0"/>
              <a:t>Work Plan </a:t>
            </a:r>
          </a:p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r>
              <a:rPr lang="de-DE" dirty="0" smtClean="0"/>
              <a:t> 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reThink Plenary Meeting Berlin– May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58652" y="1701602"/>
            <a:ext cx="3797324" cy="23034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36000" tIns="144000" rIns="0" bIns="0"/>
          <a:lstStyle/>
          <a:p>
            <a:pPr marL="263525" indent="-263525" eaLnBrk="0" hangingPunct="0">
              <a:lnSpc>
                <a:spcPct val="110000"/>
              </a:lnSpc>
              <a:spcBef>
                <a:spcPts val="330"/>
              </a:spcBef>
              <a:buClr>
                <a:srgbClr val="FF8F00"/>
              </a:buClr>
              <a:buSzPct val="120000"/>
              <a:buFont typeface="Arial" pitchFamily="34" charset="0"/>
              <a:buChar char="•"/>
              <a:defRPr/>
            </a:pPr>
            <a:endParaRPr kumimoji="0" lang="en-US" sz="1400" dirty="0">
              <a:solidFill>
                <a:prstClr val="black"/>
              </a:solidFill>
              <a:latin typeface="Calibri" pitchFamily="34" charset="0"/>
              <a:ea typeface="ＭＳ Ｐゴシック" pitchFamily="46" charset="-128"/>
            </a:endParaRPr>
          </a:p>
          <a:p>
            <a:pPr marL="358775" indent="-263525" eaLnBrk="0" hangingPunct="0">
              <a:lnSpc>
                <a:spcPct val="110000"/>
              </a:lnSpc>
              <a:spcBef>
                <a:spcPts val="325"/>
              </a:spcBef>
              <a:buClr>
                <a:srgbClr val="FF8F00"/>
              </a:buClr>
              <a:buSzPct val="120000"/>
              <a:buFont typeface="Arial" charset="0"/>
              <a:buChar char="•"/>
            </a:pPr>
            <a:r>
              <a:rPr lang="en-AU" altLang="ja-JP" sz="1400" dirty="0">
                <a:solidFill>
                  <a:srgbClr val="000000"/>
                </a:solidFill>
              </a:rPr>
              <a:t>Develop JavaScript Framework libraries to facilitate the development of </a:t>
            </a:r>
            <a:r>
              <a:rPr lang="en-AU" altLang="ja-JP" sz="1400" dirty="0" err="1">
                <a:solidFill>
                  <a:srgbClr val="000000"/>
                </a:solidFill>
              </a:rPr>
              <a:t>Hyperties</a:t>
            </a:r>
            <a:r>
              <a:rPr lang="en-AU" altLang="ja-JP" sz="1400" dirty="0">
                <a:solidFill>
                  <a:srgbClr val="000000"/>
                </a:solidFill>
              </a:rPr>
              <a:t>.</a:t>
            </a:r>
          </a:p>
          <a:p>
            <a:pPr marL="358775" indent="-263525" eaLnBrk="0" hangingPunct="0">
              <a:lnSpc>
                <a:spcPct val="110000"/>
              </a:lnSpc>
              <a:spcBef>
                <a:spcPts val="325"/>
              </a:spcBef>
              <a:buClr>
                <a:srgbClr val="FF8F00"/>
              </a:buClr>
              <a:buSzPct val="120000"/>
              <a:buFont typeface="Arial" charset="0"/>
              <a:buChar char="•"/>
            </a:pPr>
            <a:r>
              <a:rPr lang="en-AU" altLang="ja-JP" sz="1400" dirty="0">
                <a:solidFill>
                  <a:srgbClr val="000000"/>
                </a:solidFill>
              </a:rPr>
              <a:t>Modular in nature to support different </a:t>
            </a:r>
            <a:r>
              <a:rPr lang="en-AU" altLang="ja-JP" sz="1400" dirty="0" err="1">
                <a:solidFill>
                  <a:srgbClr val="000000"/>
                </a:solidFill>
              </a:rPr>
              <a:t>Hyperty</a:t>
            </a:r>
            <a:r>
              <a:rPr lang="en-AU" altLang="ja-JP" sz="1400" dirty="0">
                <a:solidFill>
                  <a:srgbClr val="000000"/>
                </a:solidFill>
              </a:rPr>
              <a:t> types (RTC </a:t>
            </a:r>
            <a:r>
              <a:rPr lang="en-AU" altLang="ja-JP" sz="1400" dirty="0" err="1">
                <a:solidFill>
                  <a:srgbClr val="000000"/>
                </a:solidFill>
              </a:rPr>
              <a:t>Uas</a:t>
            </a:r>
            <a:r>
              <a:rPr lang="en-AU" altLang="ja-JP" sz="1400" dirty="0">
                <a:solidFill>
                  <a:srgbClr val="000000"/>
                </a:solidFill>
              </a:rPr>
              <a:t>, Content Player/producer, </a:t>
            </a:r>
            <a:r>
              <a:rPr lang="en-AU" altLang="ja-JP" sz="1400" dirty="0" err="1">
                <a:solidFill>
                  <a:srgbClr val="000000"/>
                </a:solidFill>
              </a:rPr>
              <a:t>IoT</a:t>
            </a:r>
            <a:r>
              <a:rPr lang="en-AU" altLang="ja-JP" sz="1400" dirty="0">
                <a:solidFill>
                  <a:srgbClr val="000000"/>
                </a:solidFill>
              </a:rPr>
              <a:t> Sensor/actuator GW, Connectors, etc.) </a:t>
            </a:r>
          </a:p>
          <a:p>
            <a:pPr marL="360000" indent="-263525" eaLnBrk="0" hangingPunct="0">
              <a:lnSpc>
                <a:spcPct val="110000"/>
              </a:lnSpc>
              <a:spcBef>
                <a:spcPts val="330"/>
              </a:spcBef>
              <a:buClr>
                <a:srgbClr val="FF8F00"/>
              </a:buClr>
              <a:buSzPct val="120000"/>
              <a:buFont typeface="Arial" pitchFamily="34" charset="0"/>
              <a:buChar char="•"/>
              <a:defRPr/>
            </a:pPr>
            <a:endParaRPr kumimoji="0" lang="en-AU" sz="1400" dirty="0">
              <a:solidFill>
                <a:prstClr val="black"/>
              </a:solidFill>
              <a:latin typeface="Calibri" pitchFamily="34" charset="0"/>
              <a:ea typeface="ＭＳ Ｐゴシック" pitchFamily="46" charset="-128"/>
            </a:endParaRPr>
          </a:p>
          <a:p>
            <a:pPr marL="96475" eaLnBrk="0" hangingPunct="0">
              <a:lnSpc>
                <a:spcPct val="110000"/>
              </a:lnSpc>
              <a:spcBef>
                <a:spcPts val="330"/>
              </a:spcBef>
              <a:buClr>
                <a:srgbClr val="FF8F00"/>
              </a:buClr>
              <a:buSzPct val="120000"/>
              <a:defRPr/>
            </a:pPr>
            <a:endParaRPr kumimoji="0" lang="en-AU" sz="1400" dirty="0">
              <a:solidFill>
                <a:prstClr val="black"/>
              </a:solidFill>
              <a:latin typeface="Calibri" pitchFamily="34" charset="0"/>
              <a:ea typeface="ＭＳ Ｐゴシック" pitchFamily="46" charset="-128"/>
            </a:endParaRPr>
          </a:p>
          <a:p>
            <a:pPr marL="360000" indent="-263525" eaLnBrk="0" hangingPunct="0">
              <a:lnSpc>
                <a:spcPct val="110000"/>
              </a:lnSpc>
              <a:spcBef>
                <a:spcPts val="330"/>
              </a:spcBef>
              <a:buClr>
                <a:srgbClr val="FF8F00"/>
              </a:buClr>
              <a:buSzPct val="120000"/>
              <a:buFont typeface="Arial" pitchFamily="34" charset="0"/>
              <a:buChar char="•"/>
              <a:defRPr/>
            </a:pPr>
            <a:endParaRPr kumimoji="0" lang="en-AU" sz="1400" dirty="0">
              <a:solidFill>
                <a:prstClr val="black"/>
              </a:solidFill>
              <a:latin typeface="Calibri" pitchFamily="34" charset="0"/>
              <a:ea typeface="ＭＳ Ｐゴシック" pitchFamily="46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927102" y="1557139"/>
            <a:ext cx="1439862" cy="28733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AU" sz="1400" b="1" kern="0" dirty="0">
                <a:latin typeface="Calibri" pitchFamily="34" charset="0"/>
                <a:ea typeface="+mn-ea"/>
              </a:rPr>
              <a:t>Objectives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58800" y="4221535"/>
            <a:ext cx="4678363" cy="20113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36000" tIns="144000" rIns="0" bIns="0"/>
          <a:lstStyle/>
          <a:p>
            <a:pPr marL="358775" indent="-263525" eaLnBrk="0" hangingPunct="0">
              <a:lnSpc>
                <a:spcPct val="110000"/>
              </a:lnSpc>
              <a:spcBef>
                <a:spcPts val="325"/>
              </a:spcBef>
              <a:buClr>
                <a:srgbClr val="FF8F00"/>
              </a:buClr>
              <a:buSzPct val="120000"/>
              <a:buFont typeface="Arial" charset="0"/>
              <a:buChar char="•"/>
            </a:pPr>
            <a:endParaRPr kumimoji="0" lang="en-AU" altLang="ja-JP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58775" indent="-263525" eaLnBrk="0" hangingPunct="0">
              <a:lnSpc>
                <a:spcPct val="110000"/>
              </a:lnSpc>
              <a:spcBef>
                <a:spcPts val="325"/>
              </a:spcBef>
              <a:buClr>
                <a:srgbClr val="FF8F00"/>
              </a:buClr>
              <a:buSzPct val="120000"/>
              <a:buFont typeface="Arial" charset="0"/>
              <a:buChar char="•"/>
            </a:pPr>
            <a:r>
              <a:rPr lang="en-AU" altLang="ja-JP" sz="1400" dirty="0" err="1" smtClean="0">
                <a:solidFill>
                  <a:srgbClr val="000000"/>
                </a:solidFill>
              </a:rPr>
              <a:t>Hyperty</a:t>
            </a:r>
            <a:r>
              <a:rPr lang="en-AU" altLang="ja-JP" sz="1400" dirty="0" smtClean="0">
                <a:solidFill>
                  <a:srgbClr val="000000"/>
                </a:solidFill>
              </a:rPr>
              <a:t> Runtime and </a:t>
            </a:r>
            <a:r>
              <a:rPr lang="en-AU" altLang="ja-JP" sz="1400" dirty="0" err="1" smtClean="0">
                <a:solidFill>
                  <a:srgbClr val="000000"/>
                </a:solidFill>
              </a:rPr>
              <a:t>Hyperty</a:t>
            </a:r>
            <a:r>
              <a:rPr lang="en-AU" altLang="ja-JP" sz="1400" dirty="0" smtClean="0">
                <a:solidFill>
                  <a:srgbClr val="000000"/>
                </a:solidFill>
              </a:rPr>
              <a:t> Messaging Node Phase 1.</a:t>
            </a:r>
          </a:p>
          <a:p>
            <a:pPr marL="358775" indent="-263525" eaLnBrk="0" hangingPunct="0">
              <a:lnSpc>
                <a:spcPct val="110000"/>
              </a:lnSpc>
              <a:spcBef>
                <a:spcPts val="325"/>
              </a:spcBef>
              <a:buClr>
                <a:srgbClr val="FF8F00"/>
              </a:buClr>
              <a:buSzPct val="120000"/>
              <a:buFont typeface="Arial" charset="0"/>
              <a:buChar char="•"/>
            </a:pPr>
            <a:r>
              <a:rPr lang="en-AU" altLang="ja-JP" sz="1400" dirty="0" smtClean="0">
                <a:solidFill>
                  <a:srgbClr val="000000"/>
                </a:solidFill>
              </a:rPr>
              <a:t>This deliverable will contain the source code and all associated documentation generated in the phase 1 of T3.4 </a:t>
            </a:r>
          </a:p>
          <a:p>
            <a:pPr marL="95250"/>
            <a:endParaRPr kumimoji="0" lang="en-AU" altLang="ja-JP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178050" y="4077072"/>
            <a:ext cx="1439863" cy="28733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AU" sz="1400" b="1" kern="0" dirty="0">
                <a:latin typeface="Calibri" pitchFamily="34" charset="0"/>
                <a:ea typeface="+mn-ea"/>
              </a:rPr>
              <a:t>Deliverables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383213" y="4221534"/>
            <a:ext cx="2879725" cy="20097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144000" rIns="0" bIns="0"/>
          <a:lstStyle/>
          <a:p>
            <a:pPr marL="358775" indent="-263525" eaLnBrk="0" hangingPunct="0">
              <a:lnSpc>
                <a:spcPct val="110000"/>
              </a:lnSpc>
              <a:spcBef>
                <a:spcPts val="325"/>
              </a:spcBef>
              <a:buClr>
                <a:srgbClr val="FF8F00"/>
              </a:buClr>
              <a:buSzPct val="120000"/>
              <a:buFont typeface="Arial" charset="0"/>
              <a:buChar char="•"/>
            </a:pPr>
            <a:endParaRPr kumimoji="0" lang="en-AU" altLang="ja-JP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58775" indent="-263525" eaLnBrk="0" hangingPunct="0">
              <a:lnSpc>
                <a:spcPct val="110000"/>
              </a:lnSpc>
              <a:spcBef>
                <a:spcPts val="325"/>
              </a:spcBef>
              <a:buClr>
                <a:srgbClr val="FF8F00"/>
              </a:buClr>
              <a:buSzPct val="120000"/>
              <a:buFont typeface="Arial" charset="0"/>
              <a:buChar char="•"/>
            </a:pPr>
            <a:r>
              <a:rPr kumimoji="0" lang="en-AU" altLang="ja-JP" sz="1400" dirty="0">
                <a:solidFill>
                  <a:srgbClr val="000000"/>
                </a:solidFill>
                <a:latin typeface="Calibri" pitchFamily="34" charset="0"/>
              </a:rPr>
              <a:t>Duration: </a:t>
            </a:r>
            <a:r>
              <a:rPr kumimoji="0" lang="en-AU" altLang="ja-JP" sz="1400" dirty="0" smtClean="0">
                <a:solidFill>
                  <a:srgbClr val="000000"/>
                </a:solidFill>
                <a:latin typeface="Calibri" pitchFamily="34" charset="0"/>
              </a:rPr>
              <a:t>18 months</a:t>
            </a:r>
            <a:endParaRPr kumimoji="0" lang="en-AU" altLang="ja-JP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58775" indent="-263525" eaLnBrk="0" hangingPunct="0">
              <a:lnSpc>
                <a:spcPct val="110000"/>
              </a:lnSpc>
              <a:spcBef>
                <a:spcPts val="325"/>
              </a:spcBef>
              <a:buClr>
                <a:srgbClr val="FF8F00"/>
              </a:buClr>
              <a:buSzPct val="120000"/>
              <a:buFont typeface="Arial" charset="0"/>
              <a:buChar char="•"/>
            </a:pPr>
            <a:r>
              <a:rPr kumimoji="0" lang="en-AU" altLang="ja-JP" sz="1400" dirty="0">
                <a:solidFill>
                  <a:srgbClr val="000000"/>
                </a:solidFill>
                <a:latin typeface="Calibri" pitchFamily="34" charset="0"/>
              </a:rPr>
              <a:t>Start: </a:t>
            </a:r>
            <a:r>
              <a:rPr kumimoji="0" lang="en-AU" altLang="ja-JP" sz="1400" dirty="0" smtClean="0">
                <a:solidFill>
                  <a:srgbClr val="000000"/>
                </a:solidFill>
                <a:latin typeface="Calibri" pitchFamily="34" charset="0"/>
              </a:rPr>
              <a:t>June 2015</a:t>
            </a:r>
            <a:endParaRPr kumimoji="0" lang="en-AU" altLang="ja-JP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58775" indent="-263525" eaLnBrk="0" hangingPunct="0">
              <a:lnSpc>
                <a:spcPct val="110000"/>
              </a:lnSpc>
              <a:spcBef>
                <a:spcPts val="325"/>
              </a:spcBef>
              <a:buClr>
                <a:srgbClr val="FF8F00"/>
              </a:buClr>
              <a:buSzPct val="120000"/>
              <a:buFont typeface="Arial" charset="0"/>
              <a:buChar char="•"/>
            </a:pPr>
            <a:r>
              <a:rPr lang="en-AU" altLang="ja-JP" sz="1400" dirty="0" smtClean="0">
                <a:solidFill>
                  <a:srgbClr val="000000"/>
                </a:solidFill>
              </a:rPr>
              <a:t>Partners</a:t>
            </a:r>
            <a:r>
              <a:rPr lang="en-AU" altLang="ja-JP" sz="1400" dirty="0">
                <a:solidFill>
                  <a:srgbClr val="000000"/>
                </a:solidFill>
              </a:rPr>
              <a:t>: </a:t>
            </a:r>
            <a:endParaRPr lang="en-AU" altLang="ja-JP" sz="1400" dirty="0" smtClean="0">
              <a:solidFill>
                <a:srgbClr val="000000"/>
              </a:solidFill>
            </a:endParaRPr>
          </a:p>
          <a:p>
            <a:pPr marL="815975" lvl="1" indent="-263525" eaLnBrk="0" hangingPunct="0">
              <a:lnSpc>
                <a:spcPct val="110000"/>
              </a:lnSpc>
              <a:spcBef>
                <a:spcPts val="325"/>
              </a:spcBef>
              <a:buClr>
                <a:srgbClr val="FF8F00"/>
              </a:buClr>
              <a:buSzPct val="120000"/>
              <a:buFont typeface="Arial" charset="0"/>
              <a:buChar char="•"/>
            </a:pPr>
            <a:r>
              <a:rPr lang="en-AU" altLang="ja-JP" sz="1400" dirty="0" smtClean="0">
                <a:solidFill>
                  <a:srgbClr val="000000"/>
                </a:solidFill>
              </a:rPr>
              <a:t>DTAG</a:t>
            </a:r>
            <a:r>
              <a:rPr lang="en-AU" altLang="ja-JP" sz="1400" dirty="0">
                <a:solidFill>
                  <a:srgbClr val="000000"/>
                </a:solidFill>
              </a:rPr>
              <a:t>, </a:t>
            </a:r>
            <a:r>
              <a:rPr lang="en-AU" altLang="ja-JP" sz="1400" dirty="0" smtClean="0">
                <a:solidFill>
                  <a:srgbClr val="000000"/>
                </a:solidFill>
              </a:rPr>
              <a:t>PTIN</a:t>
            </a:r>
            <a:r>
              <a:rPr lang="en-AU" altLang="ja-JP" sz="1400" dirty="0">
                <a:solidFill>
                  <a:srgbClr val="000000"/>
                </a:solidFill>
              </a:rPr>
              <a:t>, </a:t>
            </a:r>
            <a:r>
              <a:rPr lang="en-AU" altLang="ja-JP" sz="1400" b="1" dirty="0" err="1" smtClean="0">
                <a:solidFill>
                  <a:srgbClr val="000000"/>
                </a:solidFill>
              </a:rPr>
              <a:t>Fraunhofer</a:t>
            </a:r>
            <a:r>
              <a:rPr lang="en-AU" altLang="ja-JP" sz="1400" b="1" dirty="0" smtClean="0">
                <a:solidFill>
                  <a:srgbClr val="000000"/>
                </a:solidFill>
              </a:rPr>
              <a:t> </a:t>
            </a:r>
            <a:r>
              <a:rPr lang="en-AU" altLang="ja-JP" sz="1400" b="1" dirty="0">
                <a:solidFill>
                  <a:srgbClr val="000000"/>
                </a:solidFill>
              </a:rPr>
              <a:t>(lead)</a:t>
            </a:r>
            <a:r>
              <a:rPr lang="en-AU" altLang="ja-JP" sz="1400" dirty="0">
                <a:solidFill>
                  <a:srgbClr val="000000"/>
                </a:solidFill>
              </a:rPr>
              <a:t>, </a:t>
            </a:r>
            <a:r>
              <a:rPr lang="en-AU" altLang="ja-JP" sz="1400" dirty="0" err="1" smtClean="0">
                <a:solidFill>
                  <a:srgbClr val="000000"/>
                </a:solidFill>
              </a:rPr>
              <a:t>Apizee</a:t>
            </a:r>
            <a:r>
              <a:rPr lang="en-AU" altLang="ja-JP" sz="1400" dirty="0">
                <a:solidFill>
                  <a:srgbClr val="000000"/>
                </a:solidFill>
              </a:rPr>
              <a:t>, </a:t>
            </a:r>
            <a:r>
              <a:rPr lang="en-AU" altLang="ja-JP" sz="1400" dirty="0" smtClean="0">
                <a:solidFill>
                  <a:srgbClr val="000000"/>
                </a:solidFill>
              </a:rPr>
              <a:t>QUOBIS</a:t>
            </a:r>
            <a:endParaRPr lang="en-AU" altLang="ja-JP" sz="1400" dirty="0">
              <a:solidFill>
                <a:srgbClr val="000000"/>
              </a:solidFill>
            </a:endParaRPr>
          </a:p>
          <a:p>
            <a:pPr marL="358775" indent="-263525"/>
            <a:endParaRPr kumimoji="0" lang="en-AU" altLang="ja-JP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30950" y="4077072"/>
            <a:ext cx="1022350" cy="28733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AU" sz="1400" b="1" kern="0">
                <a:latin typeface="Calibri" pitchFamily="34" charset="0"/>
                <a:ea typeface="+mn-ea"/>
              </a:rPr>
              <a:t>Key facts</a:t>
            </a:r>
          </a:p>
        </p:txBody>
      </p:sp>
      <p:pic>
        <p:nvPicPr>
          <p:cNvPr id="17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801475"/>
            <a:ext cx="3517806" cy="21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1800" i="1" dirty="0" err="1" smtClean="0">
                <a:solidFill>
                  <a:schemeClr val="accent3"/>
                </a:solidFill>
              </a:rPr>
              <a:t>Dependency</a:t>
            </a:r>
            <a:r>
              <a:rPr lang="de-DE" sz="1800" dirty="0" smtClean="0"/>
              <a:t>: </a:t>
            </a:r>
            <a:endParaRPr lang="de-DE" sz="1800" dirty="0"/>
          </a:p>
          <a:p>
            <a:pPr lvl="1"/>
            <a:r>
              <a:rPr lang="en-US" sz="1400" b="1" dirty="0"/>
              <a:t>Task 3.2</a:t>
            </a:r>
            <a:r>
              <a:rPr lang="en-US" sz="1400" dirty="0"/>
              <a:t>: enhance </a:t>
            </a:r>
            <a:r>
              <a:rPr lang="en-US" sz="1400" dirty="0" err="1"/>
              <a:t>WebRuntime</a:t>
            </a:r>
            <a:r>
              <a:rPr lang="en-US" sz="1400" dirty="0"/>
              <a:t> engine with protocol on the fly and codec on the fly, identity management, enhanced Messaging API, enhanced Application Lifecycle management</a:t>
            </a:r>
          </a:p>
          <a:p>
            <a:pPr lvl="1"/>
            <a:r>
              <a:rPr lang="en-US" sz="1400" b="1" dirty="0"/>
              <a:t>Task 3.3</a:t>
            </a:r>
            <a:r>
              <a:rPr lang="en-US" sz="1400" dirty="0"/>
              <a:t>: demonstrate &amp;  benchmark “in-network” and “over-the-network” approaches to enforce </a:t>
            </a:r>
            <a:r>
              <a:rPr lang="en-US" sz="1400" dirty="0" err="1"/>
              <a:t>QoS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Task 5.2</a:t>
            </a:r>
            <a:r>
              <a:rPr lang="en-US" sz="1400" dirty="0"/>
              <a:t>: </a:t>
            </a:r>
            <a:r>
              <a:rPr lang="en-US" sz="1400" dirty="0" err="1"/>
              <a:t>Hyperties</a:t>
            </a:r>
            <a:r>
              <a:rPr lang="en-US" sz="1400" dirty="0"/>
              <a:t> Implementation</a:t>
            </a:r>
          </a:p>
          <a:p>
            <a:endParaRPr lang="en-US" sz="18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01929"/>
            <a:ext cx="4038600" cy="244715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r>
              <a:rPr lang="de-DE" dirty="0" smtClean="0"/>
              <a:t> II</a:t>
            </a:r>
            <a:endParaRPr lang="en-US" dirty="0"/>
          </a:p>
        </p:txBody>
      </p:sp>
      <p:sp>
        <p:nvSpPr>
          <p:cNvPr id="6" name="AutoShape 2" descr="WP3 Structure and Relationships with external Tas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Small files + objects, each with a defined role</a:t>
            </a:r>
          </a:p>
          <a:p>
            <a:r>
              <a:rPr lang="en-US" dirty="0"/>
              <a:t>Well defined </a:t>
            </a:r>
            <a:r>
              <a:rPr lang="en-US" dirty="0" err="1"/>
              <a:t>Hyperty</a:t>
            </a:r>
            <a:r>
              <a:rPr lang="en-US" dirty="0"/>
              <a:t> template</a:t>
            </a:r>
          </a:p>
          <a:p>
            <a:pPr lvl="1"/>
            <a:r>
              <a:rPr lang="en-US" dirty="0"/>
              <a:t>Common API to instantiate and plug-in </a:t>
            </a:r>
            <a:r>
              <a:rPr lang="en-US" dirty="0" err="1"/>
              <a:t>Hyperty</a:t>
            </a:r>
            <a:endParaRPr lang="en-US" dirty="0"/>
          </a:p>
          <a:p>
            <a:r>
              <a:rPr lang="en-US" dirty="0"/>
              <a:t>Adaptability + extensibility</a:t>
            </a:r>
          </a:p>
          <a:p>
            <a:pPr lvl="1"/>
            <a:r>
              <a:rPr lang="en-US" dirty="0"/>
              <a:t>Any piece of the module can be switched out without affecting the rest of the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reThink Plenary Meeting Berlin– May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Workplan</a:t>
            </a:r>
            <a:r>
              <a:rPr lang="de-DE" dirty="0"/>
              <a:t> </a:t>
            </a:r>
            <a:r>
              <a:rPr lang="de-DE" dirty="0" smtClean="0"/>
              <a:t>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Time Frame: June 2015 (M6)- December 2016 (M24)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reThink Plenary Meeting Berlin– May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uppierung 37"/>
          <p:cNvGrpSpPr/>
          <p:nvPr/>
        </p:nvGrpSpPr>
        <p:grpSpPr>
          <a:xfrm>
            <a:off x="1379590" y="2407705"/>
            <a:ext cx="5712690" cy="2307160"/>
            <a:chOff x="-993931" y="917192"/>
            <a:chExt cx="3787457" cy="2861722"/>
          </a:xfrm>
        </p:grpSpPr>
        <p:sp>
          <p:nvSpPr>
            <p:cNvPr id="7" name="Abgerundetes Rechteck 23"/>
            <p:cNvSpPr/>
            <p:nvPr/>
          </p:nvSpPr>
          <p:spPr bwMode="auto">
            <a:xfrm>
              <a:off x="832336" y="917192"/>
              <a:ext cx="1961189" cy="441805"/>
            </a:xfrm>
            <a:prstGeom prst="roundRect">
              <a:avLst/>
            </a:prstGeom>
            <a:solidFill>
              <a:srgbClr val="92D050"/>
            </a:solidFill>
            <a:ln w="19050" cmpd="sng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/>
                <a:t>Choose / specify, design and implement modular framework  architecture</a:t>
              </a:r>
            </a:p>
          </p:txBody>
        </p:sp>
        <p:sp>
          <p:nvSpPr>
            <p:cNvPr id="8" name="Abgerundetes Rechteck 24"/>
            <p:cNvSpPr/>
            <p:nvPr/>
          </p:nvSpPr>
          <p:spPr bwMode="auto">
            <a:xfrm>
              <a:off x="832337" y="1522172"/>
              <a:ext cx="1961189" cy="441805"/>
            </a:xfrm>
            <a:prstGeom prst="roundRect">
              <a:avLst/>
            </a:prstGeom>
            <a:solidFill>
              <a:srgbClr val="92D050"/>
            </a:solidFill>
            <a:ln w="19050" cmpd="sng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1200" dirty="0" smtClean="0"/>
                <a:t>Identify and specify Core Service APIs</a:t>
              </a:r>
              <a:endParaRPr lang="en-US" sz="1200" dirty="0"/>
            </a:p>
          </p:txBody>
        </p:sp>
        <p:sp>
          <p:nvSpPr>
            <p:cNvPr id="9" name="Abgerundetes Rechteck 25"/>
            <p:cNvSpPr/>
            <p:nvPr/>
          </p:nvSpPr>
          <p:spPr bwMode="auto">
            <a:xfrm>
              <a:off x="832337" y="2127151"/>
              <a:ext cx="1961189" cy="441805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1200" dirty="0" smtClean="0"/>
                <a:t>Implement Core Service APIs</a:t>
              </a:r>
              <a:endParaRPr lang="en-US" sz="1200" dirty="0"/>
            </a:p>
          </p:txBody>
        </p:sp>
        <p:sp>
          <p:nvSpPr>
            <p:cNvPr id="10" name="Abgerundetes Rechteck 26"/>
            <p:cNvSpPr/>
            <p:nvPr/>
          </p:nvSpPr>
          <p:spPr bwMode="auto">
            <a:xfrm>
              <a:off x="832337" y="2732130"/>
              <a:ext cx="1961189" cy="441805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1200" dirty="0" smtClean="0"/>
                <a:t>Usage examples snippet </a:t>
              </a:r>
              <a:endParaRPr lang="en-US" sz="1200" dirty="0"/>
            </a:p>
          </p:txBody>
        </p:sp>
        <p:sp>
          <p:nvSpPr>
            <p:cNvPr id="11" name="Abgerundetes Rechteck 27"/>
            <p:cNvSpPr/>
            <p:nvPr/>
          </p:nvSpPr>
          <p:spPr bwMode="auto">
            <a:xfrm>
              <a:off x="832337" y="3337109"/>
              <a:ext cx="1961189" cy="441805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sz="1200" dirty="0" smtClean="0"/>
                <a:t>Documentation</a:t>
              </a:r>
              <a:endParaRPr lang="en-US" sz="1200" dirty="0"/>
            </a:p>
          </p:txBody>
        </p:sp>
        <p:sp>
          <p:nvSpPr>
            <p:cNvPr id="12" name="Abgerundetes Rechteck 28"/>
            <p:cNvSpPr/>
            <p:nvPr/>
          </p:nvSpPr>
          <p:spPr bwMode="auto">
            <a:xfrm>
              <a:off x="-993931" y="1939773"/>
              <a:ext cx="1411624" cy="815744"/>
            </a:xfrm>
            <a:prstGeom prst="roundRect">
              <a:avLst/>
            </a:prstGeom>
            <a:solidFill>
              <a:schemeClr val="tx2"/>
            </a:solidFill>
            <a:ln w="19050" cmpd="sng">
              <a:noFill/>
              <a:miter lim="800000"/>
              <a:headEnd/>
              <a:tailEnd/>
            </a:ln>
            <a:effectLst/>
          </p:spPr>
          <p:txBody>
            <a:bodyPr lIns="50400" tIns="65520" rIns="50400" bIns="6552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err="1" smtClean="0">
                  <a:solidFill>
                    <a:schemeClr val="bg1"/>
                  </a:solidFill>
                </a:rPr>
                <a:t>Hyperty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Service Framework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Gekrümmte Verbindung 29"/>
            <p:cNvCxnSpPr>
              <a:stCxn id="12" idx="3"/>
              <a:endCxn id="7" idx="1"/>
            </p:cNvCxnSpPr>
            <p:nvPr/>
          </p:nvCxnSpPr>
          <p:spPr>
            <a:xfrm flipV="1">
              <a:off x="417693" y="1138096"/>
              <a:ext cx="414644" cy="1209549"/>
            </a:xfrm>
            <a:prstGeom prst="curvedConnector3">
              <a:avLst>
                <a:gd name="adj1" fmla="val 35008"/>
              </a:avLst>
            </a:prstGeom>
            <a:ln w="19050" cmpd="sng">
              <a:solidFill>
                <a:schemeClr val="tx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krümmte Verbindung 30"/>
            <p:cNvCxnSpPr>
              <a:stCxn id="12" idx="3"/>
              <a:endCxn id="11" idx="1"/>
            </p:cNvCxnSpPr>
            <p:nvPr/>
          </p:nvCxnSpPr>
          <p:spPr>
            <a:xfrm>
              <a:off x="417693" y="2347645"/>
              <a:ext cx="414644" cy="1210367"/>
            </a:xfrm>
            <a:prstGeom prst="curvedConnector3">
              <a:avLst>
                <a:gd name="adj1" fmla="val 39291"/>
              </a:avLst>
            </a:prstGeom>
            <a:ln w="19050" cmpd="sng">
              <a:solidFill>
                <a:schemeClr val="tx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krümmte Verbindung 31"/>
            <p:cNvCxnSpPr>
              <a:stCxn id="12" idx="3"/>
              <a:endCxn id="8" idx="1"/>
            </p:cNvCxnSpPr>
            <p:nvPr/>
          </p:nvCxnSpPr>
          <p:spPr>
            <a:xfrm flipV="1">
              <a:off x="417693" y="1743075"/>
              <a:ext cx="414644" cy="604570"/>
            </a:xfrm>
            <a:prstGeom prst="curvedConnector3">
              <a:avLst>
                <a:gd name="adj1" fmla="val 50000"/>
              </a:avLst>
            </a:prstGeom>
            <a:ln w="19050" cmpd="sng">
              <a:solidFill>
                <a:schemeClr val="tx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krümmte Verbindung 32"/>
            <p:cNvCxnSpPr>
              <a:stCxn id="12" idx="3"/>
              <a:endCxn id="10" idx="1"/>
            </p:cNvCxnSpPr>
            <p:nvPr/>
          </p:nvCxnSpPr>
          <p:spPr>
            <a:xfrm>
              <a:off x="417693" y="2347645"/>
              <a:ext cx="414644" cy="605388"/>
            </a:xfrm>
            <a:prstGeom prst="curvedConnector3">
              <a:avLst>
                <a:gd name="adj1" fmla="val 50000"/>
              </a:avLst>
            </a:prstGeom>
            <a:ln w="19050" cmpd="sng">
              <a:solidFill>
                <a:schemeClr val="tx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33"/>
            <p:cNvCxnSpPr>
              <a:stCxn id="12" idx="3"/>
              <a:endCxn id="9" idx="1"/>
            </p:cNvCxnSpPr>
            <p:nvPr/>
          </p:nvCxnSpPr>
          <p:spPr>
            <a:xfrm>
              <a:off x="417693" y="2347645"/>
              <a:ext cx="414644" cy="409"/>
            </a:xfrm>
            <a:prstGeom prst="line">
              <a:avLst/>
            </a:prstGeom>
            <a:ln w="19050" cmpd="sng">
              <a:solidFill>
                <a:schemeClr val="tx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331640" y="5281463"/>
            <a:ext cx="1755676" cy="307777"/>
            <a:chOff x="1331640" y="5281463"/>
            <a:chExt cx="1755676" cy="307777"/>
          </a:xfrm>
        </p:grpSpPr>
        <p:sp>
          <p:nvSpPr>
            <p:cNvPr id="18" name="Rectangle 17"/>
            <p:cNvSpPr/>
            <p:nvPr/>
          </p:nvSpPr>
          <p:spPr>
            <a:xfrm>
              <a:off x="1331640" y="5301208"/>
              <a:ext cx="216024" cy="216024"/>
            </a:xfrm>
            <a:prstGeom prst="rect">
              <a:avLst/>
            </a:prstGeom>
            <a:solidFill>
              <a:srgbClr val="92D050"/>
            </a:solidFill>
            <a:ln w="19050" cmpd="sng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endParaRPr lang="en-US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47664" y="5281463"/>
              <a:ext cx="15396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Work plan Phase 1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31640" y="5569495"/>
            <a:ext cx="1755676" cy="307777"/>
            <a:chOff x="1331640" y="5569495"/>
            <a:chExt cx="1755676" cy="307777"/>
          </a:xfrm>
        </p:grpSpPr>
        <p:sp>
          <p:nvSpPr>
            <p:cNvPr id="19" name="Rectangle 18"/>
            <p:cNvSpPr/>
            <p:nvPr/>
          </p:nvSpPr>
          <p:spPr>
            <a:xfrm>
              <a:off x="1331640" y="5589240"/>
              <a:ext cx="216024" cy="216024"/>
            </a:xfrm>
            <a:prstGeom prst="rect">
              <a:avLst/>
            </a:prstGeom>
            <a:solidFill>
              <a:srgbClr val="FFC000"/>
            </a:solidFill>
            <a:ln w="19050" cmpd="sng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endParaRPr lang="en-US" sz="12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47664" y="5569495"/>
              <a:ext cx="15396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Work plan Phase 2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9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Test Driven Development</a:t>
            </a:r>
          </a:p>
          <a:p>
            <a:pPr lvl="1"/>
            <a:r>
              <a:rPr lang="en-US" sz="1400" dirty="0" err="1"/>
              <a:t>Qunit</a:t>
            </a:r>
            <a:r>
              <a:rPr lang="en-US" sz="1400" dirty="0"/>
              <a:t>, Karma, Buster.js, Jasmine ,etc. </a:t>
            </a:r>
          </a:p>
          <a:p>
            <a:r>
              <a:rPr lang="en-US" sz="1800" dirty="0"/>
              <a:t>GitHub for Source code version control</a:t>
            </a:r>
          </a:p>
          <a:p>
            <a:r>
              <a:rPr lang="en-US" sz="1800" dirty="0"/>
              <a:t>Maven</a:t>
            </a:r>
          </a:p>
          <a:p>
            <a:pPr lvl="1"/>
            <a:r>
              <a:rPr lang="en-US" sz="1400" dirty="0"/>
              <a:t>project versioning, automated testing; continuous integration; dependency management; packaging; and release management</a:t>
            </a:r>
          </a:p>
          <a:p>
            <a:r>
              <a:rPr lang="en-US" sz="1800" dirty="0"/>
              <a:t>Nexus Repository Server 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Centralized hosted libraries for sharing amongst partners</a:t>
            </a:r>
          </a:p>
          <a:p>
            <a:r>
              <a:rPr lang="en-US" sz="1800" dirty="0"/>
              <a:t>Jenkins</a:t>
            </a:r>
          </a:p>
          <a:p>
            <a:pPr lvl="1"/>
            <a:r>
              <a:rPr lang="en-US" sz="1400" dirty="0"/>
              <a:t>Continuous integration server</a:t>
            </a:r>
          </a:p>
          <a:p>
            <a:r>
              <a:rPr lang="en-US" sz="1800" dirty="0"/>
              <a:t>Sonar</a:t>
            </a:r>
          </a:p>
          <a:p>
            <a:pPr lvl="1"/>
            <a:r>
              <a:rPr lang="en-US" sz="1400" dirty="0"/>
              <a:t>Generate statistics and test </a:t>
            </a:r>
            <a:r>
              <a:rPr lang="en-US" sz="1600" dirty="0"/>
              <a:t>coverage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32749"/>
            <a:ext cx="4038600" cy="226086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reThink Plenary Meeting Berlin– May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dirty="0" err="1" smtClean="0"/>
              <a:t>reThink</a:t>
            </a:r>
            <a:r>
              <a:rPr lang="de-AT" dirty="0" smtClean="0"/>
              <a:t> </a:t>
            </a:r>
            <a:r>
              <a:rPr lang="de-AT" dirty="0" err="1" smtClean="0"/>
              <a:t>Plenary</a:t>
            </a:r>
            <a:r>
              <a:rPr lang="de-AT" dirty="0" smtClean="0"/>
              <a:t> Meeting Berlin– May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reThink Plenary Meeting Berlin– May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uppieren 35"/>
          <p:cNvGrpSpPr/>
          <p:nvPr/>
        </p:nvGrpSpPr>
        <p:grpSpPr>
          <a:xfrm>
            <a:off x="3957017" y="3438359"/>
            <a:ext cx="4732439" cy="1303745"/>
            <a:chOff x="3975871" y="3452884"/>
            <a:chExt cx="4710431" cy="1303745"/>
          </a:xfrm>
        </p:grpSpPr>
        <p:sp>
          <p:nvSpPr>
            <p:cNvPr id="8" name="Abgerundetes Rechteck 5"/>
            <p:cNvSpPr/>
            <p:nvPr/>
          </p:nvSpPr>
          <p:spPr>
            <a:xfrm>
              <a:off x="3975871" y="3467396"/>
              <a:ext cx="2013809" cy="1289233"/>
            </a:xfrm>
            <a:prstGeom prst="roundRect">
              <a:avLst>
                <a:gd name="adj" fmla="val 3501"/>
              </a:avLst>
            </a:prstGeom>
            <a:noFill/>
            <a:ln w="19050" cmpd="sng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08000" tIns="93600" rIns="0" bIns="0" rtlCol="0" anchor="t" anchorCtr="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kern="0" dirty="0" smtClean="0">
                  <a:latin typeface="Calibri" pitchFamily="34" charset="0"/>
                  <a:cs typeface="Calibri" pitchFamily="34" charset="0"/>
                </a:rPr>
                <a:t> </a:t>
              </a:r>
            </a:p>
            <a:p>
              <a:pPr marL="171450" lvl="1" indent="-171450" eaLnBrk="0" hangingPunct="0">
                <a:spcBef>
                  <a:spcPts val="150"/>
                </a:spcBef>
                <a:buSzPct val="75000"/>
                <a:buFont typeface="Symbol" charset="2"/>
                <a:buChar char="-"/>
                <a:tabLst>
                  <a:tab pos="90488" algn="l"/>
                </a:tabLst>
              </a:pPr>
              <a:r>
                <a:rPr lang="de-DE" sz="1200" dirty="0" smtClean="0">
                  <a:latin typeface="Arial"/>
                  <a:cs typeface="Arial"/>
                </a:rPr>
                <a:t>erster Punkt</a:t>
              </a:r>
            </a:p>
            <a:p>
              <a:pPr marL="171450" lvl="1" indent="-171450" eaLnBrk="0" hangingPunct="0">
                <a:spcBef>
                  <a:spcPts val="150"/>
                </a:spcBef>
                <a:buSzPct val="75000"/>
                <a:buFont typeface="Symbol" charset="2"/>
                <a:buChar char="-"/>
                <a:tabLst>
                  <a:tab pos="90488" algn="l"/>
                </a:tabLst>
              </a:pPr>
              <a:r>
                <a:rPr lang="de-DE" sz="1200" dirty="0" smtClean="0">
                  <a:latin typeface="Arial"/>
                  <a:cs typeface="Arial"/>
                </a:rPr>
                <a:t>zweiter Punkt</a:t>
              </a:r>
            </a:p>
            <a:p>
              <a:pPr marL="171450" lvl="1" indent="-171450" eaLnBrk="0" hangingPunct="0">
                <a:spcBef>
                  <a:spcPts val="150"/>
                </a:spcBef>
                <a:buSzPct val="75000"/>
                <a:buFont typeface="Symbol" charset="2"/>
                <a:buChar char="-"/>
                <a:tabLst>
                  <a:tab pos="90488" algn="l"/>
                </a:tabLst>
              </a:pPr>
              <a:r>
                <a:rPr lang="de-DE" sz="1200" dirty="0" smtClean="0">
                  <a:latin typeface="Arial"/>
                  <a:cs typeface="Arial"/>
                </a:rPr>
                <a:t>dritter Punkt</a:t>
              </a:r>
            </a:p>
            <a:p>
              <a:pPr marL="171450" lvl="1" indent="-171450" eaLnBrk="0" hangingPunct="0">
                <a:spcBef>
                  <a:spcPts val="150"/>
                </a:spcBef>
                <a:buSzPct val="75000"/>
                <a:buFont typeface="Symbol" charset="2"/>
                <a:buChar char="-"/>
                <a:tabLst>
                  <a:tab pos="90488" algn="l"/>
                </a:tabLst>
              </a:pPr>
              <a:r>
                <a:rPr lang="de-DE" sz="1200" dirty="0" smtClean="0">
                  <a:latin typeface="Arial"/>
                  <a:cs typeface="Arial"/>
                </a:rPr>
                <a:t>vierter Punkt</a:t>
              </a:r>
            </a:p>
          </p:txBody>
        </p:sp>
        <p:sp>
          <p:nvSpPr>
            <p:cNvPr id="9" name="Auf der gleichen Seite des Rechtecks liegende Ecken abrunden 52"/>
            <p:cNvSpPr/>
            <p:nvPr/>
          </p:nvSpPr>
          <p:spPr>
            <a:xfrm>
              <a:off x="3975871" y="3452884"/>
              <a:ext cx="2013809" cy="295124"/>
            </a:xfrm>
            <a:prstGeom prst="round2SameRect">
              <a:avLst/>
            </a:prstGeom>
            <a:solidFill>
              <a:schemeClr val="accent3"/>
            </a:solidFill>
            <a:ln w="19050" cmpd="sng">
              <a:solidFill>
                <a:srgbClr val="93959A"/>
              </a:solidFill>
            </a:ln>
          </p:spPr>
          <p:txBody>
            <a:bodyPr wrap="square" lIns="108000" tIns="0" rIns="0" bIns="0" anchor="ctr" anchorCtr="0">
              <a:no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dirty="0" smtClean="0">
                  <a:solidFill>
                    <a:schemeClr val="bg1"/>
                  </a:solidFill>
                </a:rPr>
                <a:t>Textbeispiel</a:t>
              </a:r>
              <a:endParaRPr lang="de-D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Abgerundetes Rechteck 7"/>
            <p:cNvSpPr/>
            <p:nvPr/>
          </p:nvSpPr>
          <p:spPr>
            <a:xfrm>
              <a:off x="6672493" y="3467396"/>
              <a:ext cx="2013809" cy="1289233"/>
            </a:xfrm>
            <a:prstGeom prst="roundRect">
              <a:avLst>
                <a:gd name="adj" fmla="val 3501"/>
              </a:avLst>
            </a:prstGeom>
            <a:noFill/>
            <a:ln w="19050" cmpd="sng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08000" tIns="93600" rIns="0" bIns="0" rtlCol="0" anchor="t" anchorCtr="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kern="0" dirty="0" smtClean="0">
                  <a:latin typeface="Calibri" pitchFamily="34" charset="0"/>
                  <a:cs typeface="Calibri" pitchFamily="34" charset="0"/>
                </a:rPr>
                <a:t> </a:t>
              </a:r>
            </a:p>
            <a:p>
              <a:pPr marL="171450" lvl="1" indent="-171450" eaLnBrk="0" hangingPunct="0">
                <a:spcBef>
                  <a:spcPts val="150"/>
                </a:spcBef>
                <a:buSzPct val="75000"/>
                <a:buFont typeface="Symbol" charset="2"/>
                <a:buChar char="-"/>
                <a:tabLst>
                  <a:tab pos="90488" algn="l"/>
                </a:tabLst>
              </a:pPr>
              <a:r>
                <a:rPr lang="de-DE" sz="1200" dirty="0" smtClean="0">
                  <a:latin typeface="Arial"/>
                  <a:cs typeface="Arial"/>
                </a:rPr>
                <a:t>erster Punkt</a:t>
              </a:r>
            </a:p>
            <a:p>
              <a:pPr marL="171450" lvl="1" indent="-171450" eaLnBrk="0" hangingPunct="0">
                <a:spcBef>
                  <a:spcPts val="150"/>
                </a:spcBef>
                <a:buSzPct val="75000"/>
                <a:buFont typeface="Symbol" charset="2"/>
                <a:buChar char="-"/>
                <a:tabLst>
                  <a:tab pos="90488" algn="l"/>
                </a:tabLst>
              </a:pPr>
              <a:r>
                <a:rPr lang="de-DE" sz="1200" dirty="0" smtClean="0">
                  <a:latin typeface="Arial"/>
                  <a:cs typeface="Arial"/>
                </a:rPr>
                <a:t>zweiter Punkt</a:t>
              </a:r>
            </a:p>
            <a:p>
              <a:pPr marL="171450" lvl="1" indent="-171450" eaLnBrk="0" hangingPunct="0">
                <a:spcBef>
                  <a:spcPts val="150"/>
                </a:spcBef>
                <a:buSzPct val="75000"/>
                <a:buFont typeface="Symbol" charset="2"/>
                <a:buChar char="-"/>
                <a:tabLst>
                  <a:tab pos="90488" algn="l"/>
                </a:tabLst>
              </a:pPr>
              <a:r>
                <a:rPr lang="de-DE" sz="1200" dirty="0" smtClean="0">
                  <a:latin typeface="Arial"/>
                  <a:cs typeface="Arial"/>
                </a:rPr>
                <a:t>dritter Punkt</a:t>
              </a:r>
            </a:p>
            <a:p>
              <a:pPr marL="171450" lvl="1" indent="-171450" eaLnBrk="0" hangingPunct="0">
                <a:spcBef>
                  <a:spcPts val="150"/>
                </a:spcBef>
                <a:buSzPct val="75000"/>
                <a:buFont typeface="Symbol" charset="2"/>
                <a:buChar char="-"/>
                <a:tabLst>
                  <a:tab pos="90488" algn="l"/>
                </a:tabLst>
              </a:pPr>
              <a:r>
                <a:rPr lang="de-DE" sz="1200" dirty="0" smtClean="0">
                  <a:latin typeface="Arial"/>
                  <a:cs typeface="Arial"/>
                </a:rPr>
                <a:t>vierter Punkt</a:t>
              </a:r>
            </a:p>
          </p:txBody>
        </p:sp>
        <p:sp>
          <p:nvSpPr>
            <p:cNvPr id="11" name="Auf der gleichen Seite des Rechtecks liegende Ecken abrunden 52"/>
            <p:cNvSpPr/>
            <p:nvPr/>
          </p:nvSpPr>
          <p:spPr>
            <a:xfrm>
              <a:off x="6672493" y="3452884"/>
              <a:ext cx="2013809" cy="295124"/>
            </a:xfrm>
            <a:prstGeom prst="round2SameRect">
              <a:avLst/>
            </a:prstGeom>
            <a:solidFill>
              <a:schemeClr val="accent3"/>
            </a:solidFill>
            <a:ln w="19050" cmpd="sng">
              <a:solidFill>
                <a:srgbClr val="93959A"/>
              </a:solidFill>
            </a:ln>
          </p:spPr>
          <p:txBody>
            <a:bodyPr wrap="square" lIns="108000" tIns="0" rIns="0" bIns="0" anchor="ctr" anchorCtr="0">
              <a:no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dirty="0" smtClean="0">
                  <a:solidFill>
                    <a:schemeClr val="bg1"/>
                  </a:solidFill>
                </a:rPr>
                <a:t>Textbeispiel</a:t>
              </a:r>
              <a:endParaRPr lang="de-DE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Gerade Verbindung mit Pfeil 9"/>
            <p:cNvCxnSpPr>
              <a:stCxn id="8" idx="3"/>
              <a:endCxn id="10" idx="1"/>
            </p:cNvCxnSpPr>
            <p:nvPr/>
          </p:nvCxnSpPr>
          <p:spPr>
            <a:xfrm>
              <a:off x="5989680" y="4112013"/>
              <a:ext cx="682813" cy="0"/>
            </a:xfrm>
            <a:prstGeom prst="straightConnector1">
              <a:avLst/>
            </a:prstGeom>
            <a:ln w="19050" cmpd="sng">
              <a:solidFill>
                <a:srgbClr val="93959A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Pfeil nach rechts 10"/>
          <p:cNvSpPr/>
          <p:nvPr/>
        </p:nvSpPr>
        <p:spPr bwMode="auto">
          <a:xfrm>
            <a:off x="2075372" y="5157424"/>
            <a:ext cx="752703" cy="440813"/>
          </a:xfrm>
          <a:prstGeom prst="rightArrow">
            <a:avLst/>
          </a:prstGeom>
          <a:solidFill>
            <a:schemeClr val="bg1"/>
          </a:solidFill>
          <a:ln w="19050" cmpd="sng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de-DE" sz="1600" b="1" dirty="0"/>
          </a:p>
        </p:txBody>
      </p:sp>
      <p:sp>
        <p:nvSpPr>
          <p:cNvPr id="14" name="Pfeil nach rechts 11"/>
          <p:cNvSpPr/>
          <p:nvPr/>
        </p:nvSpPr>
        <p:spPr bwMode="auto">
          <a:xfrm rot="10800000">
            <a:off x="2894766" y="5157424"/>
            <a:ext cx="752703" cy="440813"/>
          </a:xfrm>
          <a:prstGeom prst="rightArrow">
            <a:avLst/>
          </a:prstGeom>
          <a:solidFill>
            <a:schemeClr val="bg1"/>
          </a:solidFill>
          <a:ln w="19050" cmpd="sng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de-DE" sz="1600" b="1" dirty="0"/>
          </a:p>
        </p:txBody>
      </p:sp>
      <p:sp>
        <p:nvSpPr>
          <p:cNvPr id="15" name="Pfeil nach rechts 12"/>
          <p:cNvSpPr/>
          <p:nvPr/>
        </p:nvSpPr>
        <p:spPr bwMode="auto">
          <a:xfrm rot="10800000">
            <a:off x="4002495" y="5157424"/>
            <a:ext cx="752703" cy="440813"/>
          </a:xfrm>
          <a:prstGeom prst="rightArrow">
            <a:avLst/>
          </a:prstGeom>
          <a:solidFill>
            <a:schemeClr val="tx2"/>
          </a:solidFill>
          <a:ln w="19050" cmpd="sng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de-DE" sz="1600" b="1" dirty="0"/>
          </a:p>
        </p:txBody>
      </p:sp>
      <p:sp>
        <p:nvSpPr>
          <p:cNvPr id="16" name="Pfeil nach rechts 13"/>
          <p:cNvSpPr/>
          <p:nvPr/>
        </p:nvSpPr>
        <p:spPr bwMode="auto">
          <a:xfrm>
            <a:off x="4821889" y="5157424"/>
            <a:ext cx="752703" cy="440813"/>
          </a:xfrm>
          <a:prstGeom prst="rightArrow">
            <a:avLst/>
          </a:prstGeom>
          <a:solidFill>
            <a:srgbClr val="93959A"/>
          </a:solidFill>
          <a:ln w="19050" cmpd="sng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de-DE" sz="1600" b="1" dirty="0"/>
          </a:p>
        </p:txBody>
      </p:sp>
      <p:grpSp>
        <p:nvGrpSpPr>
          <p:cNvPr id="17" name="Gruppierung 38"/>
          <p:cNvGrpSpPr/>
          <p:nvPr/>
        </p:nvGrpSpPr>
        <p:grpSpPr>
          <a:xfrm>
            <a:off x="3961466" y="1618943"/>
            <a:ext cx="4727850" cy="1113334"/>
            <a:chOff x="3984347" y="991911"/>
            <a:chExt cx="6113449" cy="1439621"/>
          </a:xfrm>
        </p:grpSpPr>
        <p:sp>
          <p:nvSpPr>
            <p:cNvPr id="18" name="Abgerundetes Rechteck 15"/>
            <p:cNvSpPr/>
            <p:nvPr/>
          </p:nvSpPr>
          <p:spPr bwMode="auto">
            <a:xfrm>
              <a:off x="3984347" y="1989727"/>
              <a:ext cx="1961189" cy="441805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de-DE" sz="1200" dirty="0"/>
                <a:t>erster Punkt</a:t>
              </a:r>
            </a:p>
          </p:txBody>
        </p:sp>
        <p:sp>
          <p:nvSpPr>
            <p:cNvPr id="19" name="Abgerundetes Rechteck 16"/>
            <p:cNvSpPr/>
            <p:nvPr/>
          </p:nvSpPr>
          <p:spPr bwMode="auto">
            <a:xfrm>
              <a:off x="6060477" y="1989727"/>
              <a:ext cx="1961189" cy="441805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de-DE" sz="1200" dirty="0"/>
                <a:t>zweiter Punkt</a:t>
              </a:r>
            </a:p>
          </p:txBody>
        </p:sp>
        <p:sp>
          <p:nvSpPr>
            <p:cNvPr id="20" name="Abgerundetes Rechteck 17"/>
            <p:cNvSpPr/>
            <p:nvPr/>
          </p:nvSpPr>
          <p:spPr bwMode="auto">
            <a:xfrm>
              <a:off x="8136607" y="1989727"/>
              <a:ext cx="1961189" cy="441805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de-DE" sz="1200" dirty="0"/>
                <a:t>dritter Punkt</a:t>
              </a:r>
            </a:p>
          </p:txBody>
        </p:sp>
        <p:sp>
          <p:nvSpPr>
            <p:cNvPr id="21" name="Abgerundetes Rechteck 18"/>
            <p:cNvSpPr/>
            <p:nvPr/>
          </p:nvSpPr>
          <p:spPr bwMode="auto">
            <a:xfrm>
              <a:off x="6062188" y="991911"/>
              <a:ext cx="1962646" cy="497323"/>
            </a:xfrm>
            <a:prstGeom prst="roundRect">
              <a:avLst/>
            </a:prstGeom>
            <a:solidFill>
              <a:schemeClr val="tx2"/>
            </a:solidFill>
            <a:ln w="19050" cmpd="sng">
              <a:noFill/>
              <a:miter lim="800000"/>
              <a:headEnd/>
              <a:tailEnd/>
            </a:ln>
            <a:effectLst/>
          </p:spPr>
          <p:txBody>
            <a:bodyPr lIns="50400" tIns="65520" rIns="50400" bIns="6552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de-DE" sz="1200" b="1" dirty="0">
                  <a:solidFill>
                    <a:schemeClr val="bg1"/>
                  </a:solidFill>
                </a:rPr>
                <a:t>Textbeispiel</a:t>
              </a:r>
            </a:p>
          </p:txBody>
        </p:sp>
        <p:cxnSp>
          <p:nvCxnSpPr>
            <p:cNvPr id="22" name="Gekrümmte Verbindung 19"/>
            <p:cNvCxnSpPr>
              <a:stCxn id="21" idx="2"/>
              <a:endCxn id="18" idx="0"/>
            </p:cNvCxnSpPr>
            <p:nvPr/>
          </p:nvCxnSpPr>
          <p:spPr>
            <a:xfrm rot="5400000">
              <a:off x="5753981" y="700196"/>
              <a:ext cx="500493" cy="2078569"/>
            </a:xfrm>
            <a:prstGeom prst="curvedConnector3">
              <a:avLst>
                <a:gd name="adj1" fmla="val 39354"/>
              </a:avLst>
            </a:prstGeom>
            <a:ln w="19050" cmpd="sng">
              <a:solidFill>
                <a:schemeClr val="tx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krümmte Verbindung 20"/>
            <p:cNvCxnSpPr>
              <a:stCxn id="21" idx="2"/>
              <a:endCxn id="20" idx="0"/>
            </p:cNvCxnSpPr>
            <p:nvPr/>
          </p:nvCxnSpPr>
          <p:spPr>
            <a:xfrm rot="16200000" flipH="1">
              <a:off x="7830110" y="702634"/>
              <a:ext cx="500493" cy="2073691"/>
            </a:xfrm>
            <a:prstGeom prst="curvedConnector3">
              <a:avLst>
                <a:gd name="adj1" fmla="val 41128"/>
              </a:avLst>
            </a:prstGeom>
            <a:ln w="19050" cmpd="sng">
              <a:solidFill>
                <a:schemeClr val="tx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1"/>
            <p:cNvCxnSpPr>
              <a:stCxn id="21" idx="2"/>
              <a:endCxn id="19" idx="0"/>
            </p:cNvCxnSpPr>
            <p:nvPr/>
          </p:nvCxnSpPr>
          <p:spPr>
            <a:xfrm flipH="1">
              <a:off x="7041072" y="1489234"/>
              <a:ext cx="2439" cy="500493"/>
            </a:xfrm>
            <a:prstGeom prst="line">
              <a:avLst/>
            </a:prstGeom>
            <a:ln w="19050" cmpd="sng">
              <a:solidFill>
                <a:schemeClr val="tx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ung 37"/>
          <p:cNvGrpSpPr/>
          <p:nvPr/>
        </p:nvGrpSpPr>
        <p:grpSpPr>
          <a:xfrm>
            <a:off x="433027" y="1618943"/>
            <a:ext cx="3053500" cy="2307159"/>
            <a:chOff x="-993931" y="917193"/>
            <a:chExt cx="3787457" cy="2861721"/>
          </a:xfrm>
        </p:grpSpPr>
        <p:sp>
          <p:nvSpPr>
            <p:cNvPr id="26" name="Abgerundetes Rechteck 23"/>
            <p:cNvSpPr/>
            <p:nvPr/>
          </p:nvSpPr>
          <p:spPr bwMode="auto">
            <a:xfrm>
              <a:off x="832337" y="917193"/>
              <a:ext cx="1961189" cy="441805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de-DE" sz="1200" dirty="0"/>
                <a:t>erster Punkt</a:t>
              </a:r>
            </a:p>
          </p:txBody>
        </p:sp>
        <p:sp>
          <p:nvSpPr>
            <p:cNvPr id="27" name="Abgerundetes Rechteck 24"/>
            <p:cNvSpPr/>
            <p:nvPr/>
          </p:nvSpPr>
          <p:spPr bwMode="auto">
            <a:xfrm>
              <a:off x="832337" y="1522172"/>
              <a:ext cx="1961189" cy="441805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de-DE" sz="1200" dirty="0"/>
                <a:t>zweiter Punkt</a:t>
              </a:r>
            </a:p>
          </p:txBody>
        </p:sp>
        <p:sp>
          <p:nvSpPr>
            <p:cNvPr id="28" name="Abgerundetes Rechteck 25"/>
            <p:cNvSpPr/>
            <p:nvPr/>
          </p:nvSpPr>
          <p:spPr bwMode="auto">
            <a:xfrm>
              <a:off x="832337" y="2127151"/>
              <a:ext cx="1961189" cy="441805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de-DE" sz="1200" dirty="0"/>
                <a:t>dritter Punkt</a:t>
              </a:r>
            </a:p>
          </p:txBody>
        </p:sp>
        <p:sp>
          <p:nvSpPr>
            <p:cNvPr id="29" name="Abgerundetes Rechteck 26"/>
            <p:cNvSpPr/>
            <p:nvPr/>
          </p:nvSpPr>
          <p:spPr bwMode="auto">
            <a:xfrm>
              <a:off x="832337" y="2732130"/>
              <a:ext cx="1961189" cy="441805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de-DE" sz="1200" dirty="0"/>
                <a:t>vierter Punkt</a:t>
              </a:r>
            </a:p>
          </p:txBody>
        </p:sp>
        <p:sp>
          <p:nvSpPr>
            <p:cNvPr id="30" name="Abgerundetes Rechteck 27"/>
            <p:cNvSpPr/>
            <p:nvPr/>
          </p:nvSpPr>
          <p:spPr bwMode="auto">
            <a:xfrm>
              <a:off x="832337" y="3337109"/>
              <a:ext cx="1961189" cy="441805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de-DE" sz="1200" dirty="0"/>
                <a:t>fünfter Punkt</a:t>
              </a:r>
            </a:p>
          </p:txBody>
        </p:sp>
        <p:sp>
          <p:nvSpPr>
            <p:cNvPr id="31" name="Abgerundetes Rechteck 28"/>
            <p:cNvSpPr/>
            <p:nvPr/>
          </p:nvSpPr>
          <p:spPr bwMode="auto">
            <a:xfrm>
              <a:off x="-993931" y="1939773"/>
              <a:ext cx="1411624" cy="815744"/>
            </a:xfrm>
            <a:prstGeom prst="roundRect">
              <a:avLst/>
            </a:prstGeom>
            <a:solidFill>
              <a:schemeClr val="tx2"/>
            </a:solidFill>
            <a:ln w="19050" cmpd="sng">
              <a:noFill/>
              <a:miter lim="800000"/>
              <a:headEnd/>
              <a:tailEnd/>
            </a:ln>
            <a:effectLst/>
          </p:spPr>
          <p:txBody>
            <a:bodyPr lIns="50400" tIns="65520" rIns="50400" bIns="6552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de-DE" sz="1200" b="1" dirty="0">
                  <a:solidFill>
                    <a:schemeClr val="bg1"/>
                  </a:solidFill>
                </a:rPr>
                <a:t>Textbeispiel</a:t>
              </a:r>
            </a:p>
          </p:txBody>
        </p:sp>
        <p:cxnSp>
          <p:nvCxnSpPr>
            <p:cNvPr id="32" name="Gekrümmte Verbindung 29"/>
            <p:cNvCxnSpPr>
              <a:stCxn id="31" idx="3"/>
              <a:endCxn id="26" idx="1"/>
            </p:cNvCxnSpPr>
            <p:nvPr/>
          </p:nvCxnSpPr>
          <p:spPr>
            <a:xfrm flipV="1">
              <a:off x="417693" y="1138096"/>
              <a:ext cx="414644" cy="1209549"/>
            </a:xfrm>
            <a:prstGeom prst="curvedConnector3">
              <a:avLst>
                <a:gd name="adj1" fmla="val 35008"/>
              </a:avLst>
            </a:prstGeom>
            <a:ln w="19050" cmpd="sng">
              <a:solidFill>
                <a:schemeClr val="tx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krümmte Verbindung 30"/>
            <p:cNvCxnSpPr>
              <a:stCxn id="31" idx="3"/>
              <a:endCxn id="30" idx="1"/>
            </p:cNvCxnSpPr>
            <p:nvPr/>
          </p:nvCxnSpPr>
          <p:spPr>
            <a:xfrm>
              <a:off x="417693" y="2347645"/>
              <a:ext cx="414644" cy="1210367"/>
            </a:xfrm>
            <a:prstGeom prst="curvedConnector3">
              <a:avLst>
                <a:gd name="adj1" fmla="val 39291"/>
              </a:avLst>
            </a:prstGeom>
            <a:ln w="19050" cmpd="sng">
              <a:solidFill>
                <a:schemeClr val="tx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krümmte Verbindung 31"/>
            <p:cNvCxnSpPr>
              <a:stCxn id="31" idx="3"/>
              <a:endCxn id="27" idx="1"/>
            </p:cNvCxnSpPr>
            <p:nvPr/>
          </p:nvCxnSpPr>
          <p:spPr>
            <a:xfrm flipV="1">
              <a:off x="417693" y="1743075"/>
              <a:ext cx="414644" cy="604570"/>
            </a:xfrm>
            <a:prstGeom prst="curvedConnector3">
              <a:avLst>
                <a:gd name="adj1" fmla="val 50000"/>
              </a:avLst>
            </a:prstGeom>
            <a:ln w="19050" cmpd="sng">
              <a:solidFill>
                <a:schemeClr val="tx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krümmte Verbindung 32"/>
            <p:cNvCxnSpPr>
              <a:stCxn id="31" idx="3"/>
              <a:endCxn id="29" idx="1"/>
            </p:cNvCxnSpPr>
            <p:nvPr/>
          </p:nvCxnSpPr>
          <p:spPr>
            <a:xfrm>
              <a:off x="417693" y="2347645"/>
              <a:ext cx="414644" cy="605388"/>
            </a:xfrm>
            <a:prstGeom prst="curvedConnector3">
              <a:avLst>
                <a:gd name="adj1" fmla="val 50000"/>
              </a:avLst>
            </a:prstGeom>
            <a:ln w="19050" cmpd="sng">
              <a:solidFill>
                <a:schemeClr val="tx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3"/>
            <p:cNvCxnSpPr>
              <a:stCxn id="31" idx="3"/>
              <a:endCxn id="28" idx="1"/>
            </p:cNvCxnSpPr>
            <p:nvPr/>
          </p:nvCxnSpPr>
          <p:spPr>
            <a:xfrm>
              <a:off x="417693" y="2347645"/>
              <a:ext cx="414644" cy="409"/>
            </a:xfrm>
            <a:prstGeom prst="line">
              <a:avLst/>
            </a:prstGeom>
            <a:ln w="19050" cmpd="sng">
              <a:solidFill>
                <a:schemeClr val="tx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76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HINK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reTHINK Slides template</Template>
  <TotalTime>0</TotalTime>
  <Words>413</Words>
  <Application>Microsoft Office PowerPoint</Application>
  <PresentationFormat>On-screen Show (4:3)</PresentationFormat>
  <Paragraphs>99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reTHINK Slides template</vt:lpstr>
      <vt:lpstr>WP 3: Core Framework Implementation</vt:lpstr>
      <vt:lpstr>Agenda</vt:lpstr>
      <vt:lpstr>Overview I</vt:lpstr>
      <vt:lpstr>Overview II</vt:lpstr>
      <vt:lpstr>Objectives</vt:lpstr>
      <vt:lpstr>Workplan Phase</vt:lpstr>
      <vt:lpstr>Methodology</vt:lpstr>
      <vt:lpstr>PowerPoint Presentation</vt:lpstr>
      <vt:lpstr>PowerPoint Presentation</vt:lpstr>
    </vt:vector>
  </TitlesOfParts>
  <Company>Fraunhofer Institut FOKUS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Cheambe Motanga</dc:creator>
  <cp:lastModifiedBy>Alice Cheambe Motanga</cp:lastModifiedBy>
  <cp:revision>20</cp:revision>
  <dcterms:created xsi:type="dcterms:W3CDTF">2015-05-15T08:40:06Z</dcterms:created>
  <dcterms:modified xsi:type="dcterms:W3CDTF">2015-05-15T12:28:44Z</dcterms:modified>
</cp:coreProperties>
</file>