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9" r:id="rId2"/>
    <p:sldId id="261" r:id="rId3"/>
    <p:sldId id="260" r:id="rId4"/>
    <p:sldId id="257" r:id="rId5"/>
    <p:sldId id="258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6" r:id="rId17"/>
    <p:sldId id="275" r:id="rId18"/>
    <p:sldId id="277" r:id="rId19"/>
    <p:sldId id="278" r:id="rId20"/>
    <p:sldId id="279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878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7BC28-C107-4A4A-B91C-4BF04E0D9B33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0D497-1768-4AE9-BF24-87E95313C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3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6C460-ACCE-4C01-8B67-5379AE8387A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60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27/01/2016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15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27/01/2016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37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27/01/2016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16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27/01/2016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24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27/01/2016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26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27/01/2016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64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27/01/2016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55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27/01/2016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95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27/01/2016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18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27/01/2016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05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27/01/2016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60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BC0D5-E863-414A-87A7-748B4A81AC5F}" type="datetimeFigureOut">
              <a:rPr lang="fr-FR" smtClean="0"/>
              <a:t>27/01/2016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65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olframalpha.com/input/?i=e%5Ex%2C+x%3D0+to+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04664"/>
            <a:ext cx="5904017" cy="597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2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87624" y="1916832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87624" y="2769395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87624" y="3645024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87624" y="4509120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1520" y="191683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3182" y="47251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UE4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880862" y="1894550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0" name="Rectangle 9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0" idx="0"/>
              <a:endCxn id="14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2"/>
              <a:endCxn id="12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2"/>
              <a:endCxn id="12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1" idx="0"/>
              <a:endCxn id="12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3"/>
              <a:endCxn id="13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4" idx="3"/>
              <a:endCxn id="13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637322" y="3228730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9" name="Rectangle 28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9" idx="0"/>
              <a:endCxn id="33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3" idx="2"/>
              <a:endCxn id="31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9" idx="2"/>
              <a:endCxn id="31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0" idx="0"/>
              <a:endCxn id="31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0" idx="3"/>
              <a:endCxn id="32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3" idx="3"/>
              <a:endCxn id="32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996583" y="2941436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1" name="Rectangle 40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1" idx="0"/>
              <a:endCxn id="45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5" idx="2"/>
              <a:endCxn id="43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1" idx="2"/>
              <a:endCxn id="43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2" idx="0"/>
              <a:endCxn id="43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2" idx="3"/>
              <a:endCxn id="44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5" idx="3"/>
              <a:endCxn id="44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4066360" y="1488563"/>
            <a:ext cx="1226367" cy="1209926"/>
            <a:chOff x="3057601" y="1916832"/>
            <a:chExt cx="1226367" cy="1209926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8" name="Rectangle 57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7601" y="2738761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58" idx="0"/>
              <a:endCxn id="62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2" idx="2"/>
              <a:endCxn id="60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8" idx="2"/>
              <a:endCxn id="60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9" idx="0"/>
              <a:endCxn id="60" idx="1"/>
            </p:cNvCxnSpPr>
            <p:nvPr/>
          </p:nvCxnSpPr>
          <p:spPr>
            <a:xfrm flipV="1">
              <a:off x="3201617" y="2636912"/>
              <a:ext cx="235023" cy="1018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9" idx="3"/>
              <a:endCxn id="61" idx="1"/>
            </p:cNvCxnSpPr>
            <p:nvPr/>
          </p:nvCxnSpPr>
          <p:spPr>
            <a:xfrm>
              <a:off x="3345633" y="2864775"/>
              <a:ext cx="650303" cy="13596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2" idx="3"/>
              <a:endCxn id="61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81606" y="4434520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70" name="Rectangle 69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0" idx="0"/>
              <a:endCxn id="74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4" idx="2"/>
              <a:endCxn id="72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0" idx="2"/>
              <a:endCxn id="72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1" idx="0"/>
              <a:endCxn id="72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71" idx="3"/>
              <a:endCxn id="73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74" idx="3"/>
              <a:endCxn id="73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049341" y="1814586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82" name="Rectangle 81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0"/>
              <a:endCxn id="86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6" idx="2"/>
              <a:endCxn id="84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2" idx="2"/>
              <a:endCxn id="84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3" idx="0"/>
              <a:endCxn id="84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3" idx="3"/>
              <a:endCxn id="85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6" idx="3"/>
              <a:endCxn id="85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089663" y="4189305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94" name="Rectangle 93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94" idx="0"/>
              <a:endCxn id="98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8" idx="2"/>
              <a:endCxn id="96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4" idx="2"/>
              <a:endCxn id="96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95" idx="0"/>
              <a:endCxn id="96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5" idx="3"/>
              <a:endCxn id="97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98" idx="3"/>
              <a:endCxn id="97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5292727" y="3317005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18" name="Rectangle 117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>
              <a:stCxn id="118" idx="0"/>
              <a:endCxn id="122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22" idx="2"/>
              <a:endCxn id="120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18" idx="2"/>
              <a:endCxn id="120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9" idx="0"/>
              <a:endCxn id="120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19" idx="3"/>
              <a:endCxn id="121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22" idx="3"/>
              <a:endCxn id="121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6280956" y="4674312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30" name="Rectangle 129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/>
            <p:cNvCxnSpPr>
              <a:stCxn id="130" idx="0"/>
              <a:endCxn id="134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34" idx="2"/>
              <a:endCxn id="132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30" idx="2"/>
              <a:endCxn id="132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31" idx="0"/>
              <a:endCxn id="132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31" idx="3"/>
              <a:endCxn id="133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34" idx="3"/>
              <a:endCxn id="133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Connector 141"/>
          <p:cNvCxnSpPr>
            <a:stCxn id="14" idx="3"/>
            <a:endCxn id="58" idx="1"/>
          </p:cNvCxnSpPr>
          <p:nvPr/>
        </p:nvCxnSpPr>
        <p:spPr>
          <a:xfrm flipV="1">
            <a:off x="3761726" y="1866605"/>
            <a:ext cx="378873" cy="153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" idx="2"/>
            <a:endCxn id="41" idx="1"/>
          </p:cNvCxnSpPr>
          <p:nvPr/>
        </p:nvCxnSpPr>
        <p:spPr>
          <a:xfrm>
            <a:off x="4032990" y="3104476"/>
            <a:ext cx="107609" cy="21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33" idx="3"/>
            <a:endCxn id="13" idx="2"/>
          </p:cNvCxnSpPr>
          <p:nvPr/>
        </p:nvCxnSpPr>
        <p:spPr>
          <a:xfrm flipV="1">
            <a:off x="3518186" y="3104476"/>
            <a:ext cx="514804" cy="250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45" idx="3"/>
            <a:endCxn id="83" idx="1"/>
          </p:cNvCxnSpPr>
          <p:nvPr/>
        </p:nvCxnSpPr>
        <p:spPr>
          <a:xfrm flipV="1">
            <a:off x="4877447" y="2901175"/>
            <a:ext cx="171894" cy="16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3" idx="0"/>
          </p:cNvCxnSpPr>
          <p:nvPr/>
        </p:nvCxnSpPr>
        <p:spPr>
          <a:xfrm flipH="1">
            <a:off x="4032990" y="2562520"/>
            <a:ext cx="177386" cy="289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22" idx="0"/>
            <a:endCxn id="85" idx="2"/>
          </p:cNvCxnSpPr>
          <p:nvPr/>
        </p:nvCxnSpPr>
        <p:spPr>
          <a:xfrm flipV="1">
            <a:off x="6029575" y="3024512"/>
            <a:ext cx="171894" cy="292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18" idx="1"/>
            <a:endCxn id="44" idx="3"/>
          </p:cNvCxnSpPr>
          <p:nvPr/>
        </p:nvCxnSpPr>
        <p:spPr>
          <a:xfrm flipH="1">
            <a:off x="5292727" y="3695047"/>
            <a:ext cx="144016" cy="330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19" idx="2"/>
            <a:endCxn id="97" idx="0"/>
          </p:cNvCxnSpPr>
          <p:nvPr/>
        </p:nvCxnSpPr>
        <p:spPr>
          <a:xfrm flipH="1">
            <a:off x="5241791" y="4529608"/>
            <a:ext cx="194952" cy="617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1" idx="2"/>
            <a:endCxn id="130" idx="0"/>
          </p:cNvCxnSpPr>
          <p:nvPr/>
        </p:nvCxnSpPr>
        <p:spPr>
          <a:xfrm>
            <a:off x="6444855" y="4526931"/>
            <a:ext cx="124133" cy="399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73" idx="3"/>
            <a:endCxn id="95" idx="1"/>
          </p:cNvCxnSpPr>
          <p:nvPr/>
        </p:nvCxnSpPr>
        <p:spPr>
          <a:xfrm flipV="1">
            <a:off x="3977750" y="5275894"/>
            <a:ext cx="111913" cy="242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74" idx="3"/>
            <a:endCxn id="32" idx="2"/>
          </p:cNvCxnSpPr>
          <p:nvPr/>
        </p:nvCxnSpPr>
        <p:spPr>
          <a:xfrm flipV="1">
            <a:off x="3562470" y="4438656"/>
            <a:ext cx="226980" cy="121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30" idx="2"/>
            <a:endCxn id="70" idx="0"/>
          </p:cNvCxnSpPr>
          <p:nvPr/>
        </p:nvCxnSpPr>
        <p:spPr>
          <a:xfrm>
            <a:off x="2781338" y="4441333"/>
            <a:ext cx="188300" cy="24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002361" y="3814968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328098" y="3462318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959556" y="1664921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952870" y="5101408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566535" y="5288153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7183678" y="1671940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BROKER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008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87624" y="1916832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87624" y="2769395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87624" y="3645024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87624" y="4509120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1520" y="191683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3182" y="47251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UE4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880862" y="1894550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0" name="Rectangle 9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0" idx="0"/>
              <a:endCxn id="14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2"/>
              <a:endCxn id="12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2"/>
              <a:endCxn id="12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1" idx="0"/>
              <a:endCxn id="12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3"/>
              <a:endCxn id="13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4" idx="3"/>
              <a:endCxn id="13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637322" y="3228730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9" name="Rectangle 28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9" idx="0"/>
              <a:endCxn id="33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3" idx="2"/>
              <a:endCxn id="31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9" idx="2"/>
              <a:endCxn id="31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0" idx="0"/>
              <a:endCxn id="31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0" idx="3"/>
              <a:endCxn id="32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3" idx="3"/>
              <a:endCxn id="32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996583" y="2941436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1" name="Rectangle 40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1" idx="0"/>
              <a:endCxn id="45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5" idx="2"/>
              <a:endCxn id="43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1" idx="2"/>
              <a:endCxn id="43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2" idx="0"/>
              <a:endCxn id="43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2" idx="3"/>
              <a:endCxn id="44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5" idx="3"/>
              <a:endCxn id="44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4066360" y="1488563"/>
            <a:ext cx="1226367" cy="1209926"/>
            <a:chOff x="3057601" y="1916832"/>
            <a:chExt cx="1226367" cy="1209926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8" name="Rectangle 57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7601" y="2738761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58" idx="0"/>
              <a:endCxn id="62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2" idx="2"/>
              <a:endCxn id="60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8" idx="2"/>
              <a:endCxn id="60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9" idx="0"/>
              <a:endCxn id="60" idx="1"/>
            </p:cNvCxnSpPr>
            <p:nvPr/>
          </p:nvCxnSpPr>
          <p:spPr>
            <a:xfrm flipV="1">
              <a:off x="3201617" y="2636912"/>
              <a:ext cx="235023" cy="1018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9" idx="3"/>
              <a:endCxn id="61" idx="1"/>
            </p:cNvCxnSpPr>
            <p:nvPr/>
          </p:nvCxnSpPr>
          <p:spPr>
            <a:xfrm>
              <a:off x="3345633" y="2864775"/>
              <a:ext cx="650303" cy="13596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2" idx="3"/>
              <a:endCxn id="61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81606" y="4434520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70" name="Rectangle 69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0" idx="0"/>
              <a:endCxn id="74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4" idx="2"/>
              <a:endCxn id="72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0" idx="2"/>
              <a:endCxn id="72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1" idx="0"/>
              <a:endCxn id="72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71" idx="3"/>
              <a:endCxn id="73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74" idx="3"/>
              <a:endCxn id="73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049341" y="1814586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82" name="Rectangle 81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0"/>
              <a:endCxn id="86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6" idx="2"/>
              <a:endCxn id="84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2" idx="2"/>
              <a:endCxn id="84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3" idx="0"/>
              <a:endCxn id="84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3" idx="3"/>
              <a:endCxn id="85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6" idx="3"/>
              <a:endCxn id="85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089663" y="4189305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94" name="Rectangle 93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94" idx="0"/>
              <a:endCxn id="98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8" idx="2"/>
              <a:endCxn id="96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4" idx="2"/>
              <a:endCxn id="96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95" idx="0"/>
              <a:endCxn id="96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5" idx="3"/>
              <a:endCxn id="97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98" idx="3"/>
              <a:endCxn id="97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5292727" y="3317005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18" name="Rectangle 117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>
              <a:stCxn id="118" idx="0"/>
              <a:endCxn id="122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22" idx="2"/>
              <a:endCxn id="120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18" idx="2"/>
              <a:endCxn id="120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9" idx="0"/>
              <a:endCxn id="120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19" idx="3"/>
              <a:endCxn id="121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22" idx="3"/>
              <a:endCxn id="121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6280956" y="4674312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30" name="Rectangle 129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/>
            <p:cNvCxnSpPr>
              <a:stCxn id="130" idx="0"/>
              <a:endCxn id="134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34" idx="2"/>
              <a:endCxn id="132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30" idx="2"/>
              <a:endCxn id="132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31" idx="0"/>
              <a:endCxn id="132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31" idx="3"/>
              <a:endCxn id="133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34" idx="3"/>
              <a:endCxn id="133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Connector 141"/>
          <p:cNvCxnSpPr>
            <a:stCxn id="14" idx="3"/>
            <a:endCxn id="58" idx="1"/>
          </p:cNvCxnSpPr>
          <p:nvPr/>
        </p:nvCxnSpPr>
        <p:spPr>
          <a:xfrm flipV="1">
            <a:off x="3761726" y="1866605"/>
            <a:ext cx="378873" cy="153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" idx="2"/>
            <a:endCxn id="41" idx="1"/>
          </p:cNvCxnSpPr>
          <p:nvPr/>
        </p:nvCxnSpPr>
        <p:spPr>
          <a:xfrm>
            <a:off x="4032990" y="3104476"/>
            <a:ext cx="107609" cy="21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33" idx="3"/>
            <a:endCxn id="13" idx="2"/>
          </p:cNvCxnSpPr>
          <p:nvPr/>
        </p:nvCxnSpPr>
        <p:spPr>
          <a:xfrm flipV="1">
            <a:off x="3518186" y="3104476"/>
            <a:ext cx="514804" cy="250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45" idx="3"/>
            <a:endCxn id="83" idx="1"/>
          </p:cNvCxnSpPr>
          <p:nvPr/>
        </p:nvCxnSpPr>
        <p:spPr>
          <a:xfrm flipV="1">
            <a:off x="4877447" y="2901175"/>
            <a:ext cx="171894" cy="16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3" idx="0"/>
          </p:cNvCxnSpPr>
          <p:nvPr/>
        </p:nvCxnSpPr>
        <p:spPr>
          <a:xfrm flipH="1">
            <a:off x="4032990" y="2562520"/>
            <a:ext cx="177386" cy="289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22" idx="0"/>
            <a:endCxn id="85" idx="2"/>
          </p:cNvCxnSpPr>
          <p:nvPr/>
        </p:nvCxnSpPr>
        <p:spPr>
          <a:xfrm flipV="1">
            <a:off x="6029575" y="3024512"/>
            <a:ext cx="171894" cy="292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18" idx="1"/>
            <a:endCxn id="44" idx="3"/>
          </p:cNvCxnSpPr>
          <p:nvPr/>
        </p:nvCxnSpPr>
        <p:spPr>
          <a:xfrm flipH="1">
            <a:off x="5292727" y="3695047"/>
            <a:ext cx="144016" cy="330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19" idx="2"/>
            <a:endCxn id="97" idx="0"/>
          </p:cNvCxnSpPr>
          <p:nvPr/>
        </p:nvCxnSpPr>
        <p:spPr>
          <a:xfrm flipH="1">
            <a:off x="5241791" y="4529608"/>
            <a:ext cx="194952" cy="617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1" idx="2"/>
            <a:endCxn id="130" idx="0"/>
          </p:cNvCxnSpPr>
          <p:nvPr/>
        </p:nvCxnSpPr>
        <p:spPr>
          <a:xfrm>
            <a:off x="6444855" y="4526931"/>
            <a:ext cx="124133" cy="399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73" idx="3"/>
            <a:endCxn id="95" idx="1"/>
          </p:cNvCxnSpPr>
          <p:nvPr/>
        </p:nvCxnSpPr>
        <p:spPr>
          <a:xfrm flipV="1">
            <a:off x="3977750" y="5275894"/>
            <a:ext cx="111913" cy="242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74" idx="3"/>
            <a:endCxn id="32" idx="2"/>
          </p:cNvCxnSpPr>
          <p:nvPr/>
        </p:nvCxnSpPr>
        <p:spPr>
          <a:xfrm flipV="1">
            <a:off x="3562470" y="4438656"/>
            <a:ext cx="226980" cy="121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30" idx="2"/>
            <a:endCxn id="70" idx="0"/>
          </p:cNvCxnSpPr>
          <p:nvPr/>
        </p:nvCxnSpPr>
        <p:spPr>
          <a:xfrm>
            <a:off x="2781338" y="4441333"/>
            <a:ext cx="188300" cy="24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002361" y="3814968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081625" y="3841006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959556" y="1664921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952870" y="5101408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566535" y="5288153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7380312" y="836712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BROKER</a:t>
            </a:r>
            <a:endParaRPr lang="en-US" b="1" dirty="0"/>
          </a:p>
        </p:txBody>
      </p:sp>
      <p:cxnSp>
        <p:nvCxnSpPr>
          <p:cNvPr id="19" name="Straight Arrow Connector 18"/>
          <p:cNvCxnSpPr>
            <a:stCxn id="54" idx="3"/>
            <a:endCxn id="168" idx="1"/>
          </p:cNvCxnSpPr>
          <p:nvPr/>
        </p:nvCxnSpPr>
        <p:spPr>
          <a:xfrm flipV="1">
            <a:off x="6183692" y="1105372"/>
            <a:ext cx="1196620" cy="828209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2" idx="3"/>
            <a:endCxn id="168" idx="2"/>
          </p:cNvCxnSpPr>
          <p:nvPr/>
        </p:nvCxnSpPr>
        <p:spPr>
          <a:xfrm flipV="1">
            <a:off x="4226497" y="1374032"/>
            <a:ext cx="3765883" cy="270959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53" idx="0"/>
            <a:endCxn id="168" idx="2"/>
          </p:cNvCxnSpPr>
          <p:nvPr/>
        </p:nvCxnSpPr>
        <p:spPr>
          <a:xfrm flipV="1">
            <a:off x="6693693" y="1374032"/>
            <a:ext cx="1298687" cy="24669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55" idx="3"/>
            <a:endCxn id="168" idx="2"/>
          </p:cNvCxnSpPr>
          <p:nvPr/>
        </p:nvCxnSpPr>
        <p:spPr>
          <a:xfrm flipV="1">
            <a:off x="4177006" y="1374032"/>
            <a:ext cx="3815374" cy="399603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56" idx="3"/>
            <a:endCxn id="168" idx="2"/>
          </p:cNvCxnSpPr>
          <p:nvPr/>
        </p:nvCxnSpPr>
        <p:spPr>
          <a:xfrm flipV="1">
            <a:off x="7790671" y="1374032"/>
            <a:ext cx="201709" cy="4182781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343036" y="2819440"/>
            <a:ext cx="17306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50" dirty="0" err="1" smtClean="0"/>
              <a:t>Registering</a:t>
            </a:r>
            <a:r>
              <a:rPr lang="de-DE" sz="1050" dirty="0" smtClean="0"/>
              <a:t> TURN Agent at Broker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154" name="Rectangle 153"/>
          <p:cNvSpPr/>
          <p:nvPr/>
        </p:nvSpPr>
        <p:spPr>
          <a:xfrm>
            <a:off x="1979064" y="1784751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AN1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sp>
        <p:nvSpPr>
          <p:cNvPr id="156" name="Rectangle 155"/>
          <p:cNvSpPr/>
          <p:nvPr/>
        </p:nvSpPr>
        <p:spPr>
          <a:xfrm>
            <a:off x="2065366" y="2763162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AN2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sp>
        <p:nvSpPr>
          <p:cNvPr id="158" name="Rectangle 157"/>
          <p:cNvSpPr/>
          <p:nvPr/>
        </p:nvSpPr>
        <p:spPr>
          <a:xfrm>
            <a:off x="2057761" y="3620520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AN3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sp>
        <p:nvSpPr>
          <p:cNvPr id="160" name="Rectangle 159"/>
          <p:cNvSpPr/>
          <p:nvPr/>
        </p:nvSpPr>
        <p:spPr>
          <a:xfrm>
            <a:off x="2078133" y="4482820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AN4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cxnSp>
        <p:nvCxnSpPr>
          <p:cNvPr id="114" name="Straight Arrow Connector 113"/>
          <p:cNvCxnSpPr>
            <a:stCxn id="154" idx="0"/>
          </p:cNvCxnSpPr>
          <p:nvPr/>
        </p:nvCxnSpPr>
        <p:spPr>
          <a:xfrm flipV="1">
            <a:off x="2268845" y="1614577"/>
            <a:ext cx="368477" cy="1701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2347541" y="2575593"/>
            <a:ext cx="368477" cy="1701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V="1">
            <a:off x="2347540" y="3456923"/>
            <a:ext cx="368477" cy="1701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V="1">
            <a:off x="2320886" y="4312642"/>
            <a:ext cx="237739" cy="171512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43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87624" y="1916832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87624" y="2769395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87624" y="3645024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87624" y="4509120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1520" y="191683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3182" y="47251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UE4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880862" y="1894550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0" name="Rectangle 9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0" idx="0"/>
              <a:endCxn id="14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2"/>
              <a:endCxn id="12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2"/>
              <a:endCxn id="12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1" idx="0"/>
              <a:endCxn id="12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3"/>
              <a:endCxn id="13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4" idx="3"/>
              <a:endCxn id="13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637322" y="3228730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9" name="Rectangle 28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9" idx="0"/>
              <a:endCxn id="33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3" idx="2"/>
              <a:endCxn id="31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9" idx="2"/>
              <a:endCxn id="31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0" idx="0"/>
              <a:endCxn id="31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0" idx="3"/>
              <a:endCxn id="32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3" idx="3"/>
              <a:endCxn id="32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996583" y="2941436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1" name="Rectangle 40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1" idx="0"/>
              <a:endCxn id="45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5" idx="2"/>
              <a:endCxn id="43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1" idx="2"/>
              <a:endCxn id="43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2" idx="0"/>
              <a:endCxn id="43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2" idx="3"/>
              <a:endCxn id="44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5" idx="3"/>
              <a:endCxn id="44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4066360" y="1488563"/>
            <a:ext cx="1226367" cy="1209926"/>
            <a:chOff x="3057601" y="1916832"/>
            <a:chExt cx="1226367" cy="1209926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8" name="Rectangle 57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7601" y="2738761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58" idx="0"/>
              <a:endCxn id="62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2" idx="2"/>
              <a:endCxn id="60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8" idx="2"/>
              <a:endCxn id="60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9" idx="0"/>
              <a:endCxn id="60" idx="1"/>
            </p:cNvCxnSpPr>
            <p:nvPr/>
          </p:nvCxnSpPr>
          <p:spPr>
            <a:xfrm flipV="1">
              <a:off x="3201617" y="2636912"/>
              <a:ext cx="235023" cy="1018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9" idx="3"/>
              <a:endCxn id="61" idx="1"/>
            </p:cNvCxnSpPr>
            <p:nvPr/>
          </p:nvCxnSpPr>
          <p:spPr>
            <a:xfrm>
              <a:off x="3345633" y="2864775"/>
              <a:ext cx="650303" cy="13596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2" idx="3"/>
              <a:endCxn id="61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81606" y="4434520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70" name="Rectangle 69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0" idx="0"/>
              <a:endCxn id="74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4" idx="2"/>
              <a:endCxn id="72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0" idx="2"/>
              <a:endCxn id="72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1" idx="0"/>
              <a:endCxn id="72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71" idx="3"/>
              <a:endCxn id="73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74" idx="3"/>
              <a:endCxn id="73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049341" y="1814586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82" name="Rectangle 81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0"/>
              <a:endCxn id="86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6" idx="2"/>
              <a:endCxn id="84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2" idx="2"/>
              <a:endCxn id="84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3" idx="0"/>
              <a:endCxn id="84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3" idx="3"/>
              <a:endCxn id="85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6" idx="3"/>
              <a:endCxn id="85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089663" y="4189305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94" name="Rectangle 93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94" idx="0"/>
              <a:endCxn id="98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8" idx="2"/>
              <a:endCxn id="96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4" idx="2"/>
              <a:endCxn id="96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95" idx="0"/>
              <a:endCxn id="96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5" idx="3"/>
              <a:endCxn id="97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98" idx="3"/>
              <a:endCxn id="97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5292727" y="3317005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18" name="Rectangle 117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>
              <a:stCxn id="118" idx="0"/>
              <a:endCxn id="122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22" idx="2"/>
              <a:endCxn id="120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18" idx="2"/>
              <a:endCxn id="120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9" idx="0"/>
              <a:endCxn id="120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19" idx="3"/>
              <a:endCxn id="121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22" idx="3"/>
              <a:endCxn id="121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6280956" y="4674312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30" name="Rectangle 129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/>
            <p:cNvCxnSpPr>
              <a:stCxn id="130" idx="0"/>
              <a:endCxn id="134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34" idx="2"/>
              <a:endCxn id="132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30" idx="2"/>
              <a:endCxn id="132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31" idx="0"/>
              <a:endCxn id="132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31" idx="3"/>
              <a:endCxn id="133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34" idx="3"/>
              <a:endCxn id="133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Connector 141"/>
          <p:cNvCxnSpPr>
            <a:stCxn id="14" idx="3"/>
            <a:endCxn id="58" idx="1"/>
          </p:cNvCxnSpPr>
          <p:nvPr/>
        </p:nvCxnSpPr>
        <p:spPr>
          <a:xfrm flipV="1">
            <a:off x="3761726" y="1866605"/>
            <a:ext cx="378873" cy="153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" idx="2"/>
            <a:endCxn id="41" idx="1"/>
          </p:cNvCxnSpPr>
          <p:nvPr/>
        </p:nvCxnSpPr>
        <p:spPr>
          <a:xfrm>
            <a:off x="4032990" y="3104476"/>
            <a:ext cx="107609" cy="21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33" idx="3"/>
            <a:endCxn id="13" idx="2"/>
          </p:cNvCxnSpPr>
          <p:nvPr/>
        </p:nvCxnSpPr>
        <p:spPr>
          <a:xfrm flipV="1">
            <a:off x="3518186" y="3104476"/>
            <a:ext cx="514804" cy="250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45" idx="3"/>
            <a:endCxn id="83" idx="1"/>
          </p:cNvCxnSpPr>
          <p:nvPr/>
        </p:nvCxnSpPr>
        <p:spPr>
          <a:xfrm flipV="1">
            <a:off x="4877447" y="2901175"/>
            <a:ext cx="171894" cy="16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3" idx="0"/>
          </p:cNvCxnSpPr>
          <p:nvPr/>
        </p:nvCxnSpPr>
        <p:spPr>
          <a:xfrm flipH="1">
            <a:off x="4032990" y="2562520"/>
            <a:ext cx="177386" cy="289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22" idx="0"/>
            <a:endCxn id="85" idx="2"/>
          </p:cNvCxnSpPr>
          <p:nvPr/>
        </p:nvCxnSpPr>
        <p:spPr>
          <a:xfrm flipV="1">
            <a:off x="6029575" y="3024512"/>
            <a:ext cx="171894" cy="292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18" idx="1"/>
            <a:endCxn id="44" idx="3"/>
          </p:cNvCxnSpPr>
          <p:nvPr/>
        </p:nvCxnSpPr>
        <p:spPr>
          <a:xfrm flipH="1">
            <a:off x="5292727" y="3695047"/>
            <a:ext cx="144016" cy="330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19" idx="2"/>
            <a:endCxn id="97" idx="0"/>
          </p:cNvCxnSpPr>
          <p:nvPr/>
        </p:nvCxnSpPr>
        <p:spPr>
          <a:xfrm flipH="1">
            <a:off x="5241791" y="4529608"/>
            <a:ext cx="194952" cy="617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1" idx="2"/>
            <a:endCxn id="130" idx="0"/>
          </p:cNvCxnSpPr>
          <p:nvPr/>
        </p:nvCxnSpPr>
        <p:spPr>
          <a:xfrm>
            <a:off x="6444855" y="4526931"/>
            <a:ext cx="124133" cy="399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73" idx="3"/>
            <a:endCxn id="95" idx="1"/>
          </p:cNvCxnSpPr>
          <p:nvPr/>
        </p:nvCxnSpPr>
        <p:spPr>
          <a:xfrm flipV="1">
            <a:off x="3977750" y="5275894"/>
            <a:ext cx="111913" cy="242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74" idx="3"/>
            <a:endCxn id="32" idx="2"/>
          </p:cNvCxnSpPr>
          <p:nvPr/>
        </p:nvCxnSpPr>
        <p:spPr>
          <a:xfrm flipV="1">
            <a:off x="3562470" y="4438656"/>
            <a:ext cx="226980" cy="121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30" idx="2"/>
            <a:endCxn id="70" idx="0"/>
          </p:cNvCxnSpPr>
          <p:nvPr/>
        </p:nvCxnSpPr>
        <p:spPr>
          <a:xfrm>
            <a:off x="2781338" y="4441333"/>
            <a:ext cx="188300" cy="24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002361" y="3814968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081625" y="3841006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959556" y="1664921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952870" y="5101408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566535" y="5288153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7380312" y="836712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BROKER</a:t>
            </a:r>
            <a:endParaRPr lang="en-US" b="1" dirty="0"/>
          </a:p>
        </p:txBody>
      </p:sp>
      <p:cxnSp>
        <p:nvCxnSpPr>
          <p:cNvPr id="19" name="Straight Arrow Connector 18"/>
          <p:cNvCxnSpPr>
            <a:stCxn id="54" idx="3"/>
            <a:endCxn id="168" idx="1"/>
          </p:cNvCxnSpPr>
          <p:nvPr/>
        </p:nvCxnSpPr>
        <p:spPr>
          <a:xfrm flipV="1">
            <a:off x="6183692" y="1105372"/>
            <a:ext cx="1196620" cy="828209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2" idx="3"/>
            <a:endCxn id="168" idx="2"/>
          </p:cNvCxnSpPr>
          <p:nvPr/>
        </p:nvCxnSpPr>
        <p:spPr>
          <a:xfrm flipV="1">
            <a:off x="4226497" y="1374032"/>
            <a:ext cx="3765883" cy="270959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53" idx="0"/>
            <a:endCxn id="168" idx="2"/>
          </p:cNvCxnSpPr>
          <p:nvPr/>
        </p:nvCxnSpPr>
        <p:spPr>
          <a:xfrm flipV="1">
            <a:off x="6693693" y="1374032"/>
            <a:ext cx="1298687" cy="24669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55" idx="3"/>
            <a:endCxn id="168" idx="2"/>
          </p:cNvCxnSpPr>
          <p:nvPr/>
        </p:nvCxnSpPr>
        <p:spPr>
          <a:xfrm flipV="1">
            <a:off x="4177006" y="1374032"/>
            <a:ext cx="3815374" cy="399603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56" idx="3"/>
            <a:endCxn id="168" idx="2"/>
          </p:cNvCxnSpPr>
          <p:nvPr/>
        </p:nvCxnSpPr>
        <p:spPr>
          <a:xfrm flipV="1">
            <a:off x="7790671" y="1374032"/>
            <a:ext cx="201709" cy="4182781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 rot="19579035">
            <a:off x="6086201" y="1084178"/>
            <a:ext cx="12614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List </a:t>
            </a:r>
            <a:r>
              <a:rPr lang="de-DE" sz="1050" dirty="0" err="1" smtClean="0"/>
              <a:t>of</a:t>
            </a:r>
            <a:r>
              <a:rPr lang="de-DE" sz="1050" dirty="0" smtClean="0"/>
              <a:t> AN(x) </a:t>
            </a:r>
            <a:r>
              <a:rPr lang="de-DE" sz="1050" dirty="0" err="1" smtClean="0"/>
              <a:t>Agents</a:t>
            </a:r>
            <a:endParaRPr lang="de-DE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154" name="Rectangle 153"/>
          <p:cNvSpPr/>
          <p:nvPr/>
        </p:nvSpPr>
        <p:spPr>
          <a:xfrm>
            <a:off x="1979064" y="1784751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AN1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sp>
        <p:nvSpPr>
          <p:cNvPr id="156" name="Rectangle 155"/>
          <p:cNvSpPr/>
          <p:nvPr/>
        </p:nvSpPr>
        <p:spPr>
          <a:xfrm>
            <a:off x="2065366" y="2763162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AN2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sp>
        <p:nvSpPr>
          <p:cNvPr id="158" name="Rectangle 157"/>
          <p:cNvSpPr/>
          <p:nvPr/>
        </p:nvSpPr>
        <p:spPr>
          <a:xfrm>
            <a:off x="2057761" y="3620520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AN3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sp>
        <p:nvSpPr>
          <p:cNvPr id="160" name="Rectangle 159"/>
          <p:cNvSpPr/>
          <p:nvPr/>
        </p:nvSpPr>
        <p:spPr>
          <a:xfrm>
            <a:off x="2078133" y="4482820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AN4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cxnSp>
        <p:nvCxnSpPr>
          <p:cNvPr id="114" name="Straight Arrow Connector 113"/>
          <p:cNvCxnSpPr>
            <a:stCxn id="154" idx="0"/>
          </p:cNvCxnSpPr>
          <p:nvPr/>
        </p:nvCxnSpPr>
        <p:spPr>
          <a:xfrm flipV="1">
            <a:off x="2268845" y="1614577"/>
            <a:ext cx="368477" cy="1701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2347541" y="2575593"/>
            <a:ext cx="368477" cy="1701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V="1">
            <a:off x="2347540" y="3456923"/>
            <a:ext cx="368477" cy="1701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V="1">
            <a:off x="2320886" y="4312642"/>
            <a:ext cx="237739" cy="171512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280956" y="980728"/>
            <a:ext cx="1008112" cy="6841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71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 smtClean="0"/>
              <a:t>Example</a:t>
            </a:r>
            <a:r>
              <a:rPr lang="de-DE" sz="3600" dirty="0" smtClean="0"/>
              <a:t> (</a:t>
            </a:r>
            <a:r>
              <a:rPr lang="de-DE" sz="3600" dirty="0" err="1" smtClean="0"/>
              <a:t>Probing</a:t>
            </a:r>
            <a:r>
              <a:rPr lang="de-DE" sz="3600" dirty="0" smtClean="0"/>
              <a:t> TURN 1)</a:t>
            </a:r>
            <a:endParaRPr lang="en-US" sz="3600" dirty="0"/>
          </a:p>
        </p:txBody>
      </p:sp>
      <p:sp>
        <p:nvSpPr>
          <p:cNvPr id="4" name="Oval 3"/>
          <p:cNvSpPr/>
          <p:nvPr/>
        </p:nvSpPr>
        <p:spPr>
          <a:xfrm>
            <a:off x="1187624" y="1916832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87624" y="2769395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87624" y="3645024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87624" y="4509120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1520" y="191683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3182" y="47251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UE4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880862" y="1894550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0" name="Rectangle 9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0" idx="0"/>
              <a:endCxn id="14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2"/>
              <a:endCxn id="12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2"/>
              <a:endCxn id="12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1" idx="0"/>
              <a:endCxn id="12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3"/>
              <a:endCxn id="13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4" idx="3"/>
              <a:endCxn id="13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637322" y="3228730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9" name="Rectangle 28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9" idx="0"/>
              <a:endCxn id="33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3" idx="2"/>
              <a:endCxn id="31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9" idx="2"/>
              <a:endCxn id="31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0" idx="0"/>
              <a:endCxn id="31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0" idx="3"/>
              <a:endCxn id="32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3" idx="3"/>
              <a:endCxn id="32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996583" y="2941436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1" name="Rectangle 40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1" idx="0"/>
              <a:endCxn id="45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5" idx="2"/>
              <a:endCxn id="43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1" idx="2"/>
              <a:endCxn id="43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2" idx="0"/>
              <a:endCxn id="43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2" idx="3"/>
              <a:endCxn id="44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5" idx="3"/>
              <a:endCxn id="44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4066360" y="1488563"/>
            <a:ext cx="1226367" cy="1209926"/>
            <a:chOff x="3057601" y="1916832"/>
            <a:chExt cx="1226367" cy="1209926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8" name="Rectangle 57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7601" y="2738761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58" idx="0"/>
              <a:endCxn id="62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2" idx="2"/>
              <a:endCxn id="60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8" idx="2"/>
              <a:endCxn id="60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9" idx="0"/>
              <a:endCxn id="60" idx="1"/>
            </p:cNvCxnSpPr>
            <p:nvPr/>
          </p:nvCxnSpPr>
          <p:spPr>
            <a:xfrm flipV="1">
              <a:off x="3201617" y="2636912"/>
              <a:ext cx="235023" cy="1018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9" idx="3"/>
              <a:endCxn id="61" idx="1"/>
            </p:cNvCxnSpPr>
            <p:nvPr/>
          </p:nvCxnSpPr>
          <p:spPr>
            <a:xfrm>
              <a:off x="3345633" y="2864775"/>
              <a:ext cx="650303" cy="13596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2" idx="3"/>
              <a:endCxn id="61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81606" y="4434520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70" name="Rectangle 69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0" idx="0"/>
              <a:endCxn id="74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4" idx="2"/>
              <a:endCxn id="72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0" idx="2"/>
              <a:endCxn id="72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1" idx="0"/>
              <a:endCxn id="72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71" idx="3"/>
              <a:endCxn id="73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74" idx="3"/>
              <a:endCxn id="73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049341" y="1814586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82" name="Rectangle 81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0"/>
              <a:endCxn id="86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6" idx="2"/>
              <a:endCxn id="84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2" idx="2"/>
              <a:endCxn id="84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3" idx="0"/>
              <a:endCxn id="84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3" idx="3"/>
              <a:endCxn id="85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6" idx="3"/>
              <a:endCxn id="85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089663" y="4189305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94" name="Rectangle 93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94" idx="0"/>
              <a:endCxn id="98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8" idx="2"/>
              <a:endCxn id="96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4" idx="2"/>
              <a:endCxn id="96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95" idx="0"/>
              <a:endCxn id="96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5" idx="3"/>
              <a:endCxn id="97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98" idx="3"/>
              <a:endCxn id="97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5292727" y="3317005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18" name="Rectangle 117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>
              <a:stCxn id="118" idx="0"/>
              <a:endCxn id="122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22" idx="2"/>
              <a:endCxn id="120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18" idx="2"/>
              <a:endCxn id="120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9" idx="0"/>
              <a:endCxn id="120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19" idx="3"/>
              <a:endCxn id="121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22" idx="3"/>
              <a:endCxn id="121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6280956" y="4674312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30" name="Rectangle 129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/>
            <p:cNvCxnSpPr>
              <a:stCxn id="130" idx="0"/>
              <a:endCxn id="134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34" idx="2"/>
              <a:endCxn id="132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30" idx="2"/>
              <a:endCxn id="132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31" idx="0"/>
              <a:endCxn id="132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31" idx="3"/>
              <a:endCxn id="133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34" idx="3"/>
              <a:endCxn id="133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Connector 141"/>
          <p:cNvCxnSpPr>
            <a:stCxn id="14" idx="3"/>
            <a:endCxn id="58" idx="1"/>
          </p:cNvCxnSpPr>
          <p:nvPr/>
        </p:nvCxnSpPr>
        <p:spPr>
          <a:xfrm flipV="1">
            <a:off x="3761726" y="1866605"/>
            <a:ext cx="378873" cy="153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" idx="2"/>
            <a:endCxn id="41" idx="1"/>
          </p:cNvCxnSpPr>
          <p:nvPr/>
        </p:nvCxnSpPr>
        <p:spPr>
          <a:xfrm>
            <a:off x="4032990" y="3104476"/>
            <a:ext cx="107609" cy="21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33" idx="3"/>
            <a:endCxn id="13" idx="2"/>
          </p:cNvCxnSpPr>
          <p:nvPr/>
        </p:nvCxnSpPr>
        <p:spPr>
          <a:xfrm flipV="1">
            <a:off x="3518186" y="3104476"/>
            <a:ext cx="514804" cy="250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45" idx="3"/>
            <a:endCxn id="83" idx="1"/>
          </p:cNvCxnSpPr>
          <p:nvPr/>
        </p:nvCxnSpPr>
        <p:spPr>
          <a:xfrm flipV="1">
            <a:off x="4877447" y="2901175"/>
            <a:ext cx="171894" cy="16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3" idx="0"/>
          </p:cNvCxnSpPr>
          <p:nvPr/>
        </p:nvCxnSpPr>
        <p:spPr>
          <a:xfrm flipH="1">
            <a:off x="4032990" y="2562520"/>
            <a:ext cx="177386" cy="289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22" idx="0"/>
            <a:endCxn id="85" idx="2"/>
          </p:cNvCxnSpPr>
          <p:nvPr/>
        </p:nvCxnSpPr>
        <p:spPr>
          <a:xfrm flipV="1">
            <a:off x="6029575" y="3024512"/>
            <a:ext cx="171894" cy="292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18" idx="1"/>
            <a:endCxn id="44" idx="3"/>
          </p:cNvCxnSpPr>
          <p:nvPr/>
        </p:nvCxnSpPr>
        <p:spPr>
          <a:xfrm flipH="1">
            <a:off x="5292727" y="3695047"/>
            <a:ext cx="144016" cy="330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19" idx="2"/>
            <a:endCxn id="97" idx="0"/>
          </p:cNvCxnSpPr>
          <p:nvPr/>
        </p:nvCxnSpPr>
        <p:spPr>
          <a:xfrm flipH="1">
            <a:off x="5241791" y="4529608"/>
            <a:ext cx="194952" cy="617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1" idx="2"/>
            <a:endCxn id="130" idx="0"/>
          </p:cNvCxnSpPr>
          <p:nvPr/>
        </p:nvCxnSpPr>
        <p:spPr>
          <a:xfrm>
            <a:off x="6444855" y="4526931"/>
            <a:ext cx="124133" cy="399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73" idx="3"/>
            <a:endCxn id="95" idx="1"/>
          </p:cNvCxnSpPr>
          <p:nvPr/>
        </p:nvCxnSpPr>
        <p:spPr>
          <a:xfrm flipV="1">
            <a:off x="3977750" y="5275894"/>
            <a:ext cx="111913" cy="242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74" idx="3"/>
            <a:endCxn id="32" idx="2"/>
          </p:cNvCxnSpPr>
          <p:nvPr/>
        </p:nvCxnSpPr>
        <p:spPr>
          <a:xfrm flipV="1">
            <a:off x="3562470" y="4438656"/>
            <a:ext cx="226980" cy="121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30" idx="2"/>
            <a:endCxn id="70" idx="0"/>
          </p:cNvCxnSpPr>
          <p:nvPr/>
        </p:nvCxnSpPr>
        <p:spPr>
          <a:xfrm>
            <a:off x="2781338" y="4441333"/>
            <a:ext cx="188300" cy="24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002361" y="3814968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081625" y="3841006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959556" y="1664921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952870" y="5101408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566535" y="5288153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7380312" y="836712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BROKER</a:t>
            </a:r>
            <a:endParaRPr lang="en-US" b="1" dirty="0"/>
          </a:p>
        </p:txBody>
      </p:sp>
      <p:cxnSp>
        <p:nvCxnSpPr>
          <p:cNvPr id="19" name="Straight Arrow Connector 18"/>
          <p:cNvCxnSpPr>
            <a:stCxn id="54" idx="3"/>
            <a:endCxn id="168" idx="1"/>
          </p:cNvCxnSpPr>
          <p:nvPr/>
        </p:nvCxnSpPr>
        <p:spPr>
          <a:xfrm flipV="1">
            <a:off x="6183692" y="1105372"/>
            <a:ext cx="1196620" cy="828209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2" idx="3"/>
            <a:endCxn id="168" idx="2"/>
          </p:cNvCxnSpPr>
          <p:nvPr/>
        </p:nvCxnSpPr>
        <p:spPr>
          <a:xfrm flipV="1">
            <a:off x="4226497" y="1374032"/>
            <a:ext cx="3765883" cy="270959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53" idx="0"/>
            <a:endCxn id="168" idx="2"/>
          </p:cNvCxnSpPr>
          <p:nvPr/>
        </p:nvCxnSpPr>
        <p:spPr>
          <a:xfrm flipV="1">
            <a:off x="6693693" y="1374032"/>
            <a:ext cx="1298687" cy="24669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55" idx="3"/>
            <a:endCxn id="168" idx="2"/>
          </p:cNvCxnSpPr>
          <p:nvPr/>
        </p:nvCxnSpPr>
        <p:spPr>
          <a:xfrm flipV="1">
            <a:off x="4177006" y="1374032"/>
            <a:ext cx="3815374" cy="399603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56" idx="3"/>
            <a:endCxn id="168" idx="2"/>
          </p:cNvCxnSpPr>
          <p:nvPr/>
        </p:nvCxnSpPr>
        <p:spPr>
          <a:xfrm flipV="1">
            <a:off x="7790671" y="1374032"/>
            <a:ext cx="201709" cy="4182781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131020" y="1662916"/>
            <a:ext cx="1261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Ping </a:t>
            </a:r>
            <a:r>
              <a:rPr lang="de-DE" sz="1050" dirty="0" err="1" smtClean="0"/>
              <a:t>Probing</a:t>
            </a:r>
            <a:endParaRPr lang="en-US" sz="1050" dirty="0"/>
          </a:p>
        </p:txBody>
      </p:sp>
      <p:sp>
        <p:nvSpPr>
          <p:cNvPr id="154" name="Rectangle 153"/>
          <p:cNvSpPr/>
          <p:nvPr/>
        </p:nvSpPr>
        <p:spPr>
          <a:xfrm>
            <a:off x="1979064" y="1784751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AN1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sp>
        <p:nvSpPr>
          <p:cNvPr id="156" name="Rectangle 155"/>
          <p:cNvSpPr/>
          <p:nvPr/>
        </p:nvSpPr>
        <p:spPr>
          <a:xfrm>
            <a:off x="2065366" y="2763162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AN2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sp>
        <p:nvSpPr>
          <p:cNvPr id="158" name="Rectangle 157"/>
          <p:cNvSpPr/>
          <p:nvPr/>
        </p:nvSpPr>
        <p:spPr>
          <a:xfrm>
            <a:off x="2057761" y="3620520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AN3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sp>
        <p:nvSpPr>
          <p:cNvPr id="160" name="Rectangle 159"/>
          <p:cNvSpPr/>
          <p:nvPr/>
        </p:nvSpPr>
        <p:spPr>
          <a:xfrm>
            <a:off x="2078133" y="4482820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AN4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cxnSp>
        <p:nvCxnSpPr>
          <p:cNvPr id="114" name="Straight Arrow Connector 113"/>
          <p:cNvCxnSpPr>
            <a:stCxn id="154" idx="0"/>
          </p:cNvCxnSpPr>
          <p:nvPr/>
        </p:nvCxnSpPr>
        <p:spPr>
          <a:xfrm flipV="1">
            <a:off x="2268845" y="1614577"/>
            <a:ext cx="368477" cy="1701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2347541" y="2575593"/>
            <a:ext cx="368477" cy="1701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V="1">
            <a:off x="2347540" y="3456923"/>
            <a:ext cx="368477" cy="1701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V="1">
            <a:off x="2320886" y="4312642"/>
            <a:ext cx="237739" cy="171512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4" idx="1"/>
            <a:endCxn id="154" idx="3"/>
          </p:cNvCxnSpPr>
          <p:nvPr/>
        </p:nvCxnSpPr>
        <p:spPr>
          <a:xfrm flipH="1">
            <a:off x="2558625" y="1933581"/>
            <a:ext cx="2400931" cy="181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 rot="20294593">
            <a:off x="3004492" y="2274443"/>
            <a:ext cx="1261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Ping </a:t>
            </a:r>
            <a:r>
              <a:rPr lang="de-DE" sz="1050" dirty="0" err="1" smtClean="0"/>
              <a:t>Probing</a:t>
            </a:r>
            <a:endParaRPr lang="en-US" sz="1050" dirty="0"/>
          </a:p>
        </p:txBody>
      </p:sp>
      <p:cxnSp>
        <p:nvCxnSpPr>
          <p:cNvPr id="153" name="Straight Arrow Connector 152"/>
          <p:cNvCxnSpPr>
            <a:stCxn id="54" idx="1"/>
          </p:cNvCxnSpPr>
          <p:nvPr/>
        </p:nvCxnSpPr>
        <p:spPr>
          <a:xfrm flipH="1">
            <a:off x="2648242" y="1933581"/>
            <a:ext cx="2311314" cy="101871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54" idx="1"/>
          </p:cNvCxnSpPr>
          <p:nvPr/>
        </p:nvCxnSpPr>
        <p:spPr>
          <a:xfrm flipH="1">
            <a:off x="2646365" y="1933581"/>
            <a:ext cx="2313191" cy="186029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 rot="19455460">
            <a:off x="2994612" y="2755812"/>
            <a:ext cx="1261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Ping </a:t>
            </a:r>
            <a:r>
              <a:rPr lang="de-DE" sz="1050" dirty="0" err="1" smtClean="0"/>
              <a:t>Probing</a:t>
            </a:r>
            <a:endParaRPr lang="en-US" sz="1050" dirty="0"/>
          </a:p>
        </p:txBody>
      </p:sp>
      <p:cxnSp>
        <p:nvCxnSpPr>
          <p:cNvPr id="171" name="Straight Arrow Connector 170"/>
          <p:cNvCxnSpPr>
            <a:stCxn id="54" idx="1"/>
          </p:cNvCxnSpPr>
          <p:nvPr/>
        </p:nvCxnSpPr>
        <p:spPr>
          <a:xfrm flipH="1">
            <a:off x="2644928" y="1933581"/>
            <a:ext cx="2314628" cy="272935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 rot="18621576">
            <a:off x="3082420" y="3063091"/>
            <a:ext cx="1261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Ping </a:t>
            </a:r>
            <a:r>
              <a:rPr lang="de-DE" sz="1050" dirty="0" err="1" smtClean="0"/>
              <a:t>Probing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8287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 smtClean="0"/>
              <a:t>Example</a:t>
            </a:r>
            <a:r>
              <a:rPr lang="de-DE" sz="3600" dirty="0" smtClean="0"/>
              <a:t> (</a:t>
            </a:r>
            <a:r>
              <a:rPr lang="de-DE" sz="3600" dirty="0" err="1" smtClean="0"/>
              <a:t>Probing</a:t>
            </a:r>
            <a:r>
              <a:rPr lang="de-DE" sz="3600" dirty="0" smtClean="0"/>
              <a:t> TURN 1)</a:t>
            </a:r>
            <a:endParaRPr lang="en-US" sz="3600" dirty="0"/>
          </a:p>
        </p:txBody>
      </p:sp>
      <p:sp>
        <p:nvSpPr>
          <p:cNvPr id="4" name="Oval 3"/>
          <p:cNvSpPr/>
          <p:nvPr/>
        </p:nvSpPr>
        <p:spPr>
          <a:xfrm>
            <a:off x="1187624" y="1916832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87624" y="2769395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87624" y="3645024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87624" y="4509120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1520" y="191683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3182" y="47251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UE4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880862" y="1894550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0" name="Rectangle 9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0" idx="0"/>
              <a:endCxn id="14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2"/>
              <a:endCxn id="12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2"/>
              <a:endCxn id="12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1" idx="0"/>
              <a:endCxn id="12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3"/>
              <a:endCxn id="13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4" idx="3"/>
              <a:endCxn id="13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637322" y="3228730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9" name="Rectangle 28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9" idx="0"/>
              <a:endCxn id="33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3" idx="2"/>
              <a:endCxn id="31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9" idx="2"/>
              <a:endCxn id="31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0" idx="0"/>
              <a:endCxn id="31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0" idx="3"/>
              <a:endCxn id="32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3" idx="3"/>
              <a:endCxn id="32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996583" y="2941436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1" name="Rectangle 40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1" idx="0"/>
              <a:endCxn id="45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5" idx="2"/>
              <a:endCxn id="43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1" idx="2"/>
              <a:endCxn id="43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2" idx="0"/>
              <a:endCxn id="43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2" idx="3"/>
              <a:endCxn id="44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5" idx="3"/>
              <a:endCxn id="44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4066360" y="1488563"/>
            <a:ext cx="1226367" cy="1209926"/>
            <a:chOff x="3057601" y="1916832"/>
            <a:chExt cx="1226367" cy="1209926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8" name="Rectangle 57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7601" y="2738761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58" idx="0"/>
              <a:endCxn id="62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2" idx="2"/>
              <a:endCxn id="60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8" idx="2"/>
              <a:endCxn id="60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9" idx="0"/>
              <a:endCxn id="60" idx="1"/>
            </p:cNvCxnSpPr>
            <p:nvPr/>
          </p:nvCxnSpPr>
          <p:spPr>
            <a:xfrm flipV="1">
              <a:off x="3201617" y="2636912"/>
              <a:ext cx="235023" cy="1018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9" idx="3"/>
              <a:endCxn id="61" idx="1"/>
            </p:cNvCxnSpPr>
            <p:nvPr/>
          </p:nvCxnSpPr>
          <p:spPr>
            <a:xfrm>
              <a:off x="3345633" y="2864775"/>
              <a:ext cx="650303" cy="13596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2" idx="3"/>
              <a:endCxn id="61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81606" y="4434520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70" name="Rectangle 69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0" idx="0"/>
              <a:endCxn id="74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4" idx="2"/>
              <a:endCxn id="72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0" idx="2"/>
              <a:endCxn id="72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1" idx="0"/>
              <a:endCxn id="72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71" idx="3"/>
              <a:endCxn id="73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74" idx="3"/>
              <a:endCxn id="73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049341" y="1814586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82" name="Rectangle 81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0"/>
              <a:endCxn id="86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6" idx="2"/>
              <a:endCxn id="84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2" idx="2"/>
              <a:endCxn id="84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3" idx="0"/>
              <a:endCxn id="84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3" idx="3"/>
              <a:endCxn id="85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6" idx="3"/>
              <a:endCxn id="85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089663" y="4189305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94" name="Rectangle 93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94" idx="0"/>
              <a:endCxn id="98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8" idx="2"/>
              <a:endCxn id="96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4" idx="2"/>
              <a:endCxn id="96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95" idx="0"/>
              <a:endCxn id="96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5" idx="3"/>
              <a:endCxn id="97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98" idx="3"/>
              <a:endCxn id="97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5292727" y="3317005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18" name="Rectangle 117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>
              <a:stCxn id="118" idx="0"/>
              <a:endCxn id="122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22" idx="2"/>
              <a:endCxn id="120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18" idx="2"/>
              <a:endCxn id="120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9" idx="0"/>
              <a:endCxn id="120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19" idx="3"/>
              <a:endCxn id="121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22" idx="3"/>
              <a:endCxn id="121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6280956" y="4674312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30" name="Rectangle 129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/>
            <p:cNvCxnSpPr>
              <a:stCxn id="130" idx="0"/>
              <a:endCxn id="134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34" idx="2"/>
              <a:endCxn id="132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30" idx="2"/>
              <a:endCxn id="132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31" idx="0"/>
              <a:endCxn id="132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31" idx="3"/>
              <a:endCxn id="133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34" idx="3"/>
              <a:endCxn id="133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Connector 141"/>
          <p:cNvCxnSpPr>
            <a:stCxn id="14" idx="3"/>
            <a:endCxn id="58" idx="1"/>
          </p:cNvCxnSpPr>
          <p:nvPr/>
        </p:nvCxnSpPr>
        <p:spPr>
          <a:xfrm flipV="1">
            <a:off x="3761726" y="1866605"/>
            <a:ext cx="378873" cy="153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" idx="2"/>
            <a:endCxn id="41" idx="1"/>
          </p:cNvCxnSpPr>
          <p:nvPr/>
        </p:nvCxnSpPr>
        <p:spPr>
          <a:xfrm>
            <a:off x="4032990" y="3104476"/>
            <a:ext cx="107609" cy="21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33" idx="3"/>
            <a:endCxn id="13" idx="2"/>
          </p:cNvCxnSpPr>
          <p:nvPr/>
        </p:nvCxnSpPr>
        <p:spPr>
          <a:xfrm flipV="1">
            <a:off x="3518186" y="3104476"/>
            <a:ext cx="514804" cy="250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45" idx="3"/>
            <a:endCxn id="83" idx="1"/>
          </p:cNvCxnSpPr>
          <p:nvPr/>
        </p:nvCxnSpPr>
        <p:spPr>
          <a:xfrm flipV="1">
            <a:off x="4877447" y="2901175"/>
            <a:ext cx="171894" cy="16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3" idx="0"/>
          </p:cNvCxnSpPr>
          <p:nvPr/>
        </p:nvCxnSpPr>
        <p:spPr>
          <a:xfrm flipH="1">
            <a:off x="4032990" y="2562520"/>
            <a:ext cx="177386" cy="289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22" idx="0"/>
            <a:endCxn id="85" idx="2"/>
          </p:cNvCxnSpPr>
          <p:nvPr/>
        </p:nvCxnSpPr>
        <p:spPr>
          <a:xfrm flipV="1">
            <a:off x="6029575" y="3024512"/>
            <a:ext cx="171894" cy="292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18" idx="1"/>
            <a:endCxn id="44" idx="3"/>
          </p:cNvCxnSpPr>
          <p:nvPr/>
        </p:nvCxnSpPr>
        <p:spPr>
          <a:xfrm flipH="1">
            <a:off x="5292727" y="3695047"/>
            <a:ext cx="144016" cy="330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19" idx="2"/>
            <a:endCxn id="97" idx="0"/>
          </p:cNvCxnSpPr>
          <p:nvPr/>
        </p:nvCxnSpPr>
        <p:spPr>
          <a:xfrm flipH="1">
            <a:off x="5241791" y="4529608"/>
            <a:ext cx="194952" cy="617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1" idx="2"/>
            <a:endCxn id="130" idx="0"/>
          </p:cNvCxnSpPr>
          <p:nvPr/>
        </p:nvCxnSpPr>
        <p:spPr>
          <a:xfrm>
            <a:off x="6444855" y="4526931"/>
            <a:ext cx="124133" cy="399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73" idx="3"/>
            <a:endCxn id="95" idx="1"/>
          </p:cNvCxnSpPr>
          <p:nvPr/>
        </p:nvCxnSpPr>
        <p:spPr>
          <a:xfrm flipV="1">
            <a:off x="3977750" y="5275894"/>
            <a:ext cx="111913" cy="242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74" idx="3"/>
            <a:endCxn id="32" idx="2"/>
          </p:cNvCxnSpPr>
          <p:nvPr/>
        </p:nvCxnSpPr>
        <p:spPr>
          <a:xfrm flipV="1">
            <a:off x="3562470" y="4438656"/>
            <a:ext cx="226980" cy="121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30" idx="2"/>
            <a:endCxn id="70" idx="0"/>
          </p:cNvCxnSpPr>
          <p:nvPr/>
        </p:nvCxnSpPr>
        <p:spPr>
          <a:xfrm>
            <a:off x="2781338" y="4441333"/>
            <a:ext cx="188300" cy="24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002361" y="3814968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081625" y="3841006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959556" y="1664921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952870" y="5101408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566535" y="5288153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7380312" y="836712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BROKER</a:t>
            </a:r>
            <a:endParaRPr lang="en-US" b="1" dirty="0"/>
          </a:p>
        </p:txBody>
      </p:sp>
      <p:cxnSp>
        <p:nvCxnSpPr>
          <p:cNvPr id="19" name="Straight Arrow Connector 18"/>
          <p:cNvCxnSpPr>
            <a:stCxn id="54" idx="3"/>
            <a:endCxn id="168" idx="1"/>
          </p:cNvCxnSpPr>
          <p:nvPr/>
        </p:nvCxnSpPr>
        <p:spPr>
          <a:xfrm flipV="1">
            <a:off x="6183692" y="1105372"/>
            <a:ext cx="1196620" cy="828209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2" idx="3"/>
            <a:endCxn id="168" idx="2"/>
          </p:cNvCxnSpPr>
          <p:nvPr/>
        </p:nvCxnSpPr>
        <p:spPr>
          <a:xfrm flipV="1">
            <a:off x="4226497" y="1374032"/>
            <a:ext cx="3765883" cy="270959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53" idx="0"/>
            <a:endCxn id="168" idx="2"/>
          </p:cNvCxnSpPr>
          <p:nvPr/>
        </p:nvCxnSpPr>
        <p:spPr>
          <a:xfrm flipV="1">
            <a:off x="6693693" y="1374032"/>
            <a:ext cx="1298687" cy="24669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55" idx="3"/>
            <a:endCxn id="168" idx="2"/>
          </p:cNvCxnSpPr>
          <p:nvPr/>
        </p:nvCxnSpPr>
        <p:spPr>
          <a:xfrm flipV="1">
            <a:off x="4177006" y="1374032"/>
            <a:ext cx="3815374" cy="399603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56" idx="3"/>
            <a:endCxn id="168" idx="2"/>
          </p:cNvCxnSpPr>
          <p:nvPr/>
        </p:nvCxnSpPr>
        <p:spPr>
          <a:xfrm flipV="1">
            <a:off x="7790671" y="1374032"/>
            <a:ext cx="201709" cy="4182781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131020" y="1662916"/>
            <a:ext cx="1261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15ms</a:t>
            </a:r>
            <a:endParaRPr lang="en-US" sz="1050" dirty="0"/>
          </a:p>
        </p:txBody>
      </p:sp>
      <p:sp>
        <p:nvSpPr>
          <p:cNvPr id="154" name="Rectangle 153"/>
          <p:cNvSpPr/>
          <p:nvPr/>
        </p:nvSpPr>
        <p:spPr>
          <a:xfrm>
            <a:off x="1979064" y="1784751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AN1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sp>
        <p:nvSpPr>
          <p:cNvPr id="156" name="Rectangle 155"/>
          <p:cNvSpPr/>
          <p:nvPr/>
        </p:nvSpPr>
        <p:spPr>
          <a:xfrm>
            <a:off x="2065366" y="2763162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AN2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sp>
        <p:nvSpPr>
          <p:cNvPr id="158" name="Rectangle 157"/>
          <p:cNvSpPr/>
          <p:nvPr/>
        </p:nvSpPr>
        <p:spPr>
          <a:xfrm>
            <a:off x="2057761" y="3620520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AN3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sp>
        <p:nvSpPr>
          <p:cNvPr id="160" name="Rectangle 159"/>
          <p:cNvSpPr/>
          <p:nvPr/>
        </p:nvSpPr>
        <p:spPr>
          <a:xfrm>
            <a:off x="2078133" y="4482820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AN4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cxnSp>
        <p:nvCxnSpPr>
          <p:cNvPr id="114" name="Straight Arrow Connector 113"/>
          <p:cNvCxnSpPr>
            <a:stCxn id="154" idx="0"/>
          </p:cNvCxnSpPr>
          <p:nvPr/>
        </p:nvCxnSpPr>
        <p:spPr>
          <a:xfrm flipV="1">
            <a:off x="2268845" y="1614577"/>
            <a:ext cx="368477" cy="1701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2347541" y="2575593"/>
            <a:ext cx="368477" cy="1701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V="1">
            <a:off x="2347540" y="3456923"/>
            <a:ext cx="368477" cy="1701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V="1">
            <a:off x="2320886" y="4312642"/>
            <a:ext cx="237739" cy="171512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4" idx="1"/>
            <a:endCxn id="154" idx="3"/>
          </p:cNvCxnSpPr>
          <p:nvPr/>
        </p:nvCxnSpPr>
        <p:spPr>
          <a:xfrm flipH="1">
            <a:off x="2558625" y="1933581"/>
            <a:ext cx="2400931" cy="181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 rot="20294593">
            <a:off x="3004492" y="2274443"/>
            <a:ext cx="1261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20ms</a:t>
            </a:r>
            <a:endParaRPr lang="en-US" sz="1050" dirty="0"/>
          </a:p>
        </p:txBody>
      </p:sp>
      <p:cxnSp>
        <p:nvCxnSpPr>
          <p:cNvPr id="153" name="Straight Arrow Connector 152"/>
          <p:cNvCxnSpPr>
            <a:stCxn id="54" idx="1"/>
          </p:cNvCxnSpPr>
          <p:nvPr/>
        </p:nvCxnSpPr>
        <p:spPr>
          <a:xfrm flipH="1">
            <a:off x="2648242" y="1933581"/>
            <a:ext cx="2311314" cy="101871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54" idx="1"/>
          </p:cNvCxnSpPr>
          <p:nvPr/>
        </p:nvCxnSpPr>
        <p:spPr>
          <a:xfrm flipH="1">
            <a:off x="2646365" y="1933581"/>
            <a:ext cx="2313191" cy="186029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 rot="19455460">
            <a:off x="2994612" y="2755812"/>
            <a:ext cx="1261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50ms</a:t>
            </a:r>
            <a:endParaRPr lang="en-US" sz="1050" dirty="0"/>
          </a:p>
        </p:txBody>
      </p:sp>
      <p:cxnSp>
        <p:nvCxnSpPr>
          <p:cNvPr id="171" name="Straight Arrow Connector 170"/>
          <p:cNvCxnSpPr>
            <a:stCxn id="54" idx="1"/>
          </p:cNvCxnSpPr>
          <p:nvPr/>
        </p:nvCxnSpPr>
        <p:spPr>
          <a:xfrm flipH="1">
            <a:off x="2644928" y="1933581"/>
            <a:ext cx="2314628" cy="272935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 rot="18621576">
            <a:off x="3082420" y="3063091"/>
            <a:ext cx="1261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80ms</a:t>
            </a:r>
            <a:endParaRPr lang="en-US" sz="1050" dirty="0"/>
          </a:p>
        </p:txBody>
      </p:sp>
      <p:sp>
        <p:nvSpPr>
          <p:cNvPr id="173" name="TextBox 172"/>
          <p:cNvSpPr txBox="1"/>
          <p:nvPr/>
        </p:nvSpPr>
        <p:spPr>
          <a:xfrm>
            <a:off x="2135829" y="6021288"/>
            <a:ext cx="566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Pushing</a:t>
            </a:r>
            <a:r>
              <a:rPr lang="de-DE" dirty="0" smtClean="0"/>
              <a:t> probe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Broker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 smtClean="0"/>
              <a:t>Example</a:t>
            </a:r>
            <a:r>
              <a:rPr lang="de-DE" sz="3600" dirty="0" smtClean="0"/>
              <a:t> (</a:t>
            </a:r>
            <a:r>
              <a:rPr lang="de-DE" sz="3600" dirty="0" err="1" smtClean="0"/>
              <a:t>Probing</a:t>
            </a:r>
            <a:r>
              <a:rPr lang="de-DE" sz="3600" dirty="0" smtClean="0"/>
              <a:t> TURN 2)</a:t>
            </a:r>
            <a:endParaRPr lang="en-US" sz="3600" dirty="0"/>
          </a:p>
        </p:txBody>
      </p:sp>
      <p:sp>
        <p:nvSpPr>
          <p:cNvPr id="4" name="Oval 3"/>
          <p:cNvSpPr/>
          <p:nvPr/>
        </p:nvSpPr>
        <p:spPr>
          <a:xfrm>
            <a:off x="1187624" y="1916832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87624" y="2769395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87624" y="3645024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87624" y="4509120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1520" y="191683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3182" y="47251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UE1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880862" y="1894550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0" name="Rectangle 9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0" idx="0"/>
              <a:endCxn id="14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2"/>
              <a:endCxn id="12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2"/>
              <a:endCxn id="12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1" idx="0"/>
              <a:endCxn id="12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3"/>
              <a:endCxn id="13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4" idx="3"/>
              <a:endCxn id="13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637322" y="3228730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9" name="Rectangle 28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9" idx="0"/>
              <a:endCxn id="33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3" idx="2"/>
              <a:endCxn id="31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9" idx="2"/>
              <a:endCxn id="31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0" idx="0"/>
              <a:endCxn id="31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0" idx="3"/>
              <a:endCxn id="32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3" idx="3"/>
              <a:endCxn id="32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996583" y="2941436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1" name="Rectangle 40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1" idx="0"/>
              <a:endCxn id="45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5" idx="2"/>
              <a:endCxn id="43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1" idx="2"/>
              <a:endCxn id="43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2" idx="0"/>
              <a:endCxn id="43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2" idx="3"/>
              <a:endCxn id="44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5" idx="3"/>
              <a:endCxn id="44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4066360" y="1488563"/>
            <a:ext cx="1226367" cy="1209926"/>
            <a:chOff x="3057601" y="1916832"/>
            <a:chExt cx="1226367" cy="1209926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8" name="Rectangle 57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7601" y="2738761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58" idx="0"/>
              <a:endCxn id="62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2" idx="2"/>
              <a:endCxn id="60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8" idx="2"/>
              <a:endCxn id="60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9" idx="0"/>
              <a:endCxn id="60" idx="1"/>
            </p:cNvCxnSpPr>
            <p:nvPr/>
          </p:nvCxnSpPr>
          <p:spPr>
            <a:xfrm flipV="1">
              <a:off x="3201617" y="2636912"/>
              <a:ext cx="235023" cy="1018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9" idx="3"/>
              <a:endCxn id="61" idx="1"/>
            </p:cNvCxnSpPr>
            <p:nvPr/>
          </p:nvCxnSpPr>
          <p:spPr>
            <a:xfrm>
              <a:off x="3345633" y="2864775"/>
              <a:ext cx="650303" cy="13596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2" idx="3"/>
              <a:endCxn id="61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81606" y="4434520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70" name="Rectangle 69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0" idx="0"/>
              <a:endCxn id="74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4" idx="2"/>
              <a:endCxn id="72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0" idx="2"/>
              <a:endCxn id="72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1" idx="0"/>
              <a:endCxn id="72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71" idx="3"/>
              <a:endCxn id="73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74" idx="3"/>
              <a:endCxn id="73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049341" y="1814586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82" name="Rectangle 81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0"/>
              <a:endCxn id="86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6" idx="2"/>
              <a:endCxn id="84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2" idx="2"/>
              <a:endCxn id="84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3" idx="0"/>
              <a:endCxn id="84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3" idx="3"/>
              <a:endCxn id="85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6" idx="3"/>
              <a:endCxn id="85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089663" y="4189305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94" name="Rectangle 93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94" idx="0"/>
              <a:endCxn id="98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8" idx="2"/>
              <a:endCxn id="96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4" idx="2"/>
              <a:endCxn id="96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95" idx="0"/>
              <a:endCxn id="96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5" idx="3"/>
              <a:endCxn id="97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98" idx="3"/>
              <a:endCxn id="97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5292727" y="3317005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18" name="Rectangle 117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>
              <a:stCxn id="118" idx="0"/>
              <a:endCxn id="122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22" idx="2"/>
              <a:endCxn id="120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18" idx="2"/>
              <a:endCxn id="120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9" idx="0"/>
              <a:endCxn id="120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19" idx="3"/>
              <a:endCxn id="121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22" idx="3"/>
              <a:endCxn id="121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6280956" y="4674312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30" name="Rectangle 129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/>
            <p:cNvCxnSpPr>
              <a:stCxn id="130" idx="0"/>
              <a:endCxn id="134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34" idx="2"/>
              <a:endCxn id="132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30" idx="2"/>
              <a:endCxn id="132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31" idx="0"/>
              <a:endCxn id="132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31" idx="3"/>
              <a:endCxn id="133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34" idx="3"/>
              <a:endCxn id="133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Connector 141"/>
          <p:cNvCxnSpPr>
            <a:stCxn id="14" idx="3"/>
            <a:endCxn id="58" idx="1"/>
          </p:cNvCxnSpPr>
          <p:nvPr/>
        </p:nvCxnSpPr>
        <p:spPr>
          <a:xfrm flipV="1">
            <a:off x="3761726" y="1866605"/>
            <a:ext cx="378873" cy="153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" idx="2"/>
            <a:endCxn id="41" idx="1"/>
          </p:cNvCxnSpPr>
          <p:nvPr/>
        </p:nvCxnSpPr>
        <p:spPr>
          <a:xfrm>
            <a:off x="4032990" y="3104476"/>
            <a:ext cx="107609" cy="21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33" idx="3"/>
            <a:endCxn id="13" idx="2"/>
          </p:cNvCxnSpPr>
          <p:nvPr/>
        </p:nvCxnSpPr>
        <p:spPr>
          <a:xfrm flipV="1">
            <a:off x="3518186" y="3104476"/>
            <a:ext cx="514804" cy="250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45" idx="3"/>
            <a:endCxn id="83" idx="1"/>
          </p:cNvCxnSpPr>
          <p:nvPr/>
        </p:nvCxnSpPr>
        <p:spPr>
          <a:xfrm flipV="1">
            <a:off x="4877447" y="2901175"/>
            <a:ext cx="171894" cy="16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3" idx="0"/>
          </p:cNvCxnSpPr>
          <p:nvPr/>
        </p:nvCxnSpPr>
        <p:spPr>
          <a:xfrm flipH="1">
            <a:off x="4032990" y="2562520"/>
            <a:ext cx="177386" cy="289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22" idx="0"/>
            <a:endCxn id="85" idx="2"/>
          </p:cNvCxnSpPr>
          <p:nvPr/>
        </p:nvCxnSpPr>
        <p:spPr>
          <a:xfrm flipV="1">
            <a:off x="6029575" y="3024512"/>
            <a:ext cx="171894" cy="292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18" idx="1"/>
            <a:endCxn id="44" idx="3"/>
          </p:cNvCxnSpPr>
          <p:nvPr/>
        </p:nvCxnSpPr>
        <p:spPr>
          <a:xfrm flipH="1">
            <a:off x="5292727" y="3695047"/>
            <a:ext cx="144016" cy="330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19" idx="2"/>
            <a:endCxn id="97" idx="0"/>
          </p:cNvCxnSpPr>
          <p:nvPr/>
        </p:nvCxnSpPr>
        <p:spPr>
          <a:xfrm flipH="1">
            <a:off x="5241791" y="4529608"/>
            <a:ext cx="194952" cy="617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1" idx="2"/>
            <a:endCxn id="130" idx="0"/>
          </p:cNvCxnSpPr>
          <p:nvPr/>
        </p:nvCxnSpPr>
        <p:spPr>
          <a:xfrm>
            <a:off x="6444855" y="4526931"/>
            <a:ext cx="124133" cy="399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73" idx="3"/>
            <a:endCxn id="95" idx="1"/>
          </p:cNvCxnSpPr>
          <p:nvPr/>
        </p:nvCxnSpPr>
        <p:spPr>
          <a:xfrm flipV="1">
            <a:off x="3977750" y="5275894"/>
            <a:ext cx="111913" cy="242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74" idx="3"/>
            <a:endCxn id="32" idx="2"/>
          </p:cNvCxnSpPr>
          <p:nvPr/>
        </p:nvCxnSpPr>
        <p:spPr>
          <a:xfrm flipV="1">
            <a:off x="3562470" y="4438656"/>
            <a:ext cx="226980" cy="121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30" idx="2"/>
            <a:endCxn id="70" idx="0"/>
          </p:cNvCxnSpPr>
          <p:nvPr/>
        </p:nvCxnSpPr>
        <p:spPr>
          <a:xfrm>
            <a:off x="2781338" y="4441333"/>
            <a:ext cx="188300" cy="24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081625" y="3841006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959556" y="1664921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952870" y="5101408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566535" y="5288153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7380312" y="836712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BROKER</a:t>
            </a:r>
            <a:endParaRPr lang="en-US" b="1" dirty="0"/>
          </a:p>
        </p:txBody>
      </p:sp>
      <p:cxnSp>
        <p:nvCxnSpPr>
          <p:cNvPr id="19" name="Straight Arrow Connector 18"/>
          <p:cNvCxnSpPr>
            <a:stCxn id="54" idx="3"/>
            <a:endCxn id="168" idx="1"/>
          </p:cNvCxnSpPr>
          <p:nvPr/>
        </p:nvCxnSpPr>
        <p:spPr>
          <a:xfrm flipV="1">
            <a:off x="6183692" y="1105372"/>
            <a:ext cx="1196620" cy="828209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68" idx="2"/>
          </p:cNvCxnSpPr>
          <p:nvPr/>
        </p:nvCxnSpPr>
        <p:spPr>
          <a:xfrm flipV="1">
            <a:off x="4226497" y="1374032"/>
            <a:ext cx="3765883" cy="270959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53" idx="0"/>
            <a:endCxn id="168" idx="2"/>
          </p:cNvCxnSpPr>
          <p:nvPr/>
        </p:nvCxnSpPr>
        <p:spPr>
          <a:xfrm flipV="1">
            <a:off x="6693693" y="1374032"/>
            <a:ext cx="1298687" cy="24669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55" idx="3"/>
            <a:endCxn id="168" idx="2"/>
          </p:cNvCxnSpPr>
          <p:nvPr/>
        </p:nvCxnSpPr>
        <p:spPr>
          <a:xfrm flipV="1">
            <a:off x="4177006" y="1374032"/>
            <a:ext cx="3815374" cy="399603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56" idx="3"/>
            <a:endCxn id="168" idx="2"/>
          </p:cNvCxnSpPr>
          <p:nvPr/>
        </p:nvCxnSpPr>
        <p:spPr>
          <a:xfrm flipV="1">
            <a:off x="7790671" y="1374032"/>
            <a:ext cx="201709" cy="4182781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875001" y="2648203"/>
            <a:ext cx="1261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150ms</a:t>
            </a:r>
            <a:endParaRPr lang="en-US" sz="1050" dirty="0"/>
          </a:p>
        </p:txBody>
      </p:sp>
      <p:sp>
        <p:nvSpPr>
          <p:cNvPr id="154" name="Rectangle 153"/>
          <p:cNvSpPr/>
          <p:nvPr/>
        </p:nvSpPr>
        <p:spPr>
          <a:xfrm>
            <a:off x="1979064" y="1784751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AN1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sp>
        <p:nvSpPr>
          <p:cNvPr id="156" name="Rectangle 155"/>
          <p:cNvSpPr/>
          <p:nvPr/>
        </p:nvSpPr>
        <p:spPr>
          <a:xfrm>
            <a:off x="2065366" y="2763162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AN2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sp>
        <p:nvSpPr>
          <p:cNvPr id="158" name="Rectangle 157"/>
          <p:cNvSpPr/>
          <p:nvPr/>
        </p:nvSpPr>
        <p:spPr>
          <a:xfrm>
            <a:off x="2057761" y="3620520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AN3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sp>
        <p:nvSpPr>
          <p:cNvPr id="160" name="Rectangle 159"/>
          <p:cNvSpPr/>
          <p:nvPr/>
        </p:nvSpPr>
        <p:spPr>
          <a:xfrm>
            <a:off x="2078133" y="4482820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AN4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cxnSp>
        <p:nvCxnSpPr>
          <p:cNvPr id="114" name="Straight Arrow Connector 113"/>
          <p:cNvCxnSpPr>
            <a:stCxn id="154" idx="0"/>
          </p:cNvCxnSpPr>
          <p:nvPr/>
        </p:nvCxnSpPr>
        <p:spPr>
          <a:xfrm flipV="1">
            <a:off x="2268845" y="1614577"/>
            <a:ext cx="368477" cy="1701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2347541" y="2575593"/>
            <a:ext cx="368477" cy="1701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V="1">
            <a:off x="2347540" y="3456923"/>
            <a:ext cx="368477" cy="1701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V="1">
            <a:off x="2320886" y="4312642"/>
            <a:ext cx="237739" cy="171512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3" idx="1"/>
            <a:endCxn id="154" idx="3"/>
          </p:cNvCxnSpPr>
          <p:nvPr/>
        </p:nvCxnSpPr>
        <p:spPr>
          <a:xfrm flipH="1" flipV="1">
            <a:off x="2558625" y="1951761"/>
            <a:ext cx="3523000" cy="215790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 rot="1336542">
            <a:off x="3509894" y="3196763"/>
            <a:ext cx="1261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20ms</a:t>
            </a:r>
            <a:endParaRPr lang="en-US" sz="1050" dirty="0"/>
          </a:p>
        </p:txBody>
      </p:sp>
      <p:cxnSp>
        <p:nvCxnSpPr>
          <p:cNvPr id="153" name="Straight Arrow Connector 152"/>
          <p:cNvCxnSpPr>
            <a:stCxn id="53" idx="1"/>
          </p:cNvCxnSpPr>
          <p:nvPr/>
        </p:nvCxnSpPr>
        <p:spPr>
          <a:xfrm flipH="1" flipV="1">
            <a:off x="2648242" y="2952296"/>
            <a:ext cx="3433383" cy="115737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53" idx="1"/>
          </p:cNvCxnSpPr>
          <p:nvPr/>
        </p:nvCxnSpPr>
        <p:spPr>
          <a:xfrm flipH="1" flipV="1">
            <a:off x="2646366" y="3793876"/>
            <a:ext cx="3435259" cy="31579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3653818" y="3679875"/>
            <a:ext cx="1261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20ms</a:t>
            </a:r>
            <a:endParaRPr lang="en-US" sz="1050" dirty="0"/>
          </a:p>
        </p:txBody>
      </p:sp>
      <p:cxnSp>
        <p:nvCxnSpPr>
          <p:cNvPr id="171" name="Straight Arrow Connector 170"/>
          <p:cNvCxnSpPr>
            <a:stCxn id="53" idx="1"/>
          </p:cNvCxnSpPr>
          <p:nvPr/>
        </p:nvCxnSpPr>
        <p:spPr>
          <a:xfrm flipH="1">
            <a:off x="2644928" y="4109666"/>
            <a:ext cx="3436697" cy="55326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 rot="21294794">
            <a:off x="3374470" y="4238147"/>
            <a:ext cx="1261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60ms</a:t>
            </a:r>
            <a:endParaRPr lang="en-US" sz="1050" dirty="0"/>
          </a:p>
        </p:txBody>
      </p:sp>
      <p:sp>
        <p:nvSpPr>
          <p:cNvPr id="173" name="TextBox 172"/>
          <p:cNvSpPr txBox="1"/>
          <p:nvPr/>
        </p:nvSpPr>
        <p:spPr>
          <a:xfrm>
            <a:off x="2135829" y="6021288"/>
            <a:ext cx="566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Pushing</a:t>
            </a:r>
            <a:r>
              <a:rPr lang="de-DE" dirty="0" smtClean="0"/>
              <a:t> probe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Broker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74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/>
              <a:t>Example</a:t>
            </a:r>
            <a:r>
              <a:rPr lang="de-DE" sz="3600" dirty="0"/>
              <a:t> (</a:t>
            </a:r>
            <a:r>
              <a:rPr lang="de-DE" sz="3600" dirty="0" err="1"/>
              <a:t>Probing</a:t>
            </a:r>
            <a:r>
              <a:rPr lang="de-DE" sz="3600" dirty="0"/>
              <a:t> TURN </a:t>
            </a:r>
            <a:r>
              <a:rPr lang="de-DE" sz="3600" dirty="0" smtClean="0"/>
              <a:t>3)</a:t>
            </a:r>
            <a:endParaRPr lang="en-US" sz="3600" dirty="0"/>
          </a:p>
        </p:txBody>
      </p:sp>
      <p:sp>
        <p:nvSpPr>
          <p:cNvPr id="4" name="Oval 3"/>
          <p:cNvSpPr/>
          <p:nvPr/>
        </p:nvSpPr>
        <p:spPr>
          <a:xfrm>
            <a:off x="1187624" y="1916832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87624" y="2769395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87624" y="3645024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87624" y="4509120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1520" y="191683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3182" y="47251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UE4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880862" y="1894550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0" name="Rectangle 9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0" idx="0"/>
              <a:endCxn id="14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2"/>
              <a:endCxn id="12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2"/>
              <a:endCxn id="12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1" idx="0"/>
              <a:endCxn id="12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3"/>
              <a:endCxn id="13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4" idx="3"/>
              <a:endCxn id="13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637322" y="3228730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9" name="Rectangle 28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9" idx="0"/>
              <a:endCxn id="33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3" idx="2"/>
              <a:endCxn id="31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9" idx="2"/>
              <a:endCxn id="31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0" idx="0"/>
              <a:endCxn id="31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0" idx="3"/>
              <a:endCxn id="32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3" idx="3"/>
              <a:endCxn id="32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996583" y="2941436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1" name="Rectangle 40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1" idx="0"/>
              <a:endCxn id="45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5" idx="2"/>
              <a:endCxn id="43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1" idx="2"/>
              <a:endCxn id="43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2" idx="0"/>
              <a:endCxn id="43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2" idx="3"/>
              <a:endCxn id="44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5" idx="3"/>
              <a:endCxn id="44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4066360" y="1488563"/>
            <a:ext cx="1226367" cy="1209926"/>
            <a:chOff x="3057601" y="1916832"/>
            <a:chExt cx="1226367" cy="1209926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8" name="Rectangle 57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7601" y="2738761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58" idx="0"/>
              <a:endCxn id="62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2" idx="2"/>
              <a:endCxn id="60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8" idx="2"/>
              <a:endCxn id="60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9" idx="0"/>
              <a:endCxn id="60" idx="1"/>
            </p:cNvCxnSpPr>
            <p:nvPr/>
          </p:nvCxnSpPr>
          <p:spPr>
            <a:xfrm flipV="1">
              <a:off x="3201617" y="2636912"/>
              <a:ext cx="235023" cy="1018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9" idx="3"/>
              <a:endCxn id="61" idx="1"/>
            </p:cNvCxnSpPr>
            <p:nvPr/>
          </p:nvCxnSpPr>
          <p:spPr>
            <a:xfrm>
              <a:off x="3345633" y="2864775"/>
              <a:ext cx="650303" cy="13596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2" idx="3"/>
              <a:endCxn id="61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81606" y="4434520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70" name="Rectangle 69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0" idx="0"/>
              <a:endCxn id="74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4" idx="2"/>
              <a:endCxn id="72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0" idx="2"/>
              <a:endCxn id="72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1" idx="0"/>
              <a:endCxn id="72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71" idx="3"/>
              <a:endCxn id="73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74" idx="3"/>
              <a:endCxn id="73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049341" y="1814586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82" name="Rectangle 81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0"/>
              <a:endCxn id="86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6" idx="2"/>
              <a:endCxn id="84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2" idx="2"/>
              <a:endCxn id="84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3" idx="0"/>
              <a:endCxn id="84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3" idx="3"/>
              <a:endCxn id="85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6" idx="3"/>
              <a:endCxn id="85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089663" y="4189305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94" name="Rectangle 93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94" idx="0"/>
              <a:endCxn id="98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8" idx="2"/>
              <a:endCxn id="96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4" idx="2"/>
              <a:endCxn id="96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95" idx="0"/>
              <a:endCxn id="96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5" idx="3"/>
              <a:endCxn id="97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98" idx="3"/>
              <a:endCxn id="97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5292727" y="3317005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18" name="Rectangle 117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>
              <a:stCxn id="118" idx="0"/>
              <a:endCxn id="122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22" idx="2"/>
              <a:endCxn id="120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18" idx="2"/>
              <a:endCxn id="120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9" idx="0"/>
              <a:endCxn id="120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19" idx="3"/>
              <a:endCxn id="121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22" idx="3"/>
              <a:endCxn id="121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6280956" y="4674312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30" name="Rectangle 129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/>
            <p:cNvCxnSpPr>
              <a:stCxn id="130" idx="0"/>
              <a:endCxn id="134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34" idx="2"/>
              <a:endCxn id="132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30" idx="2"/>
              <a:endCxn id="132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31" idx="0"/>
              <a:endCxn id="132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31" idx="3"/>
              <a:endCxn id="133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34" idx="3"/>
              <a:endCxn id="133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Connector 141"/>
          <p:cNvCxnSpPr>
            <a:stCxn id="14" idx="3"/>
            <a:endCxn id="58" idx="1"/>
          </p:cNvCxnSpPr>
          <p:nvPr/>
        </p:nvCxnSpPr>
        <p:spPr>
          <a:xfrm flipV="1">
            <a:off x="3761726" y="1866605"/>
            <a:ext cx="378873" cy="153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" idx="2"/>
            <a:endCxn id="41" idx="1"/>
          </p:cNvCxnSpPr>
          <p:nvPr/>
        </p:nvCxnSpPr>
        <p:spPr>
          <a:xfrm>
            <a:off x="4032990" y="3104476"/>
            <a:ext cx="107609" cy="21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33" idx="3"/>
            <a:endCxn id="13" idx="2"/>
          </p:cNvCxnSpPr>
          <p:nvPr/>
        </p:nvCxnSpPr>
        <p:spPr>
          <a:xfrm flipV="1">
            <a:off x="3518186" y="3104476"/>
            <a:ext cx="514804" cy="250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45" idx="3"/>
            <a:endCxn id="83" idx="1"/>
          </p:cNvCxnSpPr>
          <p:nvPr/>
        </p:nvCxnSpPr>
        <p:spPr>
          <a:xfrm flipV="1">
            <a:off x="4877447" y="2901175"/>
            <a:ext cx="171894" cy="16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3" idx="0"/>
          </p:cNvCxnSpPr>
          <p:nvPr/>
        </p:nvCxnSpPr>
        <p:spPr>
          <a:xfrm flipH="1">
            <a:off x="4032990" y="2562520"/>
            <a:ext cx="177386" cy="289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22" idx="0"/>
            <a:endCxn id="85" idx="2"/>
          </p:cNvCxnSpPr>
          <p:nvPr/>
        </p:nvCxnSpPr>
        <p:spPr>
          <a:xfrm flipV="1">
            <a:off x="6029575" y="3024512"/>
            <a:ext cx="171894" cy="292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18" idx="1"/>
            <a:endCxn id="44" idx="3"/>
          </p:cNvCxnSpPr>
          <p:nvPr/>
        </p:nvCxnSpPr>
        <p:spPr>
          <a:xfrm flipH="1">
            <a:off x="5292727" y="3695047"/>
            <a:ext cx="144016" cy="330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19" idx="2"/>
            <a:endCxn id="97" idx="0"/>
          </p:cNvCxnSpPr>
          <p:nvPr/>
        </p:nvCxnSpPr>
        <p:spPr>
          <a:xfrm flipH="1">
            <a:off x="5241791" y="4529608"/>
            <a:ext cx="194952" cy="617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1" idx="2"/>
            <a:endCxn id="130" idx="0"/>
          </p:cNvCxnSpPr>
          <p:nvPr/>
        </p:nvCxnSpPr>
        <p:spPr>
          <a:xfrm>
            <a:off x="6444855" y="4526931"/>
            <a:ext cx="124133" cy="399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73" idx="3"/>
            <a:endCxn id="95" idx="1"/>
          </p:cNvCxnSpPr>
          <p:nvPr/>
        </p:nvCxnSpPr>
        <p:spPr>
          <a:xfrm flipV="1">
            <a:off x="3977750" y="5275894"/>
            <a:ext cx="111913" cy="242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74" idx="3"/>
            <a:endCxn id="32" idx="2"/>
          </p:cNvCxnSpPr>
          <p:nvPr/>
        </p:nvCxnSpPr>
        <p:spPr>
          <a:xfrm flipV="1">
            <a:off x="3562470" y="4438656"/>
            <a:ext cx="226980" cy="121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30" idx="2"/>
            <a:endCxn id="70" idx="0"/>
          </p:cNvCxnSpPr>
          <p:nvPr/>
        </p:nvCxnSpPr>
        <p:spPr>
          <a:xfrm>
            <a:off x="2781338" y="4441333"/>
            <a:ext cx="188300" cy="24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081625" y="3841006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959556" y="1664921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952870" y="5101408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566535" y="5288153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7380312" y="836712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BROKER</a:t>
            </a:r>
            <a:endParaRPr lang="en-US" b="1" dirty="0"/>
          </a:p>
        </p:txBody>
      </p:sp>
      <p:cxnSp>
        <p:nvCxnSpPr>
          <p:cNvPr id="19" name="Straight Arrow Connector 18"/>
          <p:cNvCxnSpPr>
            <a:stCxn id="54" idx="3"/>
            <a:endCxn id="168" idx="1"/>
          </p:cNvCxnSpPr>
          <p:nvPr/>
        </p:nvCxnSpPr>
        <p:spPr>
          <a:xfrm flipV="1">
            <a:off x="6183692" y="1105372"/>
            <a:ext cx="1196620" cy="828209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68" idx="2"/>
          </p:cNvCxnSpPr>
          <p:nvPr/>
        </p:nvCxnSpPr>
        <p:spPr>
          <a:xfrm flipV="1">
            <a:off x="4226497" y="1374032"/>
            <a:ext cx="3765883" cy="270959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53" idx="0"/>
            <a:endCxn id="168" idx="2"/>
          </p:cNvCxnSpPr>
          <p:nvPr/>
        </p:nvCxnSpPr>
        <p:spPr>
          <a:xfrm flipV="1">
            <a:off x="6693693" y="1374032"/>
            <a:ext cx="1298687" cy="24669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55" idx="3"/>
            <a:endCxn id="168" idx="2"/>
          </p:cNvCxnSpPr>
          <p:nvPr/>
        </p:nvCxnSpPr>
        <p:spPr>
          <a:xfrm flipV="1">
            <a:off x="4177006" y="1374032"/>
            <a:ext cx="3815374" cy="399603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56" idx="3"/>
            <a:endCxn id="168" idx="2"/>
          </p:cNvCxnSpPr>
          <p:nvPr/>
        </p:nvCxnSpPr>
        <p:spPr>
          <a:xfrm flipV="1">
            <a:off x="7790671" y="1374032"/>
            <a:ext cx="201709" cy="4182781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599448" y="2146578"/>
            <a:ext cx="1261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30ms</a:t>
            </a:r>
            <a:endParaRPr lang="en-US" sz="1050" dirty="0"/>
          </a:p>
        </p:txBody>
      </p:sp>
      <p:sp>
        <p:nvSpPr>
          <p:cNvPr id="154" name="Rectangle 153"/>
          <p:cNvSpPr/>
          <p:nvPr/>
        </p:nvSpPr>
        <p:spPr>
          <a:xfrm>
            <a:off x="1979064" y="1784751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AN1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sp>
        <p:nvSpPr>
          <p:cNvPr id="156" name="Rectangle 155"/>
          <p:cNvSpPr/>
          <p:nvPr/>
        </p:nvSpPr>
        <p:spPr>
          <a:xfrm>
            <a:off x="2065366" y="2763162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AN2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sp>
        <p:nvSpPr>
          <p:cNvPr id="158" name="Rectangle 157"/>
          <p:cNvSpPr/>
          <p:nvPr/>
        </p:nvSpPr>
        <p:spPr>
          <a:xfrm>
            <a:off x="2057761" y="3620520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AN3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sp>
        <p:nvSpPr>
          <p:cNvPr id="160" name="Rectangle 159"/>
          <p:cNvSpPr/>
          <p:nvPr/>
        </p:nvSpPr>
        <p:spPr>
          <a:xfrm>
            <a:off x="2078133" y="4482820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AN4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cxnSp>
        <p:nvCxnSpPr>
          <p:cNvPr id="114" name="Straight Arrow Connector 113"/>
          <p:cNvCxnSpPr>
            <a:stCxn id="154" idx="0"/>
          </p:cNvCxnSpPr>
          <p:nvPr/>
        </p:nvCxnSpPr>
        <p:spPr>
          <a:xfrm flipV="1">
            <a:off x="2268845" y="1614577"/>
            <a:ext cx="368477" cy="1701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2347541" y="2575593"/>
            <a:ext cx="368477" cy="1701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V="1">
            <a:off x="2347540" y="3456923"/>
            <a:ext cx="368477" cy="1701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V="1">
            <a:off x="2320886" y="4312642"/>
            <a:ext cx="237739" cy="171512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5" idx="0"/>
            <a:endCxn id="154" idx="3"/>
          </p:cNvCxnSpPr>
          <p:nvPr/>
        </p:nvCxnSpPr>
        <p:spPr>
          <a:xfrm flipH="1" flipV="1">
            <a:off x="2558625" y="1951761"/>
            <a:ext cx="1006313" cy="314964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 rot="1336542">
            <a:off x="2368969" y="3339278"/>
            <a:ext cx="1261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80ms</a:t>
            </a:r>
            <a:endParaRPr lang="en-US" sz="1050" dirty="0"/>
          </a:p>
        </p:txBody>
      </p:sp>
      <p:cxnSp>
        <p:nvCxnSpPr>
          <p:cNvPr id="153" name="Straight Arrow Connector 152"/>
          <p:cNvCxnSpPr>
            <a:stCxn id="55" idx="0"/>
          </p:cNvCxnSpPr>
          <p:nvPr/>
        </p:nvCxnSpPr>
        <p:spPr>
          <a:xfrm flipH="1" flipV="1">
            <a:off x="2648243" y="2952296"/>
            <a:ext cx="916695" cy="214911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55" idx="0"/>
          </p:cNvCxnSpPr>
          <p:nvPr/>
        </p:nvCxnSpPr>
        <p:spPr>
          <a:xfrm flipH="1" flipV="1">
            <a:off x="2646367" y="3793876"/>
            <a:ext cx="918571" cy="130753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728267" y="4376325"/>
            <a:ext cx="1261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1</a:t>
            </a:r>
            <a:r>
              <a:rPr lang="de-DE" sz="1050" dirty="0" smtClean="0"/>
              <a:t>0ms</a:t>
            </a:r>
            <a:endParaRPr lang="en-US" sz="1050" dirty="0"/>
          </a:p>
        </p:txBody>
      </p:sp>
      <p:cxnSp>
        <p:nvCxnSpPr>
          <p:cNvPr id="171" name="Straight Arrow Connector 170"/>
          <p:cNvCxnSpPr>
            <a:stCxn id="55" idx="1"/>
          </p:cNvCxnSpPr>
          <p:nvPr/>
        </p:nvCxnSpPr>
        <p:spPr>
          <a:xfrm flipH="1" flipV="1">
            <a:off x="2644929" y="4662933"/>
            <a:ext cx="307941" cy="70713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 rot="21294794">
            <a:off x="2419533" y="4855747"/>
            <a:ext cx="1261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1</a:t>
            </a:r>
            <a:r>
              <a:rPr lang="de-DE" sz="1050" dirty="0" smtClean="0"/>
              <a:t>0ms</a:t>
            </a:r>
            <a:endParaRPr lang="en-US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2135829" y="6021288"/>
            <a:ext cx="566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Pushing</a:t>
            </a:r>
            <a:r>
              <a:rPr lang="de-DE" dirty="0" smtClean="0"/>
              <a:t> probe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Broker</a:t>
            </a:r>
            <a:endParaRPr lang="en-US" dirty="0"/>
          </a:p>
        </p:txBody>
      </p:sp>
      <p:sp>
        <p:nvSpPr>
          <p:cNvPr id="173" name="Rectangle 172"/>
          <p:cNvSpPr/>
          <p:nvPr/>
        </p:nvSpPr>
        <p:spPr>
          <a:xfrm>
            <a:off x="537803" y="4476498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QoS</a:t>
            </a:r>
          </a:p>
          <a:p>
            <a:pPr algn="ctr"/>
            <a:r>
              <a:rPr lang="de-DE" sz="1050" dirty="0" smtClean="0"/>
              <a:t>Agent?</a:t>
            </a:r>
            <a:endParaRPr lang="en-US" sz="1050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683568" y="1374032"/>
            <a:ext cx="145226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827584" y="1105372"/>
            <a:ext cx="115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QoS </a:t>
            </a:r>
            <a:r>
              <a:rPr lang="de-DE" dirty="0" err="1" smtClean="0"/>
              <a:t>avail</a:t>
            </a:r>
            <a:r>
              <a:rPr lang="de-DE" dirty="0" smtClean="0"/>
              <a:t>.</a:t>
            </a:r>
            <a:endParaRPr lang="en-US" dirty="0"/>
          </a:p>
        </p:txBody>
      </p:sp>
      <p:cxnSp>
        <p:nvCxnSpPr>
          <p:cNvPr id="174" name="Straight Arrow Connector 173"/>
          <p:cNvCxnSpPr/>
          <p:nvPr/>
        </p:nvCxnSpPr>
        <p:spPr>
          <a:xfrm>
            <a:off x="2342025" y="1387891"/>
            <a:ext cx="467577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2486041" y="1119231"/>
            <a:ext cx="115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QoS </a:t>
            </a:r>
            <a:r>
              <a:rPr lang="de-DE" dirty="0" err="1" smtClean="0"/>
              <a:t>avail</a:t>
            </a:r>
            <a:r>
              <a:rPr lang="de-DE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0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TURN Server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973862"/>
              </p:ext>
            </p:extLst>
          </p:nvPr>
        </p:nvGraphicFramePr>
        <p:xfrm>
          <a:off x="457200" y="1600200"/>
          <a:ext cx="8229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Access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TURN</a:t>
                      </a:r>
                      <a:r>
                        <a:rPr lang="de-DE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TURN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TURN</a:t>
                      </a:r>
                      <a:r>
                        <a:rPr lang="de-DE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smtClean="0"/>
                        <a:t>AN 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/>
                        <a:t>15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/>
                        <a:t>150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/>
                        <a:t>30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149080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Peer A at AN 1 wants to communicate with Peer B at AN 4</a:t>
            </a:r>
          </a:p>
          <a:p>
            <a:r>
              <a:rPr lang="en-GB" dirty="0" smtClean="0"/>
              <a:t>Path combinations to consider:</a:t>
            </a:r>
          </a:p>
          <a:p>
            <a:r>
              <a:rPr lang="en-GB" dirty="0" smtClean="0"/>
              <a:t>AN 1 to TURN 1 (15ms) + TURN 1 to AN 4 (80ms) = 95ms</a:t>
            </a:r>
          </a:p>
          <a:p>
            <a:r>
              <a:rPr lang="en-GB" dirty="0" smtClean="0"/>
              <a:t>AN 1 to TURN 2 (150ms) + TURN 2 to AN 4 (60ms) = 210ms</a:t>
            </a:r>
          </a:p>
          <a:p>
            <a:r>
              <a:rPr lang="en-GB" b="1" dirty="0" smtClean="0">
                <a:solidFill>
                  <a:srgbClr val="00B050"/>
                </a:solidFill>
              </a:rPr>
              <a:t>AN 1 to TURN 3 (30ms) + TURN 3 to AN 4 (10ms) = 40ms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44208" y="364502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All </a:t>
            </a:r>
            <a:r>
              <a:rPr lang="de-DE" dirty="0" err="1" smtClean="0"/>
              <a:t>values</a:t>
            </a:r>
            <a:r>
              <a:rPr lang="de-DE" dirty="0" smtClean="0"/>
              <a:t> in </a:t>
            </a:r>
            <a:r>
              <a:rPr lang="de-DE" dirty="0" err="1" smtClean="0"/>
              <a:t>ms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5733256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QoS Broker </a:t>
            </a:r>
            <a:r>
              <a:rPr lang="de-DE" dirty="0" err="1" smtClean="0"/>
              <a:t>proposes</a:t>
            </a:r>
            <a:r>
              <a:rPr lang="de-DE" dirty="0" smtClean="0"/>
              <a:t> IP </a:t>
            </a:r>
            <a:r>
              <a:rPr lang="de-DE" dirty="0" err="1" smtClean="0"/>
              <a:t>address</a:t>
            </a:r>
            <a:r>
              <a:rPr lang="de-DE" dirty="0" smtClean="0"/>
              <a:t> /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credentials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u="sng" dirty="0" smtClean="0"/>
              <a:t>Turn Server 3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particular</a:t>
            </a:r>
            <a:r>
              <a:rPr lang="de-DE" dirty="0" smtClean="0"/>
              <a:t> </a:t>
            </a:r>
            <a:r>
              <a:rPr lang="de-DE" dirty="0" err="1" smtClean="0"/>
              <a:t>PeerConnection</a:t>
            </a:r>
            <a:r>
              <a:rPr lang="de-DE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4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TURN Server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13876"/>
              </p:ext>
            </p:extLst>
          </p:nvPr>
        </p:nvGraphicFramePr>
        <p:xfrm>
          <a:off x="457200" y="1600200"/>
          <a:ext cx="8229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Access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TURN</a:t>
                      </a:r>
                      <a:r>
                        <a:rPr lang="de-DE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TURN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TURN</a:t>
                      </a:r>
                      <a:r>
                        <a:rPr lang="de-DE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 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 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Calcuations</a:t>
                      </a:r>
                      <a:r>
                        <a:rPr lang="de-DE" baseline="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de-DE" baseline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de-DE" baseline="0" dirty="0" smtClean="0">
                          <a:solidFill>
                            <a:schemeClr val="bg1"/>
                          </a:solidFill>
                        </a:rPr>
                        <a:t>AN 1 </a:t>
                      </a:r>
                      <a:r>
                        <a:rPr lang="de-DE" baseline="0" dirty="0" err="1" smtClean="0">
                          <a:solidFill>
                            <a:schemeClr val="bg1"/>
                          </a:solidFill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bg1"/>
                          </a:solidFill>
                        </a:rPr>
                        <a:t>  AN4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210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327936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Peer A at AN 1 wants to communicate with Peer B at AN 4</a:t>
            </a:r>
          </a:p>
          <a:p>
            <a:r>
              <a:rPr lang="en-GB" dirty="0" smtClean="0"/>
              <a:t>Path combinations to consider:</a:t>
            </a:r>
          </a:p>
          <a:p>
            <a:r>
              <a:rPr lang="en-GB" dirty="0" smtClean="0"/>
              <a:t>AN 1 to TURN 1 (15ms) + TURN 1 to AN 4 (80ms) = 95ms</a:t>
            </a:r>
          </a:p>
          <a:p>
            <a:r>
              <a:rPr lang="en-GB" dirty="0" smtClean="0"/>
              <a:t>AN 1 to TURN 2 (150ms) + TURN 2 to AN 4 (60ms) = 210ms</a:t>
            </a:r>
          </a:p>
          <a:p>
            <a:r>
              <a:rPr lang="en-GB" b="1" dirty="0" smtClean="0">
                <a:solidFill>
                  <a:srgbClr val="00B050"/>
                </a:solidFill>
              </a:rPr>
              <a:t>AN 1 to TURN 3 (30ms) + TURN 3 to AN 4 (10ms) = 40ms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64830" y="126876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All </a:t>
            </a:r>
            <a:r>
              <a:rPr lang="de-DE" dirty="0" err="1" smtClean="0"/>
              <a:t>values</a:t>
            </a:r>
            <a:r>
              <a:rPr lang="de-DE" dirty="0" smtClean="0"/>
              <a:t> in </a:t>
            </a:r>
            <a:r>
              <a:rPr lang="de-DE" dirty="0" err="1" smtClean="0"/>
              <a:t>ms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5879013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QoS Broker </a:t>
            </a:r>
            <a:r>
              <a:rPr lang="de-DE" dirty="0" err="1" smtClean="0"/>
              <a:t>proposes</a:t>
            </a:r>
            <a:r>
              <a:rPr lang="de-DE" dirty="0" smtClean="0"/>
              <a:t> IP </a:t>
            </a:r>
            <a:r>
              <a:rPr lang="de-DE" dirty="0" err="1" smtClean="0"/>
              <a:t>address</a:t>
            </a:r>
            <a:r>
              <a:rPr lang="de-DE" dirty="0" smtClean="0"/>
              <a:t> /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credentials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u="sng" dirty="0" smtClean="0"/>
              <a:t>Turn Server 3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particular</a:t>
            </a:r>
            <a:r>
              <a:rPr lang="de-DE" dirty="0" smtClean="0"/>
              <a:t> </a:t>
            </a:r>
            <a:r>
              <a:rPr lang="de-DE" dirty="0" err="1" smtClean="0"/>
              <a:t>PeerConnection</a:t>
            </a:r>
            <a:r>
              <a:rPr lang="de-DE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2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How to find out, which AN the User is connected to </a:t>
            </a:r>
          </a:p>
          <a:p>
            <a:pPr lvl="1"/>
            <a:r>
              <a:rPr lang="en-GB" dirty="0" smtClean="0"/>
              <a:t>LHCB?</a:t>
            </a:r>
          </a:p>
          <a:p>
            <a:pPr lvl="1"/>
            <a:r>
              <a:rPr lang="en-GB" dirty="0" smtClean="0"/>
              <a:t>Fixed entry at session setup?</a:t>
            </a:r>
          </a:p>
          <a:p>
            <a:pPr lvl="1"/>
            <a:r>
              <a:rPr lang="en-GB" dirty="0" smtClean="0"/>
              <a:t>Via the CSP?</a:t>
            </a:r>
          </a:p>
          <a:p>
            <a:r>
              <a:rPr lang="en-GB" dirty="0" smtClean="0"/>
              <a:t>How to probe correctly between AN and TURN Agents</a:t>
            </a:r>
          </a:p>
          <a:p>
            <a:r>
              <a:rPr lang="en-GB" dirty="0" smtClean="0"/>
              <a:t>Proposal to still use Access Network Connectors for setting up QoS at Access Network Level (e.g. on mobile networks with LTE/EPS Bearers, DSCP on fixed networks)</a:t>
            </a:r>
          </a:p>
          <a:p>
            <a:r>
              <a:rPr lang="en-GB" dirty="0" smtClean="0"/>
              <a:t>Update current existing developed QoS Broker and Agent</a:t>
            </a:r>
          </a:p>
          <a:p>
            <a:r>
              <a:rPr lang="en-GB" dirty="0" smtClean="0"/>
              <a:t>Caching the proposed path for a certain time</a:t>
            </a:r>
          </a:p>
          <a:p>
            <a:r>
              <a:rPr lang="en-GB" dirty="0" smtClean="0"/>
              <a:t>Accounting of consumed data</a:t>
            </a:r>
          </a:p>
          <a:p>
            <a:r>
              <a:rPr lang="en-GB" dirty="0" smtClean="0"/>
              <a:t>Figure out Use Cases which require optimized TURN Servers, which Use Cases require additional QoS</a:t>
            </a:r>
          </a:p>
          <a:p>
            <a:r>
              <a:rPr lang="en-GB" dirty="0"/>
              <a:t>Add a usage metric to the proposed path costs</a:t>
            </a:r>
            <a:br>
              <a:rPr lang="en-GB" dirty="0"/>
            </a:br>
            <a:r>
              <a:rPr lang="en-GB" dirty="0"/>
              <a:t>e.g.</a:t>
            </a:r>
          </a:p>
          <a:p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835696" y="5539614"/>
                <a:ext cx="5135830" cy="5312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𝑐𝑜𝑠𝑡𝑠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𝑇𝑢𝑟𝑛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de-DE" b="0" i="1" smtClean="0">
                          <a:latin typeface="Cambria Math"/>
                        </a:rPr>
                        <m:t>𝑝𝑎𝑡h𝑑𝑒𝑙𝑎𝑦</m:t>
                      </m:r>
                      <m:r>
                        <a:rPr lang="de-DE" b="0" i="1" smtClean="0">
                          <a:latin typeface="Cambria Math"/>
                        </a:rPr>
                        <m:t> (1+</m:t>
                      </m:r>
                      <m:sSup>
                        <m:sSup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𝑐𝑢𝑟𝑟𝑒𝑛𝑡𝑈𝑠𝑎𝑔𝑒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𝑇𝑢𝑟𝑛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𝑚𝑎𝑥𝑈𝑠𝑎𝑔𝑒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𝑇𝑢𝑟𝑛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a:rPr lang="de-DE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539614"/>
                <a:ext cx="5135830" cy="5312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37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43" y="2129389"/>
            <a:ext cx="6373114" cy="346758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29B-7244-4119-A08A-7E4189FF939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95536" y="3140968"/>
            <a:ext cx="1584176" cy="792088"/>
          </a:xfrm>
          <a:prstGeom prst="roundRect">
            <a:avLst/>
          </a:prstGeom>
          <a:noFill/>
          <a:ln w="25400">
            <a:solidFill>
              <a:srgbClr val="FF860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Last Hop Connectivity Broker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LHCB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979712" y="350100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79712" y="371703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79712" y="3861048"/>
            <a:ext cx="216024" cy="7920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Points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27584" y="2287972"/>
                <a:ext cx="5235472" cy="2078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𝑐𝑜𝑠𝑡𝑠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𝑇𝑢𝑟𝑛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de-DE" b="0" i="1" smtClean="0">
                          <a:latin typeface="Cambria Math"/>
                        </a:rPr>
                        <m:t>𝑝𝑎𝑡h𝑑𝑒𝑙𝑎𝑦</m:t>
                      </m:r>
                      <m:r>
                        <a:rPr lang="de-DE" b="0" i="1" smtClean="0">
                          <a:latin typeface="Cambria Math"/>
                        </a:rPr>
                        <m:t> (1+</m:t>
                      </m:r>
                      <m:sSup>
                        <m:sSup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𝑐𝑢𝑟𝑟𝑒𝑛𝑡𝑈𝑠𝑎𝑔𝑒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𝑇𝑢𝑟𝑛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𝑚𝑎𝑥𝑈𝑠𝑎𝑔𝑒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𝑇𝑢𝑟𝑛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a:rPr lang="de-DE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endParaRPr lang="de-DE" dirty="0"/>
              </a:p>
              <a:p>
                <a:r>
                  <a:rPr lang="de-DE" dirty="0" smtClean="0"/>
                  <a:t>e.g.</a:t>
                </a:r>
              </a:p>
              <a:p>
                <a:endParaRPr lang="de-DE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𝑐𝑜𝑠𝑡𝑠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𝑇𝑢𝑟𝑛</m:t>
                          </m:r>
                          <m:r>
                            <a:rPr lang="de-DE" i="1">
                              <a:latin typeface="Cambria Math"/>
                            </a:rPr>
                            <m:t> 3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de-DE" b="0" i="1" smtClean="0">
                          <a:latin typeface="Cambria Math"/>
                        </a:rPr>
                        <m:t>40 </m:t>
                      </m:r>
                      <m:r>
                        <a:rPr lang="de-DE" b="0" i="1" smtClean="0">
                          <a:latin typeface="Cambria Math"/>
                        </a:rPr>
                        <m:t>𝑚𝑠</m:t>
                      </m:r>
                      <m:d>
                        <m:d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50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=88.8 </m:t>
                      </m:r>
                      <m:r>
                        <a:rPr lang="de-DE" b="0" i="1" smtClean="0">
                          <a:latin typeface="Cambria Math"/>
                        </a:rPr>
                        <m:t>𝑚𝑠</m:t>
                      </m:r>
                      <m:r>
                        <a:rPr lang="de-DE" b="0" i="1" smtClean="0">
                          <a:latin typeface="Cambria Math"/>
                        </a:rPr>
                        <m:t>=89 </m:t>
                      </m:r>
                      <m:r>
                        <a:rPr lang="de-DE" b="0" i="1" smtClean="0">
                          <a:latin typeface="Cambria Math"/>
                        </a:rPr>
                        <m:t>𝑚𝑠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287972"/>
                <a:ext cx="5235472" cy="2078261"/>
              </a:xfrm>
              <a:prstGeom prst="rect">
                <a:avLst/>
              </a:prstGeom>
              <a:blipFill rotWithShape="1">
                <a:blip r:embed="rId2"/>
                <a:stretch>
                  <a:fillRect l="-1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253530"/>
            <a:ext cx="2099959" cy="133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88224" y="3627823"/>
            <a:ext cx="2304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hlinkClick r:id="rId4"/>
              </a:rPr>
              <a:t>http://www.wolframalpha.com/input/?</a:t>
            </a:r>
            <a:r>
              <a:rPr lang="en-US" sz="600" dirty="0" smtClean="0">
                <a:hlinkClick r:id="rId4"/>
              </a:rPr>
              <a:t>i=e%5Ex%2C+x%3D0+to+1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347916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04664"/>
            <a:ext cx="5904017" cy="59724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62017" y="425058"/>
            <a:ext cx="4463857" cy="2067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6084168" y="4889141"/>
            <a:ext cx="576064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TURN</a:t>
            </a:r>
            <a:endParaRPr lang="fr-FR" sz="1200" dirty="0"/>
          </a:p>
        </p:txBody>
      </p:sp>
      <p:sp>
        <p:nvSpPr>
          <p:cNvPr id="3" name="ZoneTexte 2"/>
          <p:cNvSpPr txBox="1"/>
          <p:nvPr/>
        </p:nvSpPr>
        <p:spPr>
          <a:xfrm>
            <a:off x="7020272" y="3563724"/>
            <a:ext cx="176144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Traffic Filter Template</a:t>
            </a:r>
          </a:p>
          <a:p>
            <a:r>
              <a:rPr lang="en-US" sz="1400" dirty="0" smtClean="0"/>
              <a:t>TURN server @</a:t>
            </a:r>
            <a:endParaRPr lang="fr-FR" sz="1400" dirty="0"/>
          </a:p>
        </p:txBody>
      </p:sp>
      <p:sp>
        <p:nvSpPr>
          <p:cNvPr id="6" name="Rectangle 5"/>
          <p:cNvSpPr/>
          <p:nvPr/>
        </p:nvSpPr>
        <p:spPr>
          <a:xfrm>
            <a:off x="899593" y="3436354"/>
            <a:ext cx="576064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LHCB</a:t>
            </a:r>
            <a:endParaRPr lang="fr-FR" dirty="0"/>
          </a:p>
        </p:txBody>
      </p:sp>
      <p:cxnSp>
        <p:nvCxnSpPr>
          <p:cNvPr id="7" name="Connecteur droit 6"/>
          <p:cNvCxnSpPr>
            <a:endCxn id="16" idx="3"/>
          </p:cNvCxnSpPr>
          <p:nvPr/>
        </p:nvCxnSpPr>
        <p:spPr>
          <a:xfrm flipH="1">
            <a:off x="1447544" y="5249181"/>
            <a:ext cx="3881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264188" y="1614720"/>
            <a:ext cx="792088" cy="483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6660232" y="2098382"/>
            <a:ext cx="0" cy="394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211960" y="620688"/>
            <a:ext cx="1872208" cy="576064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8" idx="0"/>
            <a:endCxn id="11" idx="3"/>
          </p:cNvCxnSpPr>
          <p:nvPr/>
        </p:nvCxnSpPr>
        <p:spPr>
          <a:xfrm flipH="1" flipV="1">
            <a:off x="6084168" y="908720"/>
            <a:ext cx="576064" cy="70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1" idx="1"/>
          </p:cNvCxnSpPr>
          <p:nvPr/>
        </p:nvCxnSpPr>
        <p:spPr>
          <a:xfrm flipH="1">
            <a:off x="2699792" y="908720"/>
            <a:ext cx="1512168" cy="158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71480" y="5051159"/>
            <a:ext cx="576064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LHCB</a:t>
            </a:r>
            <a:endParaRPr lang="fr-FR" dirty="0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1475657" y="3563724"/>
            <a:ext cx="360040" cy="22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 flipV="1">
            <a:off x="1447545" y="5399889"/>
            <a:ext cx="4636623" cy="47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1447546" y="1052736"/>
            <a:ext cx="2764414" cy="4007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11" idx="2"/>
          </p:cNvCxnSpPr>
          <p:nvPr/>
        </p:nvCxnSpPr>
        <p:spPr>
          <a:xfrm>
            <a:off x="5148064" y="1196752"/>
            <a:ext cx="1116124" cy="3692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9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uage 29"/>
          <p:cNvSpPr/>
          <p:nvPr/>
        </p:nvSpPr>
        <p:spPr>
          <a:xfrm>
            <a:off x="2893756" y="5031284"/>
            <a:ext cx="3168352" cy="1547959"/>
          </a:xfrm>
          <a:prstGeom prst="clou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 1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51520" y="4869160"/>
            <a:ext cx="1296144" cy="187220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UE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03548" y="5067920"/>
            <a:ext cx="792088" cy="43204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499992" y="5319316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PDN Gateway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6516216" y="1430884"/>
            <a:ext cx="1800200" cy="2088232"/>
          </a:xfrm>
          <a:prstGeom prst="round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499992" y="4383638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PCRF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6804248" y="2655020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AF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6804248" y="1646908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Web Server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13" name="Connecteur droit avec flèche 12"/>
          <p:cNvCxnSpPr>
            <a:stCxn id="30" idx="2"/>
            <a:endCxn id="5" idx="3"/>
          </p:cNvCxnSpPr>
          <p:nvPr/>
        </p:nvCxnSpPr>
        <p:spPr>
          <a:xfrm flipH="1">
            <a:off x="1547664" y="5805264"/>
            <a:ext cx="135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à coins arrondis 14"/>
          <p:cNvSpPr/>
          <p:nvPr/>
        </p:nvSpPr>
        <p:spPr>
          <a:xfrm>
            <a:off x="4211960" y="3190888"/>
            <a:ext cx="1800200" cy="656456"/>
          </a:xfrm>
          <a:prstGeom prst="round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Broker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17" name="Connecteur droit avec flèche 16"/>
          <p:cNvCxnSpPr>
            <a:stCxn id="11" idx="1"/>
            <a:endCxn id="15" idx="0"/>
          </p:cNvCxnSpPr>
          <p:nvPr/>
        </p:nvCxnSpPr>
        <p:spPr>
          <a:xfrm flipH="1">
            <a:off x="5112060" y="2475000"/>
            <a:ext cx="1404156" cy="715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5" idx="2"/>
            <a:endCxn id="8" idx="0"/>
          </p:cNvCxnSpPr>
          <p:nvPr/>
        </p:nvCxnSpPr>
        <p:spPr>
          <a:xfrm>
            <a:off x="5112060" y="3847344"/>
            <a:ext cx="0" cy="536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8" idx="2"/>
            <a:endCxn id="7" idx="0"/>
          </p:cNvCxnSpPr>
          <p:nvPr/>
        </p:nvCxnSpPr>
        <p:spPr>
          <a:xfrm>
            <a:off x="5112060" y="4959702"/>
            <a:ext cx="0" cy="359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1601895" y="5528265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dedicated bearer</a:t>
            </a:r>
            <a:endParaRPr lang="fr-FR" sz="1200" dirty="0"/>
          </a:p>
        </p:txBody>
      </p:sp>
      <p:cxnSp>
        <p:nvCxnSpPr>
          <p:cNvPr id="38" name="Connecteur droit avec flèche 37"/>
          <p:cNvCxnSpPr>
            <a:stCxn id="5" idx="0"/>
          </p:cNvCxnSpPr>
          <p:nvPr/>
        </p:nvCxnSpPr>
        <p:spPr>
          <a:xfrm flipV="1">
            <a:off x="899592" y="1844824"/>
            <a:ext cx="5616624" cy="302433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 rot="19829136">
            <a:off x="3032014" y="2896579"/>
            <a:ext cx="135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getStats</a:t>
            </a:r>
            <a:r>
              <a:rPr lang="en-US" dirty="0" smtClean="0"/>
              <a:t> info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934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 </a:t>
            </a:r>
            <a:r>
              <a:rPr lang="en-US" dirty="0"/>
              <a:t>2</a:t>
            </a:r>
            <a:endParaRPr lang="fr-FR" dirty="0"/>
          </a:p>
        </p:txBody>
      </p:sp>
      <p:sp>
        <p:nvSpPr>
          <p:cNvPr id="3" name="Nuage 2"/>
          <p:cNvSpPr/>
          <p:nvPr/>
        </p:nvSpPr>
        <p:spPr>
          <a:xfrm>
            <a:off x="2893756" y="4725144"/>
            <a:ext cx="4342540" cy="1547959"/>
          </a:xfrm>
          <a:prstGeom prst="clou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251520" y="4563020"/>
            <a:ext cx="1296144" cy="187220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UE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03548" y="4761780"/>
            <a:ext cx="792088" cy="43204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4499992" y="5013176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PDN Gateway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499992" y="4077498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PCRF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6804248" y="1340768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Web Server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11" name="Connecteur droit avec flèche 10"/>
          <p:cNvCxnSpPr>
            <a:stCxn id="3" idx="2"/>
            <a:endCxn id="4" idx="3"/>
          </p:cNvCxnSpPr>
          <p:nvPr/>
        </p:nvCxnSpPr>
        <p:spPr>
          <a:xfrm flipH="1">
            <a:off x="1547664" y="5499124"/>
            <a:ext cx="13595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4211960" y="2884748"/>
            <a:ext cx="1800200" cy="656456"/>
          </a:xfrm>
          <a:prstGeom prst="round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Broker (AF)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13" name="Connecteur droit avec flèche 12"/>
          <p:cNvCxnSpPr>
            <a:stCxn id="10" idx="1"/>
            <a:endCxn id="12" idx="0"/>
          </p:cNvCxnSpPr>
          <p:nvPr/>
        </p:nvCxnSpPr>
        <p:spPr>
          <a:xfrm flipH="1">
            <a:off x="5112060" y="1628800"/>
            <a:ext cx="1692188" cy="1255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12" idx="2"/>
            <a:endCxn id="8" idx="0"/>
          </p:cNvCxnSpPr>
          <p:nvPr/>
        </p:nvCxnSpPr>
        <p:spPr>
          <a:xfrm>
            <a:off x="5112060" y="3541204"/>
            <a:ext cx="0" cy="536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8" idx="2"/>
            <a:endCxn id="6" idx="0"/>
          </p:cNvCxnSpPr>
          <p:nvPr/>
        </p:nvCxnSpPr>
        <p:spPr>
          <a:xfrm>
            <a:off x="5112060" y="4653562"/>
            <a:ext cx="0" cy="359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601895" y="5222125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dedicated bearer</a:t>
            </a:r>
            <a:endParaRPr lang="fr-FR" sz="12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5969606" y="5080576"/>
            <a:ext cx="978658" cy="508663"/>
          </a:xfrm>
          <a:prstGeom prst="round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TDF</a:t>
            </a:r>
          </a:p>
          <a:p>
            <a:pPr algn="ctr"/>
            <a:r>
              <a:rPr lang="en-US" dirty="0" smtClean="0"/>
              <a:t>@TURN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21" name="Connecteur droit 20"/>
          <p:cNvCxnSpPr>
            <a:endCxn id="19" idx="1"/>
          </p:cNvCxnSpPr>
          <p:nvPr/>
        </p:nvCxnSpPr>
        <p:spPr>
          <a:xfrm>
            <a:off x="5724128" y="5334908"/>
            <a:ext cx="245478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9" idx="0"/>
            <a:endCxn id="8" idx="3"/>
          </p:cNvCxnSpPr>
          <p:nvPr/>
        </p:nvCxnSpPr>
        <p:spPr>
          <a:xfrm flipH="1" flipV="1">
            <a:off x="5724128" y="4365530"/>
            <a:ext cx="734807" cy="715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7416316" y="5021507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TURN</a:t>
            </a:r>
            <a:endParaRPr lang="fr-FR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27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uage 2"/>
          <p:cNvSpPr/>
          <p:nvPr/>
        </p:nvSpPr>
        <p:spPr>
          <a:xfrm>
            <a:off x="2217319" y="4437112"/>
            <a:ext cx="3197194" cy="1963760"/>
          </a:xfrm>
          <a:prstGeom prst="clou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41" name="Nuage 2"/>
          <p:cNvSpPr/>
          <p:nvPr/>
        </p:nvSpPr>
        <p:spPr>
          <a:xfrm>
            <a:off x="5220071" y="4599187"/>
            <a:ext cx="3672409" cy="1926157"/>
          </a:xfrm>
          <a:prstGeom prst="clou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sz="2800" dirty="0" smtClean="0"/>
              <a:t>Architecture 3 (for mobile connected devices)</a:t>
            </a:r>
            <a:endParaRPr lang="fr-FR" sz="28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58873" y="4563020"/>
            <a:ext cx="864096" cy="217834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UE</a:t>
            </a:r>
            <a:endParaRPr lang="fr-FR" sz="12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42881" y="4761780"/>
            <a:ext cx="700727" cy="39463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</a:t>
            </a:r>
            <a:endParaRPr lang="fr-FR" sz="1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843809" y="5013176"/>
            <a:ext cx="1152128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PDN Gateway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999825" y="4077498"/>
            <a:ext cx="816091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PCRF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147796" y="1848618"/>
            <a:ext cx="2326457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dk1"/>
                </a:solidFill>
              </a:rPr>
              <a:t>WebrRTC</a:t>
            </a:r>
            <a:r>
              <a:rPr lang="en-US" sz="1200" dirty="0" smtClean="0">
                <a:solidFill>
                  <a:schemeClr val="dk1"/>
                </a:solidFill>
              </a:rPr>
              <a:t>/Web Server</a:t>
            </a:r>
          </a:p>
          <a:p>
            <a:pPr algn="ctr"/>
            <a:r>
              <a:rPr lang="de-DE" sz="1200" dirty="0" smtClean="0"/>
              <a:t>Network </a:t>
            </a:r>
            <a:r>
              <a:rPr lang="de-DE" sz="1200" dirty="0" err="1" smtClean="0"/>
              <a:t>Hyperty</a:t>
            </a:r>
            <a:r>
              <a:rPr lang="de-DE" sz="1200" dirty="0" smtClean="0"/>
              <a:t> 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11" name="Connecteur droit avec flèche 10"/>
          <p:cNvCxnSpPr>
            <a:stCxn id="6" idx="1"/>
          </p:cNvCxnSpPr>
          <p:nvPr/>
        </p:nvCxnSpPr>
        <p:spPr>
          <a:xfrm flipH="1">
            <a:off x="1122969" y="5276266"/>
            <a:ext cx="1720840" cy="148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5137577" y="2718102"/>
            <a:ext cx="2984657" cy="599610"/>
          </a:xfrm>
          <a:prstGeom prst="round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Broker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13" name="Connecteur droit avec flèche 12"/>
          <p:cNvCxnSpPr>
            <a:stCxn id="10" idx="3"/>
            <a:endCxn id="12" idx="0"/>
          </p:cNvCxnSpPr>
          <p:nvPr/>
        </p:nvCxnSpPr>
        <p:spPr>
          <a:xfrm>
            <a:off x="5474253" y="2111708"/>
            <a:ext cx="1155653" cy="606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44" idx="1"/>
            <a:endCxn id="8" idx="0"/>
          </p:cNvCxnSpPr>
          <p:nvPr/>
        </p:nvCxnSpPr>
        <p:spPr>
          <a:xfrm flipH="1">
            <a:off x="3407871" y="3945952"/>
            <a:ext cx="598904" cy="131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8" idx="2"/>
            <a:endCxn id="6" idx="0"/>
          </p:cNvCxnSpPr>
          <p:nvPr/>
        </p:nvCxnSpPr>
        <p:spPr>
          <a:xfrm>
            <a:off x="3407871" y="4603677"/>
            <a:ext cx="12002" cy="409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694979" y="4963416"/>
            <a:ext cx="831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dedicated bearer</a:t>
            </a:r>
            <a:endParaRPr lang="fr-FR" sz="12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4197634" y="5080576"/>
            <a:ext cx="1022437" cy="464615"/>
          </a:xfrm>
          <a:prstGeom prst="round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TDF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21" name="Connecteur droit 20"/>
          <p:cNvCxnSpPr>
            <a:stCxn id="6" idx="3"/>
            <a:endCxn id="19" idx="1"/>
          </p:cNvCxnSpPr>
          <p:nvPr/>
        </p:nvCxnSpPr>
        <p:spPr>
          <a:xfrm>
            <a:off x="3995937" y="5276266"/>
            <a:ext cx="201697" cy="3661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9" idx="0"/>
            <a:endCxn id="8" idx="3"/>
          </p:cNvCxnSpPr>
          <p:nvPr/>
        </p:nvCxnSpPr>
        <p:spPr>
          <a:xfrm flipH="1" flipV="1">
            <a:off x="3815916" y="4340588"/>
            <a:ext cx="892937" cy="739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5916149" y="5021507"/>
            <a:ext cx="816091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TURN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20" name="Connecteur droit avec flèche 37"/>
          <p:cNvCxnSpPr>
            <a:stCxn id="5" idx="0"/>
            <a:endCxn id="12" idx="1"/>
          </p:cNvCxnSpPr>
          <p:nvPr/>
        </p:nvCxnSpPr>
        <p:spPr>
          <a:xfrm flipV="1">
            <a:off x="693245" y="3017907"/>
            <a:ext cx="4444332" cy="174387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à coins arrondis 17"/>
          <p:cNvSpPr/>
          <p:nvPr/>
        </p:nvSpPr>
        <p:spPr>
          <a:xfrm>
            <a:off x="7194259" y="5612878"/>
            <a:ext cx="816091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TURN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44" name="Rectangle à coins arrondis 7"/>
          <p:cNvSpPr/>
          <p:nvPr/>
        </p:nvSpPr>
        <p:spPr>
          <a:xfrm>
            <a:off x="4006775" y="3682862"/>
            <a:ext cx="1213296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AF</a:t>
            </a:r>
            <a:br>
              <a:rPr lang="en-US" sz="1200" dirty="0" smtClean="0">
                <a:solidFill>
                  <a:schemeClr val="dk1"/>
                </a:solidFill>
              </a:rPr>
            </a:br>
            <a:r>
              <a:rPr lang="en-US" sz="1200" dirty="0" smtClean="0">
                <a:solidFill>
                  <a:schemeClr val="dk1"/>
                </a:solidFill>
              </a:rPr>
              <a:t>(Connector)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51" name="Connecteur droit avec flèche 13"/>
          <p:cNvCxnSpPr>
            <a:stCxn id="12" idx="2"/>
            <a:endCxn id="44" idx="3"/>
          </p:cNvCxnSpPr>
          <p:nvPr/>
        </p:nvCxnSpPr>
        <p:spPr>
          <a:xfrm flipH="1">
            <a:off x="5220071" y="3317712"/>
            <a:ext cx="1409835" cy="628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à coins arrondis 17"/>
          <p:cNvSpPr/>
          <p:nvPr/>
        </p:nvSpPr>
        <p:spPr>
          <a:xfrm>
            <a:off x="6544781" y="3682863"/>
            <a:ext cx="1814856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Backend QoS</a:t>
            </a:r>
          </a:p>
          <a:p>
            <a:pPr algn="ctr"/>
            <a:r>
              <a:rPr lang="de-DE" sz="1200" dirty="0" err="1" smtClean="0"/>
              <a:t>Function</a:t>
            </a:r>
            <a:r>
              <a:rPr lang="de-DE" sz="1200" dirty="0" smtClean="0"/>
              <a:t> (Connector)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55" name="Connecteur droit avec flèche 13"/>
          <p:cNvCxnSpPr>
            <a:stCxn id="12" idx="2"/>
            <a:endCxn id="54" idx="0"/>
          </p:cNvCxnSpPr>
          <p:nvPr/>
        </p:nvCxnSpPr>
        <p:spPr>
          <a:xfrm>
            <a:off x="6629906" y="3317712"/>
            <a:ext cx="822303" cy="365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13"/>
          <p:cNvCxnSpPr>
            <a:stCxn id="54" idx="2"/>
            <a:endCxn id="18" idx="3"/>
          </p:cNvCxnSpPr>
          <p:nvPr/>
        </p:nvCxnSpPr>
        <p:spPr>
          <a:xfrm flipH="1">
            <a:off x="6732240" y="4209042"/>
            <a:ext cx="719969" cy="1075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avec flèche 13"/>
          <p:cNvCxnSpPr>
            <a:stCxn id="54" idx="2"/>
            <a:endCxn id="42" idx="0"/>
          </p:cNvCxnSpPr>
          <p:nvPr/>
        </p:nvCxnSpPr>
        <p:spPr>
          <a:xfrm>
            <a:off x="7452209" y="4209042"/>
            <a:ext cx="150096" cy="1403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ZoneTexte 38"/>
          <p:cNvSpPr txBox="1"/>
          <p:nvPr/>
        </p:nvSpPr>
        <p:spPr>
          <a:xfrm rot="20343114">
            <a:off x="2518700" y="3571868"/>
            <a:ext cx="962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getStats</a:t>
            </a:r>
            <a:r>
              <a:rPr lang="en-US" sz="1200" dirty="0" smtClean="0"/>
              <a:t> info</a:t>
            </a:r>
            <a:endParaRPr lang="fr-FR" sz="1200" dirty="0"/>
          </a:p>
        </p:txBody>
      </p:sp>
      <p:sp>
        <p:nvSpPr>
          <p:cNvPr id="74" name="Freeform 73"/>
          <p:cNvSpPr/>
          <p:nvPr/>
        </p:nvSpPr>
        <p:spPr>
          <a:xfrm>
            <a:off x="755576" y="5373216"/>
            <a:ext cx="8039595" cy="933899"/>
          </a:xfrm>
          <a:custGeom>
            <a:avLst/>
            <a:gdLst>
              <a:gd name="connsiteX0" fmla="*/ 0 w 8039595"/>
              <a:gd name="connsiteY0" fmla="*/ 292631 h 933899"/>
              <a:gd name="connsiteX1" fmla="*/ 2541320 w 8039595"/>
              <a:gd name="connsiteY1" fmla="*/ 55125 h 933899"/>
              <a:gd name="connsiteX2" fmla="*/ 4001985 w 8039595"/>
              <a:gd name="connsiteY2" fmla="*/ 55125 h 933899"/>
              <a:gd name="connsiteX3" fmla="*/ 5248894 w 8039595"/>
              <a:gd name="connsiteY3" fmla="*/ 43249 h 933899"/>
              <a:gd name="connsiteX4" fmla="*/ 6816437 w 8039595"/>
              <a:gd name="connsiteY4" fmla="*/ 672642 h 933899"/>
              <a:gd name="connsiteX5" fmla="*/ 8039595 w 8039595"/>
              <a:gd name="connsiteY5" fmla="*/ 933899 h 933899"/>
              <a:gd name="connsiteX6" fmla="*/ 8039595 w 8039595"/>
              <a:gd name="connsiteY6" fmla="*/ 933899 h 93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39595" h="933899">
                <a:moveTo>
                  <a:pt x="0" y="292631"/>
                </a:moveTo>
                <a:cubicBezTo>
                  <a:pt x="937161" y="193670"/>
                  <a:pt x="1874323" y="94709"/>
                  <a:pt x="2541320" y="55125"/>
                </a:cubicBezTo>
                <a:cubicBezTo>
                  <a:pt x="3208317" y="15541"/>
                  <a:pt x="4001985" y="55125"/>
                  <a:pt x="4001985" y="55125"/>
                </a:cubicBezTo>
                <a:cubicBezTo>
                  <a:pt x="4453247" y="53146"/>
                  <a:pt x="4779819" y="-59671"/>
                  <a:pt x="5248894" y="43249"/>
                </a:cubicBezTo>
                <a:cubicBezTo>
                  <a:pt x="5717969" y="146168"/>
                  <a:pt x="6351320" y="524200"/>
                  <a:pt x="6816437" y="672642"/>
                </a:cubicBezTo>
                <a:cubicBezTo>
                  <a:pt x="7281554" y="821084"/>
                  <a:pt x="8039595" y="933899"/>
                  <a:pt x="8039595" y="933899"/>
                </a:cubicBezTo>
                <a:lnTo>
                  <a:pt x="8039595" y="933899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5" name="TextBox 74"/>
          <p:cNvSpPr txBox="1"/>
          <p:nvPr/>
        </p:nvSpPr>
        <p:spPr>
          <a:xfrm>
            <a:off x="1122969" y="5612878"/>
            <a:ext cx="1403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2">
                    <a:lumMod val="50000"/>
                  </a:schemeClr>
                </a:solidFill>
              </a:rPr>
              <a:t>Data  Plane Traffic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8873" y="980728"/>
            <a:ext cx="90656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Receive</a:t>
            </a:r>
            <a:r>
              <a:rPr lang="de-DE" sz="1400" dirty="0" smtClean="0"/>
              <a:t> Information </a:t>
            </a:r>
            <a:r>
              <a:rPr lang="de-DE" sz="1400" dirty="0" err="1" smtClean="0"/>
              <a:t>from</a:t>
            </a:r>
            <a:r>
              <a:rPr lang="de-DE" sz="1400" dirty="0" smtClean="0"/>
              <a:t> </a:t>
            </a:r>
            <a:r>
              <a:rPr lang="de-DE" sz="1400" dirty="0" err="1" smtClean="0"/>
              <a:t>Application</a:t>
            </a:r>
            <a:r>
              <a:rPr lang="de-DE" sz="1400" dirty="0" smtClean="0"/>
              <a:t> (</a:t>
            </a:r>
            <a:r>
              <a:rPr lang="de-DE" sz="1400" dirty="0" err="1" smtClean="0"/>
              <a:t>getStats</a:t>
            </a:r>
            <a:r>
              <a:rPr lang="de-DE" sz="1400" dirty="0" smtClean="0"/>
              <a:t>) + TDF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TDF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Broker </a:t>
            </a:r>
            <a:r>
              <a:rPr lang="de-DE" sz="1400" dirty="0" err="1" smtClean="0"/>
              <a:t>requests</a:t>
            </a:r>
            <a:r>
              <a:rPr lang="de-DE" sz="1400" dirty="0" smtClean="0"/>
              <a:t> QoS </a:t>
            </a:r>
            <a:r>
              <a:rPr lang="de-DE" sz="1400" dirty="0" err="1" smtClean="0"/>
              <a:t>parameters</a:t>
            </a:r>
            <a:r>
              <a:rPr lang="de-DE" sz="1400" dirty="0" smtClean="0"/>
              <a:t> via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specific</a:t>
            </a:r>
            <a:r>
              <a:rPr lang="de-DE" sz="1400" dirty="0" smtClean="0"/>
              <a:t> </a:t>
            </a:r>
            <a:r>
              <a:rPr lang="de-DE" sz="1400" dirty="0" err="1" smtClean="0"/>
              <a:t>Connectors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each</a:t>
            </a:r>
            <a:r>
              <a:rPr lang="de-DE" sz="1400" dirty="0" smtClean="0"/>
              <a:t> </a:t>
            </a:r>
            <a:r>
              <a:rPr lang="de-DE" sz="1400" dirty="0" err="1" smtClean="0"/>
              <a:t>domain</a:t>
            </a:r>
            <a:endParaRPr lang="en-US" sz="1400" dirty="0"/>
          </a:p>
        </p:txBody>
      </p:sp>
      <p:sp>
        <p:nvSpPr>
          <p:cNvPr id="56" name="Rectangle à coins arrondis 3"/>
          <p:cNvSpPr/>
          <p:nvPr/>
        </p:nvSpPr>
        <p:spPr>
          <a:xfrm>
            <a:off x="8711952" y="5879393"/>
            <a:ext cx="864096" cy="967613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Other Peer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52372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uage 2"/>
          <p:cNvSpPr/>
          <p:nvPr/>
        </p:nvSpPr>
        <p:spPr>
          <a:xfrm>
            <a:off x="395536" y="4209042"/>
            <a:ext cx="3701250" cy="1232881"/>
          </a:xfrm>
          <a:prstGeom prst="cloud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Mobile Network</a:t>
            </a:r>
            <a:endParaRPr lang="fr-FR" sz="1200" dirty="0"/>
          </a:p>
        </p:txBody>
      </p:sp>
      <p:sp>
        <p:nvSpPr>
          <p:cNvPr id="35" name="Nuage 2"/>
          <p:cNvSpPr/>
          <p:nvPr/>
        </p:nvSpPr>
        <p:spPr>
          <a:xfrm>
            <a:off x="478807" y="5661248"/>
            <a:ext cx="3337109" cy="1152128"/>
          </a:xfrm>
          <a:prstGeom prst="cloud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Home/</a:t>
            </a:r>
            <a:r>
              <a:rPr lang="fr-FR" sz="1200" dirty="0" err="1" smtClean="0"/>
              <a:t>Fixed</a:t>
            </a:r>
            <a:r>
              <a:rPr lang="fr-FR" sz="1200" dirty="0" smtClean="0"/>
              <a:t> Network</a:t>
            </a:r>
            <a:endParaRPr lang="fr-FR" sz="1200" dirty="0"/>
          </a:p>
        </p:txBody>
      </p:sp>
      <p:sp>
        <p:nvSpPr>
          <p:cNvPr id="41" name="Nuage 2"/>
          <p:cNvSpPr/>
          <p:nvPr/>
        </p:nvSpPr>
        <p:spPr>
          <a:xfrm>
            <a:off x="5493358" y="4594256"/>
            <a:ext cx="2895066" cy="1538481"/>
          </a:xfrm>
          <a:prstGeom prst="clou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sz="2800" dirty="0" smtClean="0"/>
              <a:t>Architecture 4 (for </a:t>
            </a:r>
            <a:r>
              <a:rPr lang="en-US" sz="2800" dirty="0" err="1" smtClean="0"/>
              <a:t>mobile+fixed</a:t>
            </a:r>
            <a:r>
              <a:rPr lang="en-US" sz="2800" dirty="0" smtClean="0"/>
              <a:t> connected devices)</a:t>
            </a:r>
            <a:endParaRPr lang="fr-FR" sz="28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147796" y="1848618"/>
            <a:ext cx="2326457" cy="52617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dk1"/>
                </a:solidFill>
              </a:rPr>
              <a:t>WebrRTC</a:t>
            </a:r>
            <a:r>
              <a:rPr lang="en-US" sz="1200" dirty="0" smtClean="0">
                <a:solidFill>
                  <a:schemeClr val="dk1"/>
                </a:solidFill>
              </a:rPr>
              <a:t>/Web Server</a:t>
            </a:r>
          </a:p>
          <a:p>
            <a:pPr algn="ctr"/>
            <a:r>
              <a:rPr lang="de-DE" sz="1200" dirty="0" smtClean="0"/>
              <a:t>Network </a:t>
            </a:r>
            <a:r>
              <a:rPr lang="de-DE" sz="1200" dirty="0" err="1" smtClean="0"/>
              <a:t>Hyperty</a:t>
            </a:r>
            <a:r>
              <a:rPr lang="de-DE" sz="1200" dirty="0" smtClean="0"/>
              <a:t> 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11" name="Connecteur droit avec flèche 10"/>
          <p:cNvCxnSpPr>
            <a:endCxn id="60" idx="2"/>
          </p:cNvCxnSpPr>
          <p:nvPr/>
        </p:nvCxnSpPr>
        <p:spPr>
          <a:xfrm flipH="1" flipV="1">
            <a:off x="478808" y="4670976"/>
            <a:ext cx="2365003" cy="48621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0" idx="3"/>
            <a:endCxn id="12" idx="0"/>
          </p:cNvCxnSpPr>
          <p:nvPr/>
        </p:nvCxnSpPr>
        <p:spPr>
          <a:xfrm>
            <a:off x="5474253" y="2111708"/>
            <a:ext cx="1565859" cy="597212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44" idx="1"/>
            <a:endCxn id="8" idx="0"/>
          </p:cNvCxnSpPr>
          <p:nvPr/>
        </p:nvCxnSpPr>
        <p:spPr>
          <a:xfrm flipH="1">
            <a:off x="3407871" y="3777746"/>
            <a:ext cx="338297" cy="299752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8" idx="2"/>
            <a:endCxn id="6" idx="0"/>
          </p:cNvCxnSpPr>
          <p:nvPr/>
        </p:nvCxnSpPr>
        <p:spPr>
          <a:xfrm flipH="1">
            <a:off x="2915816" y="4603677"/>
            <a:ext cx="492055" cy="337491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 rot="723927">
            <a:off x="1130573" y="4926511"/>
            <a:ext cx="1266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Dedicated Bearer</a:t>
            </a:r>
            <a:endParaRPr lang="fr-FR" sz="1200" dirty="0"/>
          </a:p>
        </p:txBody>
      </p:sp>
      <p:cxnSp>
        <p:nvCxnSpPr>
          <p:cNvPr id="21" name="Connecteur droit 20"/>
          <p:cNvCxnSpPr>
            <a:stCxn id="6" idx="1"/>
            <a:endCxn id="19" idx="3"/>
          </p:cNvCxnSpPr>
          <p:nvPr/>
        </p:nvCxnSpPr>
        <p:spPr>
          <a:xfrm>
            <a:off x="2339752" y="5204258"/>
            <a:ext cx="2952328" cy="12327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9" idx="0"/>
            <a:endCxn id="8" idx="0"/>
          </p:cNvCxnSpPr>
          <p:nvPr/>
        </p:nvCxnSpPr>
        <p:spPr>
          <a:xfrm flipH="1" flipV="1">
            <a:off x="3407871" y="4077498"/>
            <a:ext cx="1372991" cy="2055239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Connecteur droit avec flèche 13"/>
          <p:cNvCxnSpPr>
            <a:stCxn id="12" idx="0"/>
            <a:endCxn id="44" idx="3"/>
          </p:cNvCxnSpPr>
          <p:nvPr/>
        </p:nvCxnSpPr>
        <p:spPr>
          <a:xfrm flipH="1">
            <a:off x="4959464" y="2708920"/>
            <a:ext cx="2080648" cy="1068826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Connecteur droit avec flèche 13"/>
          <p:cNvCxnSpPr>
            <a:stCxn id="12" idx="0"/>
            <a:endCxn id="54" idx="0"/>
          </p:cNvCxnSpPr>
          <p:nvPr/>
        </p:nvCxnSpPr>
        <p:spPr>
          <a:xfrm>
            <a:off x="7040112" y="2708920"/>
            <a:ext cx="412097" cy="9739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9" name="Connecteur droit avec flèche 13"/>
          <p:cNvCxnSpPr>
            <a:stCxn id="54" idx="2"/>
            <a:endCxn id="18" idx="3"/>
          </p:cNvCxnSpPr>
          <p:nvPr/>
        </p:nvCxnSpPr>
        <p:spPr>
          <a:xfrm flipH="1">
            <a:off x="6612227" y="4209042"/>
            <a:ext cx="839982" cy="923208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Connecteur droit avec flèche 13"/>
          <p:cNvCxnSpPr>
            <a:stCxn id="54" idx="2"/>
            <a:endCxn id="42" idx="0"/>
          </p:cNvCxnSpPr>
          <p:nvPr/>
        </p:nvCxnSpPr>
        <p:spPr>
          <a:xfrm>
            <a:off x="7452209" y="4209042"/>
            <a:ext cx="150096" cy="948150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9" name="ZoneTexte 38"/>
          <p:cNvSpPr txBox="1"/>
          <p:nvPr/>
        </p:nvSpPr>
        <p:spPr>
          <a:xfrm rot="20708751">
            <a:off x="1918868" y="3297013"/>
            <a:ext cx="2594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PeerConnection.getStats</a:t>
            </a:r>
            <a:r>
              <a:rPr lang="en-US" sz="1200" dirty="0" smtClean="0"/>
              <a:t>() Information</a:t>
            </a:r>
            <a:endParaRPr lang="fr-FR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1008867" y="2028705"/>
            <a:ext cx="140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2">
                    <a:lumMod val="50000"/>
                  </a:schemeClr>
                </a:solidFill>
              </a:rPr>
              <a:t>Data  Plane Traffic</a:t>
            </a:r>
          </a:p>
          <a:p>
            <a:r>
              <a:rPr lang="de-DE" sz="1200" dirty="0" smtClean="0">
                <a:solidFill>
                  <a:schemeClr val="tx2">
                    <a:lumMod val="50000"/>
                  </a:schemeClr>
                </a:solidFill>
              </a:rPr>
              <a:t>Signalling Plane</a:t>
            </a:r>
            <a:endParaRPr lang="de-DE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8873" y="980728"/>
            <a:ext cx="90656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Receive Information from Application (</a:t>
            </a:r>
            <a:r>
              <a:rPr lang="en-US" sz="1400" dirty="0" err="1" smtClean="0"/>
              <a:t>PC.getStats</a:t>
            </a:r>
            <a:r>
              <a:rPr lang="en-US" sz="1400" dirty="0" smtClean="0"/>
              <a:t>()) + TDF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TDF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Broker requests QoS parameters via the specific Connectors to each domain</a:t>
            </a:r>
            <a:endParaRPr lang="en-US" sz="1400" dirty="0"/>
          </a:p>
        </p:txBody>
      </p:sp>
      <p:cxnSp>
        <p:nvCxnSpPr>
          <p:cNvPr id="32" name="Connecteur droit avec flèche 30"/>
          <p:cNvCxnSpPr>
            <a:stCxn id="19" idx="0"/>
            <a:endCxn id="12" idx="0"/>
          </p:cNvCxnSpPr>
          <p:nvPr/>
        </p:nvCxnSpPr>
        <p:spPr>
          <a:xfrm flipV="1">
            <a:off x="4780862" y="2708920"/>
            <a:ext cx="2259250" cy="3423817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Connecteur droit 20"/>
          <p:cNvCxnSpPr>
            <a:stCxn id="36" idx="1"/>
            <a:endCxn id="19" idx="3"/>
          </p:cNvCxnSpPr>
          <p:nvPr/>
        </p:nvCxnSpPr>
        <p:spPr>
          <a:xfrm flipV="1">
            <a:off x="2267744" y="6437053"/>
            <a:ext cx="3024336" cy="1000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20"/>
          <p:cNvCxnSpPr>
            <a:stCxn id="36" idx="1"/>
            <a:endCxn id="53" idx="2"/>
          </p:cNvCxnSpPr>
          <p:nvPr/>
        </p:nvCxnSpPr>
        <p:spPr>
          <a:xfrm flipH="1" flipV="1">
            <a:off x="473176" y="6334027"/>
            <a:ext cx="1794568" cy="2030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13"/>
          <p:cNvCxnSpPr>
            <a:stCxn id="12" idx="0"/>
            <a:endCxn id="47" idx="0"/>
          </p:cNvCxnSpPr>
          <p:nvPr/>
        </p:nvCxnSpPr>
        <p:spPr>
          <a:xfrm flipH="1">
            <a:off x="5020385" y="2708920"/>
            <a:ext cx="2019727" cy="1500122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onnecteur droit avec flèche 13"/>
          <p:cNvCxnSpPr>
            <a:stCxn id="47" idx="0"/>
            <a:endCxn id="36" idx="2"/>
          </p:cNvCxnSpPr>
          <p:nvPr/>
        </p:nvCxnSpPr>
        <p:spPr>
          <a:xfrm flipH="1">
            <a:off x="2957772" y="4209042"/>
            <a:ext cx="2062613" cy="2591108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Rectangle à coins arrondis 3"/>
          <p:cNvSpPr/>
          <p:nvPr/>
        </p:nvSpPr>
        <p:spPr>
          <a:xfrm>
            <a:off x="159671" y="5572319"/>
            <a:ext cx="615743" cy="113347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UE</a:t>
            </a:r>
            <a:endParaRPr lang="fr-FR" sz="1200" dirty="0"/>
          </a:p>
        </p:txBody>
      </p:sp>
      <p:sp>
        <p:nvSpPr>
          <p:cNvPr id="53" name="Rectangle à coins arrondis 4"/>
          <p:cNvSpPr/>
          <p:nvPr/>
        </p:nvSpPr>
        <p:spPr>
          <a:xfrm>
            <a:off x="193580" y="5600621"/>
            <a:ext cx="559191" cy="73340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App</a:t>
            </a:r>
          </a:p>
          <a:p>
            <a:pPr algn="ctr"/>
            <a:r>
              <a:rPr lang="en-US" sz="700" dirty="0" smtClean="0"/>
              <a:t>Network</a:t>
            </a:r>
            <a:br>
              <a:rPr lang="en-US" sz="700" dirty="0" smtClean="0"/>
            </a:br>
            <a:r>
              <a:rPr lang="en-US" sz="700" dirty="0" err="1" smtClean="0"/>
              <a:t>Hyperty</a:t>
            </a:r>
            <a:endParaRPr lang="en-US" sz="700" dirty="0" smtClean="0"/>
          </a:p>
          <a:p>
            <a:pPr algn="ctr"/>
            <a:r>
              <a:rPr lang="de-DE" sz="700" dirty="0"/>
              <a:t>+</a:t>
            </a:r>
          </a:p>
          <a:p>
            <a:pPr algn="ctr"/>
            <a:r>
              <a:rPr lang="de-DE" sz="700" dirty="0" smtClean="0"/>
              <a:t>LHCB</a:t>
            </a:r>
            <a:endParaRPr lang="fr-FR" sz="700" dirty="0"/>
          </a:p>
        </p:txBody>
      </p:sp>
      <p:sp>
        <p:nvSpPr>
          <p:cNvPr id="58" name="Rectangle à coins arrondis 3"/>
          <p:cNvSpPr/>
          <p:nvPr/>
        </p:nvSpPr>
        <p:spPr>
          <a:xfrm>
            <a:off x="165303" y="3909268"/>
            <a:ext cx="615743" cy="113347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UE</a:t>
            </a:r>
            <a:endParaRPr lang="fr-FR" sz="1200" dirty="0"/>
          </a:p>
        </p:txBody>
      </p:sp>
      <p:sp>
        <p:nvSpPr>
          <p:cNvPr id="60" name="Rectangle à coins arrondis 4"/>
          <p:cNvSpPr/>
          <p:nvPr/>
        </p:nvSpPr>
        <p:spPr>
          <a:xfrm>
            <a:off x="199212" y="3937570"/>
            <a:ext cx="559191" cy="73340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App</a:t>
            </a:r>
            <a:br>
              <a:rPr lang="en-US" sz="700" dirty="0" smtClean="0"/>
            </a:br>
            <a:r>
              <a:rPr lang="en-US" sz="700" dirty="0" smtClean="0"/>
              <a:t>Network </a:t>
            </a:r>
            <a:r>
              <a:rPr lang="en-US" sz="700" dirty="0" err="1" smtClean="0"/>
              <a:t>Hyperty</a:t>
            </a:r>
            <a:endParaRPr lang="en-US" sz="700" dirty="0" smtClean="0"/>
          </a:p>
          <a:p>
            <a:pPr algn="ctr"/>
            <a:r>
              <a:rPr lang="de-DE" sz="700" dirty="0" smtClean="0"/>
              <a:t>+</a:t>
            </a:r>
          </a:p>
          <a:p>
            <a:pPr algn="ctr"/>
            <a:r>
              <a:rPr lang="de-DE" sz="700" dirty="0" smtClean="0"/>
              <a:t>LHCB</a:t>
            </a:r>
            <a:endParaRPr lang="fr-FR" sz="700" dirty="0"/>
          </a:p>
        </p:txBody>
      </p:sp>
      <p:cxnSp>
        <p:nvCxnSpPr>
          <p:cNvPr id="80" name="Straight Connector 79"/>
          <p:cNvCxnSpPr>
            <a:stCxn id="53" idx="1"/>
          </p:cNvCxnSpPr>
          <p:nvPr/>
        </p:nvCxnSpPr>
        <p:spPr>
          <a:xfrm rot="10800000" flipH="1">
            <a:off x="193579" y="2852936"/>
            <a:ext cx="5354203" cy="3114388"/>
          </a:xfrm>
          <a:prstGeom prst="bentConnector3">
            <a:avLst>
              <a:gd name="adj1" fmla="val -1281"/>
            </a:avLst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Connecteur droit avec flèche 37"/>
          <p:cNvCxnSpPr>
            <a:stCxn id="60" idx="3"/>
            <a:endCxn id="12" idx="1"/>
          </p:cNvCxnSpPr>
          <p:nvPr/>
        </p:nvCxnSpPr>
        <p:spPr>
          <a:xfrm flipV="1">
            <a:off x="758403" y="3008725"/>
            <a:ext cx="4789380" cy="1295548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8" idx="1"/>
            <a:endCxn id="42" idx="3"/>
          </p:cNvCxnSpPr>
          <p:nvPr/>
        </p:nvCxnSpPr>
        <p:spPr>
          <a:xfrm>
            <a:off x="5796136" y="5132250"/>
            <a:ext cx="2214214" cy="2880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à coins arrondis 5"/>
          <p:cNvSpPr/>
          <p:nvPr/>
        </p:nvSpPr>
        <p:spPr>
          <a:xfrm>
            <a:off x="2339752" y="4941168"/>
            <a:ext cx="1152128" cy="5261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PDN Gateway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2999825" y="4077498"/>
            <a:ext cx="816091" cy="5261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PCRF</a:t>
            </a:r>
            <a:endParaRPr lang="fr-FR" sz="1200" dirty="0"/>
          </a:p>
        </p:txBody>
      </p:sp>
      <p:sp>
        <p:nvSpPr>
          <p:cNvPr id="44" name="Rectangle à coins arrondis 7"/>
          <p:cNvSpPr/>
          <p:nvPr/>
        </p:nvSpPr>
        <p:spPr>
          <a:xfrm>
            <a:off x="3746168" y="3514656"/>
            <a:ext cx="1213296" cy="5261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Connector:</a:t>
            </a:r>
            <a:br>
              <a:rPr lang="en-US" sz="1200" dirty="0" smtClean="0">
                <a:solidFill>
                  <a:schemeClr val="dk1"/>
                </a:solidFill>
              </a:rPr>
            </a:br>
            <a:r>
              <a:rPr lang="en-US" sz="1200" dirty="0" smtClean="0">
                <a:solidFill>
                  <a:schemeClr val="dk1"/>
                </a:solidFill>
              </a:rPr>
              <a:t>EPS Application Function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54" name="Rectangle à coins arrondis 17"/>
          <p:cNvSpPr/>
          <p:nvPr/>
        </p:nvSpPr>
        <p:spPr>
          <a:xfrm>
            <a:off x="6544781" y="3682863"/>
            <a:ext cx="1814856" cy="5261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Connector: </a:t>
            </a:r>
            <a:br>
              <a:rPr lang="de-DE" sz="1200" dirty="0" smtClean="0"/>
            </a:br>
            <a:r>
              <a:rPr lang="de-DE" sz="1200" dirty="0" smtClean="0"/>
              <a:t>Backend TURN Network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104" name="Straight Connector 103"/>
          <p:cNvCxnSpPr>
            <a:stCxn id="42" idx="1"/>
            <a:endCxn id="56" idx="3"/>
          </p:cNvCxnSpPr>
          <p:nvPr/>
        </p:nvCxnSpPr>
        <p:spPr>
          <a:xfrm>
            <a:off x="7194259" y="5420282"/>
            <a:ext cx="1842237" cy="9092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à coins arrondis 17"/>
          <p:cNvSpPr/>
          <p:nvPr/>
        </p:nvSpPr>
        <p:spPr>
          <a:xfrm>
            <a:off x="7194259" y="5157192"/>
            <a:ext cx="816091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TURN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47" name="Rectangle à coins arrondis 7"/>
          <p:cNvSpPr/>
          <p:nvPr/>
        </p:nvSpPr>
        <p:spPr>
          <a:xfrm>
            <a:off x="4352816" y="4209042"/>
            <a:ext cx="1335138" cy="5261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Connector:</a:t>
            </a:r>
            <a:br>
              <a:rPr lang="en-US" sz="1200" dirty="0" smtClean="0"/>
            </a:br>
            <a:r>
              <a:rPr lang="en-US" sz="1200" dirty="0" smtClean="0"/>
              <a:t>Fixed Line Access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5547783" y="2708920"/>
            <a:ext cx="2984657" cy="5996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Broker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119" name="Connecteur droit avec flèche 10"/>
          <p:cNvCxnSpPr/>
          <p:nvPr/>
        </p:nvCxnSpPr>
        <p:spPr>
          <a:xfrm flipH="1">
            <a:off x="395537" y="2167205"/>
            <a:ext cx="57606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Connecteur droit avec flèche 30"/>
          <p:cNvCxnSpPr/>
          <p:nvPr/>
        </p:nvCxnSpPr>
        <p:spPr>
          <a:xfrm flipH="1">
            <a:off x="395537" y="2360807"/>
            <a:ext cx="576063" cy="1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0" name="ZoneTexte 38"/>
          <p:cNvSpPr txBox="1"/>
          <p:nvPr/>
        </p:nvSpPr>
        <p:spPr>
          <a:xfrm>
            <a:off x="1653464" y="2575937"/>
            <a:ext cx="2594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PeerConnection.getStats</a:t>
            </a:r>
            <a:r>
              <a:rPr lang="en-US" sz="1200" dirty="0" smtClean="0"/>
              <a:t>() Information</a:t>
            </a:r>
            <a:endParaRPr lang="fr-FR" sz="1200" dirty="0"/>
          </a:p>
        </p:txBody>
      </p:sp>
      <p:sp>
        <p:nvSpPr>
          <p:cNvPr id="132" name="Oval 131"/>
          <p:cNvSpPr/>
          <p:nvPr/>
        </p:nvSpPr>
        <p:spPr>
          <a:xfrm>
            <a:off x="5579774" y="5784650"/>
            <a:ext cx="216361" cy="88470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7" name="Straight Arrow Connector 86"/>
          <p:cNvCxnSpPr>
            <a:stCxn id="19" idx="3"/>
            <a:endCxn id="18" idx="3"/>
          </p:cNvCxnSpPr>
          <p:nvPr/>
        </p:nvCxnSpPr>
        <p:spPr>
          <a:xfrm flipV="1">
            <a:off x="5292080" y="5132250"/>
            <a:ext cx="1320147" cy="13048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5796136" y="4869160"/>
            <a:ext cx="816091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TURN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98" name="Straight Arrow Connector 97"/>
          <p:cNvCxnSpPr>
            <a:stCxn id="19" idx="3"/>
            <a:endCxn id="56" idx="1"/>
          </p:cNvCxnSpPr>
          <p:nvPr/>
        </p:nvCxnSpPr>
        <p:spPr>
          <a:xfrm flipV="1">
            <a:off x="5292080" y="6329570"/>
            <a:ext cx="2880320" cy="10748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 à coins arrondis 3"/>
          <p:cNvSpPr/>
          <p:nvPr/>
        </p:nvSpPr>
        <p:spPr>
          <a:xfrm>
            <a:off x="8172400" y="5845763"/>
            <a:ext cx="864096" cy="96761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Other Peer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5724128" y="6453336"/>
            <a:ext cx="2172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 smtClean="0"/>
              <a:t>Direct</a:t>
            </a:r>
            <a:r>
              <a:rPr lang="de-DE" sz="1050" dirty="0" smtClean="0"/>
              <a:t> </a:t>
            </a:r>
            <a:r>
              <a:rPr lang="de-DE" sz="1050" dirty="0" err="1" smtClean="0"/>
              <a:t>or</a:t>
            </a:r>
            <a:r>
              <a:rPr lang="de-DE" sz="1050" dirty="0" smtClean="0"/>
              <a:t> TURN Server Path</a:t>
            </a:r>
            <a:endParaRPr lang="en-US" sz="1050" dirty="0"/>
          </a:p>
        </p:txBody>
      </p:sp>
      <p:cxnSp>
        <p:nvCxnSpPr>
          <p:cNvPr id="57" name="Connecteur droit avec flèche 13"/>
          <p:cNvCxnSpPr>
            <a:stCxn id="19" idx="2"/>
            <a:endCxn id="36" idx="1"/>
          </p:cNvCxnSpPr>
          <p:nvPr/>
        </p:nvCxnSpPr>
        <p:spPr>
          <a:xfrm flipH="1" flipV="1">
            <a:off x="2267744" y="6537061"/>
            <a:ext cx="2513118" cy="204307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Rectangle à coins arrondis 5"/>
          <p:cNvSpPr/>
          <p:nvPr/>
        </p:nvSpPr>
        <p:spPr>
          <a:xfrm>
            <a:off x="2267744" y="6273971"/>
            <a:ext cx="1380056" cy="52617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HGW</a:t>
            </a:r>
            <a:br>
              <a:rPr lang="en-US" sz="1200" dirty="0" smtClean="0">
                <a:solidFill>
                  <a:schemeClr val="dk1"/>
                </a:solidFill>
              </a:rPr>
            </a:br>
            <a:r>
              <a:rPr lang="en-US" sz="1200" dirty="0" smtClean="0">
                <a:solidFill>
                  <a:schemeClr val="dk1"/>
                </a:solidFill>
              </a:rPr>
              <a:t>(DSCP Marking)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4269643" y="6132737"/>
            <a:ext cx="1022437" cy="60863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Traffic Detection Function(s)</a:t>
            </a:r>
            <a:endParaRPr lang="fr-FR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1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QoS Categories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29B-7244-4119-A08A-7E4189FF9392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768960"/>
              </p:ext>
            </p:extLst>
          </p:nvPr>
        </p:nvGraphicFramePr>
        <p:xfrm>
          <a:off x="179509" y="1808336"/>
          <a:ext cx="8479536" cy="38455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84179"/>
                <a:gridCol w="1242333"/>
                <a:gridCol w="1413256"/>
                <a:gridCol w="1413256"/>
                <a:gridCol w="539667"/>
                <a:gridCol w="22868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QoS Level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GBR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Jitter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Delay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Loss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Comment</a:t>
                      </a:r>
                      <a:endParaRPr lang="en-US" sz="14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No QoS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Best</a:t>
                      </a:r>
                      <a:r>
                        <a:rPr lang="en-US" sz="1400" baseline="0" noProof="0" dirty="0" smtClean="0"/>
                        <a:t> Effort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BE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BE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BE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No guarantees</a:t>
                      </a:r>
                      <a:r>
                        <a:rPr lang="en-US" sz="1400" baseline="0" noProof="0" dirty="0" smtClean="0"/>
                        <a:t> at all</a:t>
                      </a:r>
                    </a:p>
                    <a:p>
                      <a:endParaRPr lang="en-US" sz="14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 err="1" smtClean="0"/>
                        <a:t>Parameterised</a:t>
                      </a:r>
                      <a:r>
                        <a:rPr lang="en-US" sz="1400" baseline="0" noProof="0" dirty="0" smtClean="0"/>
                        <a:t> </a:t>
                      </a:r>
                      <a:r>
                        <a:rPr lang="en-US" sz="1400" noProof="0" dirty="0" smtClean="0"/>
                        <a:t>QoS</a:t>
                      </a:r>
                      <a:r>
                        <a:rPr lang="en-US" sz="1400" baseline="0" noProof="0" dirty="0" smtClean="0"/>
                        <a:t/>
                      </a:r>
                      <a:br>
                        <a:rPr lang="en-US" sz="1400" baseline="0" noProof="0" dirty="0" smtClean="0"/>
                      </a:br>
                      <a:r>
                        <a:rPr lang="en-US" sz="1400" baseline="0" noProof="0" dirty="0" smtClean="0"/>
                        <a:t>(based on network parameters for direct comm.)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Guaranteed with parameters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Low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&lt; 150ms; </a:t>
                      </a:r>
                      <a:br>
                        <a:rPr lang="en-US" sz="1400" noProof="0" dirty="0" smtClean="0"/>
                      </a:br>
                      <a:r>
                        <a:rPr lang="en-US" sz="1400" noProof="0" dirty="0" smtClean="0"/>
                        <a:t>(e.g.</a:t>
                      </a:r>
                      <a:r>
                        <a:rPr lang="en-US" sz="1400" baseline="0" noProof="0" dirty="0" smtClean="0"/>
                        <a:t> for audio)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Low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As</a:t>
                      </a:r>
                      <a:r>
                        <a:rPr lang="en-US" sz="1400" baseline="0" noProof="0" dirty="0" smtClean="0"/>
                        <a:t> requested by Hyperties, Enforced on each technological domain;</a:t>
                      </a:r>
                    </a:p>
                    <a:p>
                      <a:r>
                        <a:rPr lang="en-US" sz="1400" baseline="0" noProof="0" dirty="0" smtClean="0"/>
                        <a:t/>
                      </a:r>
                      <a:br>
                        <a:rPr lang="en-US" sz="1400" baseline="0" noProof="0" dirty="0" smtClean="0"/>
                      </a:br>
                      <a:r>
                        <a:rPr lang="en-US" sz="1400" baseline="0" noProof="0" dirty="0" smtClean="0"/>
                        <a:t>M2M Use Cases applicable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Redirected Path</a:t>
                      </a:r>
                      <a:r>
                        <a:rPr lang="en-US" sz="1400" baseline="0" noProof="0" dirty="0" smtClean="0"/>
                        <a:t> for better QoS (run via TURN servers);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Guaranteed with pre-defined</a:t>
                      </a:r>
                      <a:r>
                        <a:rPr lang="en-US" sz="1400" baseline="0" noProof="0" dirty="0" smtClean="0"/>
                        <a:t> parameters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Low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Pre-defined</a:t>
                      </a:r>
                    </a:p>
                    <a:p>
                      <a:r>
                        <a:rPr lang="en-US" sz="1400" noProof="0" dirty="0" smtClean="0"/>
                        <a:t>~</a:t>
                      </a:r>
                      <a:r>
                        <a:rPr lang="en-US" sz="1400" baseline="0" noProof="0" dirty="0" smtClean="0"/>
                        <a:t> &lt; 150ms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Low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/>
                        <a:t>Detection via TDF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noProof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/>
                        <a:t>Pre-defined</a:t>
                      </a:r>
                      <a:r>
                        <a:rPr lang="en-US" sz="1400" baseline="0" noProof="0" dirty="0" smtClean="0"/>
                        <a:t> network routes via well established network routes (e.g. TURN);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noProof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noProof="0" dirty="0" smtClean="0"/>
                        <a:t>H2H/H2M RTC Use Cases applicable</a:t>
                      </a:r>
                      <a:endParaRPr lang="en-US" sz="1400" noProof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97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QoS Broker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Tasks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accomplish</a:t>
            </a:r>
            <a:endParaRPr lang="de-DE" dirty="0" smtClean="0"/>
          </a:p>
          <a:p>
            <a:pPr lvl="1"/>
            <a:r>
              <a:rPr lang="de-DE" dirty="0" err="1" smtClean="0"/>
              <a:t>Offer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feasible</a:t>
            </a:r>
            <a:r>
              <a:rPr lang="de-DE" dirty="0" smtClean="0"/>
              <a:t> TURN Server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particular</a:t>
            </a:r>
            <a:r>
              <a:rPr lang="de-DE" dirty="0" smtClean="0"/>
              <a:t> </a:t>
            </a:r>
            <a:r>
              <a:rPr lang="de-DE" dirty="0" err="1" smtClean="0"/>
              <a:t>connection</a:t>
            </a:r>
            <a:endParaRPr lang="de-DE" dirty="0" smtClean="0"/>
          </a:p>
          <a:p>
            <a:pPr lvl="1"/>
            <a:r>
              <a:rPr lang="de-DE" dirty="0" smtClean="0"/>
              <a:t>Push Probe </a:t>
            </a:r>
            <a:r>
              <a:rPr lang="de-DE" dirty="0" err="1" smtClean="0"/>
              <a:t>targets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/>
              <a:t> </a:t>
            </a:r>
            <a:r>
              <a:rPr lang="de-DE" dirty="0" smtClean="0"/>
              <a:t>an </a:t>
            </a:r>
            <a:r>
              <a:rPr lang="de-DE" dirty="0" err="1" smtClean="0"/>
              <a:t>overlay</a:t>
            </a:r>
            <a:r>
              <a:rPr lang="de-DE" dirty="0" smtClean="0"/>
              <a:t> AN-TURN Network</a:t>
            </a:r>
          </a:p>
          <a:p>
            <a:pPr lvl="1"/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paths</a:t>
            </a:r>
            <a:r>
              <a:rPr lang="de-DE" dirty="0" smtClean="0"/>
              <a:t> </a:t>
            </a:r>
            <a:r>
              <a:rPr lang="de-DE" dirty="0" err="1" smtClean="0"/>
              <a:t>costs</a:t>
            </a:r>
            <a:endParaRPr lang="de-DE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0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1038</Words>
  <Application>Microsoft Office PowerPoint</Application>
  <PresentationFormat>On-screen Show (4:3)</PresentationFormat>
  <Paragraphs>394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Thème Office</vt:lpstr>
      <vt:lpstr>PowerPoint Presentation</vt:lpstr>
      <vt:lpstr>PowerPoint Presentation</vt:lpstr>
      <vt:lpstr>PowerPoint Presentation</vt:lpstr>
      <vt:lpstr>Architecture 1</vt:lpstr>
      <vt:lpstr>Architecture 2</vt:lpstr>
      <vt:lpstr>Architecture 3 (for mobile connected devices)</vt:lpstr>
      <vt:lpstr>Architecture 4 (for mobile+fixed connected devices)</vt:lpstr>
      <vt:lpstr>Proposed QoS Categories</vt:lpstr>
      <vt:lpstr>QoS Broker</vt:lpstr>
      <vt:lpstr>Example</vt:lpstr>
      <vt:lpstr>Example</vt:lpstr>
      <vt:lpstr>Example</vt:lpstr>
      <vt:lpstr>Example (Probing TURN 1)</vt:lpstr>
      <vt:lpstr>Example (Probing TURN 1)</vt:lpstr>
      <vt:lpstr>Example (Probing TURN 2)</vt:lpstr>
      <vt:lpstr>Example (Probing TURN 3)</vt:lpstr>
      <vt:lpstr>Calculate best TURN Server</vt:lpstr>
      <vt:lpstr>Calculate best TURN Server</vt:lpstr>
      <vt:lpstr>Open Points</vt:lpstr>
      <vt:lpstr>Open Points (2)</vt:lpstr>
    </vt:vector>
  </TitlesOfParts>
  <Company>FRANCE TELECOM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1</dc:title>
  <dc:creator>Ewa Janczukowicz</dc:creator>
  <cp:lastModifiedBy>Haensge.kay</cp:lastModifiedBy>
  <cp:revision>37</cp:revision>
  <dcterms:created xsi:type="dcterms:W3CDTF">2015-07-09T14:05:28Z</dcterms:created>
  <dcterms:modified xsi:type="dcterms:W3CDTF">2016-01-27T11:12:42Z</dcterms:modified>
</cp:coreProperties>
</file>