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5" r:id="rId6"/>
    <p:sldId id="279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46" autoAdjust="0"/>
    <p:restoredTop sz="93824" autoAdjust="0"/>
  </p:normalViewPr>
  <p:slideViewPr>
    <p:cSldViewPr snapToObjects="1">
      <p:cViewPr varScale="1">
        <p:scale>
          <a:sx n="120" d="100"/>
          <a:sy n="120" d="100"/>
        </p:scale>
        <p:origin x="-2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375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4B74-27B5-4270-BCC0-33FF137E9405}" type="datetimeFigureOut">
              <a:rPr lang="en-GB" smtClean="0"/>
              <a:pPr/>
              <a:t>09.02.2016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C460-ACCE-4C01-8B67-5379AE8387A3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527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647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rethink-project.eu" TargetMode="External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rethink-project.eu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eTH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253435"/>
            <a:ext cx="86106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 smtClean="0">
                <a:ea typeface="ＭＳ Ｐゴシック" charset="-128"/>
                <a:cs typeface="+mn-cs"/>
              </a:rPr>
              <a:t>This project has received funding from the European Union’s Horizon 2020 research and innovation programme under grant agreement No </a:t>
            </a:r>
            <a:r>
              <a:rPr lang="en-US" sz="1050" dirty="0" smtClean="0">
                <a:ea typeface="ＭＳ Ｐゴシック" charset="-128"/>
                <a:cs typeface="+mn-cs"/>
              </a:rPr>
              <a:t>645342. This publication </a:t>
            </a:r>
            <a:r>
              <a:rPr lang="en-GB" sz="1050" dirty="0" smtClean="0">
                <a:ea typeface="ＭＳ Ｐゴシック" charset="-128"/>
                <a:cs typeface="+mn-cs"/>
              </a:rPr>
              <a:t>reflects only the author’s view and the European Commission is not responsible for any use that may be made of the information it contains.</a:t>
            </a:r>
            <a:r>
              <a:rPr lang="en-US" sz="1050" dirty="0" smtClean="0">
                <a:ea typeface="ＭＳ Ｐゴシック" charset="-128"/>
                <a:cs typeface="+mn-cs"/>
              </a:rPr>
              <a:t> </a:t>
            </a:r>
            <a:endParaRPr lang="en-GB" sz="1050" dirty="0">
              <a:ea typeface="ＭＳ Ｐゴシック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411760" y="220038"/>
            <a:ext cx="659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+mn-cs"/>
              </a:rPr>
              <a:t>Trustful hyper-linked entities in dynamic networks</a:t>
            </a:r>
            <a:endParaRPr lang="en-GB" sz="2400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712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2" name="Picture 11" descr="C:\Users\sibylle\Desktop\Capture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260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  <p:pic>
        <p:nvPicPr>
          <p:cNvPr id="18" name="Picture 17" descr="C:\Users\sibylle\Desktop\Capture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8852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  <p:pic>
        <p:nvPicPr>
          <p:cNvPr id="16" name="Picture 15" descr="C:\Users\sibylle\Desktop\Capture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667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9" name="Picture 8" descr="C:\Users\sibylle\Desktop\Capture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3081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F587-23C3-47FD-837F-235547C72AE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800" y="5984875"/>
            <a:ext cx="86106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 smtClean="0">
                <a:ea typeface="ＭＳ Ｐゴシック" charset="-128"/>
                <a:cs typeface="+mn-cs"/>
              </a:rPr>
              <a:t>This project has received funding from the European Union’s Horizon 2020 research and innovation programme under grant agreement No </a:t>
            </a:r>
            <a:r>
              <a:rPr lang="en-US" sz="1050" dirty="0" smtClean="0">
                <a:ea typeface="ＭＳ Ｐゴシック" charset="-128"/>
                <a:cs typeface="+mn-cs"/>
              </a:rPr>
              <a:t>645342. This publication </a:t>
            </a:r>
            <a:r>
              <a:rPr lang="en-GB" sz="1050" dirty="0" smtClean="0">
                <a:ea typeface="ＭＳ Ｐゴシック" charset="-128"/>
                <a:cs typeface="+mn-cs"/>
              </a:rPr>
              <a:t>reflects only the author’s view and the European Commission is not responsible for any use that may be made of the information it contains.</a:t>
            </a:r>
            <a:r>
              <a:rPr lang="en-US" sz="1050" dirty="0" smtClean="0">
                <a:ea typeface="ＭＳ Ｐゴシック" charset="-128"/>
                <a:cs typeface="+mn-cs"/>
              </a:rPr>
              <a:t> </a:t>
            </a:r>
            <a:endParaRPr lang="en-GB" sz="1050" dirty="0">
              <a:ea typeface="ＭＳ Ｐゴシック" charset="-128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91680" y="1588517"/>
            <a:ext cx="5481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Last </a:t>
            </a:r>
            <a:r>
              <a:rPr lang="de-DE" sz="2400" dirty="0" err="1" smtClean="0"/>
              <a:t>slide</a:t>
            </a:r>
            <a:r>
              <a:rPr lang="de-DE" sz="2400" dirty="0" smtClean="0"/>
              <a:t> 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Fisrtname</a:t>
            </a:r>
            <a:r>
              <a:rPr lang="de-DE" sz="2400" dirty="0" smtClean="0"/>
              <a:t> </a:t>
            </a:r>
            <a:r>
              <a:rPr lang="de-DE" sz="2400" dirty="0" err="1" smtClean="0"/>
              <a:t>lastname</a:t>
            </a:r>
            <a:endParaRPr lang="de-DE" sz="2400" dirty="0" smtClean="0"/>
          </a:p>
          <a:p>
            <a:r>
              <a:rPr lang="de-DE" sz="2400" dirty="0" smtClean="0"/>
              <a:t>Company</a:t>
            </a:r>
          </a:p>
          <a:p>
            <a:endParaRPr lang="de-DE" sz="2400" dirty="0" smtClean="0"/>
          </a:p>
          <a:p>
            <a:r>
              <a:rPr lang="de-DE" sz="2400" dirty="0" smtClean="0"/>
              <a:t>firstname@bestcompany</a:t>
            </a:r>
            <a:r>
              <a:rPr lang="de-DE" sz="2400" baseline="0" dirty="0" smtClean="0"/>
              <a:t>.eu</a:t>
            </a:r>
            <a:endParaRPr lang="de-DE" sz="2400" dirty="0" smtClean="0"/>
          </a:p>
          <a:p>
            <a:endParaRPr lang="en-GB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238114" y="4563705"/>
            <a:ext cx="367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en-GB" sz="1400" dirty="0" smtClean="0">
                <a:ea typeface="ＭＳ Ｐゴシック" charset="-128"/>
              </a:rPr>
              <a:t>Project website: </a:t>
            </a:r>
            <a:r>
              <a:rPr lang="en-GB" sz="1400" dirty="0" smtClean="0">
                <a:ea typeface="ＭＳ Ｐゴシック" charset="-128"/>
                <a:hlinkClick r:id="rId2"/>
              </a:rPr>
              <a:t>http://www.rethink-project.eu</a:t>
            </a:r>
            <a:r>
              <a:rPr lang="en-GB" sz="1400" dirty="0" smtClean="0">
                <a:ea typeface="ＭＳ Ｐゴシック" charset="-128"/>
              </a:rPr>
              <a:t> </a:t>
            </a:r>
          </a:p>
          <a:p>
            <a:pPr eaLnBrk="1" hangingPunct="1">
              <a:defRPr/>
            </a:pPr>
            <a:r>
              <a:rPr lang="en-GB" sz="1400" dirty="0" smtClean="0">
                <a:ea typeface="ＭＳ Ｐゴシック" charset="-128"/>
              </a:rPr>
              <a:t>E-mail contact: </a:t>
            </a:r>
            <a:r>
              <a:rPr lang="en-GB" sz="1400" dirty="0" smtClean="0">
                <a:ea typeface="ＭＳ Ｐゴシック" charset="-128"/>
                <a:hlinkClick r:id="rId3"/>
              </a:rPr>
              <a:t>contact@rethink-project.eu</a:t>
            </a:r>
            <a:r>
              <a:rPr lang="en-GB" sz="1400" dirty="0" smtClean="0">
                <a:ea typeface="ＭＳ Ｐゴシック" charset="-128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11760" y="220038"/>
            <a:ext cx="659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+mn-cs"/>
              </a:rPr>
              <a:t>Trustful hyper-linked entities in dynamic networks</a:t>
            </a:r>
            <a:endParaRPr lang="en-GB" sz="2400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917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4D4F587-23C3-47FD-837F-235547C72AE4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077200" cy="1470025"/>
          </a:xfrm>
        </p:spPr>
        <p:txBody>
          <a:bodyPr/>
          <a:lstStyle/>
          <a:p>
            <a:r>
              <a:rPr lang="en-GB" dirty="0" smtClean="0"/>
              <a:t>WP</a:t>
            </a:r>
            <a:r>
              <a:rPr lang="en-GB" dirty="0" smtClean="0"/>
              <a:t>-3 Task 3: LHCP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7010400" cy="1524000"/>
          </a:xfrm>
        </p:spPr>
        <p:txBody>
          <a:bodyPr/>
          <a:lstStyle/>
          <a:p>
            <a:r>
              <a:rPr lang="de-DE" dirty="0" smtClean="0"/>
              <a:t>Marc </a:t>
            </a:r>
            <a:r>
              <a:rPr lang="de-DE" dirty="0" smtClean="0"/>
              <a:t>Emmelmann</a:t>
            </a:r>
            <a:r>
              <a:rPr lang="en-GB" dirty="0" smtClean="0"/>
              <a:t> (Fraunhofer FOKUS)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81000" y="5791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Confidentiality: This document is internal to </a:t>
            </a:r>
            <a:r>
              <a:rPr lang="en-US" sz="1400" dirty="0" err="1" smtClean="0"/>
              <a:t>reTHINK</a:t>
            </a:r>
            <a:r>
              <a:rPr lang="en-US" sz="1400" dirty="0" smtClean="0"/>
              <a:t> and may not be made available outside the scope of the project consortium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6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LHCB Design Principles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Align with agreed interface concepts in </a:t>
            </a:r>
            <a:r>
              <a:rPr lang="en-US" sz="2800" dirty="0" err="1" smtClean="0"/>
              <a:t>reTHINK</a:t>
            </a:r>
            <a:endParaRPr lang="en-US" sz="2800" dirty="0" smtClean="0"/>
          </a:p>
          <a:p>
            <a:pPr lvl="1"/>
            <a:r>
              <a:rPr lang="en-US" sz="2400" dirty="0" smtClean="0">
                <a:sym typeface="Wingdings"/>
              </a:rPr>
              <a:t>Reusability of interface implementations / </a:t>
            </a:r>
            <a:r>
              <a:rPr lang="en-US" sz="2400" dirty="0" err="1" smtClean="0">
                <a:sym typeface="Wingdings"/>
              </a:rPr>
              <a:t>hyperties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Ease of deployment</a:t>
            </a:r>
          </a:p>
          <a:p>
            <a:r>
              <a:rPr lang="en-US" sz="2800" dirty="0" smtClean="0">
                <a:sym typeface="Wingdings"/>
              </a:rPr>
              <a:t>Extensibility</a:t>
            </a:r>
          </a:p>
          <a:p>
            <a:pPr lvl="1"/>
            <a:r>
              <a:rPr lang="en-US" sz="2400" dirty="0" smtClean="0">
                <a:sym typeface="Wingdings"/>
              </a:rPr>
              <a:t>Initial design based on getter() primitives to access information from the LHCB about clients‘ connectivity attributes</a:t>
            </a:r>
          </a:p>
          <a:p>
            <a:pPr lvl="1"/>
            <a:r>
              <a:rPr lang="en-US" sz="2400" dirty="0" smtClean="0">
                <a:sym typeface="Wingdings"/>
              </a:rPr>
              <a:t>Consider (native) support for notification-upon-attribute-change</a:t>
            </a:r>
          </a:p>
          <a:p>
            <a:r>
              <a:rPr lang="en-US" dirty="0" smtClean="0">
                <a:sym typeface="Wingdings"/>
              </a:rPr>
              <a:t>Clients may be constrained devices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LHCB Architecture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105400" y="1600202"/>
            <a:ext cx="3581400" cy="4525963"/>
          </a:xfrm>
        </p:spPr>
        <p:txBody>
          <a:bodyPr/>
          <a:lstStyle/>
          <a:p>
            <a:r>
              <a:rPr lang="en-US" sz="1600" dirty="0" smtClean="0"/>
              <a:t>Two components</a:t>
            </a:r>
          </a:p>
          <a:p>
            <a:pPr lvl="1"/>
            <a:r>
              <a:rPr lang="en-US" sz="1400" dirty="0" smtClean="0"/>
              <a:t>LHCB-broker</a:t>
            </a:r>
          </a:p>
          <a:p>
            <a:pPr lvl="1"/>
            <a:r>
              <a:rPr lang="en-US" sz="1400" dirty="0" smtClean="0"/>
              <a:t>LHCB-client</a:t>
            </a:r>
          </a:p>
          <a:p>
            <a:r>
              <a:rPr lang="en-US" sz="1600" dirty="0" smtClean="0"/>
              <a:t>Broker</a:t>
            </a:r>
          </a:p>
          <a:p>
            <a:pPr lvl="1"/>
            <a:r>
              <a:rPr lang="en-US" sz="1400" dirty="0" smtClean="0"/>
              <a:t>Accumulates information from client and exposes them to other rethink backend components</a:t>
            </a:r>
          </a:p>
          <a:p>
            <a:pPr lvl="1"/>
            <a:r>
              <a:rPr lang="en-US" sz="1400" dirty="0" smtClean="0"/>
              <a:t>Getter()-based read access (</a:t>
            </a:r>
            <a:r>
              <a:rPr lang="en-US" sz="1400" dirty="0" err="1" smtClean="0"/>
              <a:t>http(s</a:t>
            </a:r>
            <a:r>
              <a:rPr lang="en-US" sz="1400" dirty="0" smtClean="0"/>
              <a:t>) request on well-known path)</a:t>
            </a:r>
          </a:p>
          <a:p>
            <a:pPr lvl="1"/>
            <a:r>
              <a:rPr lang="en-US" sz="1400" dirty="0" smtClean="0"/>
              <a:t>Potential extension towards </a:t>
            </a:r>
            <a:r>
              <a:rPr lang="en-US" sz="1400" dirty="0" err="1" smtClean="0"/>
              <a:t>coap</a:t>
            </a:r>
            <a:r>
              <a:rPr lang="en-US" sz="1400" dirty="0" smtClean="0"/>
              <a:t> to allow for subscriptions and write-access to attributes</a:t>
            </a:r>
          </a:p>
          <a:p>
            <a:r>
              <a:rPr lang="en-US" sz="1800" dirty="0" smtClean="0"/>
              <a:t>Client</a:t>
            </a:r>
          </a:p>
          <a:p>
            <a:pPr lvl="1"/>
            <a:r>
              <a:rPr lang="en-US" sz="1400" dirty="0" smtClean="0"/>
              <a:t>Provides representation of client / interfaces as a resource with attributes</a:t>
            </a:r>
          </a:p>
          <a:p>
            <a:pPr lvl="1"/>
            <a:r>
              <a:rPr lang="en-US" sz="1400" dirty="0" smtClean="0"/>
              <a:t>Attributes contain information on connectivity status</a:t>
            </a:r>
          </a:p>
          <a:p>
            <a:pPr lvl="1">
              <a:buNone/>
            </a:pPr>
            <a:endParaRPr lang="en-US" sz="1400" dirty="0" smtClean="0"/>
          </a:p>
        </p:txBody>
      </p:sp>
      <p:pic>
        <p:nvPicPr>
          <p:cNvPr id="9" name="Bild 8" descr="lhcb-external-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7" y="849737"/>
            <a:ext cx="4586313" cy="54341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LHCB Status of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Broker</a:t>
            </a:r>
          </a:p>
          <a:p>
            <a:pPr lvl="1"/>
            <a:r>
              <a:rPr lang="en-US" sz="2400" dirty="0" smtClean="0"/>
              <a:t>Initial framework analyzed</a:t>
            </a:r>
          </a:p>
          <a:p>
            <a:pPr lvl="1"/>
            <a:r>
              <a:rPr lang="en-US" sz="2400" dirty="0" smtClean="0"/>
              <a:t>Implementation of broker core started</a:t>
            </a:r>
          </a:p>
          <a:p>
            <a:pPr lvl="1"/>
            <a:r>
              <a:rPr lang="en-US" sz="2400" dirty="0" smtClean="0"/>
              <a:t>Open: definition of well-known path for accessing information about client</a:t>
            </a:r>
          </a:p>
          <a:p>
            <a:r>
              <a:rPr lang="en-US" sz="2800" dirty="0" smtClean="0"/>
              <a:t>Client</a:t>
            </a:r>
          </a:p>
          <a:p>
            <a:pPr lvl="1"/>
            <a:r>
              <a:rPr lang="en-US" sz="2400" dirty="0" smtClean="0"/>
              <a:t>Evaluation of different frameworks as we might not have a one-fits-all implementation (clients have different operating systems)</a:t>
            </a:r>
          </a:p>
          <a:p>
            <a:pPr lvl="1"/>
            <a:r>
              <a:rPr lang="en-US" sz="2400" dirty="0" smtClean="0"/>
              <a:t>Definition of resource model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LHCP Discussion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RO vs. RW access from backend</a:t>
            </a:r>
          </a:p>
          <a:p>
            <a:pPr lvl="1"/>
            <a:r>
              <a:rPr lang="en-US" sz="1600" dirty="0" smtClean="0"/>
              <a:t>Do we need to convey information back to the client (i.e. back-end component may issue whish that client connects via a certain interface type)?</a:t>
            </a:r>
          </a:p>
          <a:p>
            <a:pPr lvl="1"/>
            <a:r>
              <a:rPr lang="en-US" sz="1600" dirty="0" smtClean="0"/>
              <a:t>RO based on </a:t>
            </a:r>
            <a:r>
              <a:rPr lang="en-US" sz="1600" dirty="0" err="1" smtClean="0"/>
              <a:t>http(s</a:t>
            </a:r>
            <a:r>
              <a:rPr lang="en-US" sz="1600" dirty="0" smtClean="0"/>
              <a:t>);  RW to be based on </a:t>
            </a:r>
            <a:r>
              <a:rPr lang="en-US" sz="1600" dirty="0" err="1" smtClean="0"/>
              <a:t>coap</a:t>
            </a:r>
            <a:endParaRPr lang="en-US" sz="1600" dirty="0" smtClean="0"/>
          </a:p>
          <a:p>
            <a:pPr lvl="1"/>
            <a:r>
              <a:rPr lang="en-US" sz="1600" dirty="0" smtClean="0"/>
              <a:t>Needs to be reflected early in the data model for the stored information</a:t>
            </a:r>
          </a:p>
          <a:p>
            <a:r>
              <a:rPr lang="en-US" sz="1800" dirty="0" smtClean="0"/>
              <a:t>Data model</a:t>
            </a:r>
          </a:p>
          <a:p>
            <a:pPr lvl="1"/>
            <a:r>
              <a:rPr lang="en-US" sz="1600" dirty="0" smtClean="0"/>
              <a:t>Well-known path descriptor needed</a:t>
            </a:r>
          </a:p>
          <a:p>
            <a:pPr lvl="1"/>
            <a:r>
              <a:rPr lang="en-US" sz="1600" dirty="0" smtClean="0"/>
              <a:t>What information is required from the client?</a:t>
            </a:r>
          </a:p>
          <a:p>
            <a:pPr lvl="1"/>
            <a:r>
              <a:rPr lang="en-US" sz="1600" dirty="0" smtClean="0"/>
              <a:t>How do the entry access keys look like (first part of well known path)?</a:t>
            </a:r>
          </a:p>
          <a:p>
            <a:pPr lvl="1"/>
            <a:r>
              <a:rPr lang="en-US" sz="1600" dirty="0" smtClean="0"/>
              <a:t>Are we interested in the connectivity information of a given client device or in information how to access a user (potentially via different devices)?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Bildplatzhalter 6" descr="lay-p30110136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27101" r="27101"/>
          <a:stretch>
            <a:fillRect/>
          </a:stretch>
        </p:blipFill>
        <p:spPr>
          <a:xfrm>
            <a:off x="5488393" y="1219195"/>
            <a:ext cx="3201987" cy="4816248"/>
          </a:xfrm>
          <a:prstGeom prst="rect">
            <a:avLst/>
          </a:prstGeom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57595" y="1793909"/>
            <a:ext cx="4177336" cy="26432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47970"/>
            </a:outerShdw>
          </a:effectLst>
        </p:spPr>
        <p:txBody>
          <a:bodyPr wrap="none" lIns="108074" tIns="54036" rIns="108074" bIns="54036" anchor="ctr"/>
          <a:lstStyle/>
          <a:p>
            <a:pPr algn="ctr" defTabSz="1079984" eaLnBrk="0" hangingPunct="0">
              <a:lnSpc>
                <a:spcPct val="95000"/>
              </a:lnSpc>
              <a:spcBef>
                <a:spcPct val="30000"/>
              </a:spcBef>
            </a:pPr>
            <a:endParaRPr lang="en-US" sz="1050" b="1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69" y="2248029"/>
            <a:ext cx="4054420" cy="20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74" tIns="54036" rIns="108074" bIns="54036">
            <a:spAutoFit/>
          </a:bodyPr>
          <a:lstStyle>
            <a:lvl1pPr defTabSz="9572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572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572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72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451"/>
              </a:spcAft>
            </a:pPr>
            <a:r>
              <a:rPr lang="en-GB" sz="1100" b="1" dirty="0">
                <a:latin typeface="Frutiger 55 Roman" charset="0"/>
              </a:rPr>
              <a:t> </a:t>
            </a:r>
            <a:r>
              <a:rPr lang="en-GB" sz="1100" b="1" dirty="0" smtClean="0">
                <a:latin typeface="Frutiger 55 Roman" charset="0"/>
              </a:rPr>
              <a:t> Marc Emmelmann</a:t>
            </a:r>
          </a:p>
          <a:p>
            <a:r>
              <a:rPr lang="en-GB" sz="1100" dirty="0">
                <a:latin typeface="Frutiger 55 Roman" charset="0"/>
              </a:rPr>
              <a:t>  </a:t>
            </a:r>
            <a:r>
              <a:rPr lang="en-GB" sz="1100" dirty="0" smtClean="0">
                <a:latin typeface="Frutiger 55 Roman" charset="0"/>
              </a:rPr>
              <a:t> </a:t>
            </a:r>
          </a:p>
          <a:p>
            <a:r>
              <a:rPr lang="en-GB" sz="1100" dirty="0">
                <a:latin typeface="Frutiger 55 Roman" charset="0"/>
              </a:rPr>
              <a:t>   Senior Researcher</a:t>
            </a:r>
          </a:p>
          <a:p>
            <a:r>
              <a:rPr lang="en-GB" sz="1100" dirty="0">
                <a:latin typeface="Frutiger 55 Roman" charset="0"/>
              </a:rPr>
              <a:t>   Next Generation Network Infrastructures</a:t>
            </a:r>
          </a:p>
          <a:p>
            <a:endParaRPr lang="en-GB" sz="1100" dirty="0">
              <a:latin typeface="Frutiger 55 Roman" charset="0"/>
            </a:endParaRPr>
          </a:p>
          <a:p>
            <a:r>
              <a:rPr lang="en-GB" sz="1100" dirty="0">
                <a:latin typeface="Frutiger 55 Roman" charset="0"/>
              </a:rPr>
              <a:t>   Fraunhofer Institute for Open Communication Systems </a:t>
            </a:r>
          </a:p>
          <a:p>
            <a:r>
              <a:rPr lang="en-GB" sz="1100" dirty="0">
                <a:latin typeface="Frutiger 55 Roman" charset="0"/>
              </a:rPr>
              <a:t>   </a:t>
            </a:r>
            <a:r>
              <a:rPr lang="en-GB" sz="1100" dirty="0" err="1">
                <a:latin typeface="Frutiger 55 Roman" charset="0"/>
              </a:rPr>
              <a:t>Kaiserin</a:t>
            </a:r>
            <a:r>
              <a:rPr lang="en-GB" sz="1100" dirty="0">
                <a:latin typeface="Frutiger 55 Roman" charset="0"/>
              </a:rPr>
              <a:t>-Augusta-</a:t>
            </a:r>
            <a:r>
              <a:rPr lang="en-GB" sz="1100" dirty="0" err="1">
                <a:latin typeface="Frutiger 55 Roman" charset="0"/>
              </a:rPr>
              <a:t>Allee</a:t>
            </a:r>
            <a:r>
              <a:rPr lang="en-GB" sz="1100" dirty="0">
                <a:latin typeface="Frutiger 55 Roman" charset="0"/>
              </a:rPr>
              <a:t> 31  |  10589 Berlin  |  Germany</a:t>
            </a:r>
          </a:p>
          <a:p>
            <a:endParaRPr lang="en-GB" sz="1100" dirty="0">
              <a:latin typeface="Frutiger 55 Roman" charset="0"/>
            </a:endParaRPr>
          </a:p>
          <a:p>
            <a:r>
              <a:rPr lang="en-GB" sz="1100" dirty="0">
                <a:latin typeface="Frutiger 55 Roman" charset="0"/>
              </a:rPr>
              <a:t>   Phone  +49 30 3463 </a:t>
            </a:r>
            <a:r>
              <a:rPr lang="en-GB" sz="1100" dirty="0" smtClean="0">
                <a:latin typeface="Frutiger 55 Roman" charset="0"/>
              </a:rPr>
              <a:t>- 7268</a:t>
            </a:r>
          </a:p>
          <a:p>
            <a:r>
              <a:rPr lang="en-GB" sz="1100" dirty="0">
                <a:latin typeface="Frutiger 55 Roman" charset="0"/>
              </a:rPr>
              <a:t>  </a:t>
            </a:r>
            <a:r>
              <a:rPr lang="en-GB" sz="1100" dirty="0" smtClean="0">
                <a:latin typeface="Frutiger 55 Roman" charset="0"/>
              </a:rPr>
              <a:t> </a:t>
            </a:r>
            <a:r>
              <a:rPr lang="en-GB" sz="1100" dirty="0" err="1" smtClean="0">
                <a:latin typeface="Frutiger 55 Roman" charset="0"/>
              </a:rPr>
              <a:t>marc.emmelmann@</a:t>
            </a:r>
            <a:r>
              <a:rPr lang="en-GB" sz="1100" dirty="0" err="1">
                <a:latin typeface="Frutiger 55 Roman" charset="0"/>
              </a:rPr>
              <a:t>fokus.fraunhofer.de</a:t>
            </a:r>
            <a:endParaRPr lang="en-GB" sz="1100" dirty="0">
              <a:latin typeface="Frutiger 55 Roman" charset="0"/>
            </a:endParaRPr>
          </a:p>
          <a:p>
            <a:r>
              <a:rPr lang="en-GB" sz="1100" dirty="0">
                <a:latin typeface="Frutiger 55 Roman" charset="0"/>
              </a:rPr>
              <a:t>   </a:t>
            </a:r>
            <a:r>
              <a:rPr lang="en-GB" sz="1100" dirty="0" err="1">
                <a:latin typeface="Frutiger 55 Roman" charset="0"/>
              </a:rPr>
              <a:t>www.fokus.fraunhofer.de</a:t>
            </a:r>
            <a:r>
              <a:rPr lang="en-GB" sz="1100" dirty="0">
                <a:latin typeface="Frutiger 55 Roman" charset="0"/>
              </a:rPr>
              <a:t>/go/</a:t>
            </a:r>
            <a:r>
              <a:rPr lang="en-GB" sz="1100" dirty="0" err="1">
                <a:latin typeface="Frutiger 55 Roman" charset="0"/>
              </a:rPr>
              <a:t>ngni</a:t>
            </a:r>
            <a:endParaRPr lang="en-GB" sz="1100" dirty="0">
              <a:solidFill>
                <a:srgbClr val="00006C"/>
              </a:solidFill>
              <a:latin typeface="Frutiger 55 Roman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6250" y="1987680"/>
            <a:ext cx="2007655" cy="60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496693" y="1268760"/>
            <a:ext cx="3179763" cy="139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63" tIns="51581" rIns="103163" bIns="515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 dirty="0">
                <a:latin typeface="Tahoma" charset="0"/>
                <a:cs typeface="Tahoma" charset="0"/>
              </a:rPr>
              <a:t>Links:</a:t>
            </a:r>
          </a:p>
          <a:p>
            <a:pPr eaLnBrk="1" hangingPunct="1"/>
            <a:r>
              <a:rPr lang="en-GB" sz="1400" dirty="0" err="1">
                <a:latin typeface="Tahoma" charset="0"/>
                <a:cs typeface="Tahoma" charset="0"/>
              </a:rPr>
              <a:t>www.fuseco-playground.org</a:t>
            </a:r>
            <a:endParaRPr lang="en-GB" sz="1400" dirty="0">
              <a:latin typeface="Tahoma" charset="0"/>
              <a:cs typeface="Tahoma" charset="0"/>
            </a:endParaRPr>
          </a:p>
          <a:p>
            <a:pPr eaLnBrk="1" hangingPunct="1"/>
            <a:r>
              <a:rPr lang="en-GB" sz="1400" dirty="0" err="1">
                <a:latin typeface="Tahoma" charset="0"/>
                <a:cs typeface="Tahoma" charset="0"/>
              </a:rPr>
              <a:t>www.sc-playground.org</a:t>
            </a:r>
            <a:endParaRPr lang="en-GB" sz="1400" dirty="0">
              <a:latin typeface="Tahoma" charset="0"/>
              <a:cs typeface="Tahoma" charset="0"/>
            </a:endParaRPr>
          </a:p>
          <a:p>
            <a:pPr eaLnBrk="1" hangingPunct="1"/>
            <a:r>
              <a:rPr lang="en-GB" sz="1400" dirty="0" err="1">
                <a:latin typeface="Tahoma" charset="0"/>
                <a:cs typeface="Tahoma" charset="0"/>
              </a:rPr>
              <a:t>www.fuseco-forum.org</a:t>
            </a:r>
            <a:endParaRPr lang="en-GB" sz="1400" dirty="0">
              <a:latin typeface="Tahoma" charset="0"/>
              <a:cs typeface="Tahoma" charset="0"/>
            </a:endParaRPr>
          </a:p>
          <a:p>
            <a:pPr eaLnBrk="1" hangingPunct="1"/>
            <a:r>
              <a:rPr lang="en-GB" sz="1400" dirty="0" err="1">
                <a:latin typeface="Tahoma" charset="0"/>
                <a:cs typeface="Tahoma" charset="0"/>
              </a:rPr>
              <a:t>www.openmtc.org</a:t>
            </a:r>
            <a:endParaRPr lang="en-GB" sz="1400" dirty="0">
              <a:latin typeface="Tahoma" charset="0"/>
              <a:cs typeface="Tahoma" charset="0"/>
            </a:endParaRPr>
          </a:p>
          <a:p>
            <a:pPr eaLnBrk="1" hangingPunct="1"/>
            <a:r>
              <a:rPr lang="en-GB" sz="1400" dirty="0" err="1">
                <a:latin typeface="Tahoma" charset="0"/>
                <a:cs typeface="Tahoma" charset="0"/>
              </a:rPr>
              <a:t>www.openepc.net</a:t>
            </a:r>
            <a:r>
              <a:rPr lang="en-GB" sz="1400" dirty="0">
                <a:latin typeface="Tahoma" charset="0"/>
                <a:cs typeface="Tahoma" charset="0"/>
              </a:rPr>
              <a:t>.</a:t>
            </a:r>
          </a:p>
        </p:txBody>
      </p:sp>
      <p:sp>
        <p:nvSpPr>
          <p:cNvPr id="10" name="Rechteck 9"/>
          <p:cNvSpPr/>
          <p:nvPr/>
        </p:nvSpPr>
        <p:spPr>
          <a:xfrm>
            <a:off x="5868558" y="3553852"/>
            <a:ext cx="25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Questions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6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gFOKUS-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FhgFOKUS-Presentation.potx</Template>
  <TotalTime>0</TotalTime>
  <Words>418</Words>
  <Application>Microsoft Macintosh PowerPoint</Application>
  <PresentationFormat>Bildschirmpräsentation (4:3)</PresentationFormat>
  <Paragraphs>65</Paragraphs>
  <Slides>6</Slides>
  <Notes>1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FhgFOKUS-Presentation</vt:lpstr>
      <vt:lpstr>WP-3 Task 3: LHCP</vt:lpstr>
      <vt:lpstr>LHCB Design Principles</vt:lpstr>
      <vt:lpstr>LHCB Architecture</vt:lpstr>
      <vt:lpstr>LHCB Status of Implementation</vt:lpstr>
      <vt:lpstr>LHCP Discussion Points</vt:lpstr>
      <vt:lpstr>Contact</vt:lpstr>
    </vt:vector>
  </TitlesOfParts>
  <Company>Eurescom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Anastasius Gavras</dc:creator>
  <cp:lastModifiedBy>Marc Emmelmann</cp:lastModifiedBy>
  <cp:revision>44</cp:revision>
  <dcterms:created xsi:type="dcterms:W3CDTF">2016-02-09T09:04:25Z</dcterms:created>
  <dcterms:modified xsi:type="dcterms:W3CDTF">2016-02-09T09:24:18Z</dcterms:modified>
</cp:coreProperties>
</file>