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20" r:id="rId2"/>
    <p:sldId id="376" r:id="rId3"/>
    <p:sldId id="359" r:id="rId4"/>
    <p:sldId id="358" r:id="rId5"/>
    <p:sldId id="366" r:id="rId6"/>
    <p:sldId id="356" r:id="rId7"/>
    <p:sldId id="332" r:id="rId8"/>
    <p:sldId id="365" r:id="rId9"/>
    <p:sldId id="360" r:id="rId10"/>
    <p:sldId id="363" r:id="rId11"/>
    <p:sldId id="361" r:id="rId12"/>
    <p:sldId id="364" r:id="rId13"/>
    <p:sldId id="367" r:id="rId14"/>
    <p:sldId id="368" r:id="rId15"/>
    <p:sldId id="362" r:id="rId16"/>
    <p:sldId id="369" r:id="rId17"/>
    <p:sldId id="372" r:id="rId18"/>
    <p:sldId id="371" r:id="rId19"/>
    <p:sldId id="375" r:id="rId20"/>
    <p:sldId id="374" r:id="rId21"/>
    <p:sldId id="373" r:id="rId22"/>
    <p:sldId id="370" r:id="rId23"/>
    <p:sldId id="355" r:id="rId24"/>
    <p:sldId id="288" r:id="rId25"/>
    <p:sldId id="289" r:id="rId26"/>
    <p:sldId id="290" r:id="rId27"/>
    <p:sldId id="291" r:id="rId28"/>
    <p:sldId id="292" r:id="rId29"/>
    <p:sldId id="304" r:id="rId30"/>
    <p:sldId id="305" r:id="rId31"/>
    <p:sldId id="349" r:id="rId32"/>
    <p:sldId id="339" r:id="rId33"/>
    <p:sldId id="340" r:id="rId34"/>
    <p:sldId id="341" r:id="rId35"/>
    <p:sldId id="342" r:id="rId36"/>
    <p:sldId id="350" r:id="rId37"/>
    <p:sldId id="343" r:id="rId38"/>
    <p:sldId id="352" r:id="rId39"/>
    <p:sldId id="351" r:id="rId40"/>
    <p:sldId id="345" r:id="rId41"/>
    <p:sldId id="353" r:id="rId42"/>
    <p:sldId id="328" r:id="rId43"/>
    <p:sldId id="329" r:id="rId44"/>
    <p:sldId id="330" r:id="rId4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62626"/>
    <a:srgbClr val="215968"/>
    <a:srgbClr val="990000"/>
    <a:srgbClr val="993300"/>
    <a:srgbClr val="E4E4E4"/>
    <a:srgbClr val="EAEAEA"/>
    <a:srgbClr val="FFFFFF"/>
    <a:srgbClr val="92BCD6"/>
    <a:srgbClr val="D1D6F3"/>
    <a:srgbClr val="ECEEF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8" autoAdjust="0"/>
    <p:restoredTop sz="97956" autoAdjust="0"/>
  </p:normalViewPr>
  <p:slideViewPr>
    <p:cSldViewPr snapToGrid="0">
      <p:cViewPr>
        <p:scale>
          <a:sx n="90" d="100"/>
          <a:sy n="90" d="100"/>
        </p:scale>
        <p:origin x="-954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628" y="-72"/>
      </p:cViewPr>
      <p:guideLst>
        <p:guide orient="horz" pos="3127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436C-BB19-4F88-9436-EB05319B8FA4}" type="datetimeFigureOut">
              <a:rPr lang="en-GB" smtClean="0"/>
              <a:pPr/>
              <a:t>12/02/2016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BA81-A4E1-4D99-8536-3ED7D774795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12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7E2A-E17C-47F1-956D-203F3246E7A2}" type="datetimeFigureOut">
              <a:rPr lang="en-GB" smtClean="0"/>
              <a:pPr/>
              <a:t>12/02/2016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A4DC7-FEF7-441E-8726-674264728D9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1578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12" y="2398816"/>
            <a:ext cx="7772400" cy="1911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0120"/>
            <a:ext cx="6400800" cy="1078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73" r="9189" b="33449"/>
          <a:stretch/>
        </p:blipFill>
        <p:spPr bwMode="auto">
          <a:xfrm>
            <a:off x="2505693" y="545671"/>
            <a:ext cx="3277591" cy="14853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647709" y="0"/>
            <a:ext cx="1496291" cy="84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78473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512" y="6457250"/>
            <a:ext cx="8098972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655528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909962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225542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79857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214497"/>
            <a:ext cx="7220198" cy="4735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140" y="6402184"/>
            <a:ext cx="8478985" cy="365125"/>
          </a:xfrm>
        </p:spPr>
        <p:txBody>
          <a:bodyPr/>
          <a:lstStyle>
            <a:lvl1pPr>
              <a:defRPr sz="1400">
                <a:latin typeface="Imprint MT Shadow" panose="04020605060303030202" pitchFamily="82" charset="0"/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078824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9387" y="5192049"/>
            <a:ext cx="8478985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03837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18226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265" y="887559"/>
            <a:ext cx="8229600" cy="52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140" y="6423024"/>
            <a:ext cx="8478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73" r="9189" b="33449"/>
          <a:stretch/>
        </p:blipFill>
        <p:spPr bwMode="auto">
          <a:xfrm>
            <a:off x="7972599" y="118007"/>
            <a:ext cx="1064526" cy="482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082" y="6423024"/>
            <a:ext cx="7304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69829B-7244-4119-A08A-7E4189FF9392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0" name="Picture 9" descr="C:\Users\sibylle\Desktop\Capture1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69" y="154993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0" y="6423024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415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../WP3/git/dev-runtime-core/Docs/index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H="1" flipV="1">
            <a:off x="911737" y="89541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385431" y="4501690"/>
            <a:ext cx="6096000" cy="1100420"/>
            <a:chOff x="1385431" y="4501690"/>
            <a:chExt cx="6096000" cy="1100420"/>
          </a:xfrm>
          <a:scene3d>
            <a:camera prst="perspectiveRelaxed"/>
            <a:lightRig rig="threePt" dir="t"/>
          </a:scene3d>
        </p:grpSpPr>
        <p:sp>
          <p:nvSpPr>
            <p:cNvPr id="4" name="Isosceles Triangle 3"/>
            <p:cNvSpPr/>
            <p:nvPr/>
          </p:nvSpPr>
          <p:spPr>
            <a:xfrm>
              <a:off x="1766431" y="5137416"/>
              <a:ext cx="533400" cy="381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842631" y="4908816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Callout 23"/>
            <p:cNvSpPr/>
            <p:nvPr/>
          </p:nvSpPr>
          <p:spPr>
            <a:xfrm>
              <a:off x="1385431" y="4680216"/>
              <a:ext cx="381000" cy="457200"/>
            </a:xfrm>
            <a:prstGeom prst="wedgeEllipseCallout">
              <a:avLst>
                <a:gd name="adj1" fmla="val 100332"/>
                <a:gd name="adj2" fmla="val 683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6490831" y="5213616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67031" y="4985016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Callout 32"/>
            <p:cNvSpPr/>
            <p:nvPr/>
          </p:nvSpPr>
          <p:spPr>
            <a:xfrm>
              <a:off x="7100431" y="4832616"/>
              <a:ext cx="381000" cy="457200"/>
            </a:xfrm>
            <a:prstGeom prst="wedgeEllipseCallout">
              <a:avLst>
                <a:gd name="adj1" fmla="val -128018"/>
                <a:gd name="adj2" fmla="val 586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376031" y="5137416"/>
              <a:ext cx="403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85431" y="47564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00431" y="48326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31" name="Rounded Rectangular Callout 30"/>
            <p:cNvSpPr/>
            <p:nvPr/>
          </p:nvSpPr>
          <p:spPr>
            <a:xfrm>
              <a:off x="2210568" y="4501690"/>
              <a:ext cx="457200" cy="228600"/>
            </a:xfrm>
            <a:prstGeom prst="wedgeRoundRectCallout">
              <a:avLst>
                <a:gd name="adj1" fmla="val -19233"/>
                <a:gd name="adj2" fmla="val 9770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10568" y="450169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45" name="Rounded Rectangular Callout 44"/>
            <p:cNvSpPr/>
            <p:nvPr/>
          </p:nvSpPr>
          <p:spPr>
            <a:xfrm flipH="1">
              <a:off x="6070643" y="4617079"/>
              <a:ext cx="457200" cy="228600"/>
            </a:xfrm>
            <a:prstGeom prst="wedgeRoundRectCallout">
              <a:avLst>
                <a:gd name="adj1" fmla="val -44947"/>
                <a:gd name="adj2" fmla="val 9198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6070643" y="4617079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79485" y="5232778"/>
              <a:ext cx="23345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User </a:t>
              </a:r>
              <a:r>
                <a:rPr lang="en-US" dirty="0" smtClean="0"/>
                <a:t>Communication</a:t>
              </a:r>
              <a:endParaRPr lang="en-US" dirty="0"/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1573619" y="2519917"/>
            <a:ext cx="5890437" cy="1649869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129675" y="1711442"/>
            <a:ext cx="1996238" cy="1574299"/>
            <a:chOff x="5184776" y="1060617"/>
            <a:chExt cx="1996238" cy="1574299"/>
          </a:xfrm>
        </p:grpSpPr>
        <p:grpSp>
          <p:nvGrpSpPr>
            <p:cNvPr id="40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pic>
        <p:nvPicPr>
          <p:cNvPr id="53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1429364" y="3030604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pic>
        <p:nvPicPr>
          <p:cNvPr id="38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8102092" y="3548347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45166" y="328203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05573" y="3797487"/>
            <a:ext cx="2749732" cy="369332"/>
          </a:xfrm>
          <a:prstGeom prst="rect">
            <a:avLst/>
          </a:prstGeom>
          <a:scene3d>
            <a:camera prst="perspectiveRelaxed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096874" y="1514007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655783" y="1181485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eft-Right Arrow 58"/>
          <p:cNvSpPr/>
          <p:nvPr/>
        </p:nvSpPr>
        <p:spPr>
          <a:xfrm>
            <a:off x="2243470" y="3413051"/>
            <a:ext cx="3625702" cy="212652"/>
          </a:xfrm>
          <a:prstGeom prst="leftRightArrow">
            <a:avLst/>
          </a:prstGeom>
          <a:solidFill>
            <a:srgbClr val="C00000"/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84" name="Group 83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82" name="Rectangle 81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Elbow Connector 13"/>
            <p:cNvCxnSpPr>
              <a:stCxn id="27" idx="0"/>
              <a:endCxn id="23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13"/>
            <p:cNvCxnSpPr>
              <a:stCxn id="24" idx="0"/>
              <a:endCxn id="23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13"/>
            <p:cNvCxnSpPr>
              <a:stCxn id="28" idx="0"/>
              <a:endCxn id="27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13"/>
            <p:cNvCxnSpPr>
              <a:stCxn id="29" idx="0"/>
              <a:endCxn id="27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13"/>
            <p:cNvCxnSpPr>
              <a:stCxn id="25" idx="0"/>
              <a:endCxn id="24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13"/>
            <p:cNvCxnSpPr>
              <a:stCxn id="26" idx="0"/>
              <a:endCxn id="24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" name="Elbow Connector 13"/>
            <p:cNvCxnSpPr>
              <a:stCxn id="38" idx="0"/>
              <a:endCxn id="37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13"/>
            <p:cNvCxnSpPr>
              <a:stCxn id="39" idx="0"/>
              <a:endCxn id="38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0" idx="0"/>
              <a:endCxn id="38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6" name="Elbow Connector 13"/>
              <p:cNvCxnSpPr>
                <a:stCxn id="73" idx="0"/>
                <a:endCxn id="69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13"/>
              <p:cNvCxnSpPr>
                <a:stCxn id="70" idx="0"/>
                <a:endCxn id="69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lbow Connector 13"/>
              <p:cNvCxnSpPr>
                <a:stCxn id="74" idx="0"/>
                <a:endCxn id="73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13"/>
              <p:cNvCxnSpPr>
                <a:stCxn id="75" idx="0"/>
                <a:endCxn id="73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13"/>
              <p:cNvCxnSpPr>
                <a:stCxn id="71" idx="0"/>
                <a:endCxn id="70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13"/>
              <p:cNvCxnSpPr>
                <a:stCxn id="72" idx="0"/>
                <a:endCxn id="70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63" name="Elbow Connector 13"/>
              <p:cNvCxnSpPr>
                <a:stCxn id="60" idx="0"/>
                <a:endCxn id="5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>
                <a:stCxn id="57" idx="0"/>
                <a:endCxn id="5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>
                <a:stCxn id="61" idx="0"/>
                <a:endCxn id="6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>
                <a:stCxn id="62" idx="0"/>
                <a:endCxn id="6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13"/>
              <p:cNvCxnSpPr>
                <a:stCxn id="58" idx="0"/>
                <a:endCxn id="5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13"/>
              <p:cNvCxnSpPr>
                <a:stCxn id="59" idx="0"/>
                <a:endCxn id="5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36" idx="2"/>
              <a:endCxn id="37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13"/>
            <p:cNvCxnSpPr>
              <a:stCxn id="56" idx="0"/>
              <a:endCxn id="37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13"/>
            <p:cNvCxnSpPr>
              <a:stCxn id="36" idx="6"/>
              <a:endCxn id="23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13"/>
            <p:cNvCxnSpPr>
              <a:stCxn id="36" idx="6"/>
              <a:endCxn id="69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271" name="Rectangle 270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9" name="Elbow Connector 13"/>
            <p:cNvCxnSpPr>
              <a:stCxn id="276" idx="0"/>
              <a:endCxn id="272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13"/>
            <p:cNvCxnSpPr>
              <a:stCxn id="273" idx="0"/>
              <a:endCxn id="272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13"/>
            <p:cNvCxnSpPr>
              <a:stCxn id="277" idx="0"/>
              <a:endCxn id="276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13"/>
            <p:cNvCxnSpPr>
              <a:stCxn id="278" idx="0"/>
              <a:endCxn id="276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Elbow Connector 13"/>
            <p:cNvCxnSpPr>
              <a:stCxn id="274" idx="0"/>
              <a:endCxn id="273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Elbow Connector 13"/>
            <p:cNvCxnSpPr>
              <a:stCxn id="275" idx="0"/>
              <a:endCxn id="273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93" name="Elbow Connector 13"/>
            <p:cNvCxnSpPr>
              <a:stCxn id="287" idx="0"/>
              <a:endCxn id="286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13"/>
            <p:cNvCxnSpPr>
              <a:stCxn id="291" idx="0"/>
              <a:endCxn id="290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13"/>
            <p:cNvCxnSpPr>
              <a:stCxn id="292" idx="0"/>
              <a:endCxn id="290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13"/>
            <p:cNvCxnSpPr>
              <a:stCxn id="288" idx="0"/>
              <a:endCxn id="287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13"/>
            <p:cNvCxnSpPr>
              <a:stCxn id="289" idx="0"/>
              <a:endCxn id="287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8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318" name="Oval 317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5" name="Elbow Connector 13"/>
              <p:cNvCxnSpPr>
                <a:stCxn id="322" idx="0"/>
                <a:endCxn id="318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Elbow Connector 13"/>
              <p:cNvCxnSpPr>
                <a:stCxn id="319" idx="0"/>
                <a:endCxn id="318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13"/>
              <p:cNvCxnSpPr>
                <a:stCxn id="323" idx="0"/>
                <a:endCxn id="322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Elbow Connector 13"/>
              <p:cNvCxnSpPr>
                <a:stCxn id="324" idx="0"/>
                <a:endCxn id="322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Elbow Connector 13"/>
              <p:cNvCxnSpPr>
                <a:stCxn id="320" idx="0"/>
                <a:endCxn id="319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Elbow Connector 13"/>
              <p:cNvCxnSpPr>
                <a:stCxn id="321" idx="0"/>
                <a:endCxn id="319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305" name="Oval 304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2" name="Elbow Connector 13"/>
              <p:cNvCxnSpPr>
                <a:stCxn id="309" idx="0"/>
                <a:endCxn id="305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Elbow Connector 13"/>
              <p:cNvCxnSpPr>
                <a:stCxn id="306" idx="0"/>
                <a:endCxn id="305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Elbow Connector 13"/>
              <p:cNvCxnSpPr>
                <a:stCxn id="310" idx="0"/>
                <a:endCxn id="309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Elbow Connector 13"/>
              <p:cNvCxnSpPr>
                <a:stCxn id="311" idx="0"/>
                <a:endCxn id="309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Elbow Connector 13"/>
              <p:cNvCxnSpPr>
                <a:stCxn id="307" idx="0"/>
                <a:endCxn id="3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Elbow Connector 13"/>
              <p:cNvCxnSpPr>
                <a:stCxn id="308" idx="0"/>
                <a:endCxn id="3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Elbow Connector 13"/>
            <p:cNvCxnSpPr>
              <a:stCxn id="285" idx="2"/>
              <a:endCxn id="286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Elbow Connector 13"/>
            <p:cNvCxnSpPr>
              <a:stCxn id="305" idx="0"/>
              <a:endCxn id="286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Elbow Connector 13"/>
            <p:cNvCxnSpPr>
              <a:stCxn id="285" idx="6"/>
              <a:endCxn id="272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13"/>
            <p:cNvCxnSpPr>
              <a:stCxn id="285" idx="6"/>
              <a:endCxn id="318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66058" y="1503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cxnSp>
        <p:nvCxnSpPr>
          <p:cNvPr id="118" name="Elbow Connector 117"/>
          <p:cNvCxnSpPr/>
          <p:nvPr/>
        </p:nvCxnSpPr>
        <p:spPr>
          <a:xfrm rot="16200000" flipH="1">
            <a:off x="2987221" y="5910192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6200000" flipH="1">
            <a:off x="6206296" y="5672310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1817153" y="1550421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64" name="Rounded Rectangle 16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4" name="Elbow Connector 96"/>
            <p:cNvCxnSpPr>
              <a:stCxn id="162" idx="1"/>
              <a:endCxn id="159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96"/>
            <p:cNvCxnSpPr>
              <a:stCxn id="162" idx="2"/>
              <a:endCxn id="16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96"/>
            <p:cNvCxnSpPr>
              <a:stCxn id="164" idx="1"/>
              <a:endCxn id="159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713462" y="358243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4925334" y="4599746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5357178" y="523206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4673555" y="524077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7" name="Oval 76"/>
          <p:cNvSpPr/>
          <p:nvPr/>
        </p:nvSpPr>
        <p:spPr>
          <a:xfrm>
            <a:off x="6344832" y="458232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6776676" y="52146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6093053" y="52233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6086547" y="4023598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5098123" y="3984407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6794722" y="5004090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6148109" y="5026632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5375224" y="5021507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4728611" y="5044049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180753" y="293799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7" name="Oval 86"/>
          <p:cNvSpPr/>
          <p:nvPr/>
        </p:nvSpPr>
        <p:spPr>
          <a:xfrm>
            <a:off x="2783028" y="3617264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9" name="Oval 88"/>
          <p:cNvSpPr/>
          <p:nvPr/>
        </p:nvSpPr>
        <p:spPr>
          <a:xfrm>
            <a:off x="1994900" y="463458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0" name="Oval 89"/>
          <p:cNvSpPr/>
          <p:nvPr/>
        </p:nvSpPr>
        <p:spPr>
          <a:xfrm>
            <a:off x="2426744" y="52668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Oval 91"/>
          <p:cNvSpPr/>
          <p:nvPr/>
        </p:nvSpPr>
        <p:spPr>
          <a:xfrm>
            <a:off x="1743121" y="527560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3" name="Oval 92"/>
          <p:cNvSpPr/>
          <p:nvPr/>
        </p:nvSpPr>
        <p:spPr>
          <a:xfrm>
            <a:off x="3414398" y="461716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Oval 94"/>
          <p:cNvSpPr/>
          <p:nvPr/>
        </p:nvSpPr>
        <p:spPr>
          <a:xfrm>
            <a:off x="3846242" y="524947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6" name="Oval 95"/>
          <p:cNvSpPr/>
          <p:nvPr/>
        </p:nvSpPr>
        <p:spPr>
          <a:xfrm>
            <a:off x="3162619" y="52581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8" name="Elbow Connector 13"/>
          <p:cNvCxnSpPr>
            <a:stCxn id="89" idx="0"/>
            <a:endCxn id="87" idx="2"/>
          </p:cNvCxnSpPr>
          <p:nvPr/>
        </p:nvCxnSpPr>
        <p:spPr>
          <a:xfrm rot="5400000" flipH="1" flipV="1">
            <a:off x="2167689" y="4019241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13"/>
          <p:cNvCxnSpPr>
            <a:stCxn id="95" idx="0"/>
            <a:endCxn id="93" idx="6"/>
          </p:cNvCxnSpPr>
          <p:nvPr/>
        </p:nvCxnSpPr>
        <p:spPr>
          <a:xfrm rot="16200000" flipV="1">
            <a:off x="3864288" y="5038924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13"/>
          <p:cNvCxnSpPr>
            <a:stCxn id="96" idx="0"/>
            <a:endCxn id="93" idx="2"/>
          </p:cNvCxnSpPr>
          <p:nvPr/>
        </p:nvCxnSpPr>
        <p:spPr>
          <a:xfrm rot="5400000" flipH="1" flipV="1">
            <a:off x="3217675" y="5061466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3"/>
          <p:cNvCxnSpPr>
            <a:stCxn id="90" idx="0"/>
            <a:endCxn id="89" idx="6"/>
          </p:cNvCxnSpPr>
          <p:nvPr/>
        </p:nvCxnSpPr>
        <p:spPr>
          <a:xfrm rot="16200000" flipV="1">
            <a:off x="2444790" y="505634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3"/>
          <p:cNvCxnSpPr>
            <a:stCxn id="92" idx="0"/>
            <a:endCxn id="89" idx="2"/>
          </p:cNvCxnSpPr>
          <p:nvPr/>
        </p:nvCxnSpPr>
        <p:spPr>
          <a:xfrm rot="5400000" flipH="1" flipV="1">
            <a:off x="1798177" y="507888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3"/>
          <p:cNvCxnSpPr/>
          <p:nvPr/>
        </p:nvCxnSpPr>
        <p:spPr>
          <a:xfrm rot="16200000" flipV="1">
            <a:off x="3156113" y="4058432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3"/>
          <p:cNvCxnSpPr>
            <a:stCxn id="86" idx="2"/>
            <a:endCxn id="87" idx="0"/>
          </p:cNvCxnSpPr>
          <p:nvPr/>
        </p:nvCxnSpPr>
        <p:spPr>
          <a:xfrm rot="10800000" flipV="1">
            <a:off x="3052995" y="3212314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3"/>
          <p:cNvCxnSpPr>
            <a:stCxn id="86" idx="6"/>
            <a:endCxn id="71" idx="0"/>
          </p:cNvCxnSpPr>
          <p:nvPr/>
        </p:nvCxnSpPr>
        <p:spPr>
          <a:xfrm>
            <a:off x="4720685" y="3212315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74525" y="868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Sync</a:t>
            </a:r>
            <a:r>
              <a:rPr lang="pt-PT" dirty="0" smtClean="0"/>
              <a:t> Manager @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709301" y="1546789"/>
            <a:ext cx="7921951" cy="4956561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89492" y="1854331"/>
            <a:ext cx="7497644" cy="4153362"/>
            <a:chOff x="1034771" y="1905606"/>
            <a:chExt cx="7497644" cy="4153362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1034771" y="4595888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30386" y="4554583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5951" y="4585916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250813" y="1905606"/>
              <a:ext cx="7281602" cy="4013056"/>
              <a:chOff x="1250813" y="1905606"/>
              <a:chExt cx="7281602" cy="4013056"/>
            </a:xfrm>
          </p:grpSpPr>
          <p:cxnSp>
            <p:nvCxnSpPr>
              <p:cNvPr id="30" name="Elbow Connector 13"/>
              <p:cNvCxnSpPr>
                <a:stCxn id="71" idx="0"/>
                <a:endCxn id="10" idx="6"/>
              </p:cNvCxnSpPr>
              <p:nvPr/>
            </p:nvCxnSpPr>
            <p:spPr>
              <a:xfrm rot="16200000" flipV="1">
                <a:off x="5791538" y="2084455"/>
                <a:ext cx="1058472" cy="1701469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4346634" y="1905606"/>
                <a:ext cx="1123405" cy="1000695"/>
              </a:xfrm>
              <a:prstGeom prst="ellipse">
                <a:avLst/>
              </a:prstGeom>
              <a:solidFill>
                <a:srgbClr val="215968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6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Node</a:t>
                </a:r>
                <a:endParaRPr lang="en-US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168800" y="347378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8" name="Elbow Connector 13"/>
              <p:cNvCxnSpPr>
                <a:stCxn id="46" idx="0"/>
                <a:endCxn id="10" idx="2"/>
              </p:cNvCxnSpPr>
              <p:nvPr/>
            </p:nvCxnSpPr>
            <p:spPr>
              <a:xfrm rot="5400000" flipH="1" flipV="1">
                <a:off x="2908858" y="2036010"/>
                <a:ext cx="1067832" cy="180772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/>
              <p:cNvGrpSpPr/>
              <p:nvPr/>
            </p:nvGrpSpPr>
            <p:grpSpPr>
              <a:xfrm>
                <a:off x="5905179" y="3464426"/>
                <a:ext cx="2627236" cy="2454236"/>
                <a:chOff x="5905179" y="3464426"/>
                <a:chExt cx="2627236" cy="245423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7249884" y="4537166"/>
                  <a:ext cx="1282531" cy="1381496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6801394" y="3464426"/>
                  <a:ext cx="740227" cy="70697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err="1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Msg</a:t>
                  </a:r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 BUS 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156958" y="4674917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588802" y="5307233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905179" y="5315942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576456" y="4657500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8008300" y="5289816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7324677" y="5298525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cxnSp>
              <p:nvCxnSpPr>
                <p:cNvPr id="91" name="Elbow Connector 13"/>
                <p:cNvCxnSpPr>
                  <a:stCxn id="77" idx="0"/>
                  <a:endCxn id="71" idx="6"/>
                </p:cNvCxnSpPr>
                <p:nvPr/>
              </p:nvCxnSpPr>
              <p:spPr>
                <a:xfrm rot="16200000" flipV="1">
                  <a:off x="7289470" y="4070067"/>
                  <a:ext cx="839584" cy="335281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Elbow Connector 13"/>
                <p:cNvCxnSpPr>
                  <a:stCxn id="72" idx="0"/>
                  <a:endCxn id="71" idx="2"/>
                </p:cNvCxnSpPr>
                <p:nvPr/>
              </p:nvCxnSpPr>
              <p:spPr>
                <a:xfrm rot="5400000" flipH="1" flipV="1">
                  <a:off x="6200899" y="4074422"/>
                  <a:ext cx="857001" cy="343990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3"/>
                <p:cNvCxnSpPr>
                  <a:stCxn id="78" idx="0"/>
                  <a:endCxn id="77" idx="6"/>
                </p:cNvCxnSpPr>
                <p:nvPr/>
              </p:nvCxnSpPr>
              <p:spPr>
                <a:xfrm rot="16200000" flipV="1">
                  <a:off x="8026346" y="5079261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Elbow Connector 13"/>
                <p:cNvCxnSpPr>
                  <a:stCxn id="79" idx="0"/>
                  <a:endCxn id="77" idx="2"/>
                </p:cNvCxnSpPr>
                <p:nvPr/>
              </p:nvCxnSpPr>
              <p:spPr>
                <a:xfrm rot="5400000" flipH="1" flipV="1">
                  <a:off x="7379733" y="5101803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Elbow Connector 13"/>
                <p:cNvCxnSpPr>
                  <a:stCxn id="73" idx="0"/>
                  <a:endCxn id="72" idx="6"/>
                </p:cNvCxnSpPr>
                <p:nvPr/>
              </p:nvCxnSpPr>
              <p:spPr>
                <a:xfrm rot="16200000" flipV="1">
                  <a:off x="6606848" y="5096678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Elbow Connector 13"/>
                <p:cNvCxnSpPr>
                  <a:stCxn id="75" idx="0"/>
                  <a:endCxn id="72" idx="2"/>
                </p:cNvCxnSpPr>
                <p:nvPr/>
              </p:nvCxnSpPr>
              <p:spPr>
                <a:xfrm rot="5400000" flipH="1" flipV="1">
                  <a:off x="5960235" y="5119220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Oval 114"/>
              <p:cNvSpPr/>
              <p:nvPr/>
            </p:nvSpPr>
            <p:spPr>
              <a:xfrm>
                <a:off x="1502592" y="4649442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934436" y="52817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50813" y="5290467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922090" y="4632025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353934" y="5264341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670311" y="52730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2" name="Elbow Connector 13"/>
              <p:cNvCxnSpPr>
                <a:stCxn id="119" idx="0"/>
              </p:cNvCxnSpPr>
              <p:nvPr/>
            </p:nvCxnSpPr>
            <p:spPr>
              <a:xfrm rot="16200000" flipV="1">
                <a:off x="2635104" y="4044592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lbow Connector 13"/>
              <p:cNvCxnSpPr>
                <a:stCxn id="115" idx="0"/>
              </p:cNvCxnSpPr>
              <p:nvPr/>
            </p:nvCxnSpPr>
            <p:spPr>
              <a:xfrm rot="5400000" flipH="1" flipV="1">
                <a:off x="1546533" y="4048947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3"/>
              <p:cNvCxnSpPr>
                <a:stCxn id="120" idx="0"/>
                <a:endCxn id="119" idx="6"/>
              </p:cNvCxnSpPr>
              <p:nvPr/>
            </p:nvCxnSpPr>
            <p:spPr>
              <a:xfrm rot="16200000" flipV="1">
                <a:off x="3371980" y="5053786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3"/>
              <p:cNvCxnSpPr>
                <a:stCxn id="121" idx="0"/>
                <a:endCxn id="119" idx="2"/>
              </p:cNvCxnSpPr>
              <p:nvPr/>
            </p:nvCxnSpPr>
            <p:spPr>
              <a:xfrm rot="5400000" flipH="1" flipV="1">
                <a:off x="2725367" y="5076328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Elbow Connector 13"/>
              <p:cNvCxnSpPr>
                <a:stCxn id="116" idx="0"/>
                <a:endCxn id="115" idx="6"/>
              </p:cNvCxnSpPr>
              <p:nvPr/>
            </p:nvCxnSpPr>
            <p:spPr>
              <a:xfrm rot="16200000" flipV="1">
                <a:off x="1952482" y="5071203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Elbow Connector 13"/>
              <p:cNvCxnSpPr>
                <a:stCxn id="117" idx="0"/>
                <a:endCxn id="115" idx="2"/>
              </p:cNvCxnSpPr>
              <p:nvPr/>
            </p:nvCxnSpPr>
            <p:spPr>
              <a:xfrm rot="5400000" flipH="1" flipV="1">
                <a:off x="1305869" y="5093745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Elbow Connector 149"/>
          <p:cNvCxnSpPr/>
          <p:nvPr/>
        </p:nvCxnSpPr>
        <p:spPr>
          <a:xfrm rot="16200000" flipH="1">
            <a:off x="1995444" y="3294409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16200000" flipH="1">
            <a:off x="6574567" y="3275894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46" idx="3"/>
          </p:cNvCxnSpPr>
          <p:nvPr/>
        </p:nvCxnSpPr>
        <p:spPr>
          <a:xfrm rot="5400000">
            <a:off x="4490711" y="2626676"/>
            <a:ext cx="499779" cy="105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1894065" y="1789703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44" name="Rounded Rectangle 14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7" name="Elbow Connector 96"/>
            <p:cNvCxnSpPr>
              <a:stCxn id="145" idx="1"/>
              <a:endCxn id="146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96"/>
            <p:cNvCxnSpPr>
              <a:stCxn id="145" idx="2"/>
              <a:endCxn id="14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96"/>
            <p:cNvCxnSpPr>
              <a:stCxn id="144" idx="1"/>
              <a:endCxn id="146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Freeform 161"/>
          <p:cNvSpPr/>
          <p:nvPr/>
        </p:nvSpPr>
        <p:spPr>
          <a:xfrm>
            <a:off x="1068224" y="3680389"/>
            <a:ext cx="2432703" cy="1190714"/>
          </a:xfrm>
          <a:custGeom>
            <a:avLst/>
            <a:gdLst>
              <a:gd name="connsiteX0" fmla="*/ 0 w 2432703"/>
              <a:gd name="connsiteY0" fmla="*/ 1190714 h 1190714"/>
              <a:gd name="connsiteX1" fmla="*/ 76912 w 2432703"/>
              <a:gd name="connsiteY1" fmla="*/ 917248 h 1190714"/>
              <a:gd name="connsiteX2" fmla="*/ 410198 w 2432703"/>
              <a:gd name="connsiteY2" fmla="*/ 865974 h 1190714"/>
              <a:gd name="connsiteX3" fmla="*/ 427290 w 2432703"/>
              <a:gd name="connsiteY3" fmla="*/ 865974 h 1190714"/>
              <a:gd name="connsiteX4" fmla="*/ 640935 w 2432703"/>
              <a:gd name="connsiteY4" fmla="*/ 148127 h 1190714"/>
              <a:gd name="connsiteX5" fmla="*/ 2025354 w 2432703"/>
              <a:gd name="connsiteY5" fmla="*/ 113944 h 1190714"/>
              <a:gd name="connsiteX6" fmla="*/ 1931350 w 2432703"/>
              <a:gd name="connsiteY6" fmla="*/ 831790 h 1190714"/>
              <a:gd name="connsiteX7" fmla="*/ 2375731 w 2432703"/>
              <a:gd name="connsiteY7" fmla="*/ 865974 h 1190714"/>
              <a:gd name="connsiteX8" fmla="*/ 2273182 w 2432703"/>
              <a:gd name="connsiteY8" fmla="*/ 1173622 h 1190714"/>
              <a:gd name="connsiteX9" fmla="*/ 2273182 w 2432703"/>
              <a:gd name="connsiteY9" fmla="*/ 1173622 h 11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2703" h="1190714">
                <a:moveTo>
                  <a:pt x="0" y="1190714"/>
                </a:moveTo>
                <a:cubicBezTo>
                  <a:pt x="4273" y="1081042"/>
                  <a:pt x="8546" y="971371"/>
                  <a:pt x="76912" y="917248"/>
                </a:cubicBezTo>
                <a:cubicBezTo>
                  <a:pt x="145278" y="863125"/>
                  <a:pt x="351802" y="874520"/>
                  <a:pt x="410198" y="865974"/>
                </a:cubicBezTo>
                <a:cubicBezTo>
                  <a:pt x="468594" y="857428"/>
                  <a:pt x="388834" y="985615"/>
                  <a:pt x="427290" y="865974"/>
                </a:cubicBezTo>
                <a:cubicBezTo>
                  <a:pt x="465746" y="746333"/>
                  <a:pt x="374591" y="273465"/>
                  <a:pt x="640935" y="148127"/>
                </a:cubicBezTo>
                <a:cubicBezTo>
                  <a:pt x="907279" y="22789"/>
                  <a:pt x="1810285" y="0"/>
                  <a:pt x="2025354" y="113944"/>
                </a:cubicBezTo>
                <a:cubicBezTo>
                  <a:pt x="2240423" y="227888"/>
                  <a:pt x="1872954" y="706452"/>
                  <a:pt x="1931350" y="831790"/>
                </a:cubicBezTo>
                <a:cubicBezTo>
                  <a:pt x="1989746" y="957128"/>
                  <a:pt x="2318759" y="809002"/>
                  <a:pt x="2375731" y="865974"/>
                </a:cubicBezTo>
                <a:cubicBezTo>
                  <a:pt x="2432703" y="922946"/>
                  <a:pt x="2273182" y="1173622"/>
                  <a:pt x="2273182" y="1173622"/>
                </a:cubicBezTo>
                <a:lnTo>
                  <a:pt x="2273182" y="1173622"/>
                </a:ln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2461189" y="2959694"/>
            <a:ext cx="4540665" cy="1843042"/>
          </a:xfrm>
          <a:custGeom>
            <a:avLst/>
            <a:gdLst>
              <a:gd name="connsiteX0" fmla="*/ 0 w 4540665"/>
              <a:gd name="connsiteY0" fmla="*/ 757727 h 1843042"/>
              <a:gd name="connsiteX1" fmla="*/ 119641 w 4540665"/>
              <a:gd name="connsiteY1" fmla="*/ 338983 h 1843042"/>
              <a:gd name="connsiteX2" fmla="*/ 358923 w 4540665"/>
              <a:gd name="connsiteY2" fmla="*/ 125338 h 1843042"/>
              <a:gd name="connsiteX3" fmla="*/ 1820254 w 4540665"/>
              <a:gd name="connsiteY3" fmla="*/ 125338 h 1843042"/>
              <a:gd name="connsiteX4" fmla="*/ 4110527 w 4540665"/>
              <a:gd name="connsiteY4" fmla="*/ 116792 h 1843042"/>
              <a:gd name="connsiteX5" fmla="*/ 4401084 w 4540665"/>
              <a:gd name="connsiteY5" fmla="*/ 826093 h 1843042"/>
              <a:gd name="connsiteX6" fmla="*/ 3913974 w 4540665"/>
              <a:gd name="connsiteY6" fmla="*/ 903005 h 1843042"/>
              <a:gd name="connsiteX7" fmla="*/ 3948157 w 4540665"/>
              <a:gd name="connsiteY7" fmla="*/ 1586669 h 1843042"/>
              <a:gd name="connsiteX8" fmla="*/ 4341263 w 4540665"/>
              <a:gd name="connsiteY8" fmla="*/ 1646489 h 1843042"/>
              <a:gd name="connsiteX9" fmla="*/ 4435267 w 4540665"/>
              <a:gd name="connsiteY9" fmla="*/ 1843042 h 18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0665" h="1843042">
                <a:moveTo>
                  <a:pt x="0" y="757727"/>
                </a:moveTo>
                <a:cubicBezTo>
                  <a:pt x="29910" y="601054"/>
                  <a:pt x="59821" y="444381"/>
                  <a:pt x="119641" y="338983"/>
                </a:cubicBezTo>
                <a:cubicBezTo>
                  <a:pt x="179462" y="233585"/>
                  <a:pt x="75488" y="160946"/>
                  <a:pt x="358923" y="125338"/>
                </a:cubicBezTo>
                <a:cubicBezTo>
                  <a:pt x="642359" y="89731"/>
                  <a:pt x="1820254" y="125338"/>
                  <a:pt x="1820254" y="125338"/>
                </a:cubicBezTo>
                <a:cubicBezTo>
                  <a:pt x="2445521" y="123914"/>
                  <a:pt x="3680389" y="0"/>
                  <a:pt x="4110527" y="116792"/>
                </a:cubicBezTo>
                <a:cubicBezTo>
                  <a:pt x="4540665" y="233584"/>
                  <a:pt x="4433843" y="695058"/>
                  <a:pt x="4401084" y="826093"/>
                </a:cubicBezTo>
                <a:cubicBezTo>
                  <a:pt x="4368325" y="957128"/>
                  <a:pt x="3989462" y="776242"/>
                  <a:pt x="3913974" y="903005"/>
                </a:cubicBezTo>
                <a:cubicBezTo>
                  <a:pt x="3838486" y="1029768"/>
                  <a:pt x="3876942" y="1462755"/>
                  <a:pt x="3948157" y="1586669"/>
                </a:cubicBezTo>
                <a:cubicBezTo>
                  <a:pt x="4019372" y="1710583"/>
                  <a:pt x="4260078" y="1603760"/>
                  <a:pt x="4341263" y="1646489"/>
                </a:cubicBezTo>
                <a:cubicBezTo>
                  <a:pt x="4422448" y="1689218"/>
                  <a:pt x="4428857" y="1766130"/>
                  <a:pt x="4435267" y="184304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6862273" y="3792908"/>
            <a:ext cx="1529697" cy="1044012"/>
          </a:xfrm>
          <a:custGeom>
            <a:avLst/>
            <a:gdLst>
              <a:gd name="connsiteX0" fmla="*/ 0 w 1529697"/>
              <a:gd name="connsiteY0" fmla="*/ 35608 h 1044012"/>
              <a:gd name="connsiteX1" fmla="*/ 743484 w 1529697"/>
              <a:gd name="connsiteY1" fmla="*/ 69791 h 1044012"/>
              <a:gd name="connsiteX2" fmla="*/ 965675 w 1529697"/>
              <a:gd name="connsiteY2" fmla="*/ 454352 h 1044012"/>
              <a:gd name="connsiteX3" fmla="*/ 1025495 w 1529697"/>
              <a:gd name="connsiteY3" fmla="*/ 727817 h 1044012"/>
              <a:gd name="connsiteX4" fmla="*/ 1410056 w 1529697"/>
              <a:gd name="connsiteY4" fmla="*/ 796184 h 1044012"/>
              <a:gd name="connsiteX5" fmla="*/ 1529697 w 1529697"/>
              <a:gd name="connsiteY5" fmla="*/ 1044012 h 10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97" h="1044012">
                <a:moveTo>
                  <a:pt x="0" y="35608"/>
                </a:moveTo>
                <a:cubicBezTo>
                  <a:pt x="291269" y="17804"/>
                  <a:pt x="582538" y="0"/>
                  <a:pt x="743484" y="69791"/>
                </a:cubicBezTo>
                <a:cubicBezTo>
                  <a:pt x="904430" y="139582"/>
                  <a:pt x="918673" y="344681"/>
                  <a:pt x="965675" y="454352"/>
                </a:cubicBezTo>
                <a:cubicBezTo>
                  <a:pt x="1012677" y="564023"/>
                  <a:pt x="951432" y="670845"/>
                  <a:pt x="1025495" y="727817"/>
                </a:cubicBezTo>
                <a:cubicBezTo>
                  <a:pt x="1099558" y="784789"/>
                  <a:pt x="1326022" y="743485"/>
                  <a:pt x="1410056" y="796184"/>
                </a:cubicBezTo>
                <a:cubicBezTo>
                  <a:pt x="1494090" y="848883"/>
                  <a:pt x="1511893" y="946447"/>
                  <a:pt x="1529697" y="104401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ular Callout 169"/>
          <p:cNvSpPr/>
          <p:nvPr/>
        </p:nvSpPr>
        <p:spPr>
          <a:xfrm>
            <a:off x="4013060" y="3596356"/>
            <a:ext cx="1417804" cy="512748"/>
          </a:xfrm>
          <a:prstGeom prst="wedgeRoundRectCallout">
            <a:avLst>
              <a:gd name="adj1" fmla="val -15181"/>
              <a:gd name="adj2" fmla="val -99553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2" name="Rounded Rectangular Callout 171"/>
          <p:cNvSpPr/>
          <p:nvPr/>
        </p:nvSpPr>
        <p:spPr>
          <a:xfrm>
            <a:off x="4011637" y="3586385"/>
            <a:ext cx="1417804" cy="512748"/>
          </a:xfrm>
          <a:prstGeom prst="wedgeRoundRectCallout">
            <a:avLst>
              <a:gd name="adj1" fmla="val -106800"/>
              <a:gd name="adj2" fmla="val -1621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9" name="Rounded Rectangular Callout 168"/>
          <p:cNvSpPr/>
          <p:nvPr/>
        </p:nvSpPr>
        <p:spPr>
          <a:xfrm>
            <a:off x="4005938" y="3606325"/>
            <a:ext cx="1417804" cy="512748"/>
          </a:xfrm>
          <a:prstGeom prst="wedgeRoundRectCallout">
            <a:avLst>
              <a:gd name="adj1" fmla="val 112601"/>
              <a:gd name="adj2" fmla="val -2886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Synchronisation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ounded Rectangular Callout 172"/>
          <p:cNvSpPr/>
          <p:nvPr/>
        </p:nvSpPr>
        <p:spPr>
          <a:xfrm>
            <a:off x="128187" y="3066516"/>
            <a:ext cx="1610894" cy="512748"/>
          </a:xfrm>
          <a:prstGeom prst="wedgeRoundRectCallout">
            <a:avLst>
              <a:gd name="adj1" fmla="val 89936"/>
              <a:gd name="adj2" fmla="val -11220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Add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Listeners</a:t>
            </a:r>
            <a:r>
              <a:rPr lang="pt-PT" sz="1200" dirty="0" smtClean="0">
                <a:solidFill>
                  <a:schemeClr val="tx1"/>
                </a:solidFill>
              </a:rPr>
              <a:t> to </a:t>
            </a:r>
            <a:r>
              <a:rPr lang="pt-PT" sz="1200" dirty="0" err="1" smtClean="0">
                <a:solidFill>
                  <a:schemeClr val="tx1"/>
                </a:solidFill>
              </a:rPr>
              <a:t>setup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Rounded Rectangular Callout 173"/>
          <p:cNvSpPr/>
          <p:nvPr/>
        </p:nvSpPr>
        <p:spPr>
          <a:xfrm>
            <a:off x="2341549" y="1222048"/>
            <a:ext cx="1504060" cy="786213"/>
          </a:xfrm>
          <a:prstGeom prst="wedgeRoundRectCallout">
            <a:avLst>
              <a:gd name="adj1" fmla="val 70688"/>
              <a:gd name="adj2" fmla="val 13233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r>
              <a:rPr lang="pt-PT" sz="1200" dirty="0" smtClean="0">
                <a:solidFill>
                  <a:schemeClr val="tx1"/>
                </a:solidFill>
              </a:rPr>
              <a:t> Management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between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Msg</a:t>
            </a:r>
            <a:r>
              <a:rPr lang="pt-PT" sz="1200" dirty="0" smtClean="0">
                <a:solidFill>
                  <a:schemeClr val="tx1"/>
                </a:solidFill>
              </a:rPr>
              <a:t> Node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and </a:t>
            </a:r>
            <a:r>
              <a:rPr lang="pt-PT" sz="1200" dirty="0" err="1" smtClean="0">
                <a:solidFill>
                  <a:schemeClr val="tx1"/>
                </a:solidFill>
              </a:rPr>
              <a:t>Runtimes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Trust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75" name="Group 74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65" name="Rounded Rectangle 64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59" idx="3"/>
              <a:endCxn id="60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IdPy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4" name="Elbow Connector 13"/>
            <p:cNvCxnSpPr>
              <a:stCxn id="63" idx="2"/>
              <a:endCxn id="59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3" idx="3"/>
              <a:endCxn id="54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8" name="Elbow Connector 13"/>
            <p:cNvCxnSpPr>
              <a:stCxn id="63" idx="6"/>
              <a:endCxn id="53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2000250"/>
            <a:ext cx="7921951" cy="4419600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47725" y="4229100"/>
            <a:ext cx="7629525" cy="1484058"/>
            <a:chOff x="847725" y="4229100"/>
            <a:chExt cx="7629525" cy="1484058"/>
          </a:xfrm>
          <a:scene3d>
            <a:camera prst="perspectiveRelaxed"/>
            <a:lightRig rig="threePt" dir="t"/>
          </a:scene3d>
        </p:grpSpPr>
        <p:sp>
          <p:nvSpPr>
            <p:cNvPr id="73" name="Oval 72"/>
            <p:cNvSpPr/>
            <p:nvPr/>
          </p:nvSpPr>
          <p:spPr>
            <a:xfrm>
              <a:off x="6443523" y="525595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179398" y="52472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6" name="Elbow Connector 13"/>
            <p:cNvCxnSpPr>
              <a:stCxn id="116" idx="0"/>
            </p:cNvCxnSpPr>
            <p:nvPr/>
          </p:nvCxnSpPr>
          <p:spPr>
            <a:xfrm rot="5400000" flipH="1" flipV="1">
              <a:off x="1765487" y="4976671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13"/>
            <p:cNvCxnSpPr/>
            <p:nvPr/>
          </p:nvCxnSpPr>
          <p:spPr>
            <a:xfrm rot="5400000" flipH="1" flipV="1">
              <a:off x="2489387" y="496714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/>
            <p:nvPr/>
          </p:nvCxnSpPr>
          <p:spPr>
            <a:xfrm rot="5400000" flipH="1" flipV="1">
              <a:off x="6423212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/>
            <p:nvPr/>
          </p:nvCxnSpPr>
          <p:spPr>
            <a:xfrm rot="5400000" flipH="1" flipV="1">
              <a:off x="7137587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847725" y="4229100"/>
              <a:ext cx="7629525" cy="4637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b="1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bg1"/>
                  </a:solidFill>
                </a:rPr>
                <a:t>Messaging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Framework</a:t>
              </a:r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Elbow Connector 99"/>
          <p:cNvCxnSpPr/>
          <p:nvPr/>
        </p:nvCxnSpPr>
        <p:spPr>
          <a:xfrm rot="16200000" flipV="1">
            <a:off x="1643068" y="4348165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>
            <a:off x="2214566" y="4386263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ular Callout 128"/>
          <p:cNvSpPr/>
          <p:nvPr/>
        </p:nvSpPr>
        <p:spPr>
          <a:xfrm>
            <a:off x="523874" y="42386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1-Intercept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Outgoing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ounded Rectangular Callout 129"/>
          <p:cNvSpPr/>
          <p:nvPr/>
        </p:nvSpPr>
        <p:spPr>
          <a:xfrm>
            <a:off x="2638424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3-Message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1" name="Elbow Connector 130"/>
          <p:cNvCxnSpPr/>
          <p:nvPr/>
        </p:nvCxnSpPr>
        <p:spPr>
          <a:xfrm rot="16200000" flipV="1">
            <a:off x="6634168" y="4376740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5400000">
            <a:off x="7205666" y="4414838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ular Callout 132"/>
          <p:cNvSpPr/>
          <p:nvPr/>
        </p:nvSpPr>
        <p:spPr>
          <a:xfrm>
            <a:off x="5524499" y="426719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4-Intercept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Incoming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" name="Rounded Rectangular Callout 133"/>
          <p:cNvSpPr/>
          <p:nvPr/>
        </p:nvSpPr>
        <p:spPr>
          <a:xfrm>
            <a:off x="7619999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6-Message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Validated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184" name="Rounded Rectangle 183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87" name="Straight Arrow Connector 186"/>
            <p:cNvCxnSpPr>
              <a:stCxn id="185" idx="3"/>
              <a:endCxn id="186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</a:t>
              </a:r>
              <a:endParaRPr lang="en-US" sz="20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90" name="Elbow Connector 13"/>
            <p:cNvCxnSpPr>
              <a:stCxn id="189" idx="2"/>
              <a:endCxn id="185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ounded Rectangle 190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3" name="Straight Arrow Connector 192"/>
            <p:cNvCxnSpPr>
              <a:stCxn id="191" idx="3"/>
              <a:endCxn id="192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5" name="Elbow Connector 13"/>
            <p:cNvCxnSpPr>
              <a:stCxn id="189" idx="6"/>
              <a:endCxn id="191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Trust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38" name="Group 37"/>
          <p:cNvGrpSpPr/>
          <p:nvPr/>
        </p:nvGrpSpPr>
        <p:grpSpPr>
          <a:xfrm>
            <a:off x="932039" y="250507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3" name="Rounded Rectangle 22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0" idx="3"/>
              <a:endCxn id="31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814" y="2449032"/>
            <a:ext cx="7878726" cy="1368253"/>
          </a:xfrm>
          <a:prstGeom prst="rect">
            <a:avLst/>
          </a:prstGeom>
          <a:solidFill>
            <a:schemeClr val="tx1">
              <a:lumMod val="50000"/>
              <a:lumOff val="50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Hyperty</a:t>
            </a:r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Plane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Cloud Callout 24"/>
          <p:cNvSpPr/>
          <p:nvPr/>
        </p:nvSpPr>
        <p:spPr>
          <a:xfrm>
            <a:off x="2126512" y="2711302"/>
            <a:ext cx="4827181" cy="967564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1118" y="4518838"/>
            <a:ext cx="7357730" cy="1368253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2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</a:t>
            </a:r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Plane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83414" y="4522956"/>
            <a:ext cx="6096000" cy="1100420"/>
            <a:chOff x="1385431" y="4501690"/>
            <a:chExt cx="6096000" cy="1100420"/>
          </a:xfrm>
          <a:scene3d>
            <a:camera prst="perspectiveRelaxed"/>
            <a:lightRig rig="threePt" dir="t"/>
          </a:scene3d>
        </p:grpSpPr>
        <p:sp>
          <p:nvSpPr>
            <p:cNvPr id="6" name="Isosceles Triangle 5"/>
            <p:cNvSpPr/>
            <p:nvPr/>
          </p:nvSpPr>
          <p:spPr>
            <a:xfrm>
              <a:off x="1766431" y="5137416"/>
              <a:ext cx="533400" cy="381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2631" y="4908816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385431" y="4680216"/>
              <a:ext cx="381000" cy="457200"/>
            </a:xfrm>
            <a:prstGeom prst="wedgeEllipseCallout">
              <a:avLst>
                <a:gd name="adj1" fmla="val 100332"/>
                <a:gd name="adj2" fmla="val 683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6490831" y="5213616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67031" y="4985016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7100431" y="4832616"/>
              <a:ext cx="381000" cy="457200"/>
            </a:xfrm>
            <a:prstGeom prst="wedgeEllipseCallout">
              <a:avLst>
                <a:gd name="adj1" fmla="val -128018"/>
                <a:gd name="adj2" fmla="val 586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376031" y="5137416"/>
              <a:ext cx="403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85431" y="47564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0431" y="48326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2210568" y="4501690"/>
              <a:ext cx="457200" cy="228600"/>
            </a:xfrm>
            <a:prstGeom prst="wedgeRoundRectCallout">
              <a:avLst>
                <a:gd name="adj1" fmla="val -19233"/>
                <a:gd name="adj2" fmla="val 9770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0568" y="450169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17" name="Rounded Rectangular Callout 16"/>
            <p:cNvSpPr/>
            <p:nvPr/>
          </p:nvSpPr>
          <p:spPr>
            <a:xfrm flipH="1">
              <a:off x="6070643" y="4617079"/>
              <a:ext cx="457200" cy="228600"/>
            </a:xfrm>
            <a:prstGeom prst="wedgeRoundRectCallout">
              <a:avLst>
                <a:gd name="adj1" fmla="val -44947"/>
                <a:gd name="adj2" fmla="val 9198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6070643" y="4617079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79485" y="5232778"/>
              <a:ext cx="23345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User </a:t>
              </a:r>
              <a:r>
                <a:rPr lang="en-US" dirty="0" smtClean="0"/>
                <a:t>Communication</a:t>
              </a:r>
              <a:endParaRPr lang="en-US" dirty="0"/>
            </a:p>
          </p:txBody>
        </p:sp>
      </p:grpSp>
      <p:pic>
        <p:nvPicPr>
          <p:cNvPr id="20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376202" y="2573404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sp>
        <p:nvSpPr>
          <p:cNvPr id="22" name="Left-Right Arrow 21"/>
          <p:cNvSpPr/>
          <p:nvPr/>
        </p:nvSpPr>
        <p:spPr>
          <a:xfrm>
            <a:off x="2402960" y="2998381"/>
            <a:ext cx="3880882" cy="191386"/>
          </a:xfrm>
          <a:prstGeom prst="leftRightArrow">
            <a:avLst/>
          </a:prstGeom>
          <a:solidFill>
            <a:srgbClr val="C00000"/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3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217560" y="2598215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sp>
        <p:nvSpPr>
          <p:cNvPr id="24" name="Oval 23"/>
          <p:cNvSpPr/>
          <p:nvPr/>
        </p:nvSpPr>
        <p:spPr>
          <a:xfrm>
            <a:off x="6427036" y="284964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31424" y="2349396"/>
            <a:ext cx="1996238" cy="1574299"/>
            <a:chOff x="5184776" y="1060617"/>
            <a:chExt cx="1996238" cy="1574299"/>
          </a:xfrm>
        </p:grpSpPr>
        <p:grpSp>
          <p:nvGrpSpPr>
            <p:cNvPr id="2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9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30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31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32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33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8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34" name="Group 33"/>
          <p:cNvGrpSpPr/>
          <p:nvPr/>
        </p:nvGrpSpPr>
        <p:grpSpPr>
          <a:xfrm>
            <a:off x="255182" y="2459266"/>
            <a:ext cx="1996238" cy="1574299"/>
            <a:chOff x="5184776" y="1060617"/>
            <a:chExt cx="1996238" cy="1574299"/>
          </a:xfrm>
        </p:grpSpPr>
        <p:grpSp>
          <p:nvGrpSpPr>
            <p:cNvPr id="35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3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38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39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40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41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36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1" name="Oval 20"/>
          <p:cNvSpPr/>
          <p:nvPr/>
        </p:nvSpPr>
        <p:spPr>
          <a:xfrm>
            <a:off x="1575046" y="28460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endCxn id="36" idx="3"/>
          </p:cNvCxnSpPr>
          <p:nvPr/>
        </p:nvCxnSpPr>
        <p:spPr>
          <a:xfrm flipV="1">
            <a:off x="1796902" y="3366732"/>
            <a:ext cx="20546" cy="151361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584379" y="3327746"/>
            <a:ext cx="18440" cy="161639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ular Callout 47"/>
          <p:cNvSpPr/>
          <p:nvPr/>
        </p:nvSpPr>
        <p:spPr>
          <a:xfrm>
            <a:off x="1881964" y="3912339"/>
            <a:ext cx="1148316" cy="478907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> – </a:t>
            </a:r>
            <a:r>
              <a:rPr lang="pt-PT" sz="1200" dirty="0" err="1" smtClean="0">
                <a:solidFill>
                  <a:schemeClr val="tx1"/>
                </a:solidFill>
              </a:rPr>
              <a:t>User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Association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372987" y="3883986"/>
            <a:ext cx="1148316" cy="478907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> – </a:t>
            </a:r>
            <a:r>
              <a:rPr lang="pt-PT" sz="1200" dirty="0" err="1" smtClean="0">
                <a:solidFill>
                  <a:schemeClr val="tx1"/>
                </a:solidFill>
              </a:rPr>
              <a:t>User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Association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01267" y="3031943"/>
            <a:ext cx="2749732" cy="369332"/>
          </a:xfrm>
          <a:prstGeom prst="rect">
            <a:avLst/>
          </a:prstGeom>
          <a:scene3d>
            <a:camera prst="perspectiveRelaxed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2000250"/>
            <a:ext cx="7921951" cy="4419600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7725" y="1301881"/>
            <a:ext cx="7629525" cy="4411277"/>
            <a:chOff x="847725" y="1301881"/>
            <a:chExt cx="7629525" cy="4411277"/>
          </a:xfrm>
          <a:scene3d>
            <a:camera prst="perspectiveRelaxed"/>
            <a:lightRig rig="threePt" dir="t"/>
          </a:scene3d>
        </p:grpSpPr>
        <p:grpSp>
          <p:nvGrpSpPr>
            <p:cNvPr id="4" name="Group 66"/>
            <p:cNvGrpSpPr/>
            <p:nvPr/>
          </p:nvGrpSpPr>
          <p:grpSpPr>
            <a:xfrm>
              <a:off x="847725" y="4229100"/>
              <a:ext cx="7629525" cy="1484058"/>
              <a:chOff x="847725" y="4229100"/>
              <a:chExt cx="7629525" cy="1484058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6443523" y="52559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179398" y="52472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789157" y="5230483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525032" y="522177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6" name="Elbow Connector 13"/>
              <p:cNvCxnSpPr>
                <a:stCxn id="116" idx="0"/>
              </p:cNvCxnSpPr>
              <p:nvPr/>
            </p:nvCxnSpPr>
            <p:spPr>
              <a:xfrm rot="5400000" flipH="1" flipV="1">
                <a:off x="1765487" y="4976671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/>
              <p:nvPr/>
            </p:nvCxnSpPr>
            <p:spPr>
              <a:xfrm rot="5400000" flipH="1" flipV="1">
                <a:off x="2489387" y="496714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/>
              <p:nvPr/>
            </p:nvCxnSpPr>
            <p:spPr>
              <a:xfrm rot="5400000" flipH="1" flipV="1">
                <a:off x="6423212" y="498619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/>
              <p:nvPr/>
            </p:nvCxnSpPr>
            <p:spPr>
              <a:xfrm rot="5400000" flipH="1" flipV="1">
                <a:off x="7137587" y="498619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847725" y="4229100"/>
                <a:ext cx="7629525" cy="46375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b="1" dirty="0" err="1" smtClean="0">
                    <a:solidFill>
                      <a:schemeClr val="bg1"/>
                    </a:solidFill>
                  </a:rPr>
                  <a:t>Hyperty</a:t>
                </a:r>
                <a:r>
                  <a:rPr lang="pt-PT" sz="16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pt-PT" sz="1600" b="1" dirty="0" err="1" smtClean="0">
                    <a:solidFill>
                      <a:schemeClr val="bg1"/>
                    </a:solidFill>
                  </a:rPr>
                  <a:t>Messaging</a:t>
                </a:r>
                <a:r>
                  <a:rPr lang="pt-PT" sz="1600" b="1" dirty="0" smtClean="0">
                    <a:solidFill>
                      <a:schemeClr val="bg1"/>
                    </a:solidFill>
                  </a:rPr>
                  <a:t> Framework</a:t>
                </a:r>
                <a:endParaRPr lang="en-US" sz="1600" b="1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381250" y="1301881"/>
              <a:ext cx="4648200" cy="2927221"/>
              <a:chOff x="2381250" y="1301881"/>
              <a:chExt cx="4648200" cy="292722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381250" y="263453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39" name="Block Arc 3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41" name="Elbow Connector 13"/>
              <p:cNvCxnSpPr/>
              <p:nvPr/>
            </p:nvCxnSpPr>
            <p:spPr>
              <a:xfrm rot="5400000" flipH="1" flipV="1">
                <a:off x="2724150" y="390525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5734050" y="261548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49" name="Block Arc 4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50" name="Elbow Connector 13"/>
              <p:cNvCxnSpPr/>
              <p:nvPr/>
            </p:nvCxnSpPr>
            <p:spPr>
              <a:xfrm rot="5400000" flipH="1" flipV="1">
                <a:off x="6076950" y="388620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4220405" y="1301881"/>
                <a:ext cx="1123405" cy="100069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3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IDP</a:t>
                </a:r>
                <a:endParaRPr lang="en-US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" name="Elbow Connector 13"/>
              <p:cNvCxnSpPr>
                <a:stCxn id="51" idx="2"/>
                <a:endCxn id="38" idx="0"/>
              </p:cNvCxnSpPr>
              <p:nvPr/>
            </p:nvCxnSpPr>
            <p:spPr>
              <a:xfrm rot="10800000" flipV="1">
                <a:off x="3015947" y="1802229"/>
                <a:ext cx="1204459" cy="832304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13"/>
              <p:cNvCxnSpPr>
                <a:stCxn id="48" idx="0"/>
                <a:endCxn id="51" idx="6"/>
              </p:cNvCxnSpPr>
              <p:nvPr/>
            </p:nvCxnSpPr>
            <p:spPr>
              <a:xfrm rot="16200000" flipV="1">
                <a:off x="5449651" y="1696388"/>
                <a:ext cx="813254" cy="1024936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" name="Elbow Connector 146"/>
          <p:cNvCxnSpPr/>
          <p:nvPr/>
        </p:nvCxnSpPr>
        <p:spPr>
          <a:xfrm rot="16200000" flipV="1">
            <a:off x="110014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5400000">
            <a:off x="1695455" y="3486148"/>
            <a:ext cx="1142997" cy="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ular Callout 148"/>
          <p:cNvSpPr/>
          <p:nvPr/>
        </p:nvSpPr>
        <p:spPr>
          <a:xfrm>
            <a:off x="0" y="3752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1-Intercept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Outgoing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Freeform 213"/>
          <p:cNvSpPr/>
          <p:nvPr/>
        </p:nvSpPr>
        <p:spPr>
          <a:xfrm>
            <a:off x="2257425" y="2520950"/>
            <a:ext cx="1895475" cy="1565275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Elbow Connector 215"/>
          <p:cNvCxnSpPr/>
          <p:nvPr/>
        </p:nvCxnSpPr>
        <p:spPr>
          <a:xfrm rot="16200000" flipH="1">
            <a:off x="1443037" y="3871912"/>
            <a:ext cx="600076" cy="190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ular Callout 149"/>
          <p:cNvSpPr/>
          <p:nvPr/>
        </p:nvSpPr>
        <p:spPr>
          <a:xfrm>
            <a:off x="1733550" y="4105274"/>
            <a:ext cx="695325" cy="419102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3-Msg </a:t>
            </a: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ounded Rectangular Callout 219"/>
          <p:cNvSpPr/>
          <p:nvPr/>
        </p:nvSpPr>
        <p:spPr>
          <a:xfrm>
            <a:off x="2752724" y="223837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2- </a:t>
            </a:r>
            <a:r>
              <a:rPr lang="pt-PT" sz="1200" dirty="0" err="1" smtClean="0">
                <a:solidFill>
                  <a:schemeClr val="tx1"/>
                </a:solidFill>
              </a:rPr>
              <a:t>Generate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2" name="Elbow Connector 221"/>
          <p:cNvCxnSpPr/>
          <p:nvPr/>
        </p:nvCxnSpPr>
        <p:spPr>
          <a:xfrm rot="16200000" flipV="1">
            <a:off x="748189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/>
          <p:nvPr/>
        </p:nvCxnSpPr>
        <p:spPr>
          <a:xfrm rot="5400000">
            <a:off x="7739063" y="3862387"/>
            <a:ext cx="628651" cy="95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rot="5400000">
            <a:off x="6405564" y="3462335"/>
            <a:ext cx="1228726" cy="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951089" y="191452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02" name="Rounded Rectangle 201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4" name="Rounded Rectangle 203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203" idx="3"/>
              <a:endCxn id="204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ounded Rectangle 205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9" name="Straight Arrow Connector 208"/>
            <p:cNvCxnSpPr>
              <a:stCxn id="207" idx="3"/>
              <a:endCxn id="208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 227"/>
          <p:cNvSpPr/>
          <p:nvPr/>
        </p:nvSpPr>
        <p:spPr>
          <a:xfrm flipH="1">
            <a:off x="5324474" y="2501900"/>
            <a:ext cx="1638301" cy="1612900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ular Callout 220"/>
          <p:cNvSpPr/>
          <p:nvPr/>
        </p:nvSpPr>
        <p:spPr>
          <a:xfrm>
            <a:off x="5295899" y="2228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5- </a:t>
            </a:r>
            <a:r>
              <a:rPr lang="pt-PT" sz="1200" dirty="0" err="1" smtClean="0">
                <a:solidFill>
                  <a:schemeClr val="tx1"/>
                </a:solidFill>
              </a:rPr>
              <a:t>Validate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ounded Rectangular Callout 152"/>
          <p:cNvSpPr/>
          <p:nvPr/>
        </p:nvSpPr>
        <p:spPr>
          <a:xfrm>
            <a:off x="7124700" y="3886200"/>
            <a:ext cx="847725" cy="53340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4-Intercept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Incoming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ounded Rectangular Callout 153"/>
          <p:cNvSpPr/>
          <p:nvPr/>
        </p:nvSpPr>
        <p:spPr>
          <a:xfrm>
            <a:off x="8086724" y="3724275"/>
            <a:ext cx="847726" cy="5524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6-Message 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Validated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ounded Rectangular Callout 239"/>
          <p:cNvSpPr/>
          <p:nvPr/>
        </p:nvSpPr>
        <p:spPr>
          <a:xfrm>
            <a:off x="6353174" y="3476625"/>
            <a:ext cx="638175" cy="4000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5</a:t>
            </a:r>
            <a:r>
              <a:rPr lang="pt-PT" sz="1000" dirty="0" smtClean="0">
                <a:solidFill>
                  <a:schemeClr val="tx1"/>
                </a:solidFill>
              </a:rPr>
              <a:t>-Validate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ounded Rectangular Callout 240"/>
          <p:cNvSpPr/>
          <p:nvPr/>
        </p:nvSpPr>
        <p:spPr>
          <a:xfrm>
            <a:off x="2257425" y="3448050"/>
            <a:ext cx="762000" cy="428625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2-Generate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Protofly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33400" y="2038350"/>
            <a:ext cx="3357090" cy="4257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48521" y="2019300"/>
            <a:ext cx="3085904" cy="4152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89492" y="4544613"/>
            <a:ext cx="1434964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85107" y="4503308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400672" y="4534641"/>
            <a:ext cx="1410752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63280" y="1054231"/>
            <a:ext cx="1123405" cy="100069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3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1994946" y="3746361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" name="Group 67"/>
          <p:cNvGrpSpPr/>
          <p:nvPr/>
        </p:nvGrpSpPr>
        <p:grpSpPr>
          <a:xfrm>
            <a:off x="5759900" y="3676650"/>
            <a:ext cx="2627236" cy="2190736"/>
            <a:chOff x="5905179" y="3464426"/>
            <a:chExt cx="2627236" cy="2454236"/>
          </a:xfrm>
          <a:scene3d>
            <a:camera prst="orthographicFront"/>
            <a:lightRig rig="threePt" dir="t"/>
          </a:scene3d>
        </p:grpSpPr>
        <p:sp>
          <p:nvSpPr>
            <p:cNvPr id="76" name="Rectangle 75"/>
            <p:cNvSpPr/>
            <p:nvPr/>
          </p:nvSpPr>
          <p:spPr>
            <a:xfrm>
              <a:off x="7249884" y="4537166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801394" y="3464426"/>
              <a:ext cx="740227" cy="70697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BUS 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289470" y="4070067"/>
              <a:ext cx="839584" cy="335281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200899" y="4074422"/>
              <a:ext cx="857001" cy="343990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/>
          <p:cNvSpPr/>
          <p:nvPr/>
        </p:nvSpPr>
        <p:spPr>
          <a:xfrm>
            <a:off x="1357313" y="459816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789157" y="523048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105534" y="52391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776811" y="458075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208655" y="52130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525032" y="5221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  <a:endCxn id="46" idx="6"/>
          </p:cNvCxnSpPr>
          <p:nvPr/>
        </p:nvCxnSpPr>
        <p:spPr>
          <a:xfrm rot="16200000" flipV="1">
            <a:off x="2665766" y="4169259"/>
            <a:ext cx="480899" cy="3420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  <a:endCxn id="46" idx="2"/>
          </p:cNvCxnSpPr>
          <p:nvPr/>
        </p:nvCxnSpPr>
        <p:spPr>
          <a:xfrm rot="5400000" flipH="1" flipV="1">
            <a:off x="1577194" y="4180416"/>
            <a:ext cx="498316" cy="33718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3226701" y="500251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2580088" y="502505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1807203" y="501992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1160590" y="504247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13"/>
          <p:cNvCxnSpPr>
            <a:stCxn id="10" idx="6"/>
            <a:endCxn id="63" idx="0"/>
          </p:cNvCxnSpPr>
          <p:nvPr/>
        </p:nvCxnSpPr>
        <p:spPr>
          <a:xfrm>
            <a:off x="5486685" y="1554579"/>
            <a:ext cx="1527303" cy="78003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409825" y="2621724"/>
            <a:ext cx="1295400" cy="92157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695491" y="2329733"/>
            <a:ext cx="659959" cy="421420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Block Arc 82"/>
          <p:cNvSpPr/>
          <p:nvPr/>
        </p:nvSpPr>
        <p:spPr>
          <a:xfrm rot="10800000">
            <a:off x="2631882" y="2441050"/>
            <a:ext cx="818984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4" name="Elbow Connector 13"/>
          <p:cNvCxnSpPr>
            <a:stCxn id="10" idx="2"/>
            <a:endCxn id="82" idx="0"/>
          </p:cNvCxnSpPr>
          <p:nvPr/>
        </p:nvCxnSpPr>
        <p:spPr>
          <a:xfrm rot="10800000" flipV="1">
            <a:off x="3025472" y="1554579"/>
            <a:ext cx="1337809" cy="77515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13"/>
          <p:cNvCxnSpPr>
            <a:stCxn id="113" idx="4"/>
            <a:endCxn id="46" idx="7"/>
          </p:cNvCxnSpPr>
          <p:nvPr/>
        </p:nvCxnSpPr>
        <p:spPr>
          <a:xfrm rot="5400000">
            <a:off x="2610437" y="3395526"/>
            <a:ext cx="470703" cy="43803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729186" y="2981326"/>
            <a:ext cx="671239" cy="3978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 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0" name="Elbow Connector 13"/>
          <p:cNvCxnSpPr>
            <a:endCxn id="113" idx="0"/>
          </p:cNvCxnSpPr>
          <p:nvPr/>
        </p:nvCxnSpPr>
        <p:spPr>
          <a:xfrm rot="16200000" flipH="1">
            <a:off x="2956390" y="2872909"/>
            <a:ext cx="209551" cy="7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6362700" y="2574099"/>
            <a:ext cx="1295400" cy="9215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8" name="Group 21"/>
          <p:cNvGrpSpPr/>
          <p:nvPr/>
        </p:nvGrpSpPr>
        <p:grpSpPr>
          <a:xfrm>
            <a:off x="6764235" y="23795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  <a:scene3d>
            <a:camera prst="orthographicFront"/>
            <a:lightRig rig="threePt" dir="t"/>
          </a:scene3d>
        </p:grpSpPr>
        <p:sp>
          <p:nvSpPr>
            <p:cNvPr id="180" name="Oval 17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81" name="Block Arc 18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82" name="Oval 181"/>
          <p:cNvSpPr/>
          <p:nvPr/>
        </p:nvSpPr>
        <p:spPr>
          <a:xfrm>
            <a:off x="6682061" y="2933701"/>
            <a:ext cx="671239" cy="3978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 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83" name="Elbow Connector 13"/>
          <p:cNvCxnSpPr>
            <a:endCxn id="182" idx="0"/>
          </p:cNvCxnSpPr>
          <p:nvPr/>
        </p:nvCxnSpPr>
        <p:spPr>
          <a:xfrm rot="16200000" flipH="1">
            <a:off x="6909265" y="2825284"/>
            <a:ext cx="209551" cy="7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3"/>
          <p:cNvCxnSpPr>
            <a:stCxn id="182" idx="4"/>
            <a:endCxn id="71" idx="0"/>
          </p:cNvCxnSpPr>
          <p:nvPr/>
        </p:nvCxnSpPr>
        <p:spPr>
          <a:xfrm rot="16200000" flipH="1">
            <a:off x="6849414" y="3499835"/>
            <a:ext cx="345082" cy="85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Protofly</a:t>
            </a:r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533400" y="2019300"/>
            <a:ext cx="8201025" cy="4276726"/>
            <a:chOff x="457200" y="2019300"/>
            <a:chExt cx="8353426" cy="4276726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457200" y="2038350"/>
              <a:ext cx="3419475" cy="42576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67376" y="2019300"/>
              <a:ext cx="3143250" cy="415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89492" y="987556"/>
            <a:ext cx="7497644" cy="5020137"/>
            <a:chOff x="889492" y="987556"/>
            <a:chExt cx="7497644" cy="5020137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889492" y="4544613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685107" y="4503308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400672" y="4534641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63280" y="1054231"/>
              <a:ext cx="1123405" cy="1000695"/>
            </a:xfrm>
            <a:prstGeom prst="ellipse">
              <a:avLst/>
            </a:prstGeom>
            <a:solidFill>
              <a:srgbClr val="215968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1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994946" y="3746361"/>
              <a:ext cx="740227" cy="70697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BUS 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6" name="Group 67"/>
            <p:cNvGrpSpPr/>
            <p:nvPr/>
          </p:nvGrpSpPr>
          <p:grpSpPr>
            <a:xfrm>
              <a:off x="5759900" y="3676650"/>
              <a:ext cx="2627236" cy="2190736"/>
              <a:chOff x="5905179" y="3464426"/>
              <a:chExt cx="2627236" cy="2454236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249884" y="4537166"/>
                <a:ext cx="1282531" cy="1381496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b"/>
              <a:lstStyle/>
              <a:p>
                <a:pPr algn="ctr"/>
                <a:r>
                  <a:rPr lang="pt-PT" sz="1200" dirty="0" err="1" smtClean="0">
                    <a:solidFill>
                      <a:schemeClr val="bg1"/>
                    </a:solidFill>
                  </a:rPr>
                  <a:t>Sandbox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801394" y="346442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156958" y="4674917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588802" y="5307233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905179" y="5315942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576456" y="465750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008300" y="528981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324677" y="529852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1" name="Elbow Connector 13"/>
              <p:cNvCxnSpPr>
                <a:stCxn id="77" idx="0"/>
                <a:endCxn id="71" idx="6"/>
              </p:cNvCxnSpPr>
              <p:nvPr/>
            </p:nvCxnSpPr>
            <p:spPr>
              <a:xfrm rot="16200000" flipV="1">
                <a:off x="7289470" y="4070067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Elbow Connector 13"/>
              <p:cNvCxnSpPr>
                <a:stCxn id="72" idx="0"/>
                <a:endCxn id="71" idx="2"/>
              </p:cNvCxnSpPr>
              <p:nvPr/>
            </p:nvCxnSpPr>
            <p:spPr>
              <a:xfrm rot="5400000" flipH="1" flipV="1">
                <a:off x="6200899" y="4074422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3"/>
              <p:cNvCxnSpPr>
                <a:stCxn id="78" idx="0"/>
                <a:endCxn id="77" idx="6"/>
              </p:cNvCxnSpPr>
              <p:nvPr/>
            </p:nvCxnSpPr>
            <p:spPr>
              <a:xfrm rot="16200000" flipV="1">
                <a:off x="8026346" y="507926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Elbow Connector 13"/>
              <p:cNvCxnSpPr>
                <a:stCxn id="79" idx="0"/>
                <a:endCxn id="77" idx="2"/>
              </p:cNvCxnSpPr>
              <p:nvPr/>
            </p:nvCxnSpPr>
            <p:spPr>
              <a:xfrm rot="5400000" flipH="1" flipV="1">
                <a:off x="7379733" y="510180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3"/>
              <p:cNvCxnSpPr>
                <a:stCxn id="73" idx="0"/>
                <a:endCxn id="72" idx="6"/>
              </p:cNvCxnSpPr>
              <p:nvPr/>
            </p:nvCxnSpPr>
            <p:spPr>
              <a:xfrm rot="16200000" flipV="1">
                <a:off x="6606848" y="5096678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3"/>
              <p:cNvCxnSpPr>
                <a:stCxn id="75" idx="0"/>
                <a:endCxn id="72" idx="2"/>
              </p:cNvCxnSpPr>
              <p:nvPr/>
            </p:nvCxnSpPr>
            <p:spPr>
              <a:xfrm rot="5400000" flipH="1" flipV="1">
                <a:off x="5960235" y="5119220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Oval 114"/>
            <p:cNvSpPr/>
            <p:nvPr/>
          </p:nvSpPr>
          <p:spPr>
            <a:xfrm>
              <a:off x="1357313" y="459816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1105534" y="523919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2776811" y="458075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3208655" y="52130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2" name="Elbow Connector 13"/>
            <p:cNvCxnSpPr>
              <a:stCxn id="119" idx="0"/>
              <a:endCxn id="46" idx="6"/>
            </p:cNvCxnSpPr>
            <p:nvPr/>
          </p:nvCxnSpPr>
          <p:spPr>
            <a:xfrm rot="16200000" flipV="1">
              <a:off x="2665766" y="4169259"/>
              <a:ext cx="480899" cy="3420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lbow Connector 13"/>
            <p:cNvCxnSpPr>
              <a:stCxn id="115" idx="0"/>
              <a:endCxn id="46" idx="2"/>
            </p:cNvCxnSpPr>
            <p:nvPr/>
          </p:nvCxnSpPr>
          <p:spPr>
            <a:xfrm rot="5400000" flipH="1" flipV="1">
              <a:off x="1577194" y="4180416"/>
              <a:ext cx="498316" cy="33718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3"/>
            <p:cNvCxnSpPr>
              <a:stCxn id="120" idx="0"/>
              <a:endCxn id="119" idx="6"/>
            </p:cNvCxnSpPr>
            <p:nvPr/>
          </p:nvCxnSpPr>
          <p:spPr>
            <a:xfrm rot="16200000" flipV="1">
              <a:off x="3226701" y="500251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3"/>
            <p:cNvCxnSpPr>
              <a:stCxn id="121" idx="0"/>
              <a:endCxn id="119" idx="2"/>
            </p:cNvCxnSpPr>
            <p:nvPr/>
          </p:nvCxnSpPr>
          <p:spPr>
            <a:xfrm rot="5400000" flipH="1" flipV="1">
              <a:off x="2580088" y="502505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3"/>
            <p:cNvCxnSpPr>
              <a:stCxn id="116" idx="0"/>
              <a:endCxn id="115" idx="6"/>
            </p:cNvCxnSpPr>
            <p:nvPr/>
          </p:nvCxnSpPr>
          <p:spPr>
            <a:xfrm rot="16200000" flipV="1">
              <a:off x="1807203" y="501992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3"/>
            <p:cNvCxnSpPr>
              <a:stCxn id="117" idx="0"/>
              <a:endCxn id="115" idx="2"/>
            </p:cNvCxnSpPr>
            <p:nvPr/>
          </p:nvCxnSpPr>
          <p:spPr>
            <a:xfrm rot="5400000" flipH="1" flipV="1">
              <a:off x="1160590" y="504247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>
              <a:stCxn id="10" idx="6"/>
              <a:endCxn id="63" idx="0"/>
            </p:cNvCxnSpPr>
            <p:nvPr/>
          </p:nvCxnSpPr>
          <p:spPr>
            <a:xfrm>
              <a:off x="5486685" y="1554579"/>
              <a:ext cx="1527303" cy="7800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>
              <a:stCxn id="93" idx="4"/>
            </p:cNvCxnSpPr>
            <p:nvPr/>
          </p:nvCxnSpPr>
          <p:spPr>
            <a:xfrm rot="5400000">
              <a:off x="1268899" y="2323883"/>
              <a:ext cx="677016" cy="57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409825" y="2621724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81" name="Group 21"/>
            <p:cNvGrpSpPr/>
            <p:nvPr/>
          </p:nvGrpSpPr>
          <p:grpSpPr>
            <a:xfrm>
              <a:off x="2811360" y="2427142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82" name="Oval 81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83" name="Block Arc 82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cxnSp>
          <p:nvCxnSpPr>
            <p:cNvPr id="84" name="Elbow Connector 13"/>
            <p:cNvCxnSpPr>
              <a:stCxn id="10" idx="2"/>
              <a:endCxn id="82" idx="0"/>
            </p:cNvCxnSpPr>
            <p:nvPr/>
          </p:nvCxnSpPr>
          <p:spPr>
            <a:xfrm rot="10800000" flipV="1">
              <a:off x="3070638" y="1554579"/>
              <a:ext cx="1292642" cy="8943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048580" y="987556"/>
              <a:ext cx="1123405" cy="100069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2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113" idx="4"/>
              <a:endCxn id="46" idx="7"/>
            </p:cNvCxnSpPr>
            <p:nvPr/>
          </p:nvCxnSpPr>
          <p:spPr>
            <a:xfrm rot="5400000">
              <a:off x="2610437" y="3395526"/>
              <a:ext cx="470703" cy="43803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2729186" y="2981326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40" name="Elbow Connector 13"/>
            <p:cNvCxnSpPr>
              <a:endCxn id="113" idx="0"/>
            </p:cNvCxnSpPr>
            <p:nvPr/>
          </p:nvCxnSpPr>
          <p:spPr>
            <a:xfrm rot="16200000" flipH="1">
              <a:off x="2956390" y="2872909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952500" y="2612199"/>
              <a:ext cx="1295400" cy="9215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63" name="Group 21"/>
            <p:cNvGrpSpPr/>
            <p:nvPr/>
          </p:nvGrpSpPr>
          <p:grpSpPr>
            <a:xfrm>
              <a:off x="1354035" y="2417617"/>
              <a:ext cx="510639" cy="427511"/>
              <a:chOff x="3384468" y="1935678"/>
              <a:chExt cx="510639" cy="427511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64" name="Oval 163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P2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65" name="Block Arc 164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66" name="Oval 165"/>
            <p:cNvSpPr/>
            <p:nvPr/>
          </p:nvSpPr>
          <p:spPr>
            <a:xfrm>
              <a:off x="1271861" y="29718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1" name="Elbow Connector 13"/>
            <p:cNvCxnSpPr>
              <a:endCxn id="166" idx="0"/>
            </p:cNvCxnSpPr>
            <p:nvPr/>
          </p:nvCxnSpPr>
          <p:spPr>
            <a:xfrm rot="16200000" flipH="1">
              <a:off x="1499065" y="28633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3"/>
            <p:cNvCxnSpPr>
              <a:stCxn id="166" idx="4"/>
              <a:endCxn id="46" idx="1"/>
            </p:cNvCxnSpPr>
            <p:nvPr/>
          </p:nvCxnSpPr>
          <p:spPr>
            <a:xfrm rot="16200000" flipH="1">
              <a:off x="1615301" y="3361847"/>
              <a:ext cx="480228" cy="49586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6362700" y="2574099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79" name="Group 21"/>
            <p:cNvGrpSpPr/>
            <p:nvPr/>
          </p:nvGrpSpPr>
          <p:grpSpPr>
            <a:xfrm>
              <a:off x="6764235" y="2379517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80" name="Oval 179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81" name="Block Arc 180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82" name="Oval 181"/>
            <p:cNvSpPr/>
            <p:nvPr/>
          </p:nvSpPr>
          <p:spPr>
            <a:xfrm>
              <a:off x="6682061" y="29337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83" name="Elbow Connector 13"/>
            <p:cNvCxnSpPr>
              <a:endCxn id="182" idx="0"/>
            </p:cNvCxnSpPr>
            <p:nvPr/>
          </p:nvCxnSpPr>
          <p:spPr>
            <a:xfrm rot="16200000" flipH="1">
              <a:off x="6909265" y="28252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3"/>
            <p:cNvCxnSpPr>
              <a:stCxn id="182" idx="4"/>
              <a:endCxn id="71" idx="0"/>
            </p:cNvCxnSpPr>
            <p:nvPr/>
          </p:nvCxnSpPr>
          <p:spPr>
            <a:xfrm rot="16200000" flipH="1">
              <a:off x="6849414" y="3499835"/>
              <a:ext cx="345082" cy="85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ounded Rectangular Callout 191"/>
          <p:cNvSpPr/>
          <p:nvPr/>
        </p:nvSpPr>
        <p:spPr>
          <a:xfrm>
            <a:off x="2543175" y="1862360"/>
            <a:ext cx="914400" cy="299815"/>
          </a:xfrm>
          <a:prstGeom prst="wedgeRoundRectCallout">
            <a:avLst>
              <a:gd name="adj1" fmla="val -1591"/>
              <a:gd name="adj2" fmla="val 253822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3" name="Rounded Rectangular Callout 192"/>
          <p:cNvSpPr/>
          <p:nvPr/>
        </p:nvSpPr>
        <p:spPr>
          <a:xfrm>
            <a:off x="6953250" y="2114549"/>
            <a:ext cx="918416" cy="295275"/>
          </a:xfrm>
          <a:prstGeom prst="wedgeRoundRectCallout">
            <a:avLst>
              <a:gd name="adj1" fmla="val -43805"/>
              <a:gd name="adj2" fmla="val 1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" name="Rounded Rectangular Callout 193"/>
          <p:cNvSpPr/>
          <p:nvPr/>
        </p:nvSpPr>
        <p:spPr>
          <a:xfrm>
            <a:off x="2533650" y="1866899"/>
            <a:ext cx="918416" cy="295275"/>
          </a:xfrm>
          <a:prstGeom prst="wedgeRoundRectCallout">
            <a:avLst>
              <a:gd name="adj1" fmla="val -107069"/>
              <a:gd name="adj2" fmla="val 2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1084217"/>
            <a:ext cx="8921931" cy="2124892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3200400"/>
            <a:ext cx="8921931" cy="130628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72937" y="3187337"/>
            <a:ext cx="2965268" cy="3171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1051" y="3182983"/>
            <a:ext cx="2965268" cy="315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4506687"/>
            <a:ext cx="8921931" cy="1397725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cxnSp>
        <p:nvCxnSpPr>
          <p:cNvPr id="30" name="Elbow Connector 13"/>
          <p:cNvCxnSpPr>
            <a:stCxn id="71" idx="0"/>
            <a:endCxn id="10" idx="6"/>
          </p:cNvCxnSpPr>
          <p:nvPr/>
        </p:nvCxnSpPr>
        <p:spPr>
          <a:xfrm rot="16200000" flipV="1">
            <a:off x="5757355" y="2050273"/>
            <a:ext cx="1639586" cy="1188720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59383" y="1324492"/>
            <a:ext cx="1123405" cy="1000695"/>
          </a:xfrm>
          <a:prstGeom prst="ellipse">
            <a:avLst/>
          </a:prstGeom>
          <a:solidFill>
            <a:srgbClr val="215968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31028" y="350796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30386" y="4554583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1394" y="3464426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56958" y="467491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6588802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905179" y="531594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49884" y="453716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576456" y="465750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08300" y="52898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24677" y="529852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1397726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3405051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Message</a:t>
            </a:r>
            <a:r>
              <a:rPr lang="pt-PT" dirty="0" smtClean="0"/>
              <a:t> Delivery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706982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46" idx="0"/>
            <a:endCxn id="10" idx="2"/>
          </p:cNvCxnSpPr>
          <p:nvPr/>
        </p:nvCxnSpPr>
        <p:spPr>
          <a:xfrm rot="5400000" flipH="1" flipV="1">
            <a:off x="3438698" y="2087285"/>
            <a:ext cx="1683129" cy="1158241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7289470" y="4070067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6200899" y="4074422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8026346" y="507926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7379733" y="510180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6606848" y="509667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5960235" y="511922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38248" y="4563291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664820" y="468362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096664" y="531594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413041" y="53246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57746" y="4545874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084318" y="466620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516162" y="529852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832539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</p:cNvCxnSpPr>
          <p:nvPr/>
        </p:nvCxnSpPr>
        <p:spPr>
          <a:xfrm rot="16200000" flipV="1">
            <a:off x="3797332" y="4078775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</p:cNvCxnSpPr>
          <p:nvPr/>
        </p:nvCxnSpPr>
        <p:spPr>
          <a:xfrm rot="5400000" flipH="1" flipV="1">
            <a:off x="2708761" y="4083130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4534208" y="508796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3887595" y="511051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3114710" y="510538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2468097" y="512792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3"/>
          <p:cNvCxnSpPr>
            <a:stCxn id="46" idx="0"/>
            <a:endCxn id="71" idx="0"/>
          </p:cNvCxnSpPr>
          <p:nvPr/>
        </p:nvCxnSpPr>
        <p:spPr>
          <a:xfrm rot="5400000" flipH="1" flipV="1">
            <a:off x="5414554" y="1751015"/>
            <a:ext cx="43543" cy="3470366"/>
          </a:xfrm>
          <a:prstGeom prst="bentConnector3">
            <a:avLst>
              <a:gd name="adj1" fmla="val 1884992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/>
          <p:cNvSpPr/>
          <p:nvPr/>
        </p:nvSpPr>
        <p:spPr>
          <a:xfrm>
            <a:off x="4815842" y="3296194"/>
            <a:ext cx="1262742" cy="679269"/>
          </a:xfrm>
          <a:prstGeom prst="wedgeRoundRectCallout">
            <a:avLst>
              <a:gd name="adj1" fmla="val -50600"/>
              <a:gd name="adj2" fmla="val 18173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4811486" y="3278776"/>
            <a:ext cx="1262742" cy="679269"/>
          </a:xfrm>
          <a:prstGeom prst="wedgeRoundRectCallout">
            <a:avLst>
              <a:gd name="adj1" fmla="val 66297"/>
              <a:gd name="adj2" fmla="val 9134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4820195" y="3287485"/>
            <a:ext cx="1262742" cy="679269"/>
          </a:xfrm>
          <a:prstGeom prst="wedgeRoundRectCallout">
            <a:avLst>
              <a:gd name="adj1" fmla="val -77497"/>
              <a:gd name="adj2" fmla="val 586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Native</a:t>
            </a:r>
            <a:r>
              <a:rPr lang="pt-PT" sz="1200" dirty="0" smtClean="0">
                <a:solidFill>
                  <a:schemeClr val="tx1"/>
                </a:solidFill>
              </a:rPr>
              <a:t>  Standard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JSON 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7297783" y="1641565"/>
            <a:ext cx="1084217" cy="679269"/>
          </a:xfrm>
          <a:prstGeom prst="wedgeRoundRectCallout">
            <a:avLst>
              <a:gd name="adj1" fmla="val -142520"/>
              <a:gd name="adj2" fmla="val 951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7289074" y="1632857"/>
            <a:ext cx="1084217" cy="679269"/>
          </a:xfrm>
          <a:prstGeom prst="wedgeRoundRectCallout">
            <a:avLst>
              <a:gd name="adj1" fmla="val -55773"/>
              <a:gd name="adj2" fmla="val 7211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Any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Protocol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(</a:t>
            </a:r>
            <a:r>
              <a:rPr lang="pt-PT" sz="1200" dirty="0" err="1" smtClean="0">
                <a:solidFill>
                  <a:schemeClr val="tx1"/>
                </a:solidFill>
              </a:rPr>
              <a:t>Protofly</a:t>
            </a:r>
            <a:r>
              <a:rPr lang="pt-PT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5142" y="2534195"/>
            <a:ext cx="54854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P2P</a:t>
            </a:r>
            <a:endParaRPr 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46" grpId="0" animBg="1"/>
      <p:bldP spid="46" grpId="1" animBg="1"/>
      <p:bldP spid="46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115" grpId="0" animBg="1"/>
      <p:bldP spid="115" grpId="1" animBg="1"/>
      <p:bldP spid="115" grpId="2" animBg="1"/>
      <p:bldP spid="119" grpId="0" animBg="1"/>
      <p:bldP spid="119" grpId="1" animBg="1"/>
      <p:bldP spid="119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6626" name="Picture 2" descr="C:\Projectos\reTHINK\WP3\git\core-framework\docs\specs\runtime\Runtime_Architecture_high_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860" y="716259"/>
            <a:ext cx="6984263" cy="56251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7650" name="Picture 2" descr="C:\Projectos\reTHINK\WP3\git\core-framework\docs\specs\runtime\Runtime_Architecture_high_level_unstrus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63" y="756695"/>
            <a:ext cx="8361672" cy="556691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Architecturen</a:t>
            </a:r>
            <a:r>
              <a:rPr lang="pt-PT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8674" name="Picture 2" descr="C:\Projectos\reTHINK\WP3\git\core-framework\docs\specs\runtime\Runtime_Architecture_high_level_p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717" y="701217"/>
            <a:ext cx="5993245" cy="583941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9699" name="Picture 3" descr="C:\Projectos\reTHINK\WP3\git\core-framework\docs\specs\runtime\Core_Runtime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593" y="669749"/>
            <a:ext cx="5341855" cy="584980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</a:t>
            </a: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30722" name="Picture 2" descr="C:\Projectos\reTHINK\WP3\git\core-framework\docs\specs\runtime\securitybrow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587" y="3119562"/>
            <a:ext cx="6348413" cy="3213100"/>
          </a:xfrm>
          <a:prstGeom prst="rect">
            <a:avLst/>
          </a:prstGeom>
          <a:noFill/>
        </p:spPr>
      </p:pic>
      <p:pic>
        <p:nvPicPr>
          <p:cNvPr id="30723" name="Picture 3" descr="C:\Projectos\reTHINK\WP3\git\core-framework\docs\specs\runtime\st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138" y="825191"/>
            <a:ext cx="3549938" cy="2464274"/>
          </a:xfrm>
          <a:prstGeom prst="rect">
            <a:avLst/>
          </a:prstGeom>
          <a:noFill/>
        </p:spPr>
      </p:pic>
      <p:pic>
        <p:nvPicPr>
          <p:cNvPr id="30725" name="Picture 5" descr="Resultado de imagem para approv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1923" y="2223674"/>
            <a:ext cx="2228850" cy="204787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6" y="2897577"/>
            <a:ext cx="48807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3" y="5211289"/>
            <a:ext cx="4845132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10800000">
            <a:off x="6897585" y="2646217"/>
            <a:ext cx="510639" cy="427511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06338" y="1138049"/>
            <a:ext cx="5436917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3294" y="1791194"/>
            <a:ext cx="2220685" cy="227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10" idx="0"/>
          </p:cNvCxnSpPr>
          <p:nvPr/>
        </p:nvCxnSpPr>
        <p:spPr>
          <a:xfrm rot="5400000">
            <a:off x="6872846" y="2269176"/>
            <a:ext cx="651163" cy="1504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617181" y="1226173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83775" y="171994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791201" y="480554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Cylindre 33"/>
          <p:cNvSpPr/>
          <p:nvPr/>
        </p:nvSpPr>
        <p:spPr>
          <a:xfrm>
            <a:off x="6813503" y="861629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Hyperty</a:t>
            </a:r>
            <a:r>
              <a:rPr lang="fr-FR" sz="1200" dirty="0" smtClean="0">
                <a:solidFill>
                  <a:prstClr val="black"/>
                </a:solidFill>
              </a:rPr>
              <a:t> Instances </a:t>
            </a:r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7" name="Cylindre 33"/>
          <p:cNvSpPr/>
          <p:nvPr/>
        </p:nvSpPr>
        <p:spPr>
          <a:xfrm>
            <a:off x="3818942" y="4481624"/>
            <a:ext cx="828092" cy="665330"/>
          </a:xfrm>
          <a:prstGeom prst="can">
            <a:avLst>
              <a:gd name="adj" fmla="val 1306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Registry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>
            <a:off x="3776353" y="4108862"/>
            <a:ext cx="456635" cy="45966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>
            <a:stCxn id="56" idx="3"/>
            <a:endCxn id="29" idx="0"/>
          </p:cNvCxnSpPr>
          <p:nvPr/>
        </p:nvCxnSpPr>
        <p:spPr>
          <a:xfrm rot="16200000" flipH="1">
            <a:off x="7118476" y="1636032"/>
            <a:ext cx="264235" cy="460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44936" y="172983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945086" y="266996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250992" y="2933205"/>
            <a:ext cx="3617879" cy="1615044"/>
          </a:xfrm>
          <a:custGeom>
            <a:avLst/>
            <a:gdLst>
              <a:gd name="connsiteX0" fmla="*/ 36000 w 3617879"/>
              <a:gd name="connsiteY0" fmla="*/ 1615044 h 1615044"/>
              <a:gd name="connsiteX1" fmla="*/ 374 w 3617879"/>
              <a:gd name="connsiteY1" fmla="*/ 1389413 h 1615044"/>
              <a:gd name="connsiteX2" fmla="*/ 12250 w 3617879"/>
              <a:gd name="connsiteY2" fmla="*/ 1282535 h 1615044"/>
              <a:gd name="connsiteX3" fmla="*/ 95377 w 3617879"/>
              <a:gd name="connsiteY3" fmla="*/ 1235034 h 1615044"/>
              <a:gd name="connsiteX4" fmla="*/ 154753 w 3617879"/>
              <a:gd name="connsiteY4" fmla="*/ 1223159 h 1615044"/>
              <a:gd name="connsiteX5" fmla="*/ 190379 w 3617879"/>
              <a:gd name="connsiteY5" fmla="*/ 1211283 h 1615044"/>
              <a:gd name="connsiteX6" fmla="*/ 321008 w 3617879"/>
              <a:gd name="connsiteY6" fmla="*/ 1187533 h 1615044"/>
              <a:gd name="connsiteX7" fmla="*/ 1164156 w 3617879"/>
              <a:gd name="connsiteY7" fmla="*/ 1163782 h 1615044"/>
              <a:gd name="connsiteX8" fmla="*/ 1413538 w 3617879"/>
              <a:gd name="connsiteY8" fmla="*/ 1175657 h 1615044"/>
              <a:gd name="connsiteX9" fmla="*/ 1959803 w 3617879"/>
              <a:gd name="connsiteY9" fmla="*/ 1163782 h 1615044"/>
              <a:gd name="connsiteX10" fmla="*/ 2363564 w 3617879"/>
              <a:gd name="connsiteY10" fmla="*/ 1163782 h 1615044"/>
              <a:gd name="connsiteX11" fmla="*/ 2755450 w 3617879"/>
              <a:gd name="connsiteY11" fmla="*/ 1151907 h 1615044"/>
              <a:gd name="connsiteX12" fmla="*/ 2945455 w 3617879"/>
              <a:gd name="connsiteY12" fmla="*/ 1128156 h 1615044"/>
              <a:gd name="connsiteX13" fmla="*/ 3004831 w 3617879"/>
              <a:gd name="connsiteY13" fmla="*/ 1116281 h 1615044"/>
              <a:gd name="connsiteX14" fmla="*/ 3052333 w 3617879"/>
              <a:gd name="connsiteY14" fmla="*/ 1104405 h 1615044"/>
              <a:gd name="connsiteX15" fmla="*/ 3444218 w 3617879"/>
              <a:gd name="connsiteY15" fmla="*/ 1092530 h 1615044"/>
              <a:gd name="connsiteX16" fmla="*/ 3515470 w 3617879"/>
              <a:gd name="connsiteY16" fmla="*/ 1080655 h 1615044"/>
              <a:gd name="connsiteX17" fmla="*/ 3610473 w 3617879"/>
              <a:gd name="connsiteY17" fmla="*/ 1056904 h 1615044"/>
              <a:gd name="connsiteX18" fmla="*/ 3586722 w 3617879"/>
              <a:gd name="connsiteY18" fmla="*/ 878774 h 1615044"/>
              <a:gd name="connsiteX19" fmla="*/ 3574847 w 3617879"/>
              <a:gd name="connsiteY19" fmla="*/ 843148 h 1615044"/>
              <a:gd name="connsiteX20" fmla="*/ 3503595 w 3617879"/>
              <a:gd name="connsiteY20" fmla="*/ 819398 h 1615044"/>
              <a:gd name="connsiteX21" fmla="*/ 3479844 w 3617879"/>
              <a:gd name="connsiteY21" fmla="*/ 783772 h 1615044"/>
              <a:gd name="connsiteX22" fmla="*/ 3467969 w 3617879"/>
              <a:gd name="connsiteY22" fmla="*/ 748146 h 1615044"/>
              <a:gd name="connsiteX23" fmla="*/ 3432343 w 3617879"/>
              <a:gd name="connsiteY23" fmla="*/ 724395 h 1615044"/>
              <a:gd name="connsiteX24" fmla="*/ 3004831 w 3617879"/>
              <a:gd name="connsiteY24" fmla="*/ 724395 h 1615044"/>
              <a:gd name="connsiteX25" fmla="*/ 2981081 w 3617879"/>
              <a:gd name="connsiteY25" fmla="*/ 688769 h 1615044"/>
              <a:gd name="connsiteX26" fmla="*/ 2969205 w 3617879"/>
              <a:gd name="connsiteY26" fmla="*/ 356260 h 1615044"/>
              <a:gd name="connsiteX27" fmla="*/ 2945455 w 3617879"/>
              <a:gd name="connsiteY27" fmla="*/ 201881 h 1615044"/>
              <a:gd name="connsiteX28" fmla="*/ 2921704 w 3617879"/>
              <a:gd name="connsiteY28" fmla="*/ 166255 h 1615044"/>
              <a:gd name="connsiteX29" fmla="*/ 2886078 w 3617879"/>
              <a:gd name="connsiteY29" fmla="*/ 142504 h 1615044"/>
              <a:gd name="connsiteX30" fmla="*/ 2862327 w 3617879"/>
              <a:gd name="connsiteY30" fmla="*/ 0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617879" h="1615044">
                <a:moveTo>
                  <a:pt x="36000" y="1615044"/>
                </a:moveTo>
                <a:cubicBezTo>
                  <a:pt x="10697" y="1412618"/>
                  <a:pt x="32435" y="1485591"/>
                  <a:pt x="374" y="1389413"/>
                </a:cubicBezTo>
                <a:cubicBezTo>
                  <a:pt x="4333" y="1353787"/>
                  <a:pt x="0" y="1316222"/>
                  <a:pt x="12250" y="1282535"/>
                </a:cubicBezTo>
                <a:cubicBezTo>
                  <a:pt x="15844" y="1272651"/>
                  <a:pt x="93111" y="1235789"/>
                  <a:pt x="95377" y="1235034"/>
                </a:cubicBezTo>
                <a:cubicBezTo>
                  <a:pt x="114525" y="1228651"/>
                  <a:pt x="135172" y="1228054"/>
                  <a:pt x="154753" y="1223159"/>
                </a:cubicBezTo>
                <a:cubicBezTo>
                  <a:pt x="166897" y="1220123"/>
                  <a:pt x="178235" y="1214319"/>
                  <a:pt x="190379" y="1211283"/>
                </a:cubicBezTo>
                <a:cubicBezTo>
                  <a:pt x="223569" y="1202985"/>
                  <a:pt x="289251" y="1192826"/>
                  <a:pt x="321008" y="1187533"/>
                </a:cubicBezTo>
                <a:cubicBezTo>
                  <a:pt x="610339" y="1091084"/>
                  <a:pt x="380293" y="1163782"/>
                  <a:pt x="1164156" y="1163782"/>
                </a:cubicBezTo>
                <a:cubicBezTo>
                  <a:pt x="1247378" y="1163782"/>
                  <a:pt x="1330411" y="1171699"/>
                  <a:pt x="1413538" y="1175657"/>
                </a:cubicBezTo>
                <a:lnTo>
                  <a:pt x="1959803" y="1163782"/>
                </a:lnTo>
                <a:cubicBezTo>
                  <a:pt x="2309452" y="1152682"/>
                  <a:pt x="2013914" y="1143215"/>
                  <a:pt x="2363564" y="1163782"/>
                </a:cubicBezTo>
                <a:cubicBezTo>
                  <a:pt x="2494193" y="1159824"/>
                  <a:pt x="2625006" y="1159893"/>
                  <a:pt x="2755450" y="1151907"/>
                </a:cubicBezTo>
                <a:cubicBezTo>
                  <a:pt x="2819159" y="1148006"/>
                  <a:pt x="2882867" y="1140673"/>
                  <a:pt x="2945455" y="1128156"/>
                </a:cubicBezTo>
                <a:cubicBezTo>
                  <a:pt x="2965247" y="1124198"/>
                  <a:pt x="2985128" y="1120660"/>
                  <a:pt x="3004831" y="1116281"/>
                </a:cubicBezTo>
                <a:cubicBezTo>
                  <a:pt x="3020764" y="1112740"/>
                  <a:pt x="3036035" y="1105286"/>
                  <a:pt x="3052333" y="1104405"/>
                </a:cubicBezTo>
                <a:cubicBezTo>
                  <a:pt x="3182831" y="1097351"/>
                  <a:pt x="3313590" y="1096488"/>
                  <a:pt x="3444218" y="1092530"/>
                </a:cubicBezTo>
                <a:cubicBezTo>
                  <a:pt x="3467969" y="1088572"/>
                  <a:pt x="3491926" y="1085700"/>
                  <a:pt x="3515470" y="1080655"/>
                </a:cubicBezTo>
                <a:cubicBezTo>
                  <a:pt x="3547388" y="1073816"/>
                  <a:pt x="3610473" y="1056904"/>
                  <a:pt x="3610473" y="1056904"/>
                </a:cubicBezTo>
                <a:cubicBezTo>
                  <a:pt x="3581348" y="940402"/>
                  <a:pt x="3617879" y="1096873"/>
                  <a:pt x="3586722" y="878774"/>
                </a:cubicBezTo>
                <a:cubicBezTo>
                  <a:pt x="3584952" y="866382"/>
                  <a:pt x="3585033" y="850424"/>
                  <a:pt x="3574847" y="843148"/>
                </a:cubicBezTo>
                <a:cubicBezTo>
                  <a:pt x="3554475" y="828597"/>
                  <a:pt x="3503595" y="819398"/>
                  <a:pt x="3503595" y="819398"/>
                </a:cubicBezTo>
                <a:cubicBezTo>
                  <a:pt x="3495678" y="807523"/>
                  <a:pt x="3486227" y="796538"/>
                  <a:pt x="3479844" y="783772"/>
                </a:cubicBezTo>
                <a:cubicBezTo>
                  <a:pt x="3474246" y="772576"/>
                  <a:pt x="3475789" y="757921"/>
                  <a:pt x="3467969" y="748146"/>
                </a:cubicBezTo>
                <a:cubicBezTo>
                  <a:pt x="3459053" y="737001"/>
                  <a:pt x="3444218" y="732312"/>
                  <a:pt x="3432343" y="724395"/>
                </a:cubicBezTo>
                <a:cubicBezTo>
                  <a:pt x="3273951" y="737594"/>
                  <a:pt x="3180135" y="751365"/>
                  <a:pt x="3004831" y="724395"/>
                </a:cubicBezTo>
                <a:cubicBezTo>
                  <a:pt x="2990725" y="722225"/>
                  <a:pt x="2988998" y="700644"/>
                  <a:pt x="2981081" y="688769"/>
                </a:cubicBezTo>
                <a:cubicBezTo>
                  <a:pt x="2977122" y="577933"/>
                  <a:pt x="2975034" y="467014"/>
                  <a:pt x="2969205" y="356260"/>
                </a:cubicBezTo>
                <a:cubicBezTo>
                  <a:pt x="2967602" y="325812"/>
                  <a:pt x="2966286" y="243542"/>
                  <a:pt x="2945455" y="201881"/>
                </a:cubicBezTo>
                <a:cubicBezTo>
                  <a:pt x="2939072" y="189115"/>
                  <a:pt x="2931796" y="176347"/>
                  <a:pt x="2921704" y="166255"/>
                </a:cubicBezTo>
                <a:cubicBezTo>
                  <a:pt x="2911612" y="156163"/>
                  <a:pt x="2897953" y="150421"/>
                  <a:pt x="2886078" y="142504"/>
                </a:cubicBezTo>
                <a:cubicBezTo>
                  <a:pt x="2842565" y="77236"/>
                  <a:pt x="2862327" y="121150"/>
                  <a:pt x="2862327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82071" y="1531917"/>
            <a:ext cx="280630" cy="1151906"/>
          </a:xfrm>
          <a:custGeom>
            <a:avLst/>
            <a:gdLst>
              <a:gd name="connsiteX0" fmla="*/ 31248 w 280630"/>
              <a:gd name="connsiteY0" fmla="*/ 1151906 h 1151906"/>
              <a:gd name="connsiteX1" fmla="*/ 54999 w 280630"/>
              <a:gd name="connsiteY1" fmla="*/ 843148 h 1151906"/>
              <a:gd name="connsiteX2" fmla="*/ 233129 w 280630"/>
              <a:gd name="connsiteY2" fmla="*/ 831273 h 1151906"/>
              <a:gd name="connsiteX3" fmla="*/ 256880 w 280630"/>
              <a:gd name="connsiteY3" fmla="*/ 760021 h 1151906"/>
              <a:gd name="connsiteX4" fmla="*/ 280630 w 280630"/>
              <a:gd name="connsiteY4" fmla="*/ 724395 h 1151906"/>
              <a:gd name="connsiteX5" fmla="*/ 268755 w 280630"/>
              <a:gd name="connsiteY5" fmla="*/ 522514 h 1151906"/>
              <a:gd name="connsiteX6" fmla="*/ 245004 w 280630"/>
              <a:gd name="connsiteY6" fmla="*/ 403761 h 1151906"/>
              <a:gd name="connsiteX7" fmla="*/ 233129 w 280630"/>
              <a:gd name="connsiteY7" fmla="*/ 249382 h 1151906"/>
              <a:gd name="connsiteX8" fmla="*/ 209378 w 280630"/>
              <a:gd name="connsiteY8" fmla="*/ 106878 h 1151906"/>
              <a:gd name="connsiteX9" fmla="*/ 185628 w 280630"/>
              <a:gd name="connsiteY9" fmla="*/ 71252 h 1151906"/>
              <a:gd name="connsiteX10" fmla="*/ 173752 w 280630"/>
              <a:gd name="connsiteY10" fmla="*/ 0 h 115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630" h="1151906">
                <a:moveTo>
                  <a:pt x="31248" y="1151906"/>
                </a:moveTo>
                <a:cubicBezTo>
                  <a:pt x="39165" y="1048987"/>
                  <a:pt x="0" y="930499"/>
                  <a:pt x="54999" y="843148"/>
                </a:cubicBezTo>
                <a:cubicBezTo>
                  <a:pt x="86706" y="792790"/>
                  <a:pt x="178103" y="853931"/>
                  <a:pt x="233129" y="831273"/>
                </a:cubicBezTo>
                <a:cubicBezTo>
                  <a:pt x="256279" y="821741"/>
                  <a:pt x="242993" y="780852"/>
                  <a:pt x="256880" y="760021"/>
                </a:cubicBezTo>
                <a:lnTo>
                  <a:pt x="280630" y="724395"/>
                </a:lnTo>
                <a:cubicBezTo>
                  <a:pt x="276672" y="657101"/>
                  <a:pt x="274595" y="589671"/>
                  <a:pt x="268755" y="522514"/>
                </a:cubicBezTo>
                <a:cubicBezTo>
                  <a:pt x="264872" y="477862"/>
                  <a:pt x="255484" y="445678"/>
                  <a:pt x="245004" y="403761"/>
                </a:cubicBezTo>
                <a:cubicBezTo>
                  <a:pt x="241046" y="352301"/>
                  <a:pt x="237802" y="300782"/>
                  <a:pt x="233129" y="249382"/>
                </a:cubicBezTo>
                <a:cubicBezTo>
                  <a:pt x="230202" y="217180"/>
                  <a:pt x="228982" y="146087"/>
                  <a:pt x="209378" y="106878"/>
                </a:cubicBezTo>
                <a:cubicBezTo>
                  <a:pt x="202995" y="94113"/>
                  <a:pt x="193545" y="83127"/>
                  <a:pt x="185628" y="71252"/>
                </a:cubicBezTo>
                <a:lnTo>
                  <a:pt x="173752" y="0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10" grpId="0" animBg="1"/>
      <p:bldP spid="10" grpId="1" animBg="1"/>
      <p:bldP spid="10" grpId="2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1210344" y="3041816"/>
            <a:ext cx="1996238" cy="1574299"/>
            <a:chOff x="5184776" y="1060617"/>
            <a:chExt cx="1996238" cy="1574299"/>
          </a:xfrm>
        </p:grpSpPr>
        <p:grpSp>
          <p:nvGrpSpPr>
            <p:cNvPr id="3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48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49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50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51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52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6" name="Group 41"/>
          <p:cNvGrpSpPr/>
          <p:nvPr/>
        </p:nvGrpSpPr>
        <p:grpSpPr>
          <a:xfrm>
            <a:off x="6051051" y="3130049"/>
            <a:ext cx="1996238" cy="1574299"/>
            <a:chOff x="5184776" y="1060617"/>
            <a:chExt cx="1996238" cy="1574299"/>
          </a:xfrm>
        </p:grpSpPr>
        <p:grpSp>
          <p:nvGrpSpPr>
            <p:cNvPr id="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4" y="2897577"/>
            <a:ext cx="5628905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2" y="5211289"/>
            <a:ext cx="55932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260921" y="84616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888676" y="1349828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7515" y="13399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Block Arc 10"/>
          <p:cNvSpPr/>
          <p:nvPr/>
        </p:nvSpPr>
        <p:spPr>
          <a:xfrm rot="10800000">
            <a:off x="4631377" y="2624446"/>
            <a:ext cx="510639" cy="427511"/>
          </a:xfrm>
          <a:prstGeom prst="blockArc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12525" y="2646217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18756 L -0.12066 4.40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6 4.40333E-6 L -0.0007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6986" y="2897577"/>
            <a:ext cx="39188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071257" y="5211289"/>
            <a:ext cx="394458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6" y="2871848"/>
            <a:ext cx="2030680" cy="2567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78130" y="5153891"/>
            <a:ext cx="201880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31377" y="2624446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2511" y="3905002"/>
            <a:ext cx="1615042" cy="203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3134" y="4494809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50025" y="4665024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3667" y="283622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1187533" y="257496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</p:cNvCxnSpPr>
          <p:nvPr/>
        </p:nvCxnSpPr>
        <p:spPr>
          <a:xfrm rot="5400000">
            <a:off x="1021773" y="3415641"/>
            <a:ext cx="597726" cy="33745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5400000">
            <a:off x="932213" y="4286989"/>
            <a:ext cx="385947" cy="296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446811" y="1920832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319896" y="3028208"/>
            <a:ext cx="1697116" cy="1816924"/>
          </a:xfrm>
          <a:custGeom>
            <a:avLst/>
            <a:gdLst>
              <a:gd name="connsiteX0" fmla="*/ 1629642 w 1697116"/>
              <a:gd name="connsiteY0" fmla="*/ 1816924 h 1816924"/>
              <a:gd name="connsiteX1" fmla="*/ 1641517 w 1697116"/>
              <a:gd name="connsiteY1" fmla="*/ 1567543 h 1816924"/>
              <a:gd name="connsiteX2" fmla="*/ 1641517 w 1697116"/>
              <a:gd name="connsiteY2" fmla="*/ 1104405 h 1816924"/>
              <a:gd name="connsiteX3" fmla="*/ 1605891 w 1697116"/>
              <a:gd name="connsiteY3" fmla="*/ 1080654 h 1816924"/>
              <a:gd name="connsiteX4" fmla="*/ 1499013 w 1697116"/>
              <a:gd name="connsiteY4" fmla="*/ 1068779 h 1816924"/>
              <a:gd name="connsiteX5" fmla="*/ 1427761 w 1697116"/>
              <a:gd name="connsiteY5" fmla="*/ 1056904 h 1816924"/>
              <a:gd name="connsiteX6" fmla="*/ 1332759 w 1697116"/>
              <a:gd name="connsiteY6" fmla="*/ 1045028 h 1816924"/>
              <a:gd name="connsiteX7" fmla="*/ 1249631 w 1697116"/>
              <a:gd name="connsiteY7" fmla="*/ 1033153 h 1816924"/>
              <a:gd name="connsiteX8" fmla="*/ 1107127 w 1697116"/>
              <a:gd name="connsiteY8" fmla="*/ 1009402 h 1816924"/>
              <a:gd name="connsiteX9" fmla="*/ 109600 w 1697116"/>
              <a:gd name="connsiteY9" fmla="*/ 973776 h 1816924"/>
              <a:gd name="connsiteX10" fmla="*/ 73974 w 1697116"/>
              <a:gd name="connsiteY10" fmla="*/ 950026 h 1816924"/>
              <a:gd name="connsiteX11" fmla="*/ 26473 w 1697116"/>
              <a:gd name="connsiteY11" fmla="*/ 866898 h 1816924"/>
              <a:gd name="connsiteX12" fmla="*/ 2722 w 1697116"/>
              <a:gd name="connsiteY12" fmla="*/ 819397 h 1816924"/>
              <a:gd name="connsiteX13" fmla="*/ 14598 w 1697116"/>
              <a:gd name="connsiteY13" fmla="*/ 771896 h 1816924"/>
              <a:gd name="connsiteX14" fmla="*/ 121475 w 1697116"/>
              <a:gd name="connsiteY14" fmla="*/ 760021 h 1816924"/>
              <a:gd name="connsiteX15" fmla="*/ 347107 w 1697116"/>
              <a:gd name="connsiteY15" fmla="*/ 748145 h 1816924"/>
              <a:gd name="connsiteX16" fmla="*/ 382733 w 1697116"/>
              <a:gd name="connsiteY16" fmla="*/ 736270 h 1816924"/>
              <a:gd name="connsiteX17" fmla="*/ 537112 w 1697116"/>
              <a:gd name="connsiteY17" fmla="*/ 700644 h 1816924"/>
              <a:gd name="connsiteX18" fmla="*/ 608364 w 1697116"/>
              <a:gd name="connsiteY18" fmla="*/ 676893 h 1816924"/>
              <a:gd name="connsiteX19" fmla="*/ 643990 w 1697116"/>
              <a:gd name="connsiteY19" fmla="*/ 629392 h 1816924"/>
              <a:gd name="connsiteX20" fmla="*/ 655865 w 1697116"/>
              <a:gd name="connsiteY20" fmla="*/ 593766 h 1816924"/>
              <a:gd name="connsiteX21" fmla="*/ 679616 w 1697116"/>
              <a:gd name="connsiteY21" fmla="*/ 546265 h 1816924"/>
              <a:gd name="connsiteX22" fmla="*/ 655865 w 1697116"/>
              <a:gd name="connsiteY22" fmla="*/ 285008 h 1816924"/>
              <a:gd name="connsiteX23" fmla="*/ 632114 w 1697116"/>
              <a:gd name="connsiteY23" fmla="*/ 213756 h 1816924"/>
              <a:gd name="connsiteX24" fmla="*/ 620239 w 1697116"/>
              <a:gd name="connsiteY24" fmla="*/ 178130 h 1816924"/>
              <a:gd name="connsiteX25" fmla="*/ 608364 w 1697116"/>
              <a:gd name="connsiteY25" fmla="*/ 142504 h 1816924"/>
              <a:gd name="connsiteX26" fmla="*/ 572738 w 1697116"/>
              <a:gd name="connsiteY26" fmla="*/ 59376 h 1816924"/>
              <a:gd name="connsiteX27" fmla="*/ 572738 w 1697116"/>
              <a:gd name="connsiteY27" fmla="*/ 0 h 18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97116" h="1816924">
                <a:moveTo>
                  <a:pt x="1629642" y="1816924"/>
                </a:moveTo>
                <a:cubicBezTo>
                  <a:pt x="1633600" y="1733797"/>
                  <a:pt x="1635791" y="1650567"/>
                  <a:pt x="1641517" y="1567543"/>
                </a:cubicBezTo>
                <a:cubicBezTo>
                  <a:pt x="1657522" y="1335465"/>
                  <a:pt x="1697116" y="1563096"/>
                  <a:pt x="1641517" y="1104405"/>
                </a:cubicBezTo>
                <a:cubicBezTo>
                  <a:pt x="1639800" y="1090236"/>
                  <a:pt x="1619737" y="1084116"/>
                  <a:pt x="1605891" y="1080654"/>
                </a:cubicBezTo>
                <a:cubicBezTo>
                  <a:pt x="1571116" y="1071960"/>
                  <a:pt x="1534544" y="1073516"/>
                  <a:pt x="1499013" y="1068779"/>
                </a:cubicBezTo>
                <a:cubicBezTo>
                  <a:pt x="1475146" y="1065597"/>
                  <a:pt x="1451597" y="1060309"/>
                  <a:pt x="1427761" y="1056904"/>
                </a:cubicBezTo>
                <a:cubicBezTo>
                  <a:pt x="1396168" y="1052391"/>
                  <a:pt x="1364393" y="1049246"/>
                  <a:pt x="1332759" y="1045028"/>
                </a:cubicBezTo>
                <a:lnTo>
                  <a:pt x="1249631" y="1033153"/>
                </a:lnTo>
                <a:cubicBezTo>
                  <a:pt x="1202064" y="1025642"/>
                  <a:pt x="1155236" y="1011540"/>
                  <a:pt x="1107127" y="1009402"/>
                </a:cubicBezTo>
                <a:cubicBezTo>
                  <a:pt x="418460" y="978795"/>
                  <a:pt x="750985" y="990223"/>
                  <a:pt x="109600" y="973776"/>
                </a:cubicBezTo>
                <a:cubicBezTo>
                  <a:pt x="97725" y="965859"/>
                  <a:pt x="84066" y="960118"/>
                  <a:pt x="73974" y="950026"/>
                </a:cubicBezTo>
                <a:cubicBezTo>
                  <a:pt x="27284" y="903336"/>
                  <a:pt x="46854" y="914454"/>
                  <a:pt x="26473" y="866898"/>
                </a:cubicBezTo>
                <a:cubicBezTo>
                  <a:pt x="19500" y="850627"/>
                  <a:pt x="10639" y="835231"/>
                  <a:pt x="2722" y="819397"/>
                </a:cubicBezTo>
                <a:cubicBezTo>
                  <a:pt x="6681" y="803563"/>
                  <a:pt x="0" y="779195"/>
                  <a:pt x="14598" y="771896"/>
                </a:cubicBezTo>
                <a:cubicBezTo>
                  <a:pt x="46659" y="755866"/>
                  <a:pt x="85721" y="762575"/>
                  <a:pt x="121475" y="760021"/>
                </a:cubicBezTo>
                <a:cubicBezTo>
                  <a:pt x="196598" y="754655"/>
                  <a:pt x="271896" y="752104"/>
                  <a:pt x="347107" y="748145"/>
                </a:cubicBezTo>
                <a:cubicBezTo>
                  <a:pt x="358982" y="744187"/>
                  <a:pt x="370589" y="739306"/>
                  <a:pt x="382733" y="736270"/>
                </a:cubicBezTo>
                <a:cubicBezTo>
                  <a:pt x="458094" y="717430"/>
                  <a:pt x="448441" y="730202"/>
                  <a:pt x="537112" y="700644"/>
                </a:cubicBezTo>
                <a:lnTo>
                  <a:pt x="608364" y="676893"/>
                </a:lnTo>
                <a:cubicBezTo>
                  <a:pt x="620239" y="661059"/>
                  <a:pt x="634170" y="646576"/>
                  <a:pt x="643990" y="629392"/>
                </a:cubicBezTo>
                <a:cubicBezTo>
                  <a:pt x="650200" y="618524"/>
                  <a:pt x="650934" y="605272"/>
                  <a:pt x="655865" y="593766"/>
                </a:cubicBezTo>
                <a:cubicBezTo>
                  <a:pt x="662838" y="577495"/>
                  <a:pt x="671699" y="562099"/>
                  <a:pt x="679616" y="546265"/>
                </a:cubicBezTo>
                <a:cubicBezTo>
                  <a:pt x="676038" y="489021"/>
                  <a:pt x="674454" y="359363"/>
                  <a:pt x="655865" y="285008"/>
                </a:cubicBezTo>
                <a:cubicBezTo>
                  <a:pt x="649793" y="260720"/>
                  <a:pt x="640031" y="237507"/>
                  <a:pt x="632114" y="213756"/>
                </a:cubicBezTo>
                <a:lnTo>
                  <a:pt x="620239" y="178130"/>
                </a:lnTo>
                <a:cubicBezTo>
                  <a:pt x="616281" y="166255"/>
                  <a:pt x="613962" y="153700"/>
                  <a:pt x="608364" y="142504"/>
                </a:cubicBezTo>
                <a:cubicBezTo>
                  <a:pt x="599607" y="124990"/>
                  <a:pt x="575650" y="82675"/>
                  <a:pt x="572738" y="59376"/>
                </a:cubicBezTo>
                <a:cubicBezTo>
                  <a:pt x="570283" y="39737"/>
                  <a:pt x="572738" y="19792"/>
                  <a:pt x="572738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1456931" y="1900052"/>
            <a:ext cx="3518830" cy="819397"/>
          </a:xfrm>
          <a:custGeom>
            <a:avLst/>
            <a:gdLst>
              <a:gd name="connsiteX0" fmla="*/ 3447578 w 3518830"/>
              <a:gd name="connsiteY0" fmla="*/ 819397 h 819397"/>
              <a:gd name="connsiteX1" fmla="*/ 3459453 w 3518830"/>
              <a:gd name="connsiteY1" fmla="*/ 593766 h 819397"/>
              <a:gd name="connsiteX2" fmla="*/ 3506955 w 3518830"/>
              <a:gd name="connsiteY2" fmla="*/ 427512 h 819397"/>
              <a:gd name="connsiteX3" fmla="*/ 3518830 w 3518830"/>
              <a:gd name="connsiteY3" fmla="*/ 380010 h 819397"/>
              <a:gd name="connsiteX4" fmla="*/ 3495079 w 3518830"/>
              <a:gd name="connsiteY4" fmla="*/ 273132 h 819397"/>
              <a:gd name="connsiteX5" fmla="*/ 3471329 w 3518830"/>
              <a:gd name="connsiteY5" fmla="*/ 237506 h 819397"/>
              <a:gd name="connsiteX6" fmla="*/ 3447578 w 3518830"/>
              <a:gd name="connsiteY6" fmla="*/ 142504 h 819397"/>
              <a:gd name="connsiteX7" fmla="*/ 3435703 w 3518830"/>
              <a:gd name="connsiteY7" fmla="*/ 83127 h 819397"/>
              <a:gd name="connsiteX8" fmla="*/ 3352575 w 3518830"/>
              <a:gd name="connsiteY8" fmla="*/ 47501 h 819397"/>
              <a:gd name="connsiteX9" fmla="*/ 2687557 w 3518830"/>
              <a:gd name="connsiteY9" fmla="*/ 35626 h 819397"/>
              <a:gd name="connsiteX10" fmla="*/ 2473801 w 3518830"/>
              <a:gd name="connsiteY10" fmla="*/ 23751 h 819397"/>
              <a:gd name="connsiteX11" fmla="*/ 2438175 w 3518830"/>
              <a:gd name="connsiteY11" fmla="*/ 11875 h 819397"/>
              <a:gd name="connsiteX12" fmla="*/ 2378799 w 3518830"/>
              <a:gd name="connsiteY12" fmla="*/ 0 h 819397"/>
              <a:gd name="connsiteX13" fmla="*/ 2034414 w 3518830"/>
              <a:gd name="connsiteY13" fmla="*/ 11875 h 819397"/>
              <a:gd name="connsiteX14" fmla="*/ 1975038 w 3518830"/>
              <a:gd name="connsiteY14" fmla="*/ 23751 h 819397"/>
              <a:gd name="connsiteX15" fmla="*/ 1891911 w 3518830"/>
              <a:gd name="connsiteY15" fmla="*/ 59377 h 819397"/>
              <a:gd name="connsiteX16" fmla="*/ 1678155 w 3518830"/>
              <a:gd name="connsiteY16" fmla="*/ 71252 h 819397"/>
              <a:gd name="connsiteX17" fmla="*/ 1393147 w 3518830"/>
              <a:gd name="connsiteY17" fmla="*/ 59377 h 819397"/>
              <a:gd name="connsiteX18" fmla="*/ 1274394 w 3518830"/>
              <a:gd name="connsiteY18" fmla="*/ 35626 h 819397"/>
              <a:gd name="connsiteX19" fmla="*/ 858757 w 3518830"/>
              <a:gd name="connsiteY19" fmla="*/ 47501 h 819397"/>
              <a:gd name="connsiteX20" fmla="*/ 811256 w 3518830"/>
              <a:gd name="connsiteY20" fmla="*/ 59377 h 819397"/>
              <a:gd name="connsiteX21" fmla="*/ 656877 w 3518830"/>
              <a:gd name="connsiteY21" fmla="*/ 47501 h 819397"/>
              <a:gd name="connsiteX22" fmla="*/ 193739 w 3518830"/>
              <a:gd name="connsiteY22" fmla="*/ 47501 h 819397"/>
              <a:gd name="connsiteX23" fmla="*/ 158113 w 3518830"/>
              <a:gd name="connsiteY23" fmla="*/ 59377 h 819397"/>
              <a:gd name="connsiteX24" fmla="*/ 110612 w 3518830"/>
              <a:gd name="connsiteY24" fmla="*/ 71252 h 819397"/>
              <a:gd name="connsiteX25" fmla="*/ 39360 w 3518830"/>
              <a:gd name="connsiteY25" fmla="*/ 95003 h 819397"/>
              <a:gd name="connsiteX26" fmla="*/ 15609 w 3518830"/>
              <a:gd name="connsiteY26" fmla="*/ 130629 h 819397"/>
              <a:gd name="connsiteX27" fmla="*/ 3734 w 3518830"/>
              <a:gd name="connsiteY27" fmla="*/ 166254 h 819397"/>
              <a:gd name="connsiteX28" fmla="*/ 3734 w 3518830"/>
              <a:gd name="connsiteY28" fmla="*/ 760021 h 8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18830" h="819397">
                <a:moveTo>
                  <a:pt x="3447578" y="819397"/>
                </a:moveTo>
                <a:cubicBezTo>
                  <a:pt x="3451536" y="744187"/>
                  <a:pt x="3451136" y="668620"/>
                  <a:pt x="3459453" y="593766"/>
                </a:cubicBezTo>
                <a:cubicBezTo>
                  <a:pt x="3468339" y="513793"/>
                  <a:pt x="3488940" y="499576"/>
                  <a:pt x="3506955" y="427512"/>
                </a:cubicBezTo>
                <a:lnTo>
                  <a:pt x="3518830" y="380010"/>
                </a:lnTo>
                <a:cubicBezTo>
                  <a:pt x="3514268" y="352636"/>
                  <a:pt x="3509698" y="302370"/>
                  <a:pt x="3495079" y="273132"/>
                </a:cubicBezTo>
                <a:cubicBezTo>
                  <a:pt x="3488696" y="260367"/>
                  <a:pt x="3479246" y="249381"/>
                  <a:pt x="3471329" y="237506"/>
                </a:cubicBezTo>
                <a:cubicBezTo>
                  <a:pt x="3463412" y="205839"/>
                  <a:pt x="3453979" y="174512"/>
                  <a:pt x="3447578" y="142504"/>
                </a:cubicBezTo>
                <a:cubicBezTo>
                  <a:pt x="3443620" y="122712"/>
                  <a:pt x="3445717" y="100652"/>
                  <a:pt x="3435703" y="83127"/>
                </a:cubicBezTo>
                <a:cubicBezTo>
                  <a:pt x="3424321" y="63208"/>
                  <a:pt x="3370668" y="48104"/>
                  <a:pt x="3352575" y="47501"/>
                </a:cubicBezTo>
                <a:cubicBezTo>
                  <a:pt x="3130990" y="40115"/>
                  <a:pt x="2909230" y="39584"/>
                  <a:pt x="2687557" y="35626"/>
                </a:cubicBezTo>
                <a:cubicBezTo>
                  <a:pt x="2616305" y="31668"/>
                  <a:pt x="2544841" y="30517"/>
                  <a:pt x="2473801" y="23751"/>
                </a:cubicBezTo>
                <a:cubicBezTo>
                  <a:pt x="2461340" y="22564"/>
                  <a:pt x="2450319" y="14911"/>
                  <a:pt x="2438175" y="11875"/>
                </a:cubicBezTo>
                <a:cubicBezTo>
                  <a:pt x="2418594" y="6980"/>
                  <a:pt x="2398591" y="3958"/>
                  <a:pt x="2378799" y="0"/>
                </a:cubicBezTo>
                <a:cubicBezTo>
                  <a:pt x="2264004" y="3958"/>
                  <a:pt x="2149079" y="5130"/>
                  <a:pt x="2034414" y="11875"/>
                </a:cubicBezTo>
                <a:cubicBezTo>
                  <a:pt x="2014265" y="13060"/>
                  <a:pt x="1994186" y="17368"/>
                  <a:pt x="1975038" y="23751"/>
                </a:cubicBezTo>
                <a:cubicBezTo>
                  <a:pt x="1949393" y="32299"/>
                  <a:pt x="1920959" y="56610"/>
                  <a:pt x="1891911" y="59377"/>
                </a:cubicBezTo>
                <a:cubicBezTo>
                  <a:pt x="1820871" y="66143"/>
                  <a:pt x="1749407" y="67294"/>
                  <a:pt x="1678155" y="71252"/>
                </a:cubicBezTo>
                <a:cubicBezTo>
                  <a:pt x="1583152" y="67294"/>
                  <a:pt x="1488021" y="65702"/>
                  <a:pt x="1393147" y="59377"/>
                </a:cubicBezTo>
                <a:cubicBezTo>
                  <a:pt x="1353448" y="56730"/>
                  <a:pt x="1312955" y="45266"/>
                  <a:pt x="1274394" y="35626"/>
                </a:cubicBezTo>
                <a:cubicBezTo>
                  <a:pt x="1135848" y="39584"/>
                  <a:pt x="997177" y="40402"/>
                  <a:pt x="858757" y="47501"/>
                </a:cubicBezTo>
                <a:cubicBezTo>
                  <a:pt x="842457" y="48337"/>
                  <a:pt x="827577" y="59377"/>
                  <a:pt x="811256" y="59377"/>
                </a:cubicBezTo>
                <a:cubicBezTo>
                  <a:pt x="759644" y="59377"/>
                  <a:pt x="708337" y="51460"/>
                  <a:pt x="656877" y="47501"/>
                </a:cubicBezTo>
                <a:cubicBezTo>
                  <a:pt x="465424" y="15593"/>
                  <a:pt x="562421" y="27018"/>
                  <a:pt x="193739" y="47501"/>
                </a:cubicBezTo>
                <a:cubicBezTo>
                  <a:pt x="181241" y="48195"/>
                  <a:pt x="170149" y="55938"/>
                  <a:pt x="158113" y="59377"/>
                </a:cubicBezTo>
                <a:cubicBezTo>
                  <a:pt x="142420" y="63861"/>
                  <a:pt x="126245" y="66562"/>
                  <a:pt x="110612" y="71252"/>
                </a:cubicBezTo>
                <a:cubicBezTo>
                  <a:pt x="86632" y="78446"/>
                  <a:pt x="39360" y="95003"/>
                  <a:pt x="39360" y="95003"/>
                </a:cubicBezTo>
                <a:cubicBezTo>
                  <a:pt x="31443" y="106878"/>
                  <a:pt x="21992" y="117863"/>
                  <a:pt x="15609" y="130629"/>
                </a:cubicBezTo>
                <a:cubicBezTo>
                  <a:pt x="10011" y="141825"/>
                  <a:pt x="3970" y="153739"/>
                  <a:pt x="3734" y="166254"/>
                </a:cubicBezTo>
                <a:cubicBezTo>
                  <a:pt x="0" y="364141"/>
                  <a:pt x="3734" y="562099"/>
                  <a:pt x="3734" y="760021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1128156" y="2992582"/>
            <a:ext cx="369355" cy="1674421"/>
          </a:xfrm>
          <a:custGeom>
            <a:avLst/>
            <a:gdLst>
              <a:gd name="connsiteX0" fmla="*/ 296883 w 369355"/>
              <a:gd name="connsiteY0" fmla="*/ 0 h 1674421"/>
              <a:gd name="connsiteX1" fmla="*/ 308758 w 369355"/>
              <a:gd name="connsiteY1" fmla="*/ 35626 h 1674421"/>
              <a:gd name="connsiteX2" fmla="*/ 332509 w 369355"/>
              <a:gd name="connsiteY2" fmla="*/ 118753 h 1674421"/>
              <a:gd name="connsiteX3" fmla="*/ 344384 w 369355"/>
              <a:gd name="connsiteY3" fmla="*/ 201880 h 1674421"/>
              <a:gd name="connsiteX4" fmla="*/ 368135 w 369355"/>
              <a:gd name="connsiteY4" fmla="*/ 403761 h 1674421"/>
              <a:gd name="connsiteX5" fmla="*/ 356260 w 369355"/>
              <a:gd name="connsiteY5" fmla="*/ 546265 h 1674421"/>
              <a:gd name="connsiteX6" fmla="*/ 285008 w 369355"/>
              <a:gd name="connsiteY6" fmla="*/ 581891 h 1674421"/>
              <a:gd name="connsiteX7" fmla="*/ 249382 w 369355"/>
              <a:gd name="connsiteY7" fmla="*/ 605641 h 1674421"/>
              <a:gd name="connsiteX8" fmla="*/ 106878 w 369355"/>
              <a:gd name="connsiteY8" fmla="*/ 641267 h 1674421"/>
              <a:gd name="connsiteX9" fmla="*/ 71252 w 369355"/>
              <a:gd name="connsiteY9" fmla="*/ 653143 h 1674421"/>
              <a:gd name="connsiteX10" fmla="*/ 23750 w 369355"/>
              <a:gd name="connsiteY10" fmla="*/ 724395 h 1674421"/>
              <a:gd name="connsiteX11" fmla="*/ 11875 w 369355"/>
              <a:gd name="connsiteY11" fmla="*/ 855023 h 1674421"/>
              <a:gd name="connsiteX12" fmla="*/ 23750 w 369355"/>
              <a:gd name="connsiteY12" fmla="*/ 973776 h 1674421"/>
              <a:gd name="connsiteX13" fmla="*/ 35626 w 369355"/>
              <a:gd name="connsiteY13" fmla="*/ 1294410 h 1674421"/>
              <a:gd name="connsiteX14" fmla="*/ 23750 w 369355"/>
              <a:gd name="connsiteY14" fmla="*/ 1472540 h 1674421"/>
              <a:gd name="connsiteX15" fmla="*/ 0 w 369355"/>
              <a:gd name="connsiteY15" fmla="*/ 1543792 h 1674421"/>
              <a:gd name="connsiteX16" fmla="*/ 0 w 369355"/>
              <a:gd name="connsiteY16" fmla="*/ 1674421 h 167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355" h="1674421">
                <a:moveTo>
                  <a:pt x="296883" y="0"/>
                </a:moveTo>
                <a:cubicBezTo>
                  <a:pt x="300841" y="11875"/>
                  <a:pt x="305319" y="23590"/>
                  <a:pt x="308758" y="35626"/>
                </a:cubicBezTo>
                <a:cubicBezTo>
                  <a:pt x="338581" y="140005"/>
                  <a:pt x="304037" y="33334"/>
                  <a:pt x="332509" y="118753"/>
                </a:cubicBezTo>
                <a:cubicBezTo>
                  <a:pt x="336467" y="146462"/>
                  <a:pt x="341599" y="174029"/>
                  <a:pt x="344384" y="201880"/>
                </a:cubicBezTo>
                <a:cubicBezTo>
                  <a:pt x="364075" y="398785"/>
                  <a:pt x="341667" y="297887"/>
                  <a:pt x="368135" y="403761"/>
                </a:cubicBezTo>
                <a:cubicBezTo>
                  <a:pt x="364177" y="451262"/>
                  <a:pt x="369355" y="500433"/>
                  <a:pt x="356260" y="546265"/>
                </a:cubicBezTo>
                <a:cubicBezTo>
                  <a:pt x="350589" y="566115"/>
                  <a:pt x="298766" y="575012"/>
                  <a:pt x="285008" y="581891"/>
                </a:cubicBezTo>
                <a:cubicBezTo>
                  <a:pt x="272243" y="588274"/>
                  <a:pt x="262424" y="599845"/>
                  <a:pt x="249382" y="605641"/>
                </a:cubicBezTo>
                <a:cubicBezTo>
                  <a:pt x="192922" y="630734"/>
                  <a:pt x="166629" y="631309"/>
                  <a:pt x="106878" y="641267"/>
                </a:cubicBezTo>
                <a:cubicBezTo>
                  <a:pt x="95003" y="645226"/>
                  <a:pt x="80103" y="644292"/>
                  <a:pt x="71252" y="653143"/>
                </a:cubicBezTo>
                <a:cubicBezTo>
                  <a:pt x="51068" y="673327"/>
                  <a:pt x="23750" y="724395"/>
                  <a:pt x="23750" y="724395"/>
                </a:cubicBezTo>
                <a:cubicBezTo>
                  <a:pt x="19792" y="767938"/>
                  <a:pt x="11875" y="811301"/>
                  <a:pt x="11875" y="855023"/>
                </a:cubicBezTo>
                <a:cubicBezTo>
                  <a:pt x="11875" y="894805"/>
                  <a:pt x="21603" y="934052"/>
                  <a:pt x="23750" y="973776"/>
                </a:cubicBezTo>
                <a:cubicBezTo>
                  <a:pt x="29523" y="1080571"/>
                  <a:pt x="31667" y="1187532"/>
                  <a:pt x="35626" y="1294410"/>
                </a:cubicBezTo>
                <a:cubicBezTo>
                  <a:pt x="31667" y="1353787"/>
                  <a:pt x="32166" y="1413630"/>
                  <a:pt x="23750" y="1472540"/>
                </a:cubicBezTo>
                <a:cubicBezTo>
                  <a:pt x="20209" y="1497324"/>
                  <a:pt x="0" y="1518757"/>
                  <a:pt x="0" y="1543792"/>
                </a:cubicBezTo>
                <a:lnTo>
                  <a:pt x="0" y="1674421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-Right Arrow 74"/>
          <p:cNvSpPr/>
          <p:nvPr/>
        </p:nvSpPr>
        <p:spPr>
          <a:xfrm>
            <a:off x="2232561" y="5308270"/>
            <a:ext cx="1852551" cy="4512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6940" y="5842660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Media </a:t>
            </a:r>
            <a:r>
              <a:rPr lang="pt-PT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Stream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2" grpId="0" animBg="1"/>
      <p:bldP spid="75" grpId="0" animBg="1"/>
      <p:bldP spid="7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Resource</a:t>
            </a:r>
            <a:r>
              <a:rPr lang="pt-PT" dirty="0" smtClean="0"/>
              <a:t> Data </a:t>
            </a:r>
            <a:r>
              <a:rPr lang="pt-PT" dirty="0" err="1" smtClean="0"/>
              <a:t>object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Reporter</a:t>
            </a:r>
            <a:r>
              <a:rPr lang="pt-PT" dirty="0" smtClean="0"/>
              <a:t> – 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endCxn id="59" idx="1"/>
          </p:cNvCxnSpPr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73" idx="1"/>
          </p:cNvCxnSpPr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>
            <a:endCxn id="65" idx="1"/>
          </p:cNvCxnSpPr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095897" y="1390246"/>
            <a:ext cx="1585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Resource Synch Data JSON Object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88566" y="3758789"/>
            <a:ext cx="3025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Service Level Interoperability is based on standard Synch Data JSON Schema 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08961" y="1912760"/>
            <a:ext cx="1463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07920" y="307970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20343" y="3214691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28159" y="4150862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017520" y="3435532"/>
            <a:ext cx="248194" cy="9274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24742" y="3833000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481943" y="1912760"/>
            <a:ext cx="2521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\subscription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Subscribe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59532" y="3280006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9634" y="41160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8492" y="4519748"/>
            <a:ext cx="627017" cy="3788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71555" y="4864968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821577" y="1912760"/>
            <a:ext cx="232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\changes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Update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20983" y="24396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9322" y="4096684"/>
            <a:ext cx="975360" cy="914400"/>
          </a:xfrm>
          <a:prstGeom prst="rect">
            <a:avLst/>
          </a:prstGeom>
          <a:noFill/>
        </p:spPr>
      </p:pic>
      <p:pic>
        <p:nvPicPr>
          <p:cNvPr id="2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0613" y="244205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Mobility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5508" y="2046010"/>
            <a:ext cx="2890652" cy="1963270"/>
            <a:chOff x="675508" y="2046010"/>
            <a:chExt cx="2890652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9295687">
            <a:off x="1036915" y="3413257"/>
            <a:ext cx="2890652" cy="1963270"/>
            <a:chOff x="675508" y="2046010"/>
            <a:chExt cx="2890652" cy="1963270"/>
          </a:xfrm>
        </p:grpSpPr>
        <p:cxnSp>
          <p:nvCxnSpPr>
            <p:cNvPr id="33" name="Straight Arrow Connector 32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580606" y="5335998"/>
            <a:ext cx="5995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Abstraction from Network or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</a:t>
            </a:r>
            <a:r>
              <a:rPr lang="en-US" sz="2400" dirty="0" err="1" smtClean="0"/>
              <a:t>Adresses</a:t>
            </a:r>
            <a:r>
              <a:rPr lang="en-US" sz="2400" dirty="0" smtClean="0"/>
              <a:t> Facilitates object and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mobility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0434 0.2458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054197" y="249910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0808" y="2181495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Context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52319" y="246875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114" y="2365623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336629">
            <a:off x="911712" y="1841863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Context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14660" y="2704011"/>
            <a:ext cx="1190642" cy="130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26525" y="5714822"/>
            <a:ext cx="3043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Context Data Model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213463" y="3696789"/>
            <a:ext cx="2704011" cy="1946365"/>
            <a:chOff x="757646" y="4310743"/>
            <a:chExt cx="2704011" cy="1946365"/>
          </a:xfrm>
        </p:grpSpPr>
        <p:sp>
          <p:nvSpPr>
            <p:cNvPr id="45" name="Rectangle 44"/>
            <p:cNvSpPr/>
            <p:nvPr/>
          </p:nvSpPr>
          <p:spPr>
            <a:xfrm>
              <a:off x="757646" y="4310743"/>
              <a:ext cx="2704011" cy="19463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272" y="4461238"/>
              <a:ext cx="131445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Oval 25"/>
          <p:cNvSpPr/>
          <p:nvPr/>
        </p:nvSpPr>
        <p:spPr>
          <a:xfrm>
            <a:off x="7300216" y="36400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8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9011" y="3536926"/>
            <a:ext cx="665526" cy="665526"/>
          </a:xfrm>
          <a:prstGeom prst="rect">
            <a:avLst/>
          </a:prstGeom>
          <a:noFill/>
        </p:spPr>
      </p:pic>
      <p:sp>
        <p:nvSpPr>
          <p:cNvPr id="29" name="Oval 28"/>
          <p:cNvSpPr/>
          <p:nvPr/>
        </p:nvSpPr>
        <p:spPr>
          <a:xfrm>
            <a:off x="7191359" y="124519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D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1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0154" y="1142069"/>
            <a:ext cx="665526" cy="665526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endCxn id="28" idx="1"/>
          </p:cNvCxnSpPr>
          <p:nvPr/>
        </p:nvCxnSpPr>
        <p:spPr>
          <a:xfrm>
            <a:off x="5192740" y="3078478"/>
            <a:ext cx="1366271" cy="7912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1"/>
          </p:cNvCxnSpPr>
          <p:nvPr/>
        </p:nvCxnSpPr>
        <p:spPr>
          <a:xfrm flipV="1">
            <a:off x="5172891" y="1474832"/>
            <a:ext cx="1277263" cy="785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106449" y="200271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08375" y="992776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Connection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96011" y="21029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6811561" y="1568790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>
            <a:off x="1081528" y="1267097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Connector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>
            <a:endCxn id="73" idx="1"/>
          </p:cNvCxnSpPr>
          <p:nvPr/>
        </p:nvCxnSpPr>
        <p:spPr>
          <a:xfrm>
            <a:off x="5510603" y="1476103"/>
            <a:ext cx="1313892" cy="33357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246" y="3199038"/>
            <a:ext cx="2071280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26"/>
          <p:cNvSpPr/>
          <p:nvPr/>
        </p:nvSpPr>
        <p:spPr>
          <a:xfrm>
            <a:off x="4944547" y="2621280"/>
            <a:ext cx="1049381" cy="9318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PeerB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8" name="Group 25"/>
          <p:cNvGrpSpPr/>
          <p:nvPr/>
        </p:nvGrpSpPr>
        <p:grpSpPr>
          <a:xfrm rot="19008160" flipH="1">
            <a:off x="6341995" y="1510940"/>
            <a:ext cx="2730903" cy="2275627"/>
            <a:chOff x="887506" y="2702860"/>
            <a:chExt cx="2487706" cy="196327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2600967" y="2269830"/>
            <a:ext cx="665526" cy="665526"/>
          </a:xfrm>
          <a:prstGeom prst="rect">
            <a:avLst/>
          </a:prstGeom>
          <a:noFill/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3316043" y="2717074"/>
            <a:ext cx="1524000" cy="4005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7646" y="3095897"/>
            <a:ext cx="2834640" cy="3161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5978" y="4722044"/>
            <a:ext cx="254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Connection Data Model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474720" y="2508070"/>
            <a:ext cx="849086" cy="849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 rot="714429">
            <a:off x="6009684" y="277022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62719" y="2606374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624251" y="2938293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7184" y="2662998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48148" y="1690692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Hyperty</a:t>
            </a:r>
            <a:r>
              <a:rPr lang="en-US" dirty="0" smtClean="0"/>
              <a:t> Data Object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39" y="4056745"/>
            <a:ext cx="7903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 smtClean="0"/>
              <a:t>Hyperties</a:t>
            </a:r>
            <a:r>
              <a:rPr lang="pt-PT" dirty="0" smtClean="0"/>
              <a:t> are </a:t>
            </a:r>
            <a:r>
              <a:rPr lang="pt-PT" dirty="0" err="1" smtClean="0"/>
              <a:t>very</a:t>
            </a:r>
            <a:r>
              <a:rPr lang="pt-PT" dirty="0" smtClean="0"/>
              <a:t> </a:t>
            </a:r>
            <a:r>
              <a:rPr lang="pt-PT" dirty="0" err="1" smtClean="0"/>
              <a:t>developer</a:t>
            </a:r>
            <a:r>
              <a:rPr lang="pt-PT" dirty="0" smtClean="0"/>
              <a:t> </a:t>
            </a:r>
            <a:r>
              <a:rPr lang="pt-PT" dirty="0" err="1" smtClean="0"/>
              <a:t>friendly</a:t>
            </a:r>
            <a:r>
              <a:rPr lang="pt-PT" dirty="0" smtClean="0"/>
              <a:t>.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among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are base </a:t>
            </a:r>
            <a:r>
              <a:rPr lang="pt-PT" dirty="0" err="1" smtClean="0"/>
              <a:t>on</a:t>
            </a:r>
            <a:r>
              <a:rPr lang="pt-PT" dirty="0" smtClean="0"/>
              <a:t> a </a:t>
            </a:r>
            <a:r>
              <a:rPr lang="pt-PT" dirty="0" err="1" smtClean="0"/>
              <a:t>new</a:t>
            </a:r>
            <a:r>
              <a:rPr lang="pt-PT" dirty="0" smtClean="0"/>
              <a:t> P2P Data </a:t>
            </a:r>
            <a:r>
              <a:rPr lang="pt-PT" dirty="0" err="1" smtClean="0"/>
              <a:t>Synchronisation</a:t>
            </a:r>
            <a:r>
              <a:rPr lang="pt-PT" dirty="0" smtClean="0"/>
              <a:t> </a:t>
            </a:r>
            <a:r>
              <a:rPr lang="pt-PT" dirty="0" err="1" smtClean="0"/>
              <a:t>Reporter</a:t>
            </a:r>
            <a:r>
              <a:rPr lang="pt-PT" dirty="0" smtClean="0"/>
              <a:t> –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basicaly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a JSON data </a:t>
            </a:r>
            <a:r>
              <a:rPr lang="pt-PT" dirty="0" err="1" smtClean="0"/>
              <a:t>object</a:t>
            </a:r>
            <a:r>
              <a:rPr lang="pt-PT" dirty="0" smtClean="0"/>
              <a:t> </a:t>
            </a:r>
            <a:r>
              <a:rPr lang="pt-PT" dirty="0" err="1" smtClean="0"/>
              <a:t>everytime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a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communicate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.  </a:t>
            </a:r>
          </a:p>
          <a:p>
            <a:endParaRPr lang="pt-PT" dirty="0" smtClean="0"/>
          </a:p>
          <a:p>
            <a:r>
              <a:rPr lang="pt-PT" dirty="0" err="1" smtClean="0"/>
              <a:t>Everything</a:t>
            </a:r>
            <a:r>
              <a:rPr lang="pt-PT" dirty="0" smtClean="0"/>
              <a:t> </a:t>
            </a:r>
            <a:r>
              <a:rPr lang="pt-PT" dirty="0" err="1" smtClean="0"/>
              <a:t>else</a:t>
            </a:r>
            <a:r>
              <a:rPr lang="pt-PT" dirty="0" smtClean="0"/>
              <a:t>, </a:t>
            </a:r>
            <a:r>
              <a:rPr lang="pt-PT" dirty="0" err="1" smtClean="0"/>
              <a:t>including</a:t>
            </a:r>
            <a:r>
              <a:rPr lang="pt-PT" dirty="0" smtClean="0"/>
              <a:t> network </a:t>
            </a:r>
            <a:r>
              <a:rPr lang="pt-PT" dirty="0" err="1" smtClean="0"/>
              <a:t>protocols</a:t>
            </a:r>
            <a:r>
              <a:rPr lang="pt-PT" dirty="0" smtClean="0"/>
              <a:t> and </a:t>
            </a:r>
            <a:r>
              <a:rPr lang="pt-PT" dirty="0" err="1" smtClean="0"/>
              <a:t>identity</a:t>
            </a:r>
            <a:r>
              <a:rPr lang="pt-PT" dirty="0" smtClean="0"/>
              <a:t> management </a:t>
            </a:r>
            <a:r>
              <a:rPr lang="pt-PT" dirty="0" err="1" smtClean="0"/>
              <a:t>mechanisms</a:t>
            </a:r>
            <a:r>
              <a:rPr lang="pt-PT" dirty="0" smtClean="0"/>
              <a:t>, are </a:t>
            </a:r>
            <a:r>
              <a:rPr lang="pt-PT" dirty="0" err="1" smtClean="0"/>
              <a:t>handled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and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r>
              <a:rPr lang="pt-PT" smtClean="0"/>
              <a:t>.</a:t>
            </a:r>
            <a:endParaRPr lang="pt-PT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Standardised</a:t>
            </a:r>
            <a:r>
              <a:rPr lang="pt-PT" dirty="0" smtClean="0"/>
              <a:t> </a:t>
            </a:r>
            <a:r>
              <a:rPr lang="pt-PT" dirty="0" err="1" smtClean="0"/>
              <a:t>APIs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BUS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Protostub</a:t>
            </a:r>
            <a:r>
              <a:rPr lang="pt-PT" dirty="0" smtClean="0"/>
              <a:t> API</a:t>
            </a:r>
          </a:p>
          <a:p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r>
              <a:rPr lang="pt-PT" dirty="0" smtClean="0"/>
              <a:t>URL </a:t>
            </a:r>
            <a:r>
              <a:rPr lang="pt-PT" dirty="0" err="1" smtClean="0"/>
              <a:t>entry</a:t>
            </a:r>
            <a:r>
              <a:rPr lang="pt-PT" dirty="0" smtClean="0"/>
              <a:t> </a:t>
            </a:r>
            <a:r>
              <a:rPr lang="pt-PT" dirty="0" err="1" smtClean="0"/>
              <a:t>points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 / </a:t>
            </a:r>
            <a:r>
              <a:rPr lang="pt-PT" dirty="0" err="1" smtClean="0"/>
              <a:t>IoT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6" name="Isosceles Triangle 5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15" name="Donut 14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" name="Teardrop 15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66507" y="39782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1" y="4572000"/>
            <a:ext cx="69123" cy="4865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792685" y="4708960"/>
            <a:ext cx="2129246" cy="969027"/>
            <a:chOff x="6818811" y="5126971"/>
            <a:chExt cx="2129246" cy="969027"/>
          </a:xfrm>
        </p:grpSpPr>
        <p:grpSp>
          <p:nvGrpSpPr>
            <p:cNvPr id="8" name="Group 7"/>
            <p:cNvGrpSpPr/>
            <p:nvPr/>
          </p:nvGrpSpPr>
          <p:grpSpPr>
            <a:xfrm>
              <a:off x="6818811" y="5401492"/>
              <a:ext cx="190500" cy="571500"/>
              <a:chOff x="3733800" y="1828800"/>
              <a:chExt cx="190500" cy="571500"/>
            </a:xfrm>
          </p:grpSpPr>
          <p:sp>
            <p:nvSpPr>
              <p:cNvPr id="9" name="Minus 8"/>
              <p:cNvSpPr/>
              <p:nvPr/>
            </p:nvSpPr>
            <p:spPr>
              <a:xfrm rot="5400000">
                <a:off x="3657600" y="1905000"/>
                <a:ext cx="228600" cy="76200"/>
              </a:xfrm>
              <a:prstGeom prst="mathMin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6"/>
              <p:cNvGrpSpPr/>
              <p:nvPr/>
            </p:nvGrpSpPr>
            <p:grpSpPr>
              <a:xfrm>
                <a:off x="3733800" y="1981200"/>
                <a:ext cx="190500" cy="419100"/>
                <a:chOff x="3733800" y="1981200"/>
                <a:chExt cx="190500" cy="4191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3752850" y="2209800"/>
                  <a:ext cx="152400" cy="152400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 rot="5400000">
                  <a:off x="3619500" y="2095500"/>
                  <a:ext cx="419100" cy="1905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752850" y="1981200"/>
                  <a:ext cx="152400" cy="152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Rectangle 30"/>
            <p:cNvSpPr/>
            <p:nvPr/>
          </p:nvSpPr>
          <p:spPr>
            <a:xfrm>
              <a:off x="7610893" y="5126971"/>
              <a:ext cx="1337164" cy="969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73582" y="5403668"/>
              <a:ext cx="991595" cy="62701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200" dirty="0" smtClean="0">
                  <a:solidFill>
                    <a:schemeClr val="bg1"/>
                  </a:solidFill>
                </a:rPr>
                <a:t/>
              </a:r>
              <a:br>
                <a:rPr lang="pt-PT" sz="1200" dirty="0" smtClean="0">
                  <a:solidFill>
                    <a:schemeClr val="bg1"/>
                  </a:solidFill>
                </a:rPr>
              </a:b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079969" y="5410794"/>
              <a:ext cx="356260" cy="3087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040880" y="5133703"/>
              <a:ext cx="574766" cy="4310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053943" y="5891349"/>
              <a:ext cx="587828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631710" y="2978331"/>
            <a:ext cx="251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 smtClean="0"/>
              <a:t>Wearable</a:t>
            </a:r>
            <a:r>
              <a:rPr lang="pt-PT" dirty="0" smtClean="0"/>
              <a:t> </a:t>
            </a:r>
            <a:r>
              <a:rPr lang="pt-PT" dirty="0" err="1" smtClean="0"/>
              <a:t>bracelet</a:t>
            </a:r>
            <a:endParaRPr lang="pt-PT" dirty="0" smtClean="0"/>
          </a:p>
          <a:p>
            <a:pPr algn="ctr"/>
            <a:r>
              <a:rPr lang="pt-PT" dirty="0" err="1" smtClean="0"/>
              <a:t>Paired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Residential</a:t>
            </a:r>
            <a:r>
              <a:rPr lang="pt-PT" dirty="0" smtClean="0"/>
              <a:t> GW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726" y="5702218"/>
            <a:ext cx="317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Featuring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" y="4772296"/>
            <a:ext cx="526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Residential</a:t>
            </a:r>
            <a:r>
              <a:rPr lang="pt-PT" dirty="0" smtClean="0"/>
              <a:t> GW </a:t>
            </a:r>
            <a:r>
              <a:rPr lang="pt-PT" dirty="0" err="1" smtClean="0"/>
              <a:t>featuring</a:t>
            </a:r>
            <a:r>
              <a:rPr lang="pt-PT" dirty="0" smtClean="0"/>
              <a:t> complete </a:t>
            </a:r>
            <a:r>
              <a:rPr lang="pt-PT" dirty="0" err="1" smtClean="0"/>
              <a:t>reTHINK</a:t>
            </a:r>
            <a:r>
              <a:rPr lang="pt-PT" dirty="0" smtClean="0"/>
              <a:t> Framework to </a:t>
            </a:r>
            <a:r>
              <a:rPr lang="pt-PT" dirty="0" err="1" smtClean="0"/>
              <a:t>support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Individual / </a:t>
            </a:r>
            <a:r>
              <a:rPr lang="pt-PT" dirty="0" err="1" smtClean="0"/>
              <a:t>Family</a:t>
            </a:r>
            <a:endParaRPr lang="pt-PT" dirty="0" smtClean="0"/>
          </a:p>
          <a:p>
            <a:pPr algn="ctr"/>
            <a:r>
              <a:rPr lang="pt-PT" dirty="0" smtClean="0"/>
              <a:t>(Alice) </a:t>
            </a:r>
            <a:r>
              <a:rPr lang="pt-PT" dirty="0" err="1" smtClean="0"/>
              <a:t>domain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4911634" y="2547257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Up Arrow 54"/>
          <p:cNvSpPr/>
          <p:nvPr/>
        </p:nvSpPr>
        <p:spPr>
          <a:xfrm rot="10800000">
            <a:off x="1680755" y="2516778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3039" y="2865119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Backup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9302" y="2677885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Manage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55921" y="1293222"/>
            <a:ext cx="340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Provider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Individual/</a:t>
            </a:r>
            <a:r>
              <a:rPr lang="pt-PT" dirty="0" err="1" smtClean="0"/>
              <a:t>Family</a:t>
            </a:r>
            <a:r>
              <a:rPr lang="pt-PT" dirty="0" smtClean="0"/>
              <a:t> </a:t>
            </a:r>
            <a:r>
              <a:rPr lang="pt-PT" dirty="0" err="1" smtClean="0"/>
              <a:t>domains</a:t>
            </a:r>
            <a:r>
              <a:rPr lang="pt-PT" dirty="0" smtClean="0"/>
              <a:t> and Backup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5930538" y="4075612"/>
            <a:ext cx="574765" cy="7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0801" y="2913017"/>
            <a:ext cx="1777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Deploy</a:t>
            </a:r>
            <a:r>
              <a:rPr lang="pt-PT" sz="1400" dirty="0" smtClean="0"/>
              <a:t>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</a:t>
            </a:r>
            <a:br>
              <a:rPr lang="pt-PT" sz="1400" dirty="0" smtClean="0"/>
            </a:br>
            <a:r>
              <a:rPr lang="pt-PT" sz="1400" dirty="0" smtClean="0"/>
              <a:t>GW </a:t>
            </a:r>
            <a:r>
              <a:rPr lang="pt-PT" sz="1400" dirty="0" err="1" smtClean="0"/>
              <a:t>Protostub</a:t>
            </a:r>
            <a:r>
              <a:rPr lang="pt-PT" sz="1400" dirty="0" smtClean="0"/>
              <a:t> /</a:t>
            </a:r>
            <a:br>
              <a:rPr lang="pt-PT" sz="1400" dirty="0" smtClean="0"/>
            </a:br>
            <a:r>
              <a:rPr lang="pt-PT" sz="1400" dirty="0" err="1" smtClean="0"/>
              <a:t>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r>
              <a:rPr lang="pt-PT" sz="1400" dirty="0" smtClean="0"/>
              <a:t>, </a:t>
            </a:r>
            <a:br>
              <a:rPr lang="pt-PT" sz="1400" dirty="0" smtClean="0"/>
            </a:br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Hypertiy</a:t>
            </a:r>
            <a:endParaRPr lang="en-US" sz="1400" dirty="0"/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>
            <a:stCxn id="21" idx="0"/>
          </p:cNvCxnSpPr>
          <p:nvPr/>
        </p:nvCxnSpPr>
        <p:spPr>
          <a:xfrm rot="16200000" flipH="1">
            <a:off x="3989254" y="1637941"/>
            <a:ext cx="1229646" cy="5343867"/>
          </a:xfrm>
          <a:prstGeom prst="curvedConnector4">
            <a:avLst>
              <a:gd name="adj1" fmla="val -44087"/>
              <a:gd name="adj2" fmla="val 85501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96047" y="5403668"/>
            <a:ext cx="379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Connect</a:t>
            </a:r>
            <a:r>
              <a:rPr lang="pt-PT" sz="1400" dirty="0" smtClean="0"/>
              <a:t> to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GW and </a:t>
            </a:r>
            <a:r>
              <a:rPr lang="pt-PT" sz="1400" dirty="0" err="1" smtClean="0"/>
              <a:t>register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40138" y="6069873"/>
            <a:ext cx="140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Bracelet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pt-PT" sz="1400" dirty="0" smtClean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563394" y="5421087"/>
            <a:ext cx="548648" cy="6400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15098" y="4902924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MyHealth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011783" y="4371702"/>
            <a:ext cx="7290" cy="452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8284620" y="521049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884750" y="5826035"/>
            <a:ext cx="1259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8360230" y="5617029"/>
            <a:ext cx="65313" cy="3004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/>
          <p:nvPr/>
        </p:nvCxnSpPr>
        <p:spPr>
          <a:xfrm rot="10800000">
            <a:off x="4950827" y="4467501"/>
            <a:ext cx="2651757" cy="548637"/>
          </a:xfrm>
          <a:prstGeom prst="curvedConnector3">
            <a:avLst>
              <a:gd name="adj1" fmla="val 10073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955178" y="4968238"/>
            <a:ext cx="1735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Publish</a:t>
            </a:r>
            <a:r>
              <a:rPr lang="pt-PT" sz="1400" dirty="0" smtClean="0"/>
              <a:t> </a:t>
            </a:r>
            <a:r>
              <a:rPr lang="pt-PT" sz="1400" dirty="0" err="1" smtClean="0"/>
              <a:t>Bracelet</a:t>
            </a:r>
            <a:r>
              <a:rPr lang="pt-PT" sz="1400" dirty="0" smtClean="0"/>
              <a:t> Data</a:t>
            </a:r>
            <a:endParaRPr lang="en-US" sz="1400" dirty="0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844800" y="1998133"/>
            <a:ext cx="3894667" cy="475826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3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OP</a:t>
            </a:r>
            <a:endParaRPr lang="en-US" sz="3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968206" y="2144989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Sync Object Parent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Parent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Child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78667" y="3069771"/>
            <a:ext cx="1906693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89715" y="3113798"/>
            <a:ext cx="1915886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98801" y="372581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1324600" y="264279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58983" y="1708876"/>
            <a:ext cx="198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 </a:t>
            </a: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grpSp>
        <p:nvGrpSpPr>
          <p:cNvPr id="34" name="Group 25"/>
          <p:cNvGrpSpPr/>
          <p:nvPr/>
        </p:nvGrpSpPr>
        <p:grpSpPr>
          <a:xfrm rot="1295918">
            <a:off x="662330" y="2115099"/>
            <a:ext cx="2204176" cy="1963270"/>
            <a:chOff x="887506" y="2702860"/>
            <a:chExt cx="2487706" cy="196327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 rot="714429">
            <a:off x="7564164" y="233914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95854" y="1678912"/>
            <a:ext cx="1789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</a:t>
            </a: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178731" y="2507219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1664" y="2231924"/>
            <a:ext cx="665526" cy="665526"/>
          </a:xfrm>
          <a:prstGeom prst="rect">
            <a:avLst/>
          </a:prstGeom>
          <a:noFill/>
        </p:spPr>
      </p:pic>
      <p:grpSp>
        <p:nvGrpSpPr>
          <p:cNvPr id="43" name="Group 25"/>
          <p:cNvGrpSpPr/>
          <p:nvPr/>
        </p:nvGrpSpPr>
        <p:grpSpPr>
          <a:xfrm rot="10063149">
            <a:off x="5738461" y="1719334"/>
            <a:ext cx="2773833" cy="1963270"/>
            <a:chOff x="887506" y="2702860"/>
            <a:chExt cx="2487706" cy="1963270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67423">
            <a:off x="1575150" y="3024405"/>
            <a:ext cx="665526" cy="665526"/>
          </a:xfrm>
          <a:prstGeom prst="rect">
            <a:avLst/>
          </a:prstGeom>
          <a:noFill/>
        </p:spPr>
      </p:pic>
      <p:cxnSp>
        <p:nvCxnSpPr>
          <p:cNvPr id="51" name="Straight Arrow Connector 50"/>
          <p:cNvCxnSpPr/>
          <p:nvPr/>
        </p:nvCxnSpPr>
        <p:spPr>
          <a:xfrm flipH="1" flipV="1">
            <a:off x="2364377" y="3448595"/>
            <a:ext cx="2795452" cy="4180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10253" y="30722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01487" y="36818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1237101" y="4885266"/>
            <a:ext cx="1417804" cy="775789"/>
          </a:xfrm>
          <a:prstGeom prst="wedgeRoundRectCallout">
            <a:avLst>
              <a:gd name="adj1" fmla="val 78244"/>
              <a:gd name="adj2" fmla="val 711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err="1" smtClean="0">
                <a:solidFill>
                  <a:schemeClr val="tx1"/>
                </a:solidFill>
              </a:rPr>
              <a:t>Children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Resource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400" dirty="0" err="1" smtClean="0">
                <a:solidFill>
                  <a:schemeClr val="tx1"/>
                </a:solidFill>
              </a:rPr>
              <a:t>containing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several</a:t>
            </a:r>
            <a:r>
              <a:rPr lang="pt-PT" sz="1400" dirty="0" smtClean="0">
                <a:solidFill>
                  <a:schemeClr val="tx1"/>
                </a:solidFill>
              </a:rPr>
              <a:t/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err="1" smtClean="0">
                <a:solidFill>
                  <a:schemeClr val="tx1"/>
                </a:solidFill>
              </a:rPr>
              <a:t>Child</a:t>
            </a:r>
            <a:r>
              <a:rPr lang="pt-PT" sz="1400" dirty="0" smtClean="0">
                <a:solidFill>
                  <a:schemeClr val="tx1"/>
                </a:solidFill>
              </a:rPr>
              <a:t>  </a:t>
            </a:r>
            <a:r>
              <a:rPr lang="pt-PT" sz="1400" dirty="0" err="1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837578" y="412713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02188" y="463658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5168538" y="357099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5913121" y="422414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5233852" y="477278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78603" y="264894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0015" y="269901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6270" y="2348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 smtClean="0"/>
              <a:t>Hyperty</a:t>
            </a:r>
            <a:r>
              <a:rPr lang="en-US" sz="2400" dirty="0" smtClean="0"/>
              <a:t> Communication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2089873" y="124190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5214073" y="128672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483736" y="1408100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88920" y="24334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16229" y="280480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696789" y="1489165"/>
            <a:ext cx="26126" cy="96665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3066" y="1749857"/>
            <a:ext cx="278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err="1" smtClean="0"/>
              <a:t>Translated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Protocol</a:t>
            </a:r>
            <a:r>
              <a:rPr lang="pt-PT" dirty="0" smtClean="0"/>
              <a:t> </a:t>
            </a:r>
            <a:r>
              <a:rPr lang="pt-PT" dirty="0" err="1" smtClean="0"/>
              <a:t>Messages</a:t>
            </a:r>
            <a:r>
              <a:rPr lang="pt-PT" dirty="0" smtClean="0"/>
              <a:t> at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Devices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77295" y="2442189"/>
            <a:ext cx="2466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Oriented Communication based on CRUD operations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2422" y="3572964"/>
            <a:ext cx="1114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498" y="3621814"/>
            <a:ext cx="11715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5828" y="5170715"/>
            <a:ext cx="1962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2"/>
          <p:cNvSpPr/>
          <p:nvPr/>
        </p:nvSpPr>
        <p:spPr>
          <a:xfrm>
            <a:off x="6126480" y="3409406"/>
            <a:ext cx="2834640" cy="3069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8812" y="3035577"/>
            <a:ext cx="40386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19251" y="3108395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Media/Data Streams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7535" y="3953125"/>
            <a:ext cx="4221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smtClean="0"/>
              <a:t>Stream communications are not mandatory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required</a:t>
            </a:r>
            <a:r>
              <a:rPr lang="pt-PT" dirty="0" smtClean="0"/>
              <a:t> </a:t>
            </a:r>
            <a:r>
              <a:rPr lang="en-GB" dirty="0" smtClean="0"/>
              <a:t>it is supported by the </a:t>
            </a:r>
            <a:r>
              <a:rPr lang="en-GB" dirty="0" err="1" smtClean="0"/>
              <a:t>WebRTC</a:t>
            </a:r>
            <a:r>
              <a:rPr lang="en-GB" dirty="0" smtClean="0"/>
              <a:t> standard</a:t>
            </a:r>
            <a:endParaRPr lang="en-US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1346200"/>
            <a:ext cx="6062133" cy="5317067"/>
          </a:xfrm>
          <a:prstGeom prst="rect">
            <a:avLst/>
          </a:prstGeom>
          <a:solidFill>
            <a:schemeClr val="tx1">
              <a:lumMod val="50000"/>
              <a:lumOff val="50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6140752" y="438573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624" y="5403051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5784468" y="603536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0845" y="604407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72122" y="5385634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03966" y="60179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20343" y="602665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" name="Elbow Connector 13"/>
          <p:cNvCxnSpPr>
            <a:stCxn id="11" idx="0"/>
            <a:endCxn id="7" idx="6"/>
          </p:cNvCxnSpPr>
          <p:nvPr/>
        </p:nvCxnSpPr>
        <p:spPr>
          <a:xfrm rot="16200000" flipV="1">
            <a:off x="6513837" y="4826903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3"/>
          <p:cNvCxnSpPr>
            <a:stCxn id="8" idx="0"/>
            <a:endCxn id="7" idx="2"/>
          </p:cNvCxnSpPr>
          <p:nvPr/>
        </p:nvCxnSpPr>
        <p:spPr>
          <a:xfrm rot="5400000" flipH="1" flipV="1">
            <a:off x="5525413" y="4787712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3"/>
          <p:cNvCxnSpPr>
            <a:stCxn id="12" idx="0"/>
            <a:endCxn id="11" idx="6"/>
          </p:cNvCxnSpPr>
          <p:nvPr/>
        </p:nvCxnSpPr>
        <p:spPr>
          <a:xfrm rot="16200000" flipV="1">
            <a:off x="7222012" y="5807395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"/>
          <p:cNvCxnSpPr>
            <a:stCxn id="13" idx="0"/>
            <a:endCxn id="11" idx="2"/>
          </p:cNvCxnSpPr>
          <p:nvPr/>
        </p:nvCxnSpPr>
        <p:spPr>
          <a:xfrm rot="5400000" flipH="1" flipV="1">
            <a:off x="6575399" y="5829937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"/>
          <p:cNvCxnSpPr>
            <a:stCxn id="9" idx="0"/>
            <a:endCxn id="8" idx="6"/>
          </p:cNvCxnSpPr>
          <p:nvPr/>
        </p:nvCxnSpPr>
        <p:spPr>
          <a:xfrm rot="16200000" flipV="1">
            <a:off x="5802514" y="5824812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3"/>
          <p:cNvCxnSpPr>
            <a:stCxn id="10" idx="0"/>
            <a:endCxn id="8" idx="2"/>
          </p:cNvCxnSpPr>
          <p:nvPr/>
        </p:nvCxnSpPr>
        <p:spPr>
          <a:xfrm rot="5400000" flipH="1" flipV="1">
            <a:off x="5155901" y="5847354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08043" y="374130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10318" y="4420569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22190" y="543788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54034" y="60702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70411" y="60789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41688" y="542046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73532" y="60527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89909" y="606149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8" name="Elbow Connector 13"/>
          <p:cNvCxnSpPr>
            <a:stCxn id="22" idx="0"/>
            <a:endCxn id="21" idx="2"/>
          </p:cNvCxnSpPr>
          <p:nvPr/>
        </p:nvCxnSpPr>
        <p:spPr>
          <a:xfrm rot="5400000" flipH="1" flipV="1">
            <a:off x="2594979" y="4822546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3"/>
          <p:cNvCxnSpPr>
            <a:stCxn id="26" idx="0"/>
            <a:endCxn id="25" idx="6"/>
          </p:cNvCxnSpPr>
          <p:nvPr/>
        </p:nvCxnSpPr>
        <p:spPr>
          <a:xfrm rot="16200000" flipV="1">
            <a:off x="4291578" y="584222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3"/>
          <p:cNvCxnSpPr>
            <a:stCxn id="27" idx="0"/>
            <a:endCxn id="25" idx="2"/>
          </p:cNvCxnSpPr>
          <p:nvPr/>
        </p:nvCxnSpPr>
        <p:spPr>
          <a:xfrm rot="5400000" flipH="1" flipV="1">
            <a:off x="3644965" y="586477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"/>
          <p:cNvCxnSpPr>
            <a:stCxn id="23" idx="0"/>
            <a:endCxn id="22" idx="6"/>
          </p:cNvCxnSpPr>
          <p:nvPr/>
        </p:nvCxnSpPr>
        <p:spPr>
          <a:xfrm rot="16200000" flipV="1">
            <a:off x="2872080" y="585964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3"/>
          <p:cNvCxnSpPr>
            <a:stCxn id="24" idx="0"/>
            <a:endCxn id="22" idx="2"/>
          </p:cNvCxnSpPr>
          <p:nvPr/>
        </p:nvCxnSpPr>
        <p:spPr>
          <a:xfrm rot="5400000" flipH="1" flipV="1">
            <a:off x="2225467" y="588218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33"/>
          <p:cNvGrpSpPr/>
          <p:nvPr/>
        </p:nvGrpSpPr>
        <p:grpSpPr>
          <a:xfrm flipV="1">
            <a:off x="5096491" y="1507552"/>
            <a:ext cx="2560321" cy="2115541"/>
            <a:chOff x="231545" y="2085704"/>
            <a:chExt cx="2560321" cy="2115541"/>
          </a:xfrm>
          <a:scene3d>
            <a:camera prst="orthographicFront"/>
            <a:lightRig rig="threePt" dir="t"/>
          </a:scene3d>
        </p:grpSpPr>
        <p:sp>
          <p:nvSpPr>
            <p:cNvPr id="53" name="Oval 52"/>
            <p:cNvSpPr/>
            <p:nvPr/>
          </p:nvSpPr>
          <p:spPr>
            <a:xfrm>
              <a:off x="1271452" y="2085704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3324" y="310302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915168" y="373533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1545" y="374404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902822" y="3085603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334666" y="371791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651043" y="372662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0" name="Elbow Connector 13"/>
            <p:cNvCxnSpPr>
              <a:stCxn id="57" idx="0"/>
              <a:endCxn id="53" idx="6"/>
            </p:cNvCxnSpPr>
            <p:nvPr/>
          </p:nvCxnSpPr>
          <p:spPr>
            <a:xfrm rot="16200000" flipV="1">
              <a:off x="1644537" y="2526872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13"/>
            <p:cNvCxnSpPr>
              <a:stCxn id="54" idx="0"/>
              <a:endCxn id="53" idx="2"/>
            </p:cNvCxnSpPr>
            <p:nvPr/>
          </p:nvCxnSpPr>
          <p:spPr>
            <a:xfrm rot="5400000" flipH="1" flipV="1">
              <a:off x="656113" y="2487681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13"/>
            <p:cNvCxnSpPr>
              <a:stCxn id="58" idx="0"/>
              <a:endCxn id="57" idx="6"/>
            </p:cNvCxnSpPr>
            <p:nvPr/>
          </p:nvCxnSpPr>
          <p:spPr>
            <a:xfrm rot="16200000" flipV="1">
              <a:off x="2352712" y="3507364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13"/>
            <p:cNvCxnSpPr>
              <a:stCxn id="59" idx="0"/>
              <a:endCxn id="57" idx="2"/>
            </p:cNvCxnSpPr>
            <p:nvPr/>
          </p:nvCxnSpPr>
          <p:spPr>
            <a:xfrm rot="5400000" flipH="1" flipV="1">
              <a:off x="1706099" y="3529906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13"/>
            <p:cNvCxnSpPr>
              <a:stCxn id="55" idx="0"/>
              <a:endCxn id="54" idx="6"/>
            </p:cNvCxnSpPr>
            <p:nvPr/>
          </p:nvCxnSpPr>
          <p:spPr>
            <a:xfrm rot="16200000" flipV="1">
              <a:off x="933214" y="352478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>
              <a:stCxn id="56" idx="0"/>
              <a:endCxn id="54" idx="2"/>
            </p:cNvCxnSpPr>
            <p:nvPr/>
          </p:nvCxnSpPr>
          <p:spPr>
            <a:xfrm rot="5400000" flipH="1" flipV="1">
              <a:off x="286601" y="354732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134"/>
          <p:cNvGrpSpPr/>
          <p:nvPr/>
        </p:nvGrpSpPr>
        <p:grpSpPr>
          <a:xfrm flipV="1">
            <a:off x="2166058" y="1503197"/>
            <a:ext cx="2560321" cy="2115541"/>
            <a:chOff x="231545" y="2085704"/>
            <a:chExt cx="2560321" cy="2115541"/>
          </a:xfrm>
          <a:scene3d>
            <a:camera prst="orthographicFront"/>
            <a:lightRig rig="threePt" dir="t"/>
          </a:scene3d>
        </p:grpSpPr>
        <p:sp>
          <p:nvSpPr>
            <p:cNvPr id="40" name="Oval 39"/>
            <p:cNvSpPr/>
            <p:nvPr/>
          </p:nvSpPr>
          <p:spPr>
            <a:xfrm>
              <a:off x="1271452" y="2085704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483324" y="310302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15168" y="373533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31545" y="374404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902822" y="3085603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334666" y="371791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651043" y="372662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7" name="Elbow Connector 13"/>
            <p:cNvCxnSpPr>
              <a:stCxn id="44" idx="0"/>
              <a:endCxn id="40" idx="6"/>
            </p:cNvCxnSpPr>
            <p:nvPr/>
          </p:nvCxnSpPr>
          <p:spPr>
            <a:xfrm rot="16200000" flipV="1">
              <a:off x="1644537" y="2526872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1" idx="0"/>
              <a:endCxn id="40" idx="2"/>
            </p:cNvCxnSpPr>
            <p:nvPr/>
          </p:nvCxnSpPr>
          <p:spPr>
            <a:xfrm rot="5400000" flipH="1" flipV="1">
              <a:off x="656113" y="2487681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13"/>
            <p:cNvCxnSpPr>
              <a:stCxn id="45" idx="0"/>
              <a:endCxn id="44" idx="6"/>
            </p:cNvCxnSpPr>
            <p:nvPr/>
          </p:nvCxnSpPr>
          <p:spPr>
            <a:xfrm rot="16200000" flipV="1">
              <a:off x="2352712" y="3507364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13"/>
            <p:cNvCxnSpPr>
              <a:stCxn id="46" idx="0"/>
              <a:endCxn id="44" idx="2"/>
            </p:cNvCxnSpPr>
            <p:nvPr/>
          </p:nvCxnSpPr>
          <p:spPr>
            <a:xfrm rot="5400000" flipH="1" flipV="1">
              <a:off x="1706099" y="3529906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933214" y="352478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286601" y="354732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Elbow Connector 13"/>
          <p:cNvCxnSpPr/>
          <p:nvPr/>
        </p:nvCxnSpPr>
        <p:spPr>
          <a:xfrm rot="16200000" flipV="1">
            <a:off x="3583403" y="4861737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3"/>
          <p:cNvCxnSpPr>
            <a:stCxn id="20" idx="2"/>
            <a:endCxn id="21" idx="0"/>
          </p:cNvCxnSpPr>
          <p:nvPr/>
        </p:nvCxnSpPr>
        <p:spPr>
          <a:xfrm rot="10800000" flipV="1">
            <a:off x="3480285" y="4015619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3"/>
          <p:cNvCxnSpPr>
            <a:stCxn id="40" idx="0"/>
            <a:endCxn id="21" idx="0"/>
          </p:cNvCxnSpPr>
          <p:nvPr/>
        </p:nvCxnSpPr>
        <p:spPr>
          <a:xfrm rot="16200000" flipH="1">
            <a:off x="3077192" y="4017476"/>
            <a:ext cx="801831" cy="43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3"/>
          <p:cNvCxnSpPr>
            <a:stCxn id="20" idx="6"/>
            <a:endCxn id="7" idx="0"/>
          </p:cNvCxnSpPr>
          <p:nvPr/>
        </p:nvCxnSpPr>
        <p:spPr>
          <a:xfrm>
            <a:off x="5147975" y="4015620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3"/>
          <p:cNvCxnSpPr>
            <a:stCxn id="20" idx="6"/>
            <a:endCxn id="53" idx="0"/>
          </p:cNvCxnSpPr>
          <p:nvPr/>
        </p:nvCxnSpPr>
        <p:spPr>
          <a:xfrm flipV="1">
            <a:off x="5147975" y="3623093"/>
            <a:ext cx="1258389" cy="39252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1016000" y="2506133"/>
            <a:ext cx="1250889" cy="519129"/>
          </a:xfrm>
          <a:prstGeom prst="wedgeRoundRectCallout">
            <a:avLst>
              <a:gd name="adj1" fmla="val 66267"/>
              <a:gd name="adj2" fmla="val 5431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115259" y="808930"/>
            <a:ext cx="5598843" cy="5032913"/>
            <a:chOff x="2970392" y="775063"/>
            <a:chExt cx="5598843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108960" y="2586446"/>
              <a:ext cx="2377440" cy="2455817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210697" y="3605349"/>
              <a:ext cx="1358538" cy="1902823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</p:grpSp>
      <p:sp>
        <p:nvSpPr>
          <p:cNvPr id="69" name="Rounded Rectangular Callout 68"/>
          <p:cNvSpPr/>
          <p:nvPr/>
        </p:nvSpPr>
        <p:spPr>
          <a:xfrm>
            <a:off x="6629886" y="2878667"/>
            <a:ext cx="1354181" cy="521064"/>
          </a:xfrm>
          <a:prstGeom prst="wedgeRoundRectCallout">
            <a:avLst>
              <a:gd name="adj1" fmla="val -29009"/>
              <a:gd name="adj2" fmla="val 8765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a:spPr>
      <a:bodyPr wrap="none" lIns="0" tIns="0" rIns="0" bIns="0" rtlCol="0" anchor="ctr"/>
      <a:lstStyle>
        <a:defPPr algn="ctr">
          <a:defRPr sz="1200" dirty="0" smtClean="0">
            <a:effectLst>
              <a:outerShdw dist="50800" dir="2700000" algn="ctr" rotWithShape="0">
                <a:schemeClr val="tx1"/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1206</Words>
  <Application>Microsoft Office PowerPoint</Application>
  <PresentationFormat>On-screen Show (4:3)</PresentationFormat>
  <Paragraphs>718</Paragraphs>
  <Slides>44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Messaging Oriented Middleware</vt:lpstr>
      <vt:lpstr>Slide 10</vt:lpstr>
      <vt:lpstr>Messaging Oriented Middleware</vt:lpstr>
      <vt:lpstr>Messaging Oriented Middleware</vt:lpstr>
      <vt:lpstr>Syncher – Sync Manager Networking</vt:lpstr>
      <vt:lpstr>Syncher – Sync Manager Networking</vt:lpstr>
      <vt:lpstr>Messaging Oriented Middleware</vt:lpstr>
      <vt:lpstr>Syncher and Sync Manager @ Hyperty Middleware</vt:lpstr>
      <vt:lpstr>Hyperty Trust Model</vt:lpstr>
      <vt:lpstr>Trust Model</vt:lpstr>
      <vt:lpstr>Hyperty Trust Model</vt:lpstr>
      <vt:lpstr>Trust Model</vt:lpstr>
      <vt:lpstr>Protofly</vt:lpstr>
      <vt:lpstr>Protofly</vt:lpstr>
      <vt:lpstr>Messaging Oriented Middleware</vt:lpstr>
      <vt:lpstr>Hyperty Runtime High Level Architecture(1)</vt:lpstr>
      <vt:lpstr>Hyperty Runtime High Level Architecture (2)</vt:lpstr>
      <vt:lpstr>Hyperty Runtime High Level Architecturen(3)</vt:lpstr>
      <vt:lpstr>Hyperty Core Runtime Architecture</vt:lpstr>
      <vt:lpstr>Runtime Architecture Security Analysis</vt:lpstr>
      <vt:lpstr>Hyperty Runtime Basic Procedures</vt:lpstr>
      <vt:lpstr>Hyperty Runtime Basic Procedures</vt:lpstr>
      <vt:lpstr>Hyperty Runtime Basic Procedures</vt:lpstr>
      <vt:lpstr>Hyperty Resource Data object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Standardised APIs and Message Model</vt:lpstr>
      <vt:lpstr>M2M / IoT</vt:lpstr>
      <vt:lpstr>M2M: Smart Contextual Assistance</vt:lpstr>
      <vt:lpstr>M2M: Smart Contextual Assistance</vt:lpstr>
      <vt:lpstr>M2M: Smart Contextual Assistance</vt:lpstr>
    </vt:vector>
  </TitlesOfParts>
  <Company>Cardiff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Copeland</dc:creator>
  <cp:lastModifiedBy>Paulo Chainho</cp:lastModifiedBy>
  <cp:revision>483</cp:revision>
  <cp:lastPrinted>2015-10-09T14:26:33Z</cp:lastPrinted>
  <dcterms:created xsi:type="dcterms:W3CDTF">2015-02-03T20:11:53Z</dcterms:created>
  <dcterms:modified xsi:type="dcterms:W3CDTF">2016-02-12T19:47:05Z</dcterms:modified>
</cp:coreProperties>
</file>