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25" r:id="rId2"/>
    <p:sldId id="32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  <a:srgbClr val="EAEAEA"/>
    <a:srgbClr val="FFFFFF"/>
    <a:srgbClr val="92BCD6"/>
    <a:srgbClr val="D1D6F3"/>
    <a:srgbClr val="ECEEFA"/>
    <a:srgbClr val="615870"/>
    <a:srgbClr val="69607A"/>
    <a:srgbClr val="7B718F"/>
    <a:srgbClr val="726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19" autoAdjust="0"/>
    <p:restoredTop sz="97956" autoAdjust="0"/>
  </p:normalViewPr>
  <p:slideViewPr>
    <p:cSldViewPr snapToGrid="0">
      <p:cViewPr varScale="1">
        <p:scale>
          <a:sx n="117" d="100"/>
          <a:sy n="117" d="100"/>
        </p:scale>
        <p:origin x="-1566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-2628" y="-7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E436C-BB19-4F88-9436-EB05319B8FA4}" type="datetimeFigureOut">
              <a:rPr lang="en-GB" smtClean="0"/>
              <a:t>17/08/2016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BBA81-A4E1-4D99-8536-3ED7D774795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9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A7E2A-E17C-47F1-956D-203F3246E7A2}" type="datetimeFigureOut">
              <a:rPr lang="en-GB" smtClean="0"/>
              <a:t>17/08/2016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A4DC7-FEF7-441E-8726-674264728D9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783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4812" y="2398816"/>
            <a:ext cx="7772400" cy="19119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70120"/>
            <a:ext cx="6400800" cy="10786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presentation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t>‹N°›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3" r="9189" b="33449"/>
          <a:stretch/>
        </p:blipFill>
        <p:spPr bwMode="auto">
          <a:xfrm>
            <a:off x="2505693" y="545671"/>
            <a:ext cx="3277591" cy="14853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7647709" y="0"/>
            <a:ext cx="1496291" cy="843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47371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7512" y="6457250"/>
            <a:ext cx="8098972" cy="365125"/>
          </a:xfrm>
        </p:spPr>
        <p:txBody>
          <a:bodyPr/>
          <a:lstStyle/>
          <a:p>
            <a:r>
              <a:rPr lang="en-GB" dirty="0" smtClean="0"/>
              <a:t>reTHINK Project presentation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555289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presentation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99625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826" y="899555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826" y="899555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presentation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55429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presentation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985777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1" y="214497"/>
            <a:ext cx="7220198" cy="4735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8140" y="6402184"/>
            <a:ext cx="8478985" cy="365125"/>
          </a:xfrm>
        </p:spPr>
        <p:txBody>
          <a:bodyPr/>
          <a:lstStyle>
            <a:lvl1pPr>
              <a:defRPr sz="1400">
                <a:latin typeface="Imprint MT Shadow" panose="04020605060303030202" pitchFamily="82" charset="0"/>
              </a:defRPr>
            </a:lvl1pPr>
          </a:lstStyle>
          <a:p>
            <a:r>
              <a:rPr lang="en-GB" dirty="0" smtClean="0"/>
              <a:t>reTHINK Project presentation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788248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9387" y="5192049"/>
            <a:ext cx="8478985" cy="365125"/>
          </a:xfrm>
        </p:spPr>
        <p:txBody>
          <a:bodyPr/>
          <a:lstStyle/>
          <a:p>
            <a:r>
              <a:rPr lang="en-GB" dirty="0" smtClean="0"/>
              <a:t>reTHINK Project presentation</a:t>
            </a:r>
            <a:endParaRPr lang="en-GB" dirty="0" smtClean="0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t>‹N°›</a:t>
            </a:fld>
            <a:endParaRPr lang="en-GB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1102421" y="5374612"/>
            <a:ext cx="7386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smtClean="0">
              <a:ea typeface="ＭＳ Ｐゴシック" charset="-128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77994" y="6457250"/>
            <a:ext cx="1460796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38375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presentation</a:t>
            </a:r>
            <a:endParaRPr lang="en-GB" dirty="0" smtClean="0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t>‹N°›</a:t>
            </a:fld>
            <a:endParaRPr lang="en-GB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1102421" y="5374612"/>
            <a:ext cx="7386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smtClean="0">
              <a:ea typeface="ＭＳ Ｐゴシック" charset="-128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77994" y="6457250"/>
            <a:ext cx="1460796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822613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265" y="887559"/>
            <a:ext cx="8229600" cy="522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8140" y="6423024"/>
            <a:ext cx="84789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reTHINK Project presentation</a:t>
            </a:r>
            <a:endParaRPr lang="en-GB" dirty="0" smtClean="0">
              <a:ea typeface="ＭＳ Ｐゴシック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3" r="9189" b="33449"/>
          <a:stretch/>
        </p:blipFill>
        <p:spPr bwMode="auto">
          <a:xfrm>
            <a:off x="7972599" y="118007"/>
            <a:ext cx="1064526" cy="4824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9082" y="6423024"/>
            <a:ext cx="73042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69829B-7244-4119-A08A-7E4189FF9392}" type="slidenum">
              <a:rPr lang="en-US" sz="1200" smtClean="0"/>
              <a:pPr/>
              <a:t>‹N°›</a:t>
            </a:fld>
            <a:endParaRPr lang="en-US" sz="1200" dirty="0"/>
          </a:p>
        </p:txBody>
      </p:sp>
      <p:pic>
        <p:nvPicPr>
          <p:cNvPr id="10" name="Picture 9" descr="C:\Users\sibylle\Desktop\Capture1.PN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9" y="154993"/>
            <a:ext cx="760238" cy="50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 userDrawn="1"/>
        </p:nvCxnSpPr>
        <p:spPr>
          <a:xfrm>
            <a:off x="0" y="6423024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15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slow">
    <p:wipe dir="r"/>
  </p:transition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3970830" y="1126671"/>
            <a:ext cx="4993658" cy="4468621"/>
          </a:xfrm>
          <a:prstGeom prst="rect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179512" y="2051623"/>
            <a:ext cx="2975326" cy="3543669"/>
          </a:xfrm>
          <a:prstGeom prst="rect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024464" y="2664817"/>
            <a:ext cx="15488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192.168.2.100 </a:t>
            </a:r>
            <a:r>
              <a:rPr lang="fr-FR" sz="1050" dirty="0" smtClean="0"/>
              <a:t>– </a:t>
            </a:r>
            <a:r>
              <a:rPr lang="fr-FR" sz="1050" dirty="0" smtClean="0"/>
              <a:t>10.0.0.1</a:t>
            </a:r>
            <a:endParaRPr lang="fr-FR" sz="1050" dirty="0"/>
          </a:p>
        </p:txBody>
      </p:sp>
      <p:pic>
        <p:nvPicPr>
          <p:cNvPr id="13" name="Picture 10" descr="P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36" y="2428876"/>
            <a:ext cx="863581" cy="82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Connecteur droit 13"/>
          <p:cNvCxnSpPr>
            <a:stCxn id="13" idx="3"/>
          </p:cNvCxnSpPr>
          <p:nvPr/>
        </p:nvCxnSpPr>
        <p:spPr>
          <a:xfrm>
            <a:off x="1607817" y="2841971"/>
            <a:ext cx="776097" cy="306436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5" name="ZoneTexte 14"/>
          <p:cNvSpPr txBox="1"/>
          <p:nvPr/>
        </p:nvSpPr>
        <p:spPr>
          <a:xfrm>
            <a:off x="-70302" y="3033659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User A</a:t>
            </a:r>
            <a:endParaRPr kumimoji="0" lang="fr-FR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0" y="4333512"/>
            <a:ext cx="129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Concurrent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Traffic</a:t>
            </a:r>
          </a:p>
        </p:txBody>
      </p:sp>
      <p:pic>
        <p:nvPicPr>
          <p:cNvPr id="17" name="Picture 10" descr="P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81" y="3606100"/>
            <a:ext cx="805078" cy="770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Connecteur droit 17"/>
          <p:cNvCxnSpPr>
            <a:stCxn id="17" idx="3"/>
          </p:cNvCxnSpPr>
          <p:nvPr/>
        </p:nvCxnSpPr>
        <p:spPr>
          <a:xfrm flipV="1">
            <a:off x="1324459" y="3290210"/>
            <a:ext cx="1059455" cy="7010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5" name="ZoneTexte 24"/>
          <p:cNvSpPr txBox="1"/>
          <p:nvPr/>
        </p:nvSpPr>
        <p:spPr>
          <a:xfrm>
            <a:off x="609174" y="2234270"/>
            <a:ext cx="6254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IP DHCP</a:t>
            </a:r>
            <a:endParaRPr lang="fr-FR" sz="1050" dirty="0"/>
          </a:p>
        </p:txBody>
      </p:sp>
      <p:sp>
        <p:nvSpPr>
          <p:cNvPr id="26" name="ZoneTexte 25"/>
          <p:cNvSpPr txBox="1"/>
          <p:nvPr/>
        </p:nvSpPr>
        <p:spPr>
          <a:xfrm>
            <a:off x="1176027" y="4249362"/>
            <a:ext cx="6254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IP DHCP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1906939" y="3117935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LAN</a:t>
            </a:r>
            <a:endParaRPr lang="fr-FR" sz="1050" dirty="0"/>
          </a:p>
        </p:txBody>
      </p:sp>
      <p:sp>
        <p:nvSpPr>
          <p:cNvPr id="28" name="ZoneTexte 27"/>
          <p:cNvSpPr txBox="1"/>
          <p:nvPr/>
        </p:nvSpPr>
        <p:spPr>
          <a:xfrm>
            <a:off x="3870396" y="3234654"/>
            <a:ext cx="8723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WAN (</a:t>
            </a:r>
            <a:r>
              <a:rPr lang="fr-FR" sz="1050" dirty="0" err="1" smtClean="0"/>
              <a:t>simul</a:t>
            </a:r>
            <a:r>
              <a:rPr lang="fr-FR" sz="1050" dirty="0" smtClean="0"/>
              <a:t>)</a:t>
            </a:r>
            <a:endParaRPr lang="fr-FR" sz="1050" dirty="0"/>
          </a:p>
        </p:txBody>
      </p:sp>
      <p:pic>
        <p:nvPicPr>
          <p:cNvPr id="35" name="Picture 10" descr="P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78078" y="3779006"/>
            <a:ext cx="917392" cy="87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ZoneTexte 35"/>
          <p:cNvSpPr txBox="1"/>
          <p:nvPr/>
        </p:nvSpPr>
        <p:spPr>
          <a:xfrm>
            <a:off x="7749473" y="4388636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User B</a:t>
            </a:r>
            <a:endParaRPr kumimoji="0" lang="fr-FR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40" name="Picture 318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1F497D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8" y="1615061"/>
            <a:ext cx="682625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ZoneTexte 40"/>
          <p:cNvSpPr txBox="1"/>
          <p:nvPr/>
        </p:nvSpPr>
        <p:spPr>
          <a:xfrm>
            <a:off x="5109722" y="1379880"/>
            <a:ext cx="1251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Web Server</a:t>
            </a: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40326" y="1615060"/>
            <a:ext cx="6511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dirty="0" smtClean="0"/>
              <a:t>10.0.0.X</a:t>
            </a:r>
            <a:endParaRPr lang="fr-FR" sz="1050" dirty="0"/>
          </a:p>
        </p:txBody>
      </p:sp>
      <p:sp>
        <p:nvSpPr>
          <p:cNvPr id="44" name="ZoneTexte 43"/>
          <p:cNvSpPr txBox="1"/>
          <p:nvPr/>
        </p:nvSpPr>
        <p:spPr>
          <a:xfrm>
            <a:off x="5433789" y="1728457"/>
            <a:ext cx="2224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Communication Service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Broker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200" kern="0" dirty="0" smtClean="0">
                <a:solidFill>
                  <a:sysClr val="windowText" lastClr="000000"/>
                </a:solidFill>
              </a:rPr>
              <a:t>TURN server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Upload</a:t>
            </a: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service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978078" y="3517396"/>
            <a:ext cx="6992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dirty="0" smtClean="0"/>
              <a:t>10.0.0.10</a:t>
            </a:r>
            <a:endParaRPr lang="fr-FR" sz="1050" dirty="0"/>
          </a:p>
        </p:txBody>
      </p:sp>
      <p:sp>
        <p:nvSpPr>
          <p:cNvPr id="43" name="Titre 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the solution for wireline access networks – </a:t>
            </a:r>
            <a:r>
              <a:rPr lang="en-US" dirty="0" err="1" smtClean="0"/>
              <a:t>Conf</a:t>
            </a:r>
            <a:r>
              <a:rPr lang="en-US" dirty="0" smtClean="0"/>
              <a:t> 1</a:t>
            </a:r>
            <a:endParaRPr lang="fr-FR" dirty="0"/>
          </a:p>
        </p:txBody>
      </p:sp>
      <p:sp>
        <p:nvSpPr>
          <p:cNvPr id="50" name="ZoneTexte 49"/>
          <p:cNvSpPr txBox="1"/>
          <p:nvPr/>
        </p:nvSpPr>
        <p:spPr>
          <a:xfrm>
            <a:off x="179512" y="1718435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Private network</a:t>
            </a:r>
            <a:endParaRPr lang="fr-FR" dirty="0"/>
          </a:p>
        </p:txBody>
      </p:sp>
      <p:sp>
        <p:nvSpPr>
          <p:cNvPr id="51" name="ZoneTexte 50"/>
          <p:cNvSpPr txBox="1"/>
          <p:nvPr/>
        </p:nvSpPr>
        <p:spPr>
          <a:xfrm>
            <a:off x="6890657" y="822569"/>
            <a:ext cx="184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 (</a:t>
            </a:r>
            <a:r>
              <a:rPr lang="en-US" dirty="0" err="1" smtClean="0"/>
              <a:t>simul</a:t>
            </a:r>
            <a:r>
              <a:rPr lang="en-US" dirty="0" smtClean="0"/>
              <a:t>)</a:t>
            </a:r>
            <a:endParaRPr lang="fr-FR" dirty="0"/>
          </a:p>
        </p:txBody>
      </p:sp>
      <p:pic>
        <p:nvPicPr>
          <p:cNvPr id="52" name="Picture 29" descr="C:\Documents and Settings\fuyf8356\My Documents\FT\_Modèles\icones orange\OBC ICON LIBRARY\SYMBOLS GIFS\S INTERNATIONAL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134" y="822569"/>
            <a:ext cx="80645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3" name="Connecteur en arc 52"/>
          <p:cNvCxnSpPr>
            <a:endCxn id="40" idx="1"/>
          </p:cNvCxnSpPr>
          <p:nvPr/>
        </p:nvCxnSpPr>
        <p:spPr>
          <a:xfrm flipV="1">
            <a:off x="1607817" y="2051624"/>
            <a:ext cx="3234071" cy="790347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en arc 55"/>
          <p:cNvCxnSpPr>
            <a:stCxn id="13" idx="2"/>
            <a:endCxn id="35" idx="3"/>
          </p:cNvCxnSpPr>
          <p:nvPr/>
        </p:nvCxnSpPr>
        <p:spPr>
          <a:xfrm rot="16200000" flipH="1">
            <a:off x="3595664" y="835427"/>
            <a:ext cx="962777" cy="5802051"/>
          </a:xfrm>
          <a:prstGeom prst="curvedConnector2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751482" y="3860405"/>
            <a:ext cx="97174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dirty="0" smtClean="0">
                <a:solidFill>
                  <a:schemeClr val="tx2"/>
                </a:solidFill>
              </a:rPr>
              <a:t>P2P (WebRTC)</a:t>
            </a:r>
            <a:endParaRPr lang="fr-FR" sz="1050" dirty="0">
              <a:solidFill>
                <a:schemeClr val="tx2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149282" y="1960809"/>
            <a:ext cx="88838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dirty="0" err="1" smtClean="0">
                <a:solidFill>
                  <a:srgbClr val="FF0000"/>
                </a:solidFill>
              </a:rPr>
              <a:t>Comm</a:t>
            </a:r>
            <a:r>
              <a:rPr lang="fr-FR" sz="1050" dirty="0" smtClean="0">
                <a:solidFill>
                  <a:srgbClr val="FF0000"/>
                </a:solidFill>
              </a:rPr>
              <a:t> Setup</a:t>
            </a:r>
            <a:endParaRPr lang="fr-FR" sz="1050" dirty="0">
              <a:solidFill>
                <a:srgbClr val="FF0000"/>
              </a:solidFill>
            </a:endParaRPr>
          </a:p>
        </p:txBody>
      </p:sp>
      <p:grpSp>
        <p:nvGrpSpPr>
          <p:cNvPr id="58" name="Groupe 57"/>
          <p:cNvGrpSpPr/>
          <p:nvPr/>
        </p:nvGrpSpPr>
        <p:grpSpPr>
          <a:xfrm>
            <a:off x="2391038" y="2918733"/>
            <a:ext cx="845005" cy="644978"/>
            <a:chOff x="2391038" y="2918733"/>
            <a:chExt cx="845005" cy="644978"/>
          </a:xfrm>
        </p:grpSpPr>
        <p:grpSp>
          <p:nvGrpSpPr>
            <p:cNvPr id="5" name="Groupe 4"/>
            <p:cNvGrpSpPr/>
            <p:nvPr/>
          </p:nvGrpSpPr>
          <p:grpSpPr>
            <a:xfrm>
              <a:off x="2391038" y="2918733"/>
              <a:ext cx="845005" cy="644978"/>
              <a:chOff x="3220809" y="1216477"/>
              <a:chExt cx="845005" cy="644978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3437164" y="1216477"/>
                <a:ext cx="408215" cy="64497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fr-FR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CPE</a:t>
                </a:r>
              </a:p>
            </p:txBody>
          </p:sp>
          <p:cxnSp>
            <p:nvCxnSpPr>
              <p:cNvPr id="4" name="Connecteur droit 3"/>
              <p:cNvCxnSpPr>
                <a:stCxn id="2" idx="3"/>
              </p:cNvCxnSpPr>
              <p:nvPr/>
            </p:nvCxnSpPr>
            <p:spPr>
              <a:xfrm>
                <a:off x="3845379" y="1538966"/>
                <a:ext cx="22043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/>
              <p:cNvCxnSpPr/>
              <p:nvPr/>
            </p:nvCxnSpPr>
            <p:spPr>
              <a:xfrm>
                <a:off x="3220809" y="1326696"/>
                <a:ext cx="22043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necteur droit 6"/>
              <p:cNvCxnSpPr/>
              <p:nvPr/>
            </p:nvCxnSpPr>
            <p:spPr>
              <a:xfrm>
                <a:off x="3220809" y="1457325"/>
                <a:ext cx="22043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/>
              <p:cNvCxnSpPr/>
              <p:nvPr/>
            </p:nvCxnSpPr>
            <p:spPr>
              <a:xfrm>
                <a:off x="3220809" y="1587954"/>
                <a:ext cx="22043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/>
              <p:cNvCxnSpPr/>
              <p:nvPr/>
            </p:nvCxnSpPr>
            <p:spPr>
              <a:xfrm>
                <a:off x="3220809" y="1718583"/>
                <a:ext cx="22043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98" name="Picture 2" descr="See original imag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8875" y="3365774"/>
              <a:ext cx="216733" cy="191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" name="Groupe 62"/>
          <p:cNvGrpSpPr/>
          <p:nvPr/>
        </p:nvGrpSpPr>
        <p:grpSpPr>
          <a:xfrm>
            <a:off x="3236043" y="3126334"/>
            <a:ext cx="845005" cy="644978"/>
            <a:chOff x="2391038" y="2918733"/>
            <a:chExt cx="845005" cy="644978"/>
          </a:xfrm>
        </p:grpSpPr>
        <p:grpSp>
          <p:nvGrpSpPr>
            <p:cNvPr id="64" name="Groupe 63"/>
            <p:cNvGrpSpPr/>
            <p:nvPr/>
          </p:nvGrpSpPr>
          <p:grpSpPr>
            <a:xfrm>
              <a:off x="2391038" y="2918733"/>
              <a:ext cx="845005" cy="644978"/>
              <a:chOff x="3220809" y="1216477"/>
              <a:chExt cx="845005" cy="644978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3437164" y="1216477"/>
                <a:ext cx="408215" cy="64497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fr-FR" sz="1200" dirty="0" err="1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Simul</a:t>
                </a:r>
                <a:endParaRPr lang="fr-FR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67" name="Connecteur droit 66"/>
              <p:cNvCxnSpPr>
                <a:stCxn id="66" idx="3"/>
              </p:cNvCxnSpPr>
              <p:nvPr/>
            </p:nvCxnSpPr>
            <p:spPr>
              <a:xfrm>
                <a:off x="3845379" y="1538966"/>
                <a:ext cx="22043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necteur droit 67"/>
              <p:cNvCxnSpPr/>
              <p:nvPr/>
            </p:nvCxnSpPr>
            <p:spPr>
              <a:xfrm>
                <a:off x="3220809" y="1326696"/>
                <a:ext cx="22043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cteur droit 68"/>
              <p:cNvCxnSpPr/>
              <p:nvPr/>
            </p:nvCxnSpPr>
            <p:spPr>
              <a:xfrm>
                <a:off x="3220809" y="1457325"/>
                <a:ext cx="22043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necteur droit 69"/>
              <p:cNvCxnSpPr/>
              <p:nvPr/>
            </p:nvCxnSpPr>
            <p:spPr>
              <a:xfrm>
                <a:off x="3220809" y="1587954"/>
                <a:ext cx="22043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eur droit 70"/>
              <p:cNvCxnSpPr/>
              <p:nvPr/>
            </p:nvCxnSpPr>
            <p:spPr>
              <a:xfrm>
                <a:off x="3220809" y="1718583"/>
                <a:ext cx="22043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5" name="Picture 2" descr="See original imag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8875" y="3365774"/>
              <a:ext cx="216733" cy="191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2" name="ZoneTexte 71"/>
          <p:cNvSpPr txBox="1"/>
          <p:nvPr/>
        </p:nvSpPr>
        <p:spPr>
          <a:xfrm>
            <a:off x="3350335" y="2906989"/>
            <a:ext cx="6303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10.0.0.2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65365235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6056006" y="2085477"/>
            <a:ext cx="2975326" cy="3543669"/>
          </a:xfrm>
          <a:prstGeom prst="rect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/>
          <p:cNvSpPr/>
          <p:nvPr/>
        </p:nvSpPr>
        <p:spPr>
          <a:xfrm>
            <a:off x="3236043" y="1151993"/>
            <a:ext cx="2746981" cy="4468621"/>
          </a:xfrm>
          <a:prstGeom prst="rect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Rectangle 48"/>
          <p:cNvSpPr/>
          <p:nvPr/>
        </p:nvSpPr>
        <p:spPr>
          <a:xfrm>
            <a:off x="179512" y="2051623"/>
            <a:ext cx="2975326" cy="3543669"/>
          </a:xfrm>
          <a:prstGeom prst="rect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2391038" y="2918733"/>
            <a:ext cx="845005" cy="644978"/>
            <a:chOff x="3220809" y="1216477"/>
            <a:chExt cx="845005" cy="644978"/>
          </a:xfrm>
        </p:grpSpPr>
        <p:sp>
          <p:nvSpPr>
            <p:cNvPr id="2" name="Rectangle 1"/>
            <p:cNvSpPr/>
            <p:nvPr/>
          </p:nvSpPr>
          <p:spPr>
            <a:xfrm>
              <a:off x="3437164" y="1216477"/>
              <a:ext cx="408215" cy="64497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fr-FR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CPE</a:t>
              </a:r>
            </a:p>
          </p:txBody>
        </p:sp>
        <p:cxnSp>
          <p:nvCxnSpPr>
            <p:cNvPr id="4" name="Connecteur droit 3"/>
            <p:cNvCxnSpPr>
              <a:stCxn id="2" idx="3"/>
            </p:cNvCxnSpPr>
            <p:nvPr/>
          </p:nvCxnSpPr>
          <p:spPr>
            <a:xfrm>
              <a:off x="3845379" y="1538966"/>
              <a:ext cx="22043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>
              <a:off x="3220809" y="1326696"/>
              <a:ext cx="22043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>
              <a:off x="3220809" y="1457325"/>
              <a:ext cx="22043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>
              <a:off x="3220809" y="1587954"/>
              <a:ext cx="22043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>
              <a:off x="3220809" y="1718583"/>
              <a:ext cx="22043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ZoneTexte 10"/>
          <p:cNvSpPr txBox="1"/>
          <p:nvPr/>
        </p:nvSpPr>
        <p:spPr>
          <a:xfrm>
            <a:off x="2274544" y="2550059"/>
            <a:ext cx="986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192.168.2.100  192.168.1.X</a:t>
            </a:r>
            <a:endParaRPr lang="fr-FR" sz="1050" dirty="0"/>
          </a:p>
        </p:txBody>
      </p:sp>
      <p:pic>
        <p:nvPicPr>
          <p:cNvPr id="13" name="Picture 10" descr="P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36" y="2428876"/>
            <a:ext cx="863581" cy="82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Connecteur droit 13"/>
          <p:cNvCxnSpPr>
            <a:stCxn id="13" idx="3"/>
          </p:cNvCxnSpPr>
          <p:nvPr/>
        </p:nvCxnSpPr>
        <p:spPr>
          <a:xfrm>
            <a:off x="1607817" y="2841971"/>
            <a:ext cx="776097" cy="306436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5" name="ZoneTexte 14"/>
          <p:cNvSpPr txBox="1"/>
          <p:nvPr/>
        </p:nvSpPr>
        <p:spPr>
          <a:xfrm>
            <a:off x="-70302" y="3033659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User A</a:t>
            </a:r>
            <a:endParaRPr kumimoji="0" lang="fr-FR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0" y="4333512"/>
            <a:ext cx="129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Concurrent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Traffic</a:t>
            </a:r>
          </a:p>
        </p:txBody>
      </p:sp>
      <p:pic>
        <p:nvPicPr>
          <p:cNvPr id="17" name="Picture 10" descr="P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81" y="3606100"/>
            <a:ext cx="805078" cy="770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Connecteur droit 17"/>
          <p:cNvCxnSpPr>
            <a:stCxn id="17" idx="3"/>
          </p:cNvCxnSpPr>
          <p:nvPr/>
        </p:nvCxnSpPr>
        <p:spPr>
          <a:xfrm flipV="1">
            <a:off x="1324459" y="3290210"/>
            <a:ext cx="1059455" cy="7010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5" name="ZoneTexte 24"/>
          <p:cNvSpPr txBox="1"/>
          <p:nvPr/>
        </p:nvSpPr>
        <p:spPr>
          <a:xfrm>
            <a:off x="553841" y="2138220"/>
            <a:ext cx="6254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IP DHCP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1176027" y="4249362"/>
            <a:ext cx="6254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IP DHCP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1906939" y="3117935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LAN</a:t>
            </a:r>
            <a:endParaRPr lang="fr-FR" sz="1050" dirty="0"/>
          </a:p>
        </p:txBody>
      </p:sp>
      <p:pic>
        <p:nvPicPr>
          <p:cNvPr id="35" name="Picture 10" descr="P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78078" y="3779006"/>
            <a:ext cx="917392" cy="87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ZoneTexte 35"/>
          <p:cNvSpPr txBox="1"/>
          <p:nvPr/>
        </p:nvSpPr>
        <p:spPr>
          <a:xfrm>
            <a:off x="7749473" y="4388636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User B</a:t>
            </a:r>
            <a:endParaRPr kumimoji="0" lang="fr-FR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40" name="Picture 318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1F497D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220" y="1625399"/>
            <a:ext cx="682625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ZoneTexte 40"/>
          <p:cNvSpPr txBox="1"/>
          <p:nvPr/>
        </p:nvSpPr>
        <p:spPr>
          <a:xfrm>
            <a:off x="4557503" y="1383873"/>
            <a:ext cx="1251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Web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erver</a:t>
            </a: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825615" y="1515033"/>
            <a:ext cx="90601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dirty="0"/>
              <a:t>161.106.2.22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4758466" y="1699087"/>
            <a:ext cx="36490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Communication Service (https://easy.rethink2.orange-labs.fr)</a:t>
            </a:r>
          </a:p>
          <a:p>
            <a:pPr marL="171450" lvl="0" indent="-171450">
              <a:buFontTx/>
              <a:buChar char="-"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Broker (</a:t>
            </a:r>
            <a:r>
              <a:rPr lang="en-US" sz="1200" kern="0" dirty="0">
                <a:solidFill>
                  <a:sysClr val="windowText" lastClr="000000"/>
                </a:solidFill>
              </a:rPr>
              <a:t>https</a:t>
            </a:r>
            <a:r>
              <a:rPr lang="en-US" sz="1200" kern="0" dirty="0" smtClean="0">
                <a:solidFill>
                  <a:sysClr val="windowText" lastClr="000000"/>
                </a:solidFill>
              </a:rPr>
              <a:t>://broker.rethink2.orange-labs.fr)</a:t>
            </a: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171450" indent="-171450">
              <a:buFontTx/>
              <a:buChar char="-"/>
              <a:defRPr/>
            </a:pPr>
            <a:r>
              <a:rPr lang="fr-FR" sz="1200" kern="0" dirty="0" smtClean="0">
                <a:solidFill>
                  <a:sysClr val="windowText" lastClr="000000"/>
                </a:solidFill>
              </a:rPr>
              <a:t>TURN server (</a:t>
            </a:r>
            <a:r>
              <a:rPr lang="fr-FR" sz="1200" dirty="0" smtClean="0"/>
              <a:t>161.106.2.22:3478)</a:t>
            </a:r>
            <a:endParaRPr lang="fr-FR" sz="1200" kern="0" dirty="0" smtClean="0">
              <a:solidFill>
                <a:sysClr val="windowText" lastClr="000000"/>
              </a:solidFill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Upload</a:t>
            </a: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service (to </a:t>
            </a:r>
            <a:r>
              <a:rPr kumimoji="0" lang="fr-F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define</a:t>
            </a: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)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978078" y="3517396"/>
            <a:ext cx="62549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dirty="0"/>
              <a:t>IP DHCP</a:t>
            </a:r>
          </a:p>
        </p:txBody>
      </p:sp>
      <p:sp>
        <p:nvSpPr>
          <p:cNvPr id="43" name="Titre 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the solution for wireline access networks – </a:t>
            </a:r>
            <a:r>
              <a:rPr lang="en-US" dirty="0" err="1" smtClean="0"/>
              <a:t>Conf</a:t>
            </a:r>
            <a:r>
              <a:rPr lang="en-US" dirty="0" smtClean="0"/>
              <a:t> 2</a:t>
            </a:r>
            <a:endParaRPr lang="fr-FR" dirty="0"/>
          </a:p>
        </p:txBody>
      </p:sp>
      <p:sp>
        <p:nvSpPr>
          <p:cNvPr id="50" name="ZoneTexte 49"/>
          <p:cNvSpPr txBox="1"/>
          <p:nvPr/>
        </p:nvSpPr>
        <p:spPr>
          <a:xfrm>
            <a:off x="179512" y="1718435"/>
            <a:ext cx="2608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Private network 1</a:t>
            </a:r>
            <a:r>
              <a:rPr lang="en-US" sz="1100" dirty="0" smtClean="0"/>
              <a:t> (</a:t>
            </a:r>
            <a:r>
              <a:rPr lang="en-US" sz="1100" dirty="0" err="1" smtClean="0"/>
              <a:t>eg</a:t>
            </a:r>
            <a:r>
              <a:rPr lang="en-US" sz="1100" dirty="0" smtClean="0"/>
              <a:t> Rennes)</a:t>
            </a:r>
            <a:endParaRPr lang="fr-FR" dirty="0"/>
          </a:p>
        </p:txBody>
      </p:sp>
      <p:sp>
        <p:nvSpPr>
          <p:cNvPr id="51" name="ZoneTexte 50"/>
          <p:cNvSpPr txBox="1"/>
          <p:nvPr/>
        </p:nvSpPr>
        <p:spPr>
          <a:xfrm>
            <a:off x="4396077" y="850033"/>
            <a:ext cx="97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Internet</a:t>
            </a:r>
            <a:endParaRPr lang="fr-FR" dirty="0"/>
          </a:p>
        </p:txBody>
      </p:sp>
      <p:pic>
        <p:nvPicPr>
          <p:cNvPr id="52" name="Picture 29" descr="C:\Documents and Settings\fuyf8356\My Documents\FT\_Modèles\icones orange\OBC ICON LIBRARY\SYMBOLS GIFS\S INTERNATIONAL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13" y="850033"/>
            <a:ext cx="80645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3" name="Connecteur en arc 52"/>
          <p:cNvCxnSpPr>
            <a:stCxn id="13" idx="3"/>
            <a:endCxn id="40" idx="1"/>
          </p:cNvCxnSpPr>
          <p:nvPr/>
        </p:nvCxnSpPr>
        <p:spPr>
          <a:xfrm flipV="1">
            <a:off x="1607817" y="2061962"/>
            <a:ext cx="2660403" cy="780009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en arc 55"/>
          <p:cNvCxnSpPr>
            <a:stCxn id="13" idx="2"/>
            <a:endCxn id="35" idx="3"/>
          </p:cNvCxnSpPr>
          <p:nvPr/>
        </p:nvCxnSpPr>
        <p:spPr>
          <a:xfrm rot="16200000" flipH="1">
            <a:off x="3595664" y="835427"/>
            <a:ext cx="962777" cy="5802051"/>
          </a:xfrm>
          <a:prstGeom prst="curvedConnector2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751482" y="3860405"/>
            <a:ext cx="971741" cy="25391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fr-FR" sz="1050" dirty="0" smtClean="0">
                <a:solidFill>
                  <a:schemeClr val="tx2"/>
                </a:solidFill>
              </a:rPr>
              <a:t>P2P (WebRTC)</a:t>
            </a:r>
            <a:endParaRPr lang="fr-FR" sz="1050" dirty="0">
              <a:solidFill>
                <a:schemeClr val="tx2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938018" y="1840369"/>
            <a:ext cx="88838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dirty="0" err="1">
                <a:solidFill>
                  <a:srgbClr val="FF0000"/>
                </a:solidFill>
              </a:rPr>
              <a:t>Comm</a:t>
            </a:r>
            <a:r>
              <a:rPr lang="fr-FR" sz="1050" dirty="0" smtClean="0"/>
              <a:t> </a:t>
            </a:r>
            <a:r>
              <a:rPr lang="fr-FR" sz="1050" dirty="0">
                <a:solidFill>
                  <a:srgbClr val="FF0000"/>
                </a:solidFill>
              </a:rPr>
              <a:t>Setup</a:t>
            </a:r>
            <a:endParaRPr lang="fr-FR" sz="1050" dirty="0">
              <a:solidFill>
                <a:srgbClr val="FF0000"/>
              </a:solidFill>
            </a:endParaRPr>
          </a:p>
        </p:txBody>
      </p:sp>
      <p:grpSp>
        <p:nvGrpSpPr>
          <p:cNvPr id="19" name="Groupe 18"/>
          <p:cNvGrpSpPr/>
          <p:nvPr/>
        </p:nvGrpSpPr>
        <p:grpSpPr>
          <a:xfrm>
            <a:off x="5606828" y="2980505"/>
            <a:ext cx="404135" cy="607825"/>
            <a:chOff x="2611473" y="1007235"/>
            <a:chExt cx="404135" cy="607825"/>
          </a:xfrm>
        </p:grpSpPr>
        <p:sp>
          <p:nvSpPr>
            <p:cNvPr id="3" name="Rogner un rectangle à un seul coin 2"/>
            <p:cNvSpPr/>
            <p:nvPr/>
          </p:nvSpPr>
          <p:spPr>
            <a:xfrm rot="10800000">
              <a:off x="2611473" y="1007235"/>
              <a:ext cx="404135" cy="607825"/>
            </a:xfrm>
            <a:prstGeom prst="snip1Rect">
              <a:avLst>
                <a:gd name="adj" fmla="val 2272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fr-FR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5796" y="1482832"/>
              <a:ext cx="101873" cy="101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Groupe 11"/>
          <p:cNvGrpSpPr/>
          <p:nvPr/>
        </p:nvGrpSpPr>
        <p:grpSpPr>
          <a:xfrm>
            <a:off x="3203387" y="2951150"/>
            <a:ext cx="408852" cy="607825"/>
            <a:chOff x="3203387" y="2951150"/>
            <a:chExt cx="408852" cy="607825"/>
          </a:xfrm>
        </p:grpSpPr>
        <p:sp>
          <p:nvSpPr>
            <p:cNvPr id="47" name="Rogner un rectangle à un seul coin 46"/>
            <p:cNvSpPr/>
            <p:nvPr/>
          </p:nvSpPr>
          <p:spPr>
            <a:xfrm rot="10800000">
              <a:off x="3203387" y="2951150"/>
              <a:ext cx="404135" cy="607825"/>
            </a:xfrm>
            <a:prstGeom prst="snip1Rect">
              <a:avLst>
                <a:gd name="adj" fmla="val 2272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fr-FR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pic>
          <p:nvPicPr>
            <p:cNvPr id="54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0366" y="3426747"/>
              <a:ext cx="101873" cy="101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7" name="Connecteur droit 56"/>
          <p:cNvCxnSpPr>
            <a:stCxn id="3" idx="2"/>
          </p:cNvCxnSpPr>
          <p:nvPr/>
        </p:nvCxnSpPr>
        <p:spPr>
          <a:xfrm>
            <a:off x="6010963" y="3284417"/>
            <a:ext cx="1116458" cy="63444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8" name="ZoneTexte 57"/>
          <p:cNvSpPr txBox="1"/>
          <p:nvPr/>
        </p:nvSpPr>
        <p:spPr>
          <a:xfrm>
            <a:off x="7317412" y="1768888"/>
            <a:ext cx="184044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Private network 2</a:t>
            </a:r>
          </a:p>
          <a:p>
            <a:pPr lvl="0"/>
            <a:r>
              <a:rPr lang="en-US" sz="1100" dirty="0">
                <a:solidFill>
                  <a:prstClr val="black"/>
                </a:solidFill>
              </a:rPr>
              <a:t> </a:t>
            </a:r>
            <a:r>
              <a:rPr lang="en-US" sz="1100" dirty="0" smtClean="0">
                <a:solidFill>
                  <a:prstClr val="black"/>
                </a:solidFill>
              </a:rPr>
              <a:t>	(</a:t>
            </a:r>
            <a:r>
              <a:rPr lang="en-US" sz="1100" dirty="0" err="1">
                <a:solidFill>
                  <a:prstClr val="black"/>
                </a:solidFill>
              </a:rPr>
              <a:t>eg</a:t>
            </a:r>
            <a:r>
              <a:rPr lang="en-US" sz="1100" dirty="0">
                <a:solidFill>
                  <a:prstClr val="black"/>
                </a:solidFill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</a:rPr>
              <a:t>Lannion</a:t>
            </a:r>
            <a:r>
              <a:rPr lang="en-US" sz="1100" dirty="0" smtClean="0">
                <a:solidFill>
                  <a:prstClr val="black"/>
                </a:solidFill>
              </a:rPr>
              <a:t>)</a:t>
            </a:r>
            <a:endParaRPr lang="fr-FR" dirty="0"/>
          </a:p>
        </p:txBody>
      </p:sp>
      <p:cxnSp>
        <p:nvCxnSpPr>
          <p:cNvPr id="37" name="Connecteur droit 36"/>
          <p:cNvCxnSpPr>
            <a:stCxn id="47" idx="2"/>
          </p:cNvCxnSpPr>
          <p:nvPr/>
        </p:nvCxnSpPr>
        <p:spPr>
          <a:xfrm>
            <a:off x="3607522" y="3255062"/>
            <a:ext cx="218093" cy="428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>
            <a:endCxn id="3" idx="0"/>
          </p:cNvCxnSpPr>
          <p:nvPr/>
        </p:nvCxnSpPr>
        <p:spPr>
          <a:xfrm flipV="1">
            <a:off x="5368779" y="3284417"/>
            <a:ext cx="238049" cy="57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3574092" y="3223768"/>
            <a:ext cx="4700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WAN</a:t>
            </a:r>
            <a:endParaRPr lang="fr-FR" sz="1050" dirty="0"/>
          </a:p>
        </p:txBody>
      </p:sp>
      <p:sp>
        <p:nvSpPr>
          <p:cNvPr id="68" name="ZoneTexte 67"/>
          <p:cNvSpPr txBox="1"/>
          <p:nvPr/>
        </p:nvSpPr>
        <p:spPr>
          <a:xfrm>
            <a:off x="5185017" y="3264823"/>
            <a:ext cx="4700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WAN</a:t>
            </a:r>
            <a:endParaRPr lang="fr-FR" sz="1050" dirty="0"/>
          </a:p>
        </p:txBody>
      </p:sp>
      <p:pic>
        <p:nvPicPr>
          <p:cNvPr id="69" name="Picture 2" descr="See original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875" y="3365774"/>
            <a:ext cx="216733" cy="19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59577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65000"/>
          </a:schemeClr>
        </a:solidFill>
        <a:ln>
          <a:solidFill>
            <a:schemeClr val="bg1">
              <a:lumMod val="50000"/>
            </a:schemeClr>
          </a:solidFill>
        </a:ln>
      </a:spPr>
      <a:bodyPr wrap="none" lIns="0" tIns="0" rIns="0" bIns="0" rtlCol="0" anchor="ctr"/>
      <a:lstStyle>
        <a:defPPr algn="ctr">
          <a:defRPr sz="1200" dirty="0" smtClean="0">
            <a:effectLst>
              <a:outerShdw dist="50800" dir="2700000" algn="ctr" rotWithShape="0">
                <a:schemeClr val="tx1"/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7932</TotalTime>
  <Words>129</Words>
  <Application>Microsoft Office PowerPoint</Application>
  <PresentationFormat>Affichage à l'écran (4:3)</PresentationFormat>
  <Paragraphs>49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Office Theme</vt:lpstr>
      <vt:lpstr>Evaluation of the solution for wireline access networks – Conf 1</vt:lpstr>
      <vt:lpstr>Evaluation of the solution for wireline access networks – Conf 2</vt:lpstr>
    </vt:vector>
  </TitlesOfParts>
  <Company>Cardiff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Copeland</dc:creator>
  <cp:lastModifiedBy>BECOT Simon IMT/OLPS</cp:lastModifiedBy>
  <cp:revision>462</cp:revision>
  <dcterms:created xsi:type="dcterms:W3CDTF">2015-02-03T20:11:53Z</dcterms:created>
  <dcterms:modified xsi:type="dcterms:W3CDTF">2016-08-17T10:16:30Z</dcterms:modified>
</cp:coreProperties>
</file>