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tiff" ContentType="image/tiff"/>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2.xml" ContentType="application/vnd.openxmlformats-officedocument.themeOverr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theme/themeOverride3.xml" ContentType="application/vnd.openxmlformats-officedocument.themeOverr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theme/themeOverride4.xml" ContentType="application/vnd.openxmlformats-officedocument.themeOverr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theme/themeOverride5.xml" ContentType="application/vnd.openxmlformats-officedocument.themeOverr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theme/themeOverride6.xml" ContentType="application/vnd.openxmlformats-officedocument.themeOverrid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theme/themeOverride7.xml" ContentType="application/vnd.openxmlformats-officedocument.themeOverride+xml"/>
  <Override PartName="/ppt/notesSlides/notesSlide7.xml" ContentType="application/vnd.openxmlformats-officedocument.presentationml.notesSlid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theme/themeOverride8.xml" ContentType="application/vnd.openxmlformats-officedocument.themeOverrid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theme/themeOverride9.xml" ContentType="application/vnd.openxmlformats-officedocument.themeOverrid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theme/themeOverride10.xml" ContentType="application/vnd.openxmlformats-officedocument.themeOverride+xml"/>
  <Override PartName="/ppt/notesSlides/notesSlide8.xml" ContentType="application/vnd.openxmlformats-officedocument.presentationml.notesSlid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theme/themeOverride11.xml" ContentType="application/vnd.openxmlformats-officedocument.themeOverrid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theme/themeOverride12.xml" ContentType="application/vnd.openxmlformats-officedocument.themeOverride+xml"/>
  <Override PartName="/ppt/notesSlides/notesSlide9.xml" ContentType="application/vnd.openxmlformats-officedocument.presentationml.notesSlid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theme/themeOverride13.xml" ContentType="application/vnd.openxmlformats-officedocument.themeOverride+xml"/>
  <Override PartName="/ppt/charts/chart14.xml" ContentType="application/vnd.openxmlformats-officedocument.drawingml.chart+xml"/>
  <Override PartName="/ppt/charts/style14.xml" ContentType="application/vnd.ms-office.chartstyle+xml"/>
  <Override PartName="/ppt/charts/colors14.xml" ContentType="application/vnd.ms-office.chartcolorstyle+xml"/>
  <Override PartName="/ppt/theme/themeOverride14.xml" ContentType="application/vnd.openxmlformats-officedocument.themeOverr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 id="2147483669" r:id="rId2"/>
  </p:sldMasterIdLst>
  <p:notesMasterIdLst>
    <p:notesMasterId r:id="rId33"/>
  </p:notesMasterIdLst>
  <p:handoutMasterIdLst>
    <p:handoutMasterId r:id="rId34"/>
  </p:handoutMasterIdLst>
  <p:sldIdLst>
    <p:sldId id="523" r:id="rId3"/>
    <p:sldId id="304" r:id="rId4"/>
    <p:sldId id="667" r:id="rId5"/>
    <p:sldId id="563" r:id="rId6"/>
    <p:sldId id="581" r:id="rId7"/>
    <p:sldId id="665" r:id="rId8"/>
    <p:sldId id="666" r:id="rId9"/>
    <p:sldId id="669" r:id="rId10"/>
    <p:sldId id="670" r:id="rId11"/>
    <p:sldId id="671" r:id="rId12"/>
    <p:sldId id="672" r:id="rId13"/>
    <p:sldId id="582" r:id="rId14"/>
    <p:sldId id="589" r:id="rId15"/>
    <p:sldId id="660" r:id="rId16"/>
    <p:sldId id="661" r:id="rId17"/>
    <p:sldId id="662" r:id="rId18"/>
    <p:sldId id="597" r:id="rId19"/>
    <p:sldId id="598" r:id="rId20"/>
    <p:sldId id="668" r:id="rId21"/>
    <p:sldId id="594" r:id="rId22"/>
    <p:sldId id="654" r:id="rId23"/>
    <p:sldId id="656" r:id="rId24"/>
    <p:sldId id="657" r:id="rId25"/>
    <p:sldId id="659" r:id="rId26"/>
    <p:sldId id="658" r:id="rId27"/>
    <p:sldId id="584" r:id="rId28"/>
    <p:sldId id="664" r:id="rId29"/>
    <p:sldId id="592" r:id="rId30"/>
    <p:sldId id="593" r:id="rId31"/>
    <p:sldId id="560" r:id="rId32"/>
  </p:sldIdLst>
  <p:sldSz cx="12192000" cy="6858000"/>
  <p:notesSz cx="6858000" cy="9144000"/>
  <p:custDataLst>
    <p:tags r:id="rId3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模板封面" id="{BD7EDEDA-3131-7949-8239-8CA971DCFB00}">
          <p14:sldIdLst>
            <p14:sldId id="523"/>
          </p14:sldIdLst>
        </p14:section>
        <p14:section name="目录页-短标题" id="{6239882C-1867-5044-9C33-A342B749DC88}">
          <p14:sldIdLst>
            <p14:sldId id="304"/>
          </p14:sldIdLst>
        </p14:section>
        <p14:section name="转场页-短标题" id="{4CAC141F-35A1-2145-BCFC-86B67474C327}">
          <p14:sldIdLst>
            <p14:sldId id="667"/>
            <p14:sldId id="563"/>
            <p14:sldId id="581"/>
            <p14:sldId id="665"/>
            <p14:sldId id="666"/>
            <p14:sldId id="669"/>
            <p14:sldId id="670"/>
            <p14:sldId id="671"/>
            <p14:sldId id="672"/>
            <p14:sldId id="582"/>
            <p14:sldId id="589"/>
            <p14:sldId id="660"/>
            <p14:sldId id="661"/>
            <p14:sldId id="662"/>
            <p14:sldId id="597"/>
            <p14:sldId id="598"/>
            <p14:sldId id="668"/>
            <p14:sldId id="594"/>
            <p14:sldId id="654"/>
            <p14:sldId id="656"/>
            <p14:sldId id="657"/>
            <p14:sldId id="659"/>
            <p14:sldId id="658"/>
            <p14:sldId id="584"/>
            <p14:sldId id="664"/>
            <p14:sldId id="592"/>
            <p14:sldId id="593"/>
            <p14:sldId id="560"/>
          </p14:sldIdLst>
        </p14:section>
      </p14:sectionLst>
    </p:ext>
    <p:ext uri="{EFAFB233-063F-42B5-8137-9DF3F51BA10A}">
      <p15:sldGuideLst xmlns:p15="http://schemas.microsoft.com/office/powerpoint/2012/main">
        <p15:guide id="1" orient="horz" pos="2273" userDrawn="1">
          <p15:clr>
            <a:srgbClr val="A4A3A4"/>
          </p15:clr>
        </p15:guide>
        <p15:guide id="2" pos="3842" userDrawn="1">
          <p15:clr>
            <a:srgbClr val="A4A3A4"/>
          </p15:clr>
        </p15:guide>
        <p15:guide id="3" pos="1050" userDrawn="1">
          <p15:clr>
            <a:srgbClr val="A4A3A4"/>
          </p15:clr>
        </p15:guide>
        <p15:guide id="4" pos="6630" userDrawn="1">
          <p15:clr>
            <a:srgbClr val="A4A3A4"/>
          </p15:clr>
        </p15:guide>
        <p15:guide id="5" orient="horz" pos="648" userDrawn="1">
          <p15:clr>
            <a:srgbClr val="A4A3A4"/>
          </p15:clr>
        </p15:guide>
        <p15:guide id="6" orient="horz" pos="731" userDrawn="1">
          <p15:clr>
            <a:srgbClr val="A4A3A4"/>
          </p15:clr>
        </p15:guide>
        <p15:guide id="7" orient="horz" pos="3952" userDrawn="1">
          <p15:clr>
            <a:srgbClr val="A4A3A4"/>
          </p15:clr>
        </p15:guide>
        <p15:guide id="8" orient="horz" pos="3838"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叶 丁" initials="叶" lastIdx="2"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505122"/>
    <a:srgbClr val="EAB908"/>
    <a:srgbClr val="817222"/>
    <a:srgbClr val="515223"/>
    <a:srgbClr val="4B7D2B"/>
    <a:srgbClr val="FECD54"/>
    <a:srgbClr val="9A8B3D"/>
    <a:srgbClr val="141213"/>
    <a:srgbClr val="D3D1D2"/>
    <a:srgbClr val="56565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458" autoAdjust="0"/>
    <p:restoredTop sz="77435" autoAdjust="0"/>
  </p:normalViewPr>
  <p:slideViewPr>
    <p:cSldViewPr snapToGrid="0" showGuides="1">
      <p:cViewPr varScale="1">
        <p:scale>
          <a:sx n="66" d="100"/>
          <a:sy n="66" d="100"/>
        </p:scale>
        <p:origin x="1262" y="53"/>
      </p:cViewPr>
      <p:guideLst>
        <p:guide orient="horz" pos="2273"/>
        <p:guide pos="3842"/>
        <p:guide pos="1050"/>
        <p:guide pos="6630"/>
        <p:guide orient="horz" pos="648"/>
        <p:guide orient="horz" pos="731"/>
        <p:guide orient="horz" pos="3952"/>
        <p:guide orient="horz" pos="3838"/>
      </p:guideLst>
    </p:cSldViewPr>
  </p:slideViewPr>
  <p:outlineViewPr>
    <p:cViewPr>
      <p:scale>
        <a:sx n="33" d="100"/>
        <a:sy n="33" d="100"/>
      </p:scale>
      <p:origin x="0" y="0"/>
    </p:cViewPr>
  </p:outlineViewPr>
  <p:notesTextViewPr>
    <p:cViewPr>
      <p:scale>
        <a:sx n="3" d="2"/>
        <a:sy n="3" d="2"/>
      </p:scale>
      <p:origin x="0" y="0"/>
    </p:cViewPr>
  </p:notesTextViewPr>
  <p:sorterViewPr>
    <p:cViewPr>
      <p:scale>
        <a:sx n="122" d="100"/>
        <a:sy n="122" d="100"/>
      </p:scale>
      <p:origin x="0" y="-1392"/>
    </p:cViewPr>
  </p:sorterViewPr>
  <p:notesViewPr>
    <p:cSldViewPr snapToGrid="0">
      <p:cViewPr varScale="1">
        <p:scale>
          <a:sx n="84" d="100"/>
          <a:sy n="84" d="100"/>
        </p:scale>
        <p:origin x="3960" y="192"/>
      </p:cViewPr>
      <p:guideLst/>
    </p:cSldViewPr>
  </p:notesViewPr>
  <p:gridSpacing cx="46800" cy="468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heme" Target="theme/theme1.xml"/><Relationship Id="rId21" Type="http://schemas.openxmlformats.org/officeDocument/2006/relationships/slide" Target="slides/slide19.xml"/><Relationship Id="rId34" Type="http://schemas.openxmlformats.org/officeDocument/2006/relationships/handoutMaster" Target="handoutMasters/handout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notesMaster" Target="notesMasters/notesMaster1.xml"/><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commentAuthors" Target="commentAuthor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ags" Target="tags/tag1.xml"/><Relationship Id="rId8" Type="http://schemas.openxmlformats.org/officeDocument/2006/relationships/slide" Target="slides/slide6.xml"/><Relationship Id="rId3" Type="http://schemas.openxmlformats.org/officeDocument/2006/relationships/slide" Target="slides/slide1.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package" Target="../embeddings/Microsoft_Excel_Worksheet.xlsx"/></Relationships>
</file>

<file path=ppt/charts/_rels/chart10.xml.rels><?xml version="1.0" encoding="UTF-8" standalone="yes"?>
<Relationships xmlns="http://schemas.openxmlformats.org/package/2006/relationships"><Relationship Id="rId3" Type="http://schemas.openxmlformats.org/officeDocument/2006/relationships/themeOverride" Target="../theme/themeOverride10.xml"/><Relationship Id="rId2" Type="http://schemas.microsoft.com/office/2011/relationships/chartColorStyle" Target="colors10.xml"/><Relationship Id="rId1" Type="http://schemas.microsoft.com/office/2011/relationships/chartStyle" Target="style10.xml"/><Relationship Id="rId4" Type="http://schemas.openxmlformats.org/officeDocument/2006/relationships/package" Target="../embeddings/Microsoft_Excel_Worksheet9.xlsx"/></Relationships>
</file>

<file path=ppt/charts/_rels/chart11.xml.rels><?xml version="1.0" encoding="UTF-8" standalone="yes"?>
<Relationships xmlns="http://schemas.openxmlformats.org/package/2006/relationships"><Relationship Id="rId3" Type="http://schemas.openxmlformats.org/officeDocument/2006/relationships/themeOverride" Target="../theme/themeOverride11.xml"/><Relationship Id="rId2" Type="http://schemas.microsoft.com/office/2011/relationships/chartColorStyle" Target="colors11.xml"/><Relationship Id="rId1" Type="http://schemas.microsoft.com/office/2011/relationships/chartStyle" Target="style11.xml"/><Relationship Id="rId5" Type="http://schemas.openxmlformats.org/officeDocument/2006/relationships/package" Target="../embeddings/Microsoft_Excel_Worksheet10.xlsx"/><Relationship Id="rId4" Type="http://schemas.openxmlformats.org/officeDocument/2006/relationships/image" Target="../media/image19.png"/></Relationships>
</file>

<file path=ppt/charts/_rels/chart12.xml.rels><?xml version="1.0" encoding="UTF-8" standalone="yes"?>
<Relationships xmlns="http://schemas.openxmlformats.org/package/2006/relationships"><Relationship Id="rId3" Type="http://schemas.openxmlformats.org/officeDocument/2006/relationships/themeOverride" Target="../theme/themeOverride12.xml"/><Relationship Id="rId2" Type="http://schemas.microsoft.com/office/2011/relationships/chartColorStyle" Target="colors12.xml"/><Relationship Id="rId1" Type="http://schemas.microsoft.com/office/2011/relationships/chartStyle" Target="style12.xml"/><Relationship Id="rId5" Type="http://schemas.openxmlformats.org/officeDocument/2006/relationships/package" Target="../embeddings/Microsoft_Excel_Worksheet11.xlsx"/><Relationship Id="rId4" Type="http://schemas.openxmlformats.org/officeDocument/2006/relationships/image" Target="../media/image19.png"/></Relationships>
</file>

<file path=ppt/charts/_rels/chart13.xml.rels><?xml version="1.0" encoding="UTF-8" standalone="yes"?>
<Relationships xmlns="http://schemas.openxmlformats.org/package/2006/relationships"><Relationship Id="rId3" Type="http://schemas.openxmlformats.org/officeDocument/2006/relationships/themeOverride" Target="../theme/themeOverride13.xml"/><Relationship Id="rId2" Type="http://schemas.microsoft.com/office/2011/relationships/chartColorStyle" Target="colors13.xml"/><Relationship Id="rId1" Type="http://schemas.microsoft.com/office/2011/relationships/chartStyle" Target="style13.xml"/><Relationship Id="rId4" Type="http://schemas.openxmlformats.org/officeDocument/2006/relationships/package" Target="../embeddings/Microsoft_Excel_Worksheet12.xlsx"/></Relationships>
</file>

<file path=ppt/charts/_rels/chart14.xml.rels><?xml version="1.0" encoding="UTF-8" standalone="yes"?>
<Relationships xmlns="http://schemas.openxmlformats.org/package/2006/relationships"><Relationship Id="rId3" Type="http://schemas.openxmlformats.org/officeDocument/2006/relationships/themeOverride" Target="../theme/themeOverride14.xml"/><Relationship Id="rId2" Type="http://schemas.microsoft.com/office/2011/relationships/chartColorStyle" Target="colors14.xml"/><Relationship Id="rId1" Type="http://schemas.microsoft.com/office/2011/relationships/chartStyle" Target="style14.xml"/><Relationship Id="rId4" Type="http://schemas.openxmlformats.org/officeDocument/2006/relationships/package" Target="../embeddings/Microsoft_Excel_Worksheet13.xlsx"/></Relationships>
</file>

<file path=ppt/charts/_rels/chart2.xml.rels><?xml version="1.0" encoding="UTF-8" standalone="yes"?>
<Relationships xmlns="http://schemas.openxmlformats.org/package/2006/relationships"><Relationship Id="rId3" Type="http://schemas.openxmlformats.org/officeDocument/2006/relationships/themeOverride" Target="../theme/themeOverride2.xm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3" Type="http://schemas.openxmlformats.org/officeDocument/2006/relationships/themeOverride" Target="../theme/themeOverride3.xml"/><Relationship Id="rId2" Type="http://schemas.microsoft.com/office/2011/relationships/chartColorStyle" Target="colors3.xml"/><Relationship Id="rId1" Type="http://schemas.microsoft.com/office/2011/relationships/chartStyle" Target="style3.xml"/><Relationship Id="rId5" Type="http://schemas.openxmlformats.org/officeDocument/2006/relationships/package" Target="../embeddings/Microsoft_Excel_Worksheet2.xlsx"/><Relationship Id="rId4" Type="http://schemas.openxmlformats.org/officeDocument/2006/relationships/image" Target="../media/image19.png"/></Relationships>
</file>

<file path=ppt/charts/_rels/chart4.xml.rels><?xml version="1.0" encoding="UTF-8" standalone="yes"?>
<Relationships xmlns="http://schemas.openxmlformats.org/package/2006/relationships"><Relationship Id="rId3" Type="http://schemas.openxmlformats.org/officeDocument/2006/relationships/themeOverride" Target="../theme/themeOverride4.xml"/><Relationship Id="rId2" Type="http://schemas.microsoft.com/office/2011/relationships/chartColorStyle" Target="colors4.xml"/><Relationship Id="rId1" Type="http://schemas.microsoft.com/office/2011/relationships/chartStyle" Target="style4.xml"/><Relationship Id="rId5" Type="http://schemas.openxmlformats.org/officeDocument/2006/relationships/package" Target="../embeddings/Microsoft_Excel_Worksheet3.xlsx"/><Relationship Id="rId4" Type="http://schemas.openxmlformats.org/officeDocument/2006/relationships/image" Target="../media/image19.png"/></Relationships>
</file>

<file path=ppt/charts/_rels/chart5.xml.rels><?xml version="1.0" encoding="UTF-8" standalone="yes"?>
<Relationships xmlns="http://schemas.openxmlformats.org/package/2006/relationships"><Relationship Id="rId3" Type="http://schemas.openxmlformats.org/officeDocument/2006/relationships/themeOverride" Target="../theme/themeOverride5.xml"/><Relationship Id="rId2" Type="http://schemas.microsoft.com/office/2011/relationships/chartColorStyle" Target="colors5.xml"/><Relationship Id="rId1" Type="http://schemas.microsoft.com/office/2011/relationships/chartStyle" Target="style5.xml"/><Relationship Id="rId4" Type="http://schemas.openxmlformats.org/officeDocument/2006/relationships/package" Target="../embeddings/Microsoft_Excel_Worksheet4.xlsx"/></Relationships>
</file>

<file path=ppt/charts/_rels/chart6.xml.rels><?xml version="1.0" encoding="UTF-8" standalone="yes"?>
<Relationships xmlns="http://schemas.openxmlformats.org/package/2006/relationships"><Relationship Id="rId3" Type="http://schemas.openxmlformats.org/officeDocument/2006/relationships/themeOverride" Target="../theme/themeOverride6.xml"/><Relationship Id="rId2" Type="http://schemas.microsoft.com/office/2011/relationships/chartColorStyle" Target="colors6.xml"/><Relationship Id="rId1" Type="http://schemas.microsoft.com/office/2011/relationships/chartStyle" Target="style6.xml"/><Relationship Id="rId4" Type="http://schemas.openxmlformats.org/officeDocument/2006/relationships/package" Target="../embeddings/Microsoft_Excel_Worksheet5.xlsx"/></Relationships>
</file>

<file path=ppt/charts/_rels/chart7.xml.rels><?xml version="1.0" encoding="UTF-8" standalone="yes"?>
<Relationships xmlns="http://schemas.openxmlformats.org/package/2006/relationships"><Relationship Id="rId3" Type="http://schemas.openxmlformats.org/officeDocument/2006/relationships/themeOverride" Target="../theme/themeOverride7.xml"/><Relationship Id="rId2" Type="http://schemas.microsoft.com/office/2011/relationships/chartColorStyle" Target="colors7.xml"/><Relationship Id="rId1" Type="http://schemas.microsoft.com/office/2011/relationships/chartStyle" Target="style7.xml"/><Relationship Id="rId4" Type="http://schemas.openxmlformats.org/officeDocument/2006/relationships/package" Target="../embeddings/Microsoft_Excel_Worksheet6.xlsx"/></Relationships>
</file>

<file path=ppt/charts/_rels/chart8.xml.rels><?xml version="1.0" encoding="UTF-8" standalone="yes"?>
<Relationships xmlns="http://schemas.openxmlformats.org/package/2006/relationships"><Relationship Id="rId3" Type="http://schemas.openxmlformats.org/officeDocument/2006/relationships/themeOverride" Target="../theme/themeOverride8.xml"/><Relationship Id="rId2" Type="http://schemas.microsoft.com/office/2011/relationships/chartColorStyle" Target="colors8.xml"/><Relationship Id="rId1" Type="http://schemas.microsoft.com/office/2011/relationships/chartStyle" Target="style8.xml"/><Relationship Id="rId4" Type="http://schemas.openxmlformats.org/officeDocument/2006/relationships/package" Target="../embeddings/Microsoft_Excel_Worksheet7.xlsx"/></Relationships>
</file>

<file path=ppt/charts/_rels/chart9.xml.rels><?xml version="1.0" encoding="UTF-8" standalone="yes"?>
<Relationships xmlns="http://schemas.openxmlformats.org/package/2006/relationships"><Relationship Id="rId3" Type="http://schemas.openxmlformats.org/officeDocument/2006/relationships/themeOverride" Target="../theme/themeOverride9.xml"/><Relationship Id="rId2" Type="http://schemas.microsoft.com/office/2011/relationships/chartColorStyle" Target="colors9.xml"/><Relationship Id="rId1" Type="http://schemas.microsoft.com/office/2011/relationships/chartStyle" Target="style9.xml"/><Relationship Id="rId4" Type="http://schemas.openxmlformats.org/officeDocument/2006/relationships/package" Target="../embeddings/Microsoft_Excel_Worksheet8.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0" vertOverflow="ellipsis" vert="horz" wrap="square" anchor="ctr" anchorCtr="1" forceAA="0"/>
          <a:lstStyle/>
          <a:p>
            <a:pPr defTabSz="914400">
              <a:defRPr lang="zh-CN" sz="1400" b="0" i="0" u="none" strike="noStrike" kern="1200" spc="0" baseline="0">
                <a:solidFill>
                  <a:schemeClr val="tx1"/>
                </a:solidFill>
                <a:latin typeface="+mn-lt"/>
                <a:ea typeface="+mn-ea"/>
                <a:cs typeface="+mn-cs"/>
              </a:defRPr>
            </a:pPr>
            <a:r>
              <a:rPr lang="en-US" altLang="zh-CN"/>
              <a:t>Education</a:t>
            </a:r>
          </a:p>
        </c:rich>
      </c:tx>
      <c:overlay val="0"/>
      <c:spPr>
        <a:noFill/>
        <a:ln>
          <a:noFill/>
        </a:ln>
        <a:effectLst/>
      </c:spPr>
      <c:txPr>
        <a:bodyPr rot="0" spcFirstLastPara="0" vertOverflow="ellipsis" vert="horz" wrap="square" anchor="ctr" anchorCtr="1" forceAA="0"/>
        <a:lstStyle/>
        <a:p>
          <a:pPr defTabSz="914400">
            <a:defRPr lang="zh-CN" sz="1400" b="0" i="0" u="none" strike="noStrike" kern="1200" spc="0" baseline="0">
              <a:solidFill>
                <a:schemeClr val="tx1"/>
              </a:solidFill>
              <a:latin typeface="+mn-lt"/>
              <a:ea typeface="+mn-ea"/>
              <a:cs typeface="+mn-cs"/>
            </a:defRPr>
          </a:pPr>
          <a:endParaRPr lang="zh-CN"/>
        </a:p>
      </c:txPr>
    </c:title>
    <c:autoTitleDeleted val="0"/>
    <c:plotArea>
      <c:layout/>
      <c:pieChart>
        <c:varyColors val="1"/>
        <c:ser>
          <c:idx val="0"/>
          <c:order val="0"/>
          <c:tx>
            <c:strRef>
              <c:f>Sheet1!$B$1</c:f>
              <c:strCache>
                <c:ptCount val="1"/>
                <c:pt idx="0">
                  <c:v>学位</c:v>
                </c:pt>
              </c:strCache>
            </c:strRef>
          </c:tx>
          <c:spPr>
            <a:effectLst>
              <a:outerShdw blurRad="63500" sx="102000" sy="102000" algn="ctr" rotWithShape="0">
                <a:prstClr val="black">
                  <a:alpha val="30000"/>
                </a:prstClr>
              </a:outerShdw>
            </a:effectLst>
          </c:spPr>
          <c:dPt>
            <c:idx val="0"/>
            <c:bubble3D val="0"/>
            <c:spPr>
              <a:solidFill>
                <a:schemeClr val="accent1"/>
              </a:solidFill>
              <a:ln w="19050">
                <a:solidFill>
                  <a:schemeClr val="lt1"/>
                </a:solidFill>
              </a:ln>
              <a:effectLst>
                <a:outerShdw blurRad="63500" sx="102000" sy="102000" algn="ctr" rotWithShape="0">
                  <a:prstClr val="black">
                    <a:alpha val="30000"/>
                  </a:prstClr>
                </a:outerShdw>
              </a:effectLst>
            </c:spPr>
            <c:extLst>
              <c:ext xmlns:c16="http://schemas.microsoft.com/office/drawing/2014/chart" uri="{C3380CC4-5D6E-409C-BE32-E72D297353CC}">
                <c16:uniqueId val="{00000001-944B-4BC1-B9B7-2AAE98F152C2}"/>
              </c:ext>
            </c:extLst>
          </c:dPt>
          <c:dPt>
            <c:idx val="1"/>
            <c:bubble3D val="0"/>
            <c:spPr>
              <a:solidFill>
                <a:schemeClr val="accent2"/>
              </a:solidFill>
              <a:ln w="19050">
                <a:solidFill>
                  <a:schemeClr val="lt1"/>
                </a:solidFill>
              </a:ln>
              <a:effectLst>
                <a:outerShdw blurRad="63500" sx="102000" sy="102000" algn="ctr" rotWithShape="0">
                  <a:prstClr val="black">
                    <a:alpha val="30000"/>
                  </a:prstClr>
                </a:outerShdw>
              </a:effectLst>
            </c:spPr>
            <c:extLst>
              <c:ext xmlns:c16="http://schemas.microsoft.com/office/drawing/2014/chart" uri="{C3380CC4-5D6E-409C-BE32-E72D297353CC}">
                <c16:uniqueId val="{00000003-944B-4BC1-B9B7-2AAE98F152C2}"/>
              </c:ext>
            </c:extLst>
          </c:dPt>
          <c:dPt>
            <c:idx val="2"/>
            <c:bubble3D val="0"/>
            <c:spPr>
              <a:solidFill>
                <a:schemeClr val="accent3"/>
              </a:solidFill>
              <a:ln w="19050">
                <a:solidFill>
                  <a:schemeClr val="lt1"/>
                </a:solidFill>
              </a:ln>
              <a:effectLst>
                <a:outerShdw blurRad="63500" sx="102000" sy="102000" algn="ctr" rotWithShape="0">
                  <a:prstClr val="black">
                    <a:alpha val="30000"/>
                  </a:prstClr>
                </a:outerShdw>
              </a:effectLst>
            </c:spPr>
            <c:extLst>
              <c:ext xmlns:c16="http://schemas.microsoft.com/office/drawing/2014/chart" uri="{C3380CC4-5D6E-409C-BE32-E72D297353CC}">
                <c16:uniqueId val="{00000005-944B-4BC1-B9B7-2AAE98F152C2}"/>
              </c:ext>
            </c:extLst>
          </c:dPt>
          <c:dLbls>
            <c:spPr>
              <a:noFill/>
              <a:ln>
                <a:noFill/>
              </a:ln>
              <a:effectLst/>
            </c:spPr>
            <c:txPr>
              <a:bodyPr rot="0" spcFirstLastPara="0" vertOverflow="ellipsis" vert="horz" wrap="square" lIns="38100" tIns="19050" rIns="38100" bIns="19050" anchor="ctr" anchorCtr="1" forceAA="0"/>
              <a:lstStyle/>
              <a:p>
                <a:pPr>
                  <a:defRPr lang="zh-CN" sz="1000" b="1" i="0" u="none" strike="noStrike" kern="1200" baseline="0">
                    <a:solidFill>
                      <a:schemeClr val="bg1"/>
                    </a:solidFill>
                    <a:latin typeface="+mn-lt"/>
                    <a:ea typeface="+mn-ea"/>
                    <a:cs typeface="+mn-cs"/>
                  </a:defRPr>
                </a:pPr>
                <a:endParaRPr lang="zh-CN"/>
              </a:p>
            </c:txPr>
            <c:dLblPos val="inEnd"/>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Sheet1!$A$2:$A$4</c:f>
              <c:strCache>
                <c:ptCount val="3"/>
                <c:pt idx="0">
                  <c:v>Bachelor</c:v>
                </c:pt>
                <c:pt idx="1">
                  <c:v>Master</c:v>
                </c:pt>
                <c:pt idx="2">
                  <c:v>Doctor</c:v>
                </c:pt>
              </c:strCache>
            </c:strRef>
          </c:cat>
          <c:val>
            <c:numRef>
              <c:f>Sheet1!$B$2:$B$4</c:f>
              <c:numCache>
                <c:formatCode>General</c:formatCode>
                <c:ptCount val="3"/>
                <c:pt idx="0">
                  <c:v>35</c:v>
                </c:pt>
                <c:pt idx="1">
                  <c:v>123</c:v>
                </c:pt>
                <c:pt idx="2">
                  <c:v>9</c:v>
                </c:pt>
              </c:numCache>
            </c:numRef>
          </c:val>
          <c:extLst>
            <c:ext xmlns:c16="http://schemas.microsoft.com/office/drawing/2014/chart" uri="{C3380CC4-5D6E-409C-BE32-E72D297353CC}">
              <c16:uniqueId val="{00000006-944B-4BC1-B9B7-2AAE98F152C2}"/>
            </c:ext>
          </c:extLst>
        </c:ser>
        <c:dLbls>
          <c:showLegendKey val="0"/>
          <c:showVal val="1"/>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0" vertOverflow="ellipsis" vert="horz" wrap="square" anchor="ctr" anchorCtr="1" forceAA="0"/>
        <a:lstStyle/>
        <a:p>
          <a:pPr>
            <a:defRPr lang="zh-CN"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w="9525" cap="flat" cmpd="sng" algn="ctr">
      <a:noFill/>
      <a:round/>
    </a:ln>
    <a:effectLst/>
  </c:spPr>
  <c:txPr>
    <a:bodyPr/>
    <a:lstStyle/>
    <a:p>
      <a:pPr>
        <a:defRPr lang="zh-CN"/>
      </a:pPr>
      <a:endParaRPr lang="zh-CN"/>
    </a:p>
  </c:txPr>
  <c:externalData r:id="rId4">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0" vertOverflow="ellipsis" vert="horz" wrap="square" anchor="ctr" anchorCtr="1" forceAA="0"/>
          <a:lstStyle/>
          <a:p>
            <a:pPr defTabSz="914400">
              <a:defRPr lang="zh-CN" sz="1200" b="1" i="0" u="none" strike="noStrike" kern="1200" spc="0" baseline="0">
                <a:solidFill>
                  <a:schemeClr val="tx1"/>
                </a:solidFill>
                <a:latin typeface="+mn-lt"/>
                <a:ea typeface="+mn-ea"/>
                <a:cs typeface="+mn-cs"/>
              </a:defRPr>
            </a:pPr>
            <a:r>
              <a:rPr lang="en-US" altLang="zh-CN" sz="1200" b="1" dirty="0"/>
              <a:t>Profundity</a:t>
            </a:r>
          </a:p>
        </c:rich>
      </c:tx>
      <c:overlay val="0"/>
      <c:spPr>
        <a:noFill/>
        <a:ln>
          <a:noFill/>
        </a:ln>
        <a:effectLst/>
      </c:spPr>
      <c:txPr>
        <a:bodyPr rot="0" spcFirstLastPara="0" vertOverflow="ellipsis" vert="horz" wrap="square" anchor="ctr" anchorCtr="1" forceAA="0"/>
        <a:lstStyle/>
        <a:p>
          <a:pPr defTabSz="914400">
            <a:defRPr lang="zh-CN" sz="1200" b="1" i="0" u="none" strike="noStrike" kern="1200" spc="0" baseline="0">
              <a:solidFill>
                <a:schemeClr val="tx1"/>
              </a:solidFill>
              <a:latin typeface="+mn-lt"/>
              <a:ea typeface="+mn-ea"/>
              <a:cs typeface="+mn-cs"/>
            </a:defRPr>
          </a:pPr>
          <a:endParaRPr lang="zh-CN"/>
        </a:p>
      </c:txPr>
    </c:title>
    <c:autoTitleDeleted val="0"/>
    <c:plotArea>
      <c:layout/>
      <c:pieChart>
        <c:varyColors val="1"/>
        <c:ser>
          <c:idx val="0"/>
          <c:order val="0"/>
          <c:tx>
            <c:strRef>
              <c:f>Sheet1!$B$1</c:f>
              <c:strCache>
                <c:ptCount val="1"/>
                <c:pt idx="0">
                  <c:v>Profundity</c:v>
                </c:pt>
              </c:strCache>
            </c:strRef>
          </c:tx>
          <c:spPr>
            <a:effectLst>
              <a:outerShdw blurRad="63500" sx="102000" sy="102000" algn="ctr" rotWithShape="0">
                <a:prstClr val="black">
                  <a:alpha val="30000"/>
                </a:prstClr>
              </a:outerShdw>
            </a:effectLst>
          </c:spPr>
          <c:dPt>
            <c:idx val="0"/>
            <c:bubble3D val="0"/>
            <c:spPr>
              <a:solidFill>
                <a:schemeClr val="accent1"/>
              </a:solidFill>
              <a:ln w="19050">
                <a:solidFill>
                  <a:schemeClr val="lt1"/>
                </a:solidFill>
              </a:ln>
              <a:effectLst>
                <a:outerShdw blurRad="63500" sx="102000" sy="102000" algn="ctr" rotWithShape="0">
                  <a:prstClr val="black">
                    <a:alpha val="30000"/>
                  </a:prstClr>
                </a:outerShdw>
              </a:effectLst>
            </c:spPr>
            <c:extLst>
              <c:ext xmlns:c16="http://schemas.microsoft.com/office/drawing/2014/chart" uri="{C3380CC4-5D6E-409C-BE32-E72D297353CC}">
                <c16:uniqueId val="{00000001-C47D-4D0B-A8A7-01723FFDA3FC}"/>
              </c:ext>
            </c:extLst>
          </c:dPt>
          <c:dPt>
            <c:idx val="1"/>
            <c:bubble3D val="0"/>
            <c:spPr>
              <a:solidFill>
                <a:schemeClr val="accent2"/>
              </a:solidFill>
              <a:ln w="19050">
                <a:solidFill>
                  <a:schemeClr val="lt1"/>
                </a:solidFill>
              </a:ln>
              <a:effectLst>
                <a:outerShdw blurRad="63500" sx="102000" sy="102000" algn="ctr" rotWithShape="0">
                  <a:prstClr val="black">
                    <a:alpha val="30000"/>
                  </a:prstClr>
                </a:outerShdw>
              </a:effectLst>
            </c:spPr>
            <c:extLst>
              <c:ext xmlns:c16="http://schemas.microsoft.com/office/drawing/2014/chart" uri="{C3380CC4-5D6E-409C-BE32-E72D297353CC}">
                <c16:uniqueId val="{00000003-C47D-4D0B-A8A7-01723FFDA3FC}"/>
              </c:ext>
            </c:extLst>
          </c:dPt>
          <c:dLbls>
            <c:spPr>
              <a:noFill/>
              <a:ln>
                <a:noFill/>
              </a:ln>
              <a:effectLst/>
            </c:spPr>
            <c:txPr>
              <a:bodyPr rot="0" spcFirstLastPara="0" vertOverflow="ellipsis" vert="horz" wrap="square" lIns="38100" tIns="19050" rIns="38100" bIns="19050" anchor="ctr" anchorCtr="1" forceAA="0"/>
              <a:lstStyle/>
              <a:p>
                <a:pPr>
                  <a:defRPr lang="zh-CN" sz="1000" b="1" i="0" u="none" strike="noStrike" kern="1200" baseline="0">
                    <a:solidFill>
                      <a:schemeClr val="bg1"/>
                    </a:solidFill>
                    <a:latin typeface="+mn-lt"/>
                    <a:ea typeface="+mn-ea"/>
                    <a:cs typeface="+mn-cs"/>
                  </a:defRPr>
                </a:pPr>
                <a:endParaRPr lang="zh-CN"/>
              </a:p>
            </c:txPr>
            <c:dLblPos val="inEnd"/>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Sheet1!$A$2:$A$3</c:f>
              <c:strCache>
                <c:ptCount val="2"/>
                <c:pt idx="0">
                  <c:v>Use of only single modal</c:v>
                </c:pt>
                <c:pt idx="1">
                  <c:v>Use of multiple modal models </c:v>
                </c:pt>
              </c:strCache>
            </c:strRef>
          </c:cat>
          <c:val>
            <c:numRef>
              <c:f>Sheet1!$B$2:$B$3</c:f>
              <c:numCache>
                <c:formatCode>General</c:formatCode>
                <c:ptCount val="2"/>
                <c:pt idx="0">
                  <c:v>135</c:v>
                </c:pt>
                <c:pt idx="1">
                  <c:v>32</c:v>
                </c:pt>
              </c:numCache>
            </c:numRef>
          </c:val>
          <c:extLst>
            <c:ext xmlns:c16="http://schemas.microsoft.com/office/drawing/2014/chart" uri="{C3380CC4-5D6E-409C-BE32-E72D297353CC}">
              <c16:uniqueId val="{00000004-C47D-4D0B-A8A7-01723FFDA3FC}"/>
            </c:ext>
          </c:extLst>
        </c:ser>
        <c:dLbls>
          <c:showLegendKey val="0"/>
          <c:showVal val="1"/>
          <c:showCatName val="0"/>
          <c:showSerName val="0"/>
          <c:showPercent val="0"/>
          <c:showBubbleSize val="0"/>
          <c:showLeaderLines val="1"/>
        </c:dLbls>
        <c:firstSliceAng val="0"/>
      </c:pieChart>
      <c:spPr>
        <a:noFill/>
        <a:ln>
          <a:noFill/>
        </a:ln>
        <a:effectLst/>
      </c:spPr>
    </c:plotArea>
    <c:legend>
      <c:legendPos val="b"/>
      <c:legendEntry>
        <c:idx val="0"/>
        <c:txPr>
          <a:bodyPr rot="0" spcFirstLastPara="0" vertOverflow="ellipsis" vert="horz" wrap="square" anchor="ctr" anchorCtr="1"/>
          <a:lstStyle/>
          <a:p>
            <a:pPr>
              <a:defRPr lang="zh-CN" sz="900" b="1" i="0" u="none" strike="noStrike" kern="1200" baseline="0">
                <a:solidFill>
                  <a:schemeClr val="tx1">
                    <a:lumMod val="65000"/>
                    <a:lumOff val="35000"/>
                  </a:schemeClr>
                </a:solidFill>
                <a:latin typeface="+mn-lt"/>
                <a:ea typeface="+mn-ea"/>
                <a:cs typeface="+mn-cs"/>
              </a:defRPr>
            </a:pPr>
            <a:endParaRPr lang="zh-CN"/>
          </a:p>
        </c:txPr>
      </c:legendEntry>
      <c:legendEntry>
        <c:idx val="1"/>
        <c:txPr>
          <a:bodyPr rot="0" spcFirstLastPara="0" vertOverflow="ellipsis" vert="horz" wrap="square" anchor="ctr" anchorCtr="1"/>
          <a:lstStyle/>
          <a:p>
            <a:pPr>
              <a:defRPr lang="zh-CN" sz="900" b="1" i="0" u="none" strike="noStrike" kern="1200" baseline="0">
                <a:solidFill>
                  <a:schemeClr val="tx1">
                    <a:lumMod val="65000"/>
                    <a:lumOff val="35000"/>
                  </a:schemeClr>
                </a:solidFill>
                <a:latin typeface="+mn-lt"/>
                <a:ea typeface="+mn-ea"/>
                <a:cs typeface="+mn-cs"/>
              </a:defRPr>
            </a:pPr>
            <a:endParaRPr lang="zh-CN"/>
          </a:p>
        </c:txPr>
      </c:legendEntry>
      <c:overlay val="0"/>
      <c:spPr>
        <a:noFill/>
        <a:ln>
          <a:noFill/>
        </a:ln>
        <a:effectLst/>
      </c:spPr>
      <c:txPr>
        <a:bodyPr rot="0" spcFirstLastPara="0" vertOverflow="ellipsis" vert="horz" wrap="square" anchor="ctr" anchorCtr="1" forceAA="0"/>
        <a:lstStyle/>
        <a:p>
          <a:pPr>
            <a:defRPr lang="zh-CN" sz="900" b="1"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w="9525" cap="flat" cmpd="sng" algn="ctr">
      <a:noFill/>
      <a:round/>
    </a:ln>
    <a:effectLst/>
  </c:spPr>
  <c:txPr>
    <a:bodyPr/>
    <a:lstStyle/>
    <a:p>
      <a:pPr>
        <a:defRPr lang="zh-CN" b="1"/>
      </a:pPr>
      <a:endParaRPr lang="zh-CN"/>
    </a:p>
  </c:txPr>
  <c:externalData r:id="rId4">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0" vertOverflow="ellipsis" vert="horz" wrap="square" anchor="ctr" anchorCtr="1" forceAA="0"/>
          <a:lstStyle/>
          <a:p>
            <a:pPr defTabSz="914400">
              <a:defRPr lang="zh-CN" sz="1400" b="1" i="0" u="none" strike="noStrike" kern="1200" spc="0" baseline="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r>
              <a:rPr lang="en-US" altLang="zh-CN" sz="1400" b="1" i="0" u="none" strike="noStrike" baseline="0" dirty="0">
                <a:effectLst/>
                <a:sym typeface="微软雅黑" panose="020B0503020204020204" pitchFamily="34" charset="-122"/>
              </a:rPr>
              <a:t>Main Purposes of using generative models</a:t>
            </a:r>
            <a:endParaRPr lang="en-US" altLang="zh-CN" b="1" dirty="0"/>
          </a:p>
        </c:rich>
      </c:tx>
      <c:layout>
        <c:manualLayout>
          <c:xMode val="edge"/>
          <c:yMode val="edge"/>
          <c:x val="0.21692507659455901"/>
          <c:y val="2.325208466966E-2"/>
        </c:manualLayout>
      </c:layout>
      <c:overlay val="0"/>
      <c:spPr>
        <a:noFill/>
        <a:ln>
          <a:noFill/>
        </a:ln>
        <a:effectLst/>
      </c:spPr>
      <c:txPr>
        <a:bodyPr rot="0" spcFirstLastPara="0" vertOverflow="ellipsis" vert="horz" wrap="square" anchor="ctr" anchorCtr="1" forceAA="0"/>
        <a:lstStyle/>
        <a:p>
          <a:pPr defTabSz="914400">
            <a:defRPr lang="zh-CN" sz="1400" b="1" i="0" u="none" strike="noStrike" kern="1200" spc="0" baseline="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endParaRPr lang="zh-CN"/>
        </a:p>
      </c:txPr>
    </c:title>
    <c:autoTitleDeleted val="0"/>
    <c:plotArea>
      <c:layout>
        <c:manualLayout>
          <c:layoutTarget val="inner"/>
          <c:xMode val="edge"/>
          <c:yMode val="edge"/>
          <c:x val="0.13561443216615601"/>
          <c:y val="0.171622212505466"/>
          <c:w val="0.74189854879509998"/>
          <c:h val="0.75951027547004801"/>
        </c:manualLayout>
      </c:layout>
      <c:barChart>
        <c:barDir val="bar"/>
        <c:grouping val="clustered"/>
        <c:varyColors val="0"/>
        <c:ser>
          <c:idx val="0"/>
          <c:order val="0"/>
          <c:tx>
            <c:strRef>
              <c:f>Sheet1!$B$1</c:f>
              <c:strCache>
                <c:ptCount val="1"/>
              </c:strCache>
            </c:strRef>
          </c:tx>
          <c:spPr>
            <a:blipFill rotWithShape="1">
              <a:blip xmlns:r="http://schemas.openxmlformats.org/officeDocument/2006/relationships" r:embed="rId4"/>
              <a:stretch>
                <a:fillRect/>
              </a:stretch>
            </a:blipFill>
            <a:ln>
              <a:noFill/>
            </a:ln>
            <a:effectLst/>
          </c:spPr>
          <c:invertIfNegative val="0"/>
          <c:dLbls>
            <c:spPr>
              <a:noFill/>
              <a:ln>
                <a:noFill/>
              </a:ln>
              <a:effectLst/>
            </c:spPr>
            <c:txPr>
              <a:bodyPr rot="0" spcFirstLastPara="0" vertOverflow="ellipsis" vert="horz" wrap="square" lIns="38100" tIns="19050" rIns="38100" bIns="19050" anchor="ctr" anchorCtr="1" forceAA="0"/>
              <a:lstStyle/>
              <a:p>
                <a:pPr>
                  <a:defRPr lang="zh-CN" sz="900" b="1" i="0" u="none" strike="noStrike" kern="1200" baseline="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Academic research</c:v>
                </c:pt>
                <c:pt idx="1">
                  <c:v>Course work</c:v>
                </c:pt>
                <c:pt idx="2">
                  <c:v>Project development</c:v>
                </c:pt>
                <c:pt idx="3">
                  <c:v>Personal interest</c:v>
                </c:pt>
                <c:pt idx="4">
                  <c:v>Other</c:v>
                </c:pt>
              </c:strCache>
            </c:strRef>
          </c:cat>
          <c:val>
            <c:numRef>
              <c:f>Sheet1!$B$2:$B$6</c:f>
              <c:numCache>
                <c:formatCode>General</c:formatCode>
                <c:ptCount val="5"/>
                <c:pt idx="0">
                  <c:v>143</c:v>
                </c:pt>
                <c:pt idx="1">
                  <c:v>158</c:v>
                </c:pt>
                <c:pt idx="2">
                  <c:v>147</c:v>
                </c:pt>
                <c:pt idx="3">
                  <c:v>89</c:v>
                </c:pt>
                <c:pt idx="4">
                  <c:v>58</c:v>
                </c:pt>
              </c:numCache>
            </c:numRef>
          </c:val>
          <c:extLst>
            <c:ext xmlns:c16="http://schemas.microsoft.com/office/drawing/2014/chart" uri="{C3380CC4-5D6E-409C-BE32-E72D297353CC}">
              <c16:uniqueId val="{00000000-AACB-4618-96CA-3AC404408D63}"/>
            </c:ext>
          </c:extLst>
        </c:ser>
        <c:dLbls>
          <c:showLegendKey val="0"/>
          <c:showVal val="1"/>
          <c:showCatName val="0"/>
          <c:showSerName val="0"/>
          <c:showPercent val="0"/>
          <c:showBubbleSize val="0"/>
        </c:dLbls>
        <c:gapWidth val="179"/>
        <c:overlap val="-22"/>
        <c:axId val="973801143"/>
        <c:axId val="570045264"/>
      </c:barChart>
      <c:catAx>
        <c:axId val="973801143"/>
        <c:scaling>
          <c:orientation val="maxMin"/>
        </c:scaling>
        <c:delete val="0"/>
        <c:axPos val="l"/>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forceAA="0"/>
          <a:lstStyle/>
          <a:p>
            <a:pPr>
              <a:defRPr lang="zh-CN" sz="900" b="1" i="0" u="none" strike="noStrike" kern="1200" baseline="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endParaRPr lang="zh-CN"/>
          </a:p>
        </c:txPr>
        <c:crossAx val="570045264"/>
        <c:crosses val="autoZero"/>
        <c:auto val="1"/>
        <c:lblAlgn val="ctr"/>
        <c:lblOffset val="100"/>
        <c:noMultiLvlLbl val="0"/>
      </c:catAx>
      <c:valAx>
        <c:axId val="570045264"/>
        <c:scaling>
          <c:orientation val="minMax"/>
        </c:scaling>
        <c:delete val="0"/>
        <c:axPos val="t"/>
        <c:numFmt formatCode="General" sourceLinked="1"/>
        <c:majorTickMark val="out"/>
        <c:minorTickMark val="none"/>
        <c:tickLblPos val="none"/>
        <c:spPr>
          <a:noFill/>
          <a:ln>
            <a:noFill/>
          </a:ln>
          <a:effectLst/>
        </c:spPr>
        <c:txPr>
          <a:bodyPr rot="-60000000" spcFirstLastPara="0" vertOverflow="ellipsis" vert="horz" wrap="square" anchor="ctr" anchorCtr="1" forceAA="0"/>
          <a:lstStyle/>
          <a:p>
            <a:pPr>
              <a:defRPr lang="zh-CN" sz="900" b="1" i="0" u="none" strike="noStrike" kern="1200" baseline="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endParaRPr lang="zh-CN"/>
          </a:p>
        </c:txPr>
        <c:crossAx val="973801143"/>
        <c:crosses val="autoZero"/>
        <c:crossBetween val="between"/>
      </c:valAx>
      <c:spPr>
        <a:noFill/>
        <a:ln>
          <a:noFill/>
        </a:ln>
        <a:effectLst/>
      </c:spPr>
    </c:plotArea>
    <c:plotVisOnly val="1"/>
    <c:dispBlanksAs val="gap"/>
    <c:showDLblsOverMax val="0"/>
  </c:chart>
  <c:spPr>
    <a:solidFill>
      <a:schemeClr val="bg1"/>
    </a:solidFill>
    <a:ln w="9525" cap="flat" cmpd="sng" algn="ctr">
      <a:noFill/>
      <a:round/>
    </a:ln>
    <a:effectLst>
      <a:outerShdw blurRad="63500" dist="37357" dir="2700000" sx="0" sy="0" rotWithShape="0">
        <a:scrgbClr r="0" g="0" b="0"/>
      </a:outerShdw>
    </a:effectLst>
  </c:spPr>
  <c:txPr>
    <a:bodyPr/>
    <a:lstStyle/>
    <a:p>
      <a:pPr>
        <a:defRPr lang="zh-CN" b="1">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endParaRPr lang="zh-CN"/>
    </a:p>
  </c:txPr>
  <c:externalData r:id="rId5">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0" vertOverflow="ellipsis" vert="horz" wrap="square" anchor="ctr" anchorCtr="1" forceAA="0"/>
          <a:lstStyle/>
          <a:p>
            <a:pPr defTabSz="914400">
              <a:defRPr lang="zh-CN" sz="1400" b="1" i="0" u="none" strike="noStrike" kern="1200" spc="0" baseline="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r>
              <a:rPr lang="en-US" altLang="zh-CN" sz="1400" b="1" i="0" u="none" strike="noStrike" baseline="0" dirty="0">
                <a:effectLst/>
                <a:sym typeface="微软雅黑" panose="020B0503020204020204" pitchFamily="34" charset="-122"/>
              </a:rPr>
              <a:t>Challenges in using generative models</a:t>
            </a:r>
            <a:endParaRPr lang="en-US" altLang="zh-CN" b="1" dirty="0"/>
          </a:p>
        </c:rich>
      </c:tx>
      <c:layout>
        <c:manualLayout>
          <c:xMode val="edge"/>
          <c:yMode val="edge"/>
          <c:x val="0.21692507659455901"/>
          <c:y val="2.325208466966E-2"/>
        </c:manualLayout>
      </c:layout>
      <c:overlay val="0"/>
      <c:spPr>
        <a:noFill/>
        <a:ln>
          <a:noFill/>
        </a:ln>
        <a:effectLst/>
      </c:spPr>
      <c:txPr>
        <a:bodyPr rot="0" spcFirstLastPara="0" vertOverflow="ellipsis" vert="horz" wrap="square" anchor="ctr" anchorCtr="1" forceAA="0"/>
        <a:lstStyle/>
        <a:p>
          <a:pPr defTabSz="914400">
            <a:defRPr lang="zh-CN" sz="1400" b="1" i="0" u="none" strike="noStrike" kern="1200" spc="0" baseline="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endParaRPr lang="zh-CN"/>
        </a:p>
      </c:txPr>
    </c:title>
    <c:autoTitleDeleted val="0"/>
    <c:plotArea>
      <c:layout>
        <c:manualLayout>
          <c:layoutTarget val="inner"/>
          <c:xMode val="edge"/>
          <c:yMode val="edge"/>
          <c:x val="0.13561443216615601"/>
          <c:y val="0.171622212505466"/>
          <c:w val="0.74189854879509998"/>
          <c:h val="0.75951027547004801"/>
        </c:manualLayout>
      </c:layout>
      <c:barChart>
        <c:barDir val="bar"/>
        <c:grouping val="clustered"/>
        <c:varyColors val="0"/>
        <c:ser>
          <c:idx val="0"/>
          <c:order val="0"/>
          <c:tx>
            <c:strRef>
              <c:f>Sheet1!$B$1</c:f>
              <c:strCache>
                <c:ptCount val="1"/>
              </c:strCache>
            </c:strRef>
          </c:tx>
          <c:spPr>
            <a:blipFill rotWithShape="1">
              <a:blip xmlns:r="http://schemas.openxmlformats.org/officeDocument/2006/relationships" r:embed="rId4"/>
              <a:stretch>
                <a:fillRect/>
              </a:stretch>
            </a:blipFill>
            <a:ln>
              <a:noFill/>
            </a:ln>
            <a:effectLst/>
          </c:spPr>
          <c:invertIfNegative val="0"/>
          <c:dLbls>
            <c:spPr>
              <a:noFill/>
              <a:ln>
                <a:noFill/>
              </a:ln>
              <a:effectLst/>
            </c:spPr>
            <c:txPr>
              <a:bodyPr rot="0" spcFirstLastPara="0" vertOverflow="ellipsis" vert="horz" wrap="square" lIns="38100" tIns="19050" rIns="38100" bIns="19050" anchor="ctr" anchorCtr="1" forceAA="0"/>
              <a:lstStyle/>
              <a:p>
                <a:pPr>
                  <a:defRPr lang="zh-CN" sz="900" b="1" i="0" u="none" strike="noStrike" kern="1200" baseline="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The model performance is unstable</c:v>
                </c:pt>
                <c:pt idx="1">
                  <c:v>Network fluctuation</c:v>
                </c:pt>
                <c:pt idx="2">
                  <c:v>Legal ethical problem</c:v>
                </c:pt>
                <c:pt idx="3">
                  <c:v>Poor data quality</c:v>
                </c:pt>
                <c:pt idx="4">
                  <c:v>Other</c:v>
                </c:pt>
              </c:strCache>
            </c:strRef>
          </c:cat>
          <c:val>
            <c:numRef>
              <c:f>Sheet1!$B$2:$B$6</c:f>
              <c:numCache>
                <c:formatCode>General</c:formatCode>
                <c:ptCount val="5"/>
                <c:pt idx="0">
                  <c:v>147</c:v>
                </c:pt>
                <c:pt idx="1">
                  <c:v>26</c:v>
                </c:pt>
                <c:pt idx="2">
                  <c:v>39</c:v>
                </c:pt>
                <c:pt idx="3">
                  <c:v>89</c:v>
                </c:pt>
                <c:pt idx="4">
                  <c:v>58</c:v>
                </c:pt>
              </c:numCache>
            </c:numRef>
          </c:val>
          <c:extLst>
            <c:ext xmlns:c16="http://schemas.microsoft.com/office/drawing/2014/chart" uri="{C3380CC4-5D6E-409C-BE32-E72D297353CC}">
              <c16:uniqueId val="{00000000-EAC4-400C-86BC-53CA434D8371}"/>
            </c:ext>
          </c:extLst>
        </c:ser>
        <c:dLbls>
          <c:showLegendKey val="0"/>
          <c:showVal val="1"/>
          <c:showCatName val="0"/>
          <c:showSerName val="0"/>
          <c:showPercent val="0"/>
          <c:showBubbleSize val="0"/>
        </c:dLbls>
        <c:gapWidth val="179"/>
        <c:overlap val="-22"/>
        <c:axId val="973801143"/>
        <c:axId val="570045264"/>
      </c:barChart>
      <c:catAx>
        <c:axId val="973801143"/>
        <c:scaling>
          <c:orientation val="maxMin"/>
        </c:scaling>
        <c:delete val="0"/>
        <c:axPos val="l"/>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forceAA="0"/>
          <a:lstStyle/>
          <a:p>
            <a:pPr>
              <a:defRPr lang="zh-CN" sz="900" b="1" i="0" u="none" strike="noStrike" kern="1200" baseline="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endParaRPr lang="zh-CN"/>
          </a:p>
        </c:txPr>
        <c:crossAx val="570045264"/>
        <c:crosses val="autoZero"/>
        <c:auto val="1"/>
        <c:lblAlgn val="ctr"/>
        <c:lblOffset val="100"/>
        <c:noMultiLvlLbl val="0"/>
      </c:catAx>
      <c:valAx>
        <c:axId val="570045264"/>
        <c:scaling>
          <c:orientation val="minMax"/>
        </c:scaling>
        <c:delete val="0"/>
        <c:axPos val="t"/>
        <c:numFmt formatCode="General" sourceLinked="1"/>
        <c:majorTickMark val="out"/>
        <c:minorTickMark val="none"/>
        <c:tickLblPos val="none"/>
        <c:spPr>
          <a:noFill/>
          <a:ln>
            <a:noFill/>
          </a:ln>
          <a:effectLst/>
        </c:spPr>
        <c:txPr>
          <a:bodyPr rot="-60000000" spcFirstLastPara="0" vertOverflow="ellipsis" vert="horz" wrap="square" anchor="ctr" anchorCtr="1" forceAA="0"/>
          <a:lstStyle/>
          <a:p>
            <a:pPr>
              <a:defRPr lang="zh-CN" sz="900" b="1" i="0" u="none" strike="noStrike" kern="1200" baseline="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endParaRPr lang="zh-CN"/>
          </a:p>
        </c:txPr>
        <c:crossAx val="973801143"/>
        <c:crosses val="autoZero"/>
        <c:crossBetween val="between"/>
      </c:valAx>
      <c:spPr>
        <a:noFill/>
        <a:ln>
          <a:noFill/>
        </a:ln>
        <a:effectLst/>
      </c:spPr>
    </c:plotArea>
    <c:plotVisOnly val="1"/>
    <c:dispBlanksAs val="gap"/>
    <c:showDLblsOverMax val="0"/>
  </c:chart>
  <c:spPr>
    <a:solidFill>
      <a:schemeClr val="bg1"/>
    </a:solidFill>
    <a:ln w="9525" cap="flat" cmpd="sng" algn="ctr">
      <a:noFill/>
      <a:round/>
    </a:ln>
    <a:effectLst>
      <a:outerShdw blurRad="63500" dist="37357" dir="2700000" sx="0" sy="0" rotWithShape="0">
        <a:scrgbClr r="0" g="0" b="0"/>
      </a:outerShdw>
    </a:effectLst>
  </c:spPr>
  <c:txPr>
    <a:bodyPr/>
    <a:lstStyle/>
    <a:p>
      <a:pPr>
        <a:defRPr lang="zh-CN" b="1">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endParaRPr lang="zh-CN"/>
    </a:p>
  </c:txPr>
  <c:externalData r:id="rId5">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0" vertOverflow="ellipsis" vert="horz" wrap="square" anchor="ctr" anchorCtr="1" forceAA="0"/>
          <a:lstStyle/>
          <a:p>
            <a:pPr defTabSz="914400">
              <a:defRPr lang="zh-CN" sz="1200" b="1" i="0" u="none" strike="noStrike" kern="1200" spc="0" baseline="0">
                <a:solidFill>
                  <a:schemeClr val="tx1"/>
                </a:solidFill>
                <a:latin typeface="+mn-lt"/>
                <a:ea typeface="+mn-ea"/>
                <a:cs typeface="+mn-cs"/>
              </a:defRPr>
            </a:pPr>
            <a:r>
              <a:rPr lang="en-US" altLang="zh-CN" sz="1200" b="1" dirty="0"/>
              <a:t>Assessment</a:t>
            </a:r>
          </a:p>
        </c:rich>
      </c:tx>
      <c:overlay val="0"/>
      <c:spPr>
        <a:noFill/>
        <a:ln>
          <a:noFill/>
        </a:ln>
        <a:effectLst/>
      </c:spPr>
      <c:txPr>
        <a:bodyPr rot="0" spcFirstLastPara="0" vertOverflow="ellipsis" vert="horz" wrap="square" anchor="ctr" anchorCtr="1" forceAA="0"/>
        <a:lstStyle/>
        <a:p>
          <a:pPr defTabSz="914400">
            <a:defRPr lang="zh-CN" sz="1200" b="1" i="0" u="none" strike="noStrike" kern="1200" spc="0" baseline="0">
              <a:solidFill>
                <a:schemeClr val="tx1"/>
              </a:solidFill>
              <a:latin typeface="+mn-lt"/>
              <a:ea typeface="+mn-ea"/>
              <a:cs typeface="+mn-cs"/>
            </a:defRPr>
          </a:pPr>
          <a:endParaRPr lang="zh-CN"/>
        </a:p>
      </c:txPr>
    </c:title>
    <c:autoTitleDeleted val="0"/>
    <c:plotArea>
      <c:layout/>
      <c:pieChart>
        <c:varyColors val="1"/>
        <c:ser>
          <c:idx val="0"/>
          <c:order val="0"/>
          <c:tx>
            <c:strRef>
              <c:f>Sheet1!$B$1</c:f>
              <c:strCache>
                <c:ptCount val="1"/>
                <c:pt idx="0">
                  <c:v>Assessment</c:v>
                </c:pt>
              </c:strCache>
            </c:strRef>
          </c:tx>
          <c:spPr>
            <a:effectLst>
              <a:outerShdw blurRad="63500" sx="102000" sy="102000" algn="ctr" rotWithShape="0">
                <a:prstClr val="black">
                  <a:alpha val="30000"/>
                </a:prstClr>
              </a:outerShdw>
            </a:effectLst>
          </c:spPr>
          <c:dPt>
            <c:idx val="0"/>
            <c:bubble3D val="0"/>
            <c:spPr>
              <a:solidFill>
                <a:schemeClr val="accent1"/>
              </a:solidFill>
              <a:ln w="19050">
                <a:solidFill>
                  <a:schemeClr val="lt1"/>
                </a:solidFill>
              </a:ln>
              <a:effectLst>
                <a:outerShdw blurRad="63500" sx="102000" sy="102000" algn="ctr" rotWithShape="0">
                  <a:prstClr val="black">
                    <a:alpha val="30000"/>
                  </a:prstClr>
                </a:outerShdw>
              </a:effectLst>
            </c:spPr>
            <c:extLst>
              <c:ext xmlns:c16="http://schemas.microsoft.com/office/drawing/2014/chart" uri="{C3380CC4-5D6E-409C-BE32-E72D297353CC}">
                <c16:uniqueId val="{00000001-2E13-4DE6-A6F0-016DCA8902C4}"/>
              </c:ext>
            </c:extLst>
          </c:dPt>
          <c:dPt>
            <c:idx val="1"/>
            <c:bubble3D val="0"/>
            <c:spPr>
              <a:solidFill>
                <a:schemeClr val="accent2"/>
              </a:solidFill>
              <a:ln w="19050">
                <a:solidFill>
                  <a:schemeClr val="lt1"/>
                </a:solidFill>
              </a:ln>
              <a:effectLst>
                <a:outerShdw blurRad="63500" sx="102000" sy="102000" algn="ctr" rotWithShape="0">
                  <a:prstClr val="black">
                    <a:alpha val="30000"/>
                  </a:prstClr>
                </a:outerShdw>
              </a:effectLst>
            </c:spPr>
            <c:extLst>
              <c:ext xmlns:c16="http://schemas.microsoft.com/office/drawing/2014/chart" uri="{C3380CC4-5D6E-409C-BE32-E72D297353CC}">
                <c16:uniqueId val="{00000003-2E13-4DE6-A6F0-016DCA8902C4}"/>
              </c:ext>
            </c:extLst>
          </c:dPt>
          <c:dPt>
            <c:idx val="2"/>
            <c:bubble3D val="0"/>
            <c:spPr>
              <a:solidFill>
                <a:schemeClr val="accent3"/>
              </a:solidFill>
              <a:ln w="19050">
                <a:solidFill>
                  <a:schemeClr val="lt1"/>
                </a:solidFill>
              </a:ln>
              <a:effectLst>
                <a:outerShdw blurRad="63500" sx="102000" sy="102000" algn="ctr" rotWithShape="0">
                  <a:prstClr val="black">
                    <a:alpha val="30000"/>
                  </a:prstClr>
                </a:outerShdw>
              </a:effectLst>
            </c:spPr>
            <c:extLst>
              <c:ext xmlns:c16="http://schemas.microsoft.com/office/drawing/2014/chart" uri="{C3380CC4-5D6E-409C-BE32-E72D297353CC}">
                <c16:uniqueId val="{00000005-2E13-4DE6-A6F0-016DCA8902C4}"/>
              </c:ext>
            </c:extLst>
          </c:dPt>
          <c:dPt>
            <c:idx val="3"/>
            <c:bubble3D val="0"/>
            <c:spPr>
              <a:solidFill>
                <a:schemeClr val="accent4"/>
              </a:solidFill>
              <a:ln w="19050">
                <a:solidFill>
                  <a:schemeClr val="lt1"/>
                </a:solidFill>
              </a:ln>
              <a:effectLst>
                <a:outerShdw blurRad="63500" sx="102000" sy="102000" algn="ctr" rotWithShape="0">
                  <a:prstClr val="black">
                    <a:alpha val="30000"/>
                  </a:prstClr>
                </a:outerShdw>
              </a:effectLst>
            </c:spPr>
            <c:extLst>
              <c:ext xmlns:c16="http://schemas.microsoft.com/office/drawing/2014/chart" uri="{C3380CC4-5D6E-409C-BE32-E72D297353CC}">
                <c16:uniqueId val="{00000007-2E13-4DE6-A6F0-016DCA8902C4}"/>
              </c:ext>
            </c:extLst>
          </c:dPt>
          <c:dPt>
            <c:idx val="4"/>
            <c:bubble3D val="0"/>
            <c:spPr>
              <a:solidFill>
                <a:schemeClr val="accent5"/>
              </a:solidFill>
              <a:ln w="19050">
                <a:solidFill>
                  <a:schemeClr val="lt1"/>
                </a:solidFill>
              </a:ln>
              <a:effectLst>
                <a:outerShdw blurRad="63500" sx="102000" sy="102000" algn="ctr" rotWithShape="0">
                  <a:prstClr val="black">
                    <a:alpha val="30000"/>
                  </a:prstClr>
                </a:outerShdw>
              </a:effectLst>
            </c:spPr>
            <c:extLst>
              <c:ext xmlns:c16="http://schemas.microsoft.com/office/drawing/2014/chart" uri="{C3380CC4-5D6E-409C-BE32-E72D297353CC}">
                <c16:uniqueId val="{00000009-2E13-4DE6-A6F0-016DCA8902C4}"/>
              </c:ext>
            </c:extLst>
          </c:dPt>
          <c:dLbls>
            <c:spPr>
              <a:noFill/>
              <a:ln>
                <a:noFill/>
              </a:ln>
              <a:effectLst/>
            </c:spPr>
            <c:txPr>
              <a:bodyPr rot="0" spcFirstLastPara="0" vertOverflow="ellipsis" vert="horz" wrap="square" lIns="38100" tIns="19050" rIns="38100" bIns="19050" anchor="ctr" anchorCtr="1" forceAA="0"/>
              <a:lstStyle/>
              <a:p>
                <a:pPr>
                  <a:defRPr lang="zh-CN" sz="1000" b="1" i="0" u="none" strike="noStrike" kern="1200" baseline="0">
                    <a:solidFill>
                      <a:schemeClr val="bg1"/>
                    </a:solidFill>
                    <a:latin typeface="+mn-lt"/>
                    <a:ea typeface="+mn-ea"/>
                    <a:cs typeface="+mn-cs"/>
                  </a:defRPr>
                </a:pPr>
                <a:endParaRPr lang="zh-CN"/>
              </a:p>
            </c:txPr>
            <c:dLblPos val="inEnd"/>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numRef>
              <c:f>Sheet1!$A$2:$A$6</c:f>
              <c:numCache>
                <c:formatCode>General</c:formatCode>
                <c:ptCount val="5"/>
                <c:pt idx="0">
                  <c:v>5</c:v>
                </c:pt>
                <c:pt idx="1">
                  <c:v>4</c:v>
                </c:pt>
                <c:pt idx="2">
                  <c:v>3</c:v>
                </c:pt>
                <c:pt idx="3">
                  <c:v>2</c:v>
                </c:pt>
                <c:pt idx="4">
                  <c:v>1</c:v>
                </c:pt>
              </c:numCache>
            </c:numRef>
          </c:cat>
          <c:val>
            <c:numRef>
              <c:f>Sheet1!$B$2:$B$6</c:f>
              <c:numCache>
                <c:formatCode>General</c:formatCode>
                <c:ptCount val="5"/>
                <c:pt idx="0">
                  <c:v>76</c:v>
                </c:pt>
                <c:pt idx="1">
                  <c:v>67</c:v>
                </c:pt>
                <c:pt idx="2">
                  <c:v>8</c:v>
                </c:pt>
                <c:pt idx="3">
                  <c:v>11</c:v>
                </c:pt>
                <c:pt idx="4">
                  <c:v>5</c:v>
                </c:pt>
              </c:numCache>
            </c:numRef>
          </c:val>
          <c:extLst>
            <c:ext xmlns:c16="http://schemas.microsoft.com/office/drawing/2014/chart" uri="{C3380CC4-5D6E-409C-BE32-E72D297353CC}">
              <c16:uniqueId val="{0000000A-2E13-4DE6-A6F0-016DCA8902C4}"/>
            </c:ext>
          </c:extLst>
        </c:ser>
        <c:dLbls>
          <c:showLegendKey val="0"/>
          <c:showVal val="1"/>
          <c:showCatName val="0"/>
          <c:showSerName val="0"/>
          <c:showPercent val="0"/>
          <c:showBubbleSize val="0"/>
          <c:showLeaderLines val="1"/>
        </c:dLbls>
        <c:firstSliceAng val="0"/>
      </c:pieChart>
      <c:spPr>
        <a:noFill/>
        <a:ln>
          <a:noFill/>
        </a:ln>
        <a:effectLst/>
      </c:spPr>
    </c:plotArea>
    <c:legend>
      <c:legendPos val="b"/>
      <c:legendEntry>
        <c:idx val="0"/>
        <c:txPr>
          <a:bodyPr rot="0" spcFirstLastPara="0" vertOverflow="ellipsis" vert="horz" wrap="square" anchor="ctr" anchorCtr="1"/>
          <a:lstStyle/>
          <a:p>
            <a:pPr>
              <a:defRPr lang="zh-CN" sz="900" b="1" i="0" u="none" strike="noStrike" kern="1200" baseline="0">
                <a:solidFill>
                  <a:schemeClr val="tx1">
                    <a:lumMod val="65000"/>
                    <a:lumOff val="35000"/>
                  </a:schemeClr>
                </a:solidFill>
                <a:latin typeface="+mn-lt"/>
                <a:ea typeface="+mn-ea"/>
                <a:cs typeface="+mn-cs"/>
              </a:defRPr>
            </a:pPr>
            <a:endParaRPr lang="zh-CN"/>
          </a:p>
        </c:txPr>
      </c:legendEntry>
      <c:legendEntry>
        <c:idx val="1"/>
        <c:txPr>
          <a:bodyPr rot="0" spcFirstLastPara="0" vertOverflow="ellipsis" vert="horz" wrap="square" anchor="ctr" anchorCtr="1"/>
          <a:lstStyle/>
          <a:p>
            <a:pPr>
              <a:defRPr lang="zh-CN" sz="900" b="1" i="0" u="none" strike="noStrike" kern="1200" baseline="0">
                <a:solidFill>
                  <a:schemeClr val="tx1">
                    <a:lumMod val="65000"/>
                    <a:lumOff val="35000"/>
                  </a:schemeClr>
                </a:solidFill>
                <a:latin typeface="+mn-lt"/>
                <a:ea typeface="+mn-ea"/>
                <a:cs typeface="+mn-cs"/>
              </a:defRPr>
            </a:pPr>
            <a:endParaRPr lang="zh-CN"/>
          </a:p>
        </c:txPr>
      </c:legendEntry>
      <c:legendEntry>
        <c:idx val="2"/>
        <c:txPr>
          <a:bodyPr rot="0" spcFirstLastPara="0" vertOverflow="ellipsis" vert="horz" wrap="square" anchor="ctr" anchorCtr="1"/>
          <a:lstStyle/>
          <a:p>
            <a:pPr>
              <a:defRPr lang="zh-CN" sz="900" b="1" i="0" u="none" strike="noStrike" kern="1200" baseline="0">
                <a:solidFill>
                  <a:schemeClr val="tx1">
                    <a:lumMod val="65000"/>
                    <a:lumOff val="35000"/>
                  </a:schemeClr>
                </a:solidFill>
                <a:latin typeface="+mn-lt"/>
                <a:ea typeface="+mn-ea"/>
                <a:cs typeface="+mn-cs"/>
              </a:defRPr>
            </a:pPr>
            <a:endParaRPr lang="zh-CN"/>
          </a:p>
        </c:txPr>
      </c:legendEntry>
      <c:legendEntry>
        <c:idx val="3"/>
        <c:txPr>
          <a:bodyPr rot="0" spcFirstLastPara="0" vertOverflow="ellipsis" vert="horz" wrap="square" anchor="ctr" anchorCtr="1"/>
          <a:lstStyle/>
          <a:p>
            <a:pPr>
              <a:defRPr lang="zh-CN" sz="900" b="1" i="0" u="none" strike="noStrike" kern="1200" baseline="0">
                <a:solidFill>
                  <a:schemeClr val="tx1">
                    <a:lumMod val="65000"/>
                    <a:lumOff val="35000"/>
                  </a:schemeClr>
                </a:solidFill>
                <a:latin typeface="+mn-lt"/>
                <a:ea typeface="+mn-ea"/>
                <a:cs typeface="+mn-cs"/>
              </a:defRPr>
            </a:pPr>
            <a:endParaRPr lang="zh-CN"/>
          </a:p>
        </c:txPr>
      </c:legendEntry>
      <c:legendEntry>
        <c:idx val="4"/>
        <c:txPr>
          <a:bodyPr rot="0" spcFirstLastPara="0" vertOverflow="ellipsis" vert="horz" wrap="square" anchor="ctr" anchorCtr="1"/>
          <a:lstStyle/>
          <a:p>
            <a:pPr>
              <a:defRPr lang="zh-CN" sz="900" b="1" i="0" u="none" strike="noStrike" kern="1200" baseline="0">
                <a:solidFill>
                  <a:schemeClr val="tx1">
                    <a:lumMod val="65000"/>
                    <a:lumOff val="35000"/>
                  </a:schemeClr>
                </a:solidFill>
                <a:latin typeface="+mn-lt"/>
                <a:ea typeface="+mn-ea"/>
                <a:cs typeface="+mn-cs"/>
              </a:defRPr>
            </a:pPr>
            <a:endParaRPr lang="zh-CN"/>
          </a:p>
        </c:txPr>
      </c:legendEntry>
      <c:overlay val="0"/>
      <c:spPr>
        <a:noFill/>
        <a:ln>
          <a:noFill/>
        </a:ln>
        <a:effectLst/>
      </c:spPr>
      <c:txPr>
        <a:bodyPr rot="0" spcFirstLastPara="0" vertOverflow="ellipsis" vert="horz" wrap="square" anchor="ctr" anchorCtr="1" forceAA="0"/>
        <a:lstStyle/>
        <a:p>
          <a:pPr>
            <a:defRPr lang="zh-CN" sz="900" b="1"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w="9525" cap="flat" cmpd="sng" algn="ctr">
      <a:noFill/>
      <a:round/>
    </a:ln>
    <a:effectLst/>
  </c:spPr>
  <c:txPr>
    <a:bodyPr/>
    <a:lstStyle/>
    <a:p>
      <a:pPr>
        <a:defRPr lang="zh-CN"/>
      </a:pPr>
      <a:endParaRPr lang="zh-CN"/>
    </a:p>
  </c:txPr>
  <c:externalData r:id="rId4">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0" vertOverflow="ellipsis" vert="horz" wrap="square" anchor="ctr" anchorCtr="1" forceAA="0"/>
          <a:lstStyle/>
          <a:p>
            <a:pPr defTabSz="914400">
              <a:defRPr lang="zh-CN" sz="1200" b="1" i="0" u="none" strike="noStrike" kern="1200" spc="0" baseline="0">
                <a:solidFill>
                  <a:schemeClr val="tx1"/>
                </a:solidFill>
                <a:latin typeface="+mn-lt"/>
                <a:ea typeface="+mn-ea"/>
                <a:cs typeface="+mn-cs"/>
              </a:defRPr>
            </a:pPr>
            <a:r>
              <a:rPr lang="en-US" altLang="zh-CN" sz="1200" b="1" dirty="0"/>
              <a:t>Prospects</a:t>
            </a:r>
          </a:p>
        </c:rich>
      </c:tx>
      <c:overlay val="0"/>
      <c:spPr>
        <a:noFill/>
        <a:ln>
          <a:noFill/>
        </a:ln>
        <a:effectLst/>
      </c:spPr>
      <c:txPr>
        <a:bodyPr rot="0" spcFirstLastPara="0" vertOverflow="ellipsis" vert="horz" wrap="square" anchor="ctr" anchorCtr="1" forceAA="0"/>
        <a:lstStyle/>
        <a:p>
          <a:pPr defTabSz="914400">
            <a:defRPr lang="zh-CN" sz="1200" b="1" i="0" u="none" strike="noStrike" kern="1200" spc="0" baseline="0">
              <a:solidFill>
                <a:schemeClr val="tx1"/>
              </a:solidFill>
              <a:latin typeface="+mn-lt"/>
              <a:ea typeface="+mn-ea"/>
              <a:cs typeface="+mn-cs"/>
            </a:defRPr>
          </a:pPr>
          <a:endParaRPr lang="zh-CN"/>
        </a:p>
      </c:txPr>
    </c:title>
    <c:autoTitleDeleted val="0"/>
    <c:plotArea>
      <c:layout/>
      <c:pieChart>
        <c:varyColors val="1"/>
        <c:ser>
          <c:idx val="0"/>
          <c:order val="0"/>
          <c:tx>
            <c:strRef>
              <c:f>Sheet1!$B$1</c:f>
              <c:strCache>
                <c:ptCount val="1"/>
                <c:pt idx="0">
                  <c:v>Prospects</c:v>
                </c:pt>
              </c:strCache>
            </c:strRef>
          </c:tx>
          <c:spPr>
            <a:effectLst>
              <a:outerShdw blurRad="63500" sx="102000" sy="102000" algn="ctr" rotWithShape="0">
                <a:prstClr val="black">
                  <a:alpha val="30000"/>
                </a:prstClr>
              </a:outerShdw>
            </a:effectLst>
          </c:spPr>
          <c:dPt>
            <c:idx val="0"/>
            <c:bubble3D val="0"/>
            <c:spPr>
              <a:solidFill>
                <a:schemeClr val="accent1"/>
              </a:solidFill>
              <a:ln w="19050">
                <a:solidFill>
                  <a:schemeClr val="lt1"/>
                </a:solidFill>
              </a:ln>
              <a:effectLst>
                <a:outerShdw blurRad="63500" sx="102000" sy="102000" algn="ctr" rotWithShape="0">
                  <a:prstClr val="black">
                    <a:alpha val="30000"/>
                  </a:prstClr>
                </a:outerShdw>
              </a:effectLst>
            </c:spPr>
            <c:extLst>
              <c:ext xmlns:c16="http://schemas.microsoft.com/office/drawing/2014/chart" uri="{C3380CC4-5D6E-409C-BE32-E72D297353CC}">
                <c16:uniqueId val="{00000001-7659-4627-B5B9-A892867AC77F}"/>
              </c:ext>
            </c:extLst>
          </c:dPt>
          <c:dPt>
            <c:idx val="1"/>
            <c:bubble3D val="0"/>
            <c:spPr>
              <a:solidFill>
                <a:schemeClr val="accent2"/>
              </a:solidFill>
              <a:ln w="19050">
                <a:solidFill>
                  <a:schemeClr val="lt1"/>
                </a:solidFill>
              </a:ln>
              <a:effectLst>
                <a:outerShdw blurRad="63500" sx="102000" sy="102000" algn="ctr" rotWithShape="0">
                  <a:prstClr val="black">
                    <a:alpha val="30000"/>
                  </a:prstClr>
                </a:outerShdw>
              </a:effectLst>
            </c:spPr>
            <c:extLst>
              <c:ext xmlns:c16="http://schemas.microsoft.com/office/drawing/2014/chart" uri="{C3380CC4-5D6E-409C-BE32-E72D297353CC}">
                <c16:uniqueId val="{00000003-7659-4627-B5B9-A892867AC77F}"/>
              </c:ext>
            </c:extLst>
          </c:dPt>
          <c:dPt>
            <c:idx val="2"/>
            <c:bubble3D val="0"/>
            <c:spPr>
              <a:solidFill>
                <a:schemeClr val="accent3"/>
              </a:solidFill>
              <a:ln w="19050">
                <a:solidFill>
                  <a:schemeClr val="lt1"/>
                </a:solidFill>
              </a:ln>
              <a:effectLst>
                <a:outerShdw blurRad="63500" sx="102000" sy="102000" algn="ctr" rotWithShape="0">
                  <a:prstClr val="black">
                    <a:alpha val="30000"/>
                  </a:prstClr>
                </a:outerShdw>
              </a:effectLst>
            </c:spPr>
            <c:extLst>
              <c:ext xmlns:c16="http://schemas.microsoft.com/office/drawing/2014/chart" uri="{C3380CC4-5D6E-409C-BE32-E72D297353CC}">
                <c16:uniqueId val="{00000005-7659-4627-B5B9-A892867AC77F}"/>
              </c:ext>
            </c:extLst>
          </c:dPt>
          <c:dPt>
            <c:idx val="3"/>
            <c:bubble3D val="0"/>
            <c:spPr>
              <a:solidFill>
                <a:schemeClr val="accent4"/>
              </a:solidFill>
              <a:ln w="19050">
                <a:solidFill>
                  <a:schemeClr val="lt1"/>
                </a:solidFill>
              </a:ln>
              <a:effectLst>
                <a:outerShdw blurRad="63500" sx="102000" sy="102000" algn="ctr" rotWithShape="0">
                  <a:prstClr val="black">
                    <a:alpha val="30000"/>
                  </a:prstClr>
                </a:outerShdw>
              </a:effectLst>
            </c:spPr>
            <c:extLst>
              <c:ext xmlns:c16="http://schemas.microsoft.com/office/drawing/2014/chart" uri="{C3380CC4-5D6E-409C-BE32-E72D297353CC}">
                <c16:uniqueId val="{00000007-7659-4627-B5B9-A892867AC77F}"/>
              </c:ext>
            </c:extLst>
          </c:dPt>
          <c:dPt>
            <c:idx val="4"/>
            <c:bubble3D val="0"/>
            <c:spPr>
              <a:solidFill>
                <a:schemeClr val="accent5"/>
              </a:solidFill>
              <a:ln w="19050">
                <a:solidFill>
                  <a:schemeClr val="lt1"/>
                </a:solidFill>
              </a:ln>
              <a:effectLst>
                <a:outerShdw blurRad="63500" sx="102000" sy="102000" algn="ctr" rotWithShape="0">
                  <a:prstClr val="black">
                    <a:alpha val="30000"/>
                  </a:prstClr>
                </a:outerShdw>
              </a:effectLst>
            </c:spPr>
            <c:extLst>
              <c:ext xmlns:c16="http://schemas.microsoft.com/office/drawing/2014/chart" uri="{C3380CC4-5D6E-409C-BE32-E72D297353CC}">
                <c16:uniqueId val="{00000009-7659-4627-B5B9-A892867AC77F}"/>
              </c:ext>
            </c:extLst>
          </c:dPt>
          <c:dLbls>
            <c:spPr>
              <a:noFill/>
              <a:ln>
                <a:noFill/>
              </a:ln>
              <a:effectLst/>
            </c:spPr>
            <c:txPr>
              <a:bodyPr rot="0" spcFirstLastPara="0" vertOverflow="ellipsis" vert="horz" wrap="square" lIns="38100" tIns="19050" rIns="38100" bIns="19050" anchor="ctr" anchorCtr="1" forceAA="0"/>
              <a:lstStyle/>
              <a:p>
                <a:pPr>
                  <a:defRPr lang="zh-CN" sz="1000" b="1" i="0" u="none" strike="noStrike" kern="1200" baseline="0">
                    <a:solidFill>
                      <a:schemeClr val="bg1"/>
                    </a:solidFill>
                    <a:latin typeface="+mn-lt"/>
                    <a:ea typeface="+mn-ea"/>
                    <a:cs typeface="+mn-cs"/>
                  </a:defRPr>
                </a:pPr>
                <a:endParaRPr lang="zh-CN"/>
              </a:p>
            </c:txPr>
            <c:dLblPos val="inEnd"/>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numRef>
              <c:f>Sheet1!$A$2:$A$6</c:f>
              <c:numCache>
                <c:formatCode>General</c:formatCode>
                <c:ptCount val="5"/>
                <c:pt idx="0">
                  <c:v>5</c:v>
                </c:pt>
                <c:pt idx="1">
                  <c:v>4</c:v>
                </c:pt>
                <c:pt idx="2">
                  <c:v>3</c:v>
                </c:pt>
                <c:pt idx="3">
                  <c:v>2</c:v>
                </c:pt>
                <c:pt idx="4">
                  <c:v>1</c:v>
                </c:pt>
              </c:numCache>
            </c:numRef>
          </c:cat>
          <c:val>
            <c:numRef>
              <c:f>Sheet1!$B$2:$B$6</c:f>
              <c:numCache>
                <c:formatCode>General</c:formatCode>
                <c:ptCount val="5"/>
                <c:pt idx="0">
                  <c:v>111</c:v>
                </c:pt>
                <c:pt idx="1">
                  <c:v>21</c:v>
                </c:pt>
                <c:pt idx="2">
                  <c:v>11</c:v>
                </c:pt>
                <c:pt idx="3">
                  <c:v>19</c:v>
                </c:pt>
                <c:pt idx="4">
                  <c:v>5</c:v>
                </c:pt>
              </c:numCache>
            </c:numRef>
          </c:val>
          <c:extLst>
            <c:ext xmlns:c16="http://schemas.microsoft.com/office/drawing/2014/chart" uri="{C3380CC4-5D6E-409C-BE32-E72D297353CC}">
              <c16:uniqueId val="{0000000A-7659-4627-B5B9-A892867AC77F}"/>
            </c:ext>
          </c:extLst>
        </c:ser>
        <c:dLbls>
          <c:showLegendKey val="0"/>
          <c:showVal val="1"/>
          <c:showCatName val="0"/>
          <c:showSerName val="0"/>
          <c:showPercent val="0"/>
          <c:showBubbleSize val="0"/>
          <c:showLeaderLines val="1"/>
        </c:dLbls>
        <c:firstSliceAng val="0"/>
      </c:pieChart>
      <c:spPr>
        <a:noFill/>
        <a:ln>
          <a:noFill/>
        </a:ln>
        <a:effectLst/>
      </c:spPr>
    </c:plotArea>
    <c:legend>
      <c:legendPos val="b"/>
      <c:legendEntry>
        <c:idx val="0"/>
        <c:txPr>
          <a:bodyPr rot="0" spcFirstLastPara="0" vertOverflow="ellipsis" vert="horz" wrap="square" anchor="ctr" anchorCtr="1"/>
          <a:lstStyle/>
          <a:p>
            <a:pPr>
              <a:defRPr lang="zh-CN" sz="900" b="1" i="0" u="none" strike="noStrike" kern="1200" baseline="0">
                <a:solidFill>
                  <a:schemeClr val="tx1">
                    <a:lumMod val="65000"/>
                    <a:lumOff val="35000"/>
                  </a:schemeClr>
                </a:solidFill>
                <a:latin typeface="+mn-lt"/>
                <a:ea typeface="+mn-ea"/>
                <a:cs typeface="+mn-cs"/>
              </a:defRPr>
            </a:pPr>
            <a:endParaRPr lang="zh-CN"/>
          </a:p>
        </c:txPr>
      </c:legendEntry>
      <c:legendEntry>
        <c:idx val="1"/>
        <c:txPr>
          <a:bodyPr rot="0" spcFirstLastPara="0" vertOverflow="ellipsis" vert="horz" wrap="square" anchor="ctr" anchorCtr="1"/>
          <a:lstStyle/>
          <a:p>
            <a:pPr>
              <a:defRPr lang="zh-CN" sz="900" b="1" i="0" u="none" strike="noStrike" kern="1200" baseline="0">
                <a:solidFill>
                  <a:schemeClr val="tx1">
                    <a:lumMod val="65000"/>
                    <a:lumOff val="35000"/>
                  </a:schemeClr>
                </a:solidFill>
                <a:latin typeface="+mn-lt"/>
                <a:ea typeface="+mn-ea"/>
                <a:cs typeface="+mn-cs"/>
              </a:defRPr>
            </a:pPr>
            <a:endParaRPr lang="zh-CN"/>
          </a:p>
        </c:txPr>
      </c:legendEntry>
      <c:legendEntry>
        <c:idx val="2"/>
        <c:txPr>
          <a:bodyPr rot="0" spcFirstLastPara="0" vertOverflow="ellipsis" vert="horz" wrap="square" anchor="ctr" anchorCtr="1"/>
          <a:lstStyle/>
          <a:p>
            <a:pPr>
              <a:defRPr lang="zh-CN" sz="900" b="1" i="0" u="none" strike="noStrike" kern="1200" baseline="0">
                <a:solidFill>
                  <a:schemeClr val="tx1">
                    <a:lumMod val="65000"/>
                    <a:lumOff val="35000"/>
                  </a:schemeClr>
                </a:solidFill>
                <a:latin typeface="+mn-lt"/>
                <a:ea typeface="+mn-ea"/>
                <a:cs typeface="+mn-cs"/>
              </a:defRPr>
            </a:pPr>
            <a:endParaRPr lang="zh-CN"/>
          </a:p>
        </c:txPr>
      </c:legendEntry>
      <c:legendEntry>
        <c:idx val="3"/>
        <c:txPr>
          <a:bodyPr rot="0" spcFirstLastPara="0" vertOverflow="ellipsis" vert="horz" wrap="square" anchor="ctr" anchorCtr="1"/>
          <a:lstStyle/>
          <a:p>
            <a:pPr>
              <a:defRPr lang="zh-CN" sz="900" b="1" i="0" u="none" strike="noStrike" kern="1200" baseline="0">
                <a:solidFill>
                  <a:schemeClr val="tx1">
                    <a:lumMod val="65000"/>
                    <a:lumOff val="35000"/>
                  </a:schemeClr>
                </a:solidFill>
                <a:latin typeface="+mn-lt"/>
                <a:ea typeface="+mn-ea"/>
                <a:cs typeface="+mn-cs"/>
              </a:defRPr>
            </a:pPr>
            <a:endParaRPr lang="zh-CN"/>
          </a:p>
        </c:txPr>
      </c:legendEntry>
      <c:legendEntry>
        <c:idx val="4"/>
        <c:txPr>
          <a:bodyPr rot="0" spcFirstLastPara="0" vertOverflow="ellipsis" vert="horz" wrap="square" anchor="ctr" anchorCtr="1"/>
          <a:lstStyle/>
          <a:p>
            <a:pPr>
              <a:defRPr lang="zh-CN" sz="900" b="1" i="0" u="none" strike="noStrike" kern="1200" baseline="0">
                <a:solidFill>
                  <a:schemeClr val="tx1">
                    <a:lumMod val="65000"/>
                    <a:lumOff val="35000"/>
                  </a:schemeClr>
                </a:solidFill>
                <a:latin typeface="+mn-lt"/>
                <a:ea typeface="+mn-ea"/>
                <a:cs typeface="+mn-cs"/>
              </a:defRPr>
            </a:pPr>
            <a:endParaRPr lang="zh-CN"/>
          </a:p>
        </c:txPr>
      </c:legendEntry>
      <c:overlay val="0"/>
      <c:spPr>
        <a:noFill/>
        <a:ln>
          <a:noFill/>
        </a:ln>
        <a:effectLst/>
      </c:spPr>
      <c:txPr>
        <a:bodyPr rot="0" spcFirstLastPara="0" vertOverflow="ellipsis" vert="horz" wrap="square" anchor="ctr" anchorCtr="1" forceAA="0"/>
        <a:lstStyle/>
        <a:p>
          <a:pPr>
            <a:defRPr lang="zh-CN" sz="900" b="1"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w="9525" cap="flat" cmpd="sng" algn="ctr">
      <a:noFill/>
      <a:round/>
    </a:ln>
    <a:effectLst/>
  </c:spPr>
  <c:txPr>
    <a:bodyPr/>
    <a:lstStyle/>
    <a:p>
      <a:pPr>
        <a:defRPr lang="zh-CN"/>
      </a:pPr>
      <a:endParaRPr lang="zh-CN"/>
    </a:p>
  </c:txPr>
  <c:externalData r:id="rId4">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0" vertOverflow="ellipsis" vert="horz" wrap="square" anchor="ctr" anchorCtr="1" forceAA="0"/>
          <a:lstStyle/>
          <a:p>
            <a:pPr defTabSz="914400">
              <a:defRPr lang="zh-CN" sz="1400" b="0" i="0" u="none" strike="noStrike" kern="1200" spc="0" baseline="0">
                <a:solidFill>
                  <a:schemeClr val="tx1"/>
                </a:solidFill>
                <a:latin typeface="+mn-lt"/>
                <a:ea typeface="+mn-ea"/>
                <a:cs typeface="+mn-cs"/>
              </a:defRPr>
            </a:pPr>
            <a:r>
              <a:rPr lang="en-US" altLang="zh-CN"/>
              <a:t>Professional</a:t>
            </a:r>
          </a:p>
        </c:rich>
      </c:tx>
      <c:overlay val="0"/>
      <c:spPr>
        <a:noFill/>
        <a:ln>
          <a:noFill/>
        </a:ln>
        <a:effectLst/>
      </c:spPr>
      <c:txPr>
        <a:bodyPr rot="0" spcFirstLastPara="0" vertOverflow="ellipsis" vert="horz" wrap="square" anchor="ctr" anchorCtr="1" forceAA="0"/>
        <a:lstStyle/>
        <a:p>
          <a:pPr defTabSz="914400">
            <a:defRPr lang="zh-CN" sz="1400" b="0" i="0" u="none" strike="noStrike" kern="1200" spc="0" baseline="0">
              <a:solidFill>
                <a:schemeClr val="tx1"/>
              </a:solidFill>
              <a:latin typeface="+mn-lt"/>
              <a:ea typeface="+mn-ea"/>
              <a:cs typeface="+mn-cs"/>
            </a:defRPr>
          </a:pPr>
          <a:endParaRPr lang="zh-CN"/>
        </a:p>
      </c:txPr>
    </c:title>
    <c:autoTitleDeleted val="0"/>
    <c:plotArea>
      <c:layout/>
      <c:pieChart>
        <c:varyColors val="1"/>
        <c:ser>
          <c:idx val="0"/>
          <c:order val="0"/>
          <c:tx>
            <c:strRef>
              <c:f>Sheet1!$B$1</c:f>
              <c:strCache>
                <c:ptCount val="1"/>
                <c:pt idx="0">
                  <c:v>Professional</c:v>
                </c:pt>
              </c:strCache>
            </c:strRef>
          </c:tx>
          <c:spPr>
            <a:effectLst>
              <a:outerShdw blurRad="63500" sx="102000" sy="102000" algn="ctr" rotWithShape="0">
                <a:prstClr val="black">
                  <a:alpha val="30000"/>
                </a:prstClr>
              </a:outerShdw>
            </a:effectLst>
          </c:spPr>
          <c:dPt>
            <c:idx val="0"/>
            <c:bubble3D val="0"/>
            <c:spPr>
              <a:solidFill>
                <a:schemeClr val="accent1"/>
              </a:solidFill>
              <a:ln w="19050">
                <a:solidFill>
                  <a:schemeClr val="lt1"/>
                </a:solidFill>
              </a:ln>
              <a:effectLst>
                <a:outerShdw blurRad="63500" sx="102000" sy="102000" algn="ctr" rotWithShape="0">
                  <a:prstClr val="black">
                    <a:alpha val="30000"/>
                  </a:prstClr>
                </a:outerShdw>
              </a:effectLst>
            </c:spPr>
            <c:extLst>
              <c:ext xmlns:c16="http://schemas.microsoft.com/office/drawing/2014/chart" uri="{C3380CC4-5D6E-409C-BE32-E72D297353CC}">
                <c16:uniqueId val="{00000001-4BF9-458E-BC96-F9EE36F2F772}"/>
              </c:ext>
            </c:extLst>
          </c:dPt>
          <c:dPt>
            <c:idx val="1"/>
            <c:bubble3D val="0"/>
            <c:spPr>
              <a:solidFill>
                <a:schemeClr val="accent2"/>
              </a:solidFill>
              <a:ln w="19050">
                <a:solidFill>
                  <a:schemeClr val="lt1"/>
                </a:solidFill>
              </a:ln>
              <a:effectLst>
                <a:outerShdw blurRad="63500" sx="102000" sy="102000" algn="ctr" rotWithShape="0">
                  <a:prstClr val="black">
                    <a:alpha val="30000"/>
                  </a:prstClr>
                </a:outerShdw>
              </a:effectLst>
            </c:spPr>
            <c:extLst>
              <c:ext xmlns:c16="http://schemas.microsoft.com/office/drawing/2014/chart" uri="{C3380CC4-5D6E-409C-BE32-E72D297353CC}">
                <c16:uniqueId val="{00000003-4BF9-458E-BC96-F9EE36F2F772}"/>
              </c:ext>
            </c:extLst>
          </c:dPt>
          <c:dPt>
            <c:idx val="2"/>
            <c:bubble3D val="0"/>
            <c:spPr>
              <a:solidFill>
                <a:schemeClr val="accent3"/>
              </a:solidFill>
              <a:ln w="19050">
                <a:solidFill>
                  <a:schemeClr val="lt1"/>
                </a:solidFill>
              </a:ln>
              <a:effectLst>
                <a:outerShdw blurRad="63500" sx="102000" sy="102000" algn="ctr" rotWithShape="0">
                  <a:prstClr val="black">
                    <a:alpha val="30000"/>
                  </a:prstClr>
                </a:outerShdw>
              </a:effectLst>
            </c:spPr>
            <c:extLst>
              <c:ext xmlns:c16="http://schemas.microsoft.com/office/drawing/2014/chart" uri="{C3380CC4-5D6E-409C-BE32-E72D297353CC}">
                <c16:uniqueId val="{00000005-4BF9-458E-BC96-F9EE36F2F772}"/>
              </c:ext>
            </c:extLst>
          </c:dPt>
          <c:dPt>
            <c:idx val="3"/>
            <c:bubble3D val="0"/>
            <c:spPr>
              <a:solidFill>
                <a:schemeClr val="accent4"/>
              </a:solidFill>
              <a:ln w="19050">
                <a:solidFill>
                  <a:schemeClr val="lt1"/>
                </a:solidFill>
              </a:ln>
              <a:effectLst>
                <a:outerShdw blurRad="63500" sx="102000" sy="102000" algn="ctr" rotWithShape="0">
                  <a:prstClr val="black">
                    <a:alpha val="30000"/>
                  </a:prstClr>
                </a:outerShdw>
              </a:effectLst>
            </c:spPr>
            <c:extLst>
              <c:ext xmlns:c16="http://schemas.microsoft.com/office/drawing/2014/chart" uri="{C3380CC4-5D6E-409C-BE32-E72D297353CC}">
                <c16:uniqueId val="{00000007-4BF9-458E-BC96-F9EE36F2F772}"/>
              </c:ext>
            </c:extLst>
          </c:dPt>
          <c:dPt>
            <c:idx val="4"/>
            <c:bubble3D val="0"/>
            <c:spPr>
              <a:solidFill>
                <a:schemeClr val="accent5"/>
              </a:solidFill>
              <a:ln w="19050">
                <a:solidFill>
                  <a:schemeClr val="lt1"/>
                </a:solidFill>
              </a:ln>
              <a:effectLst>
                <a:outerShdw blurRad="63500" sx="102000" sy="102000" algn="ctr" rotWithShape="0">
                  <a:prstClr val="black">
                    <a:alpha val="30000"/>
                  </a:prstClr>
                </a:outerShdw>
              </a:effectLst>
            </c:spPr>
            <c:extLst>
              <c:ext xmlns:c16="http://schemas.microsoft.com/office/drawing/2014/chart" uri="{C3380CC4-5D6E-409C-BE32-E72D297353CC}">
                <c16:uniqueId val="{00000009-4BF9-458E-BC96-F9EE36F2F772}"/>
              </c:ext>
            </c:extLst>
          </c:dPt>
          <c:dLbls>
            <c:spPr>
              <a:noFill/>
              <a:ln>
                <a:noFill/>
              </a:ln>
              <a:effectLst/>
            </c:spPr>
            <c:txPr>
              <a:bodyPr rot="0" spcFirstLastPara="0" vertOverflow="ellipsis" vert="horz" wrap="square" lIns="38100" tIns="19050" rIns="38100" bIns="19050" anchor="ctr" anchorCtr="1" forceAA="0"/>
              <a:lstStyle/>
              <a:p>
                <a:pPr>
                  <a:defRPr lang="zh-CN" sz="1000" b="1" i="0" u="none" strike="noStrike" kern="1200" baseline="0">
                    <a:solidFill>
                      <a:schemeClr val="bg1"/>
                    </a:solidFill>
                    <a:latin typeface="+mn-lt"/>
                    <a:ea typeface="+mn-ea"/>
                    <a:cs typeface="+mn-cs"/>
                  </a:defRPr>
                </a:pPr>
                <a:endParaRPr lang="zh-CN"/>
              </a:p>
            </c:txPr>
            <c:dLblPos val="inEnd"/>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Sheet1!$A$2:$A$6</c:f>
              <c:strCache>
                <c:ptCount val="5"/>
                <c:pt idx="0">
                  <c:v>Computer Science</c:v>
                </c:pt>
                <c:pt idx="1">
                  <c:v>Artificial Intelligence</c:v>
                </c:pt>
                <c:pt idx="2">
                  <c:v>Software Engineering</c:v>
                </c:pt>
                <c:pt idx="3">
                  <c:v>Cyberspace Security</c:v>
                </c:pt>
                <c:pt idx="4">
                  <c:v>Other</c:v>
                </c:pt>
              </c:strCache>
            </c:strRef>
          </c:cat>
          <c:val>
            <c:numRef>
              <c:f>Sheet1!$B$2:$B$6</c:f>
              <c:numCache>
                <c:formatCode>General</c:formatCode>
                <c:ptCount val="5"/>
                <c:pt idx="0">
                  <c:v>43</c:v>
                </c:pt>
                <c:pt idx="1">
                  <c:v>63</c:v>
                </c:pt>
                <c:pt idx="2">
                  <c:v>30</c:v>
                </c:pt>
                <c:pt idx="3">
                  <c:v>26</c:v>
                </c:pt>
                <c:pt idx="4">
                  <c:v>5</c:v>
                </c:pt>
              </c:numCache>
            </c:numRef>
          </c:val>
          <c:extLst>
            <c:ext xmlns:c16="http://schemas.microsoft.com/office/drawing/2014/chart" uri="{C3380CC4-5D6E-409C-BE32-E72D297353CC}">
              <c16:uniqueId val="{0000000A-4BF9-458E-BC96-F9EE36F2F772}"/>
            </c:ext>
          </c:extLst>
        </c:ser>
        <c:dLbls>
          <c:showLegendKey val="0"/>
          <c:showVal val="1"/>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0" vertOverflow="ellipsis" vert="horz" wrap="square" anchor="ctr" anchorCtr="1" forceAA="0"/>
        <a:lstStyle/>
        <a:p>
          <a:pPr>
            <a:defRPr lang="zh-CN"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w="9525" cap="flat" cmpd="sng" algn="ctr">
      <a:noFill/>
      <a:round/>
    </a:ln>
    <a:effectLst/>
  </c:spPr>
  <c:txPr>
    <a:bodyPr/>
    <a:lstStyle/>
    <a:p>
      <a:pPr>
        <a:defRPr lang="zh-CN"/>
      </a:pPr>
      <a:endParaRPr lang="zh-CN"/>
    </a:p>
  </c:txPr>
  <c:externalData r:id="rId4">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0" vertOverflow="ellipsis" vert="horz" wrap="square" anchor="ctr" anchorCtr="1" forceAA="0"/>
          <a:lstStyle/>
          <a:p>
            <a:pPr defTabSz="914400">
              <a:defRPr lang="zh-CN" sz="1400" b="1" i="0" u="none" strike="noStrike" kern="1200" spc="0" baseline="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r>
              <a:rPr lang="en-US" altLang="zh-CN" b="1"/>
              <a:t>Ways to Know about Genertative Models</a:t>
            </a:r>
          </a:p>
        </c:rich>
      </c:tx>
      <c:layout>
        <c:manualLayout>
          <c:xMode val="edge"/>
          <c:yMode val="edge"/>
          <c:x val="0.21692507659455901"/>
          <c:y val="2.325208466966E-2"/>
        </c:manualLayout>
      </c:layout>
      <c:overlay val="0"/>
      <c:spPr>
        <a:noFill/>
        <a:ln>
          <a:noFill/>
        </a:ln>
        <a:effectLst/>
      </c:spPr>
      <c:txPr>
        <a:bodyPr rot="0" spcFirstLastPara="0" vertOverflow="ellipsis" vert="horz" wrap="square" anchor="ctr" anchorCtr="1" forceAA="0"/>
        <a:lstStyle/>
        <a:p>
          <a:pPr defTabSz="914400">
            <a:defRPr lang="zh-CN" sz="1400" b="1" i="0" u="none" strike="noStrike" kern="1200" spc="0" baseline="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endParaRPr lang="zh-CN"/>
        </a:p>
      </c:txPr>
    </c:title>
    <c:autoTitleDeleted val="0"/>
    <c:plotArea>
      <c:layout>
        <c:manualLayout>
          <c:layoutTarget val="inner"/>
          <c:xMode val="edge"/>
          <c:yMode val="edge"/>
          <c:x val="0.13561443216615601"/>
          <c:y val="0.171622212505466"/>
          <c:w val="0.74189854879509998"/>
          <c:h val="0.75951027547004801"/>
        </c:manualLayout>
      </c:layout>
      <c:barChart>
        <c:barDir val="bar"/>
        <c:grouping val="clustered"/>
        <c:varyColors val="0"/>
        <c:ser>
          <c:idx val="0"/>
          <c:order val="0"/>
          <c:tx>
            <c:strRef>
              <c:f>Sheet1!$B$1</c:f>
              <c:strCache>
                <c:ptCount val="1"/>
              </c:strCache>
            </c:strRef>
          </c:tx>
          <c:spPr>
            <a:blipFill rotWithShape="1">
              <a:blip xmlns:r="http://schemas.openxmlformats.org/officeDocument/2006/relationships" r:embed="rId4"/>
              <a:stretch>
                <a:fillRect/>
              </a:stretch>
            </a:blipFill>
            <a:ln>
              <a:noFill/>
            </a:ln>
            <a:effectLst/>
          </c:spPr>
          <c:invertIfNegative val="0"/>
          <c:dLbls>
            <c:spPr>
              <a:noFill/>
              <a:ln>
                <a:noFill/>
              </a:ln>
              <a:effectLst/>
            </c:spPr>
            <c:txPr>
              <a:bodyPr rot="0" spcFirstLastPara="0" vertOverflow="ellipsis" vert="horz" wrap="square" lIns="38100" tIns="19050" rIns="38100" bIns="19050" anchor="ctr" anchorCtr="1" forceAA="0"/>
              <a:lstStyle/>
              <a:p>
                <a:pPr>
                  <a:defRPr lang="zh-CN" sz="900" b="1" i="0" u="none" strike="noStrike" kern="1200" baseline="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Learning and Research</c:v>
                </c:pt>
                <c:pt idx="1">
                  <c:v>Network Data</c:v>
                </c:pt>
                <c:pt idx="2">
                  <c:v>Peer Communication</c:v>
                </c:pt>
                <c:pt idx="3">
                  <c:v>Other</c:v>
                </c:pt>
              </c:strCache>
            </c:strRef>
          </c:cat>
          <c:val>
            <c:numRef>
              <c:f>Sheet1!$B$2:$B$5</c:f>
              <c:numCache>
                <c:formatCode>General</c:formatCode>
                <c:ptCount val="4"/>
                <c:pt idx="0">
                  <c:v>147</c:v>
                </c:pt>
                <c:pt idx="1">
                  <c:v>130</c:v>
                </c:pt>
                <c:pt idx="2">
                  <c:v>161</c:v>
                </c:pt>
                <c:pt idx="3">
                  <c:v>101</c:v>
                </c:pt>
              </c:numCache>
            </c:numRef>
          </c:val>
          <c:extLst>
            <c:ext xmlns:c16="http://schemas.microsoft.com/office/drawing/2014/chart" uri="{C3380CC4-5D6E-409C-BE32-E72D297353CC}">
              <c16:uniqueId val="{00000000-09CB-4B11-9123-8873DE40EDBB}"/>
            </c:ext>
          </c:extLst>
        </c:ser>
        <c:dLbls>
          <c:showLegendKey val="0"/>
          <c:showVal val="1"/>
          <c:showCatName val="0"/>
          <c:showSerName val="0"/>
          <c:showPercent val="0"/>
          <c:showBubbleSize val="0"/>
        </c:dLbls>
        <c:gapWidth val="179"/>
        <c:overlap val="-22"/>
        <c:axId val="973801143"/>
        <c:axId val="570045264"/>
      </c:barChart>
      <c:catAx>
        <c:axId val="973801143"/>
        <c:scaling>
          <c:orientation val="maxMin"/>
        </c:scaling>
        <c:delete val="0"/>
        <c:axPos val="l"/>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forceAA="0"/>
          <a:lstStyle/>
          <a:p>
            <a:pPr>
              <a:defRPr lang="zh-CN" sz="900" b="1" i="0" u="none" strike="noStrike" kern="1200" baseline="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endParaRPr lang="zh-CN"/>
          </a:p>
        </c:txPr>
        <c:crossAx val="570045264"/>
        <c:crosses val="autoZero"/>
        <c:auto val="1"/>
        <c:lblAlgn val="ctr"/>
        <c:lblOffset val="100"/>
        <c:noMultiLvlLbl val="0"/>
      </c:catAx>
      <c:valAx>
        <c:axId val="570045264"/>
        <c:scaling>
          <c:orientation val="minMax"/>
        </c:scaling>
        <c:delete val="0"/>
        <c:axPos val="t"/>
        <c:numFmt formatCode="General" sourceLinked="1"/>
        <c:majorTickMark val="out"/>
        <c:minorTickMark val="none"/>
        <c:tickLblPos val="none"/>
        <c:spPr>
          <a:noFill/>
          <a:ln>
            <a:noFill/>
          </a:ln>
          <a:effectLst/>
        </c:spPr>
        <c:txPr>
          <a:bodyPr rot="-60000000" spcFirstLastPara="0" vertOverflow="ellipsis" vert="horz" wrap="square" anchor="ctr" anchorCtr="1" forceAA="0"/>
          <a:lstStyle/>
          <a:p>
            <a:pPr>
              <a:defRPr lang="zh-CN" sz="900" b="1" i="0" u="none" strike="noStrike" kern="1200" baseline="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endParaRPr lang="zh-CN"/>
          </a:p>
        </c:txPr>
        <c:crossAx val="973801143"/>
        <c:crosses val="autoZero"/>
        <c:crossBetween val="between"/>
      </c:valAx>
      <c:spPr>
        <a:noFill/>
        <a:ln>
          <a:noFill/>
        </a:ln>
        <a:effectLst/>
      </c:spPr>
    </c:plotArea>
    <c:plotVisOnly val="1"/>
    <c:dispBlanksAs val="gap"/>
    <c:showDLblsOverMax val="0"/>
  </c:chart>
  <c:spPr>
    <a:solidFill>
      <a:schemeClr val="bg1"/>
    </a:solidFill>
    <a:ln w="9525" cap="flat" cmpd="sng" algn="ctr">
      <a:noFill/>
      <a:round/>
    </a:ln>
    <a:effectLst>
      <a:outerShdw blurRad="63500" dist="37357" dir="2700000" sx="0" sy="0" rotWithShape="0">
        <a:scrgbClr r="0" g="0" b="0"/>
      </a:outerShdw>
    </a:effectLst>
  </c:spPr>
  <c:txPr>
    <a:bodyPr/>
    <a:lstStyle/>
    <a:p>
      <a:pPr>
        <a:defRPr lang="zh-CN" b="1">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endParaRPr lang="zh-CN"/>
    </a:p>
  </c:txPr>
  <c:externalData r:id="rId5">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0" vertOverflow="ellipsis" vert="horz" wrap="square" anchor="ctr" anchorCtr="1" forceAA="0"/>
          <a:lstStyle/>
          <a:p>
            <a:pPr defTabSz="914400">
              <a:defRPr lang="zh-CN" sz="1400" b="1" i="0" u="none" strike="noStrike" kern="1200" spc="0" baseline="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r>
              <a:rPr lang="en-US" altLang="zh-CN" b="1"/>
              <a:t>Application Scenarios</a:t>
            </a:r>
          </a:p>
        </c:rich>
      </c:tx>
      <c:layout>
        <c:manualLayout>
          <c:xMode val="edge"/>
          <c:yMode val="edge"/>
          <c:x val="0.37475629003806499"/>
          <c:y val="2.00449005772931E-2"/>
        </c:manualLayout>
      </c:layout>
      <c:overlay val="0"/>
      <c:spPr>
        <a:noFill/>
        <a:ln>
          <a:noFill/>
        </a:ln>
        <a:effectLst/>
      </c:spPr>
      <c:txPr>
        <a:bodyPr rot="0" spcFirstLastPara="0" vertOverflow="ellipsis" vert="horz" wrap="square" anchor="ctr" anchorCtr="1" forceAA="0"/>
        <a:lstStyle/>
        <a:p>
          <a:pPr defTabSz="914400">
            <a:defRPr lang="zh-CN" sz="1400" b="1" i="0" u="none" strike="noStrike" kern="1200" spc="0" baseline="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endParaRPr lang="zh-CN"/>
        </a:p>
      </c:txPr>
    </c:title>
    <c:autoTitleDeleted val="0"/>
    <c:plotArea>
      <c:layout>
        <c:manualLayout>
          <c:layoutTarget val="inner"/>
          <c:xMode val="edge"/>
          <c:yMode val="edge"/>
          <c:x val="0.13561443216615601"/>
          <c:y val="0.171622212505466"/>
          <c:w val="0.74189854879509998"/>
          <c:h val="0.75951027547004801"/>
        </c:manualLayout>
      </c:layout>
      <c:barChart>
        <c:barDir val="bar"/>
        <c:grouping val="clustered"/>
        <c:varyColors val="0"/>
        <c:ser>
          <c:idx val="0"/>
          <c:order val="0"/>
          <c:tx>
            <c:strRef>
              <c:f>Sheet1!$B$1</c:f>
              <c:strCache>
                <c:ptCount val="1"/>
              </c:strCache>
            </c:strRef>
          </c:tx>
          <c:spPr>
            <a:blipFill rotWithShape="1">
              <a:blip xmlns:r="http://schemas.openxmlformats.org/officeDocument/2006/relationships" r:embed="rId4"/>
              <a:stretch>
                <a:fillRect/>
              </a:stretch>
            </a:blipFill>
            <a:ln>
              <a:noFill/>
            </a:ln>
            <a:effectLst/>
          </c:spPr>
          <c:invertIfNegative val="0"/>
          <c:dLbls>
            <c:spPr>
              <a:noFill/>
              <a:ln>
                <a:noFill/>
              </a:ln>
              <a:effectLst/>
            </c:spPr>
            <c:txPr>
              <a:bodyPr rot="0" spcFirstLastPara="0" vertOverflow="ellipsis" vert="horz" wrap="square" lIns="38100" tIns="19050" rIns="38100" bIns="19050" anchor="ctr" anchorCtr="1" forceAA="0"/>
              <a:lstStyle/>
              <a:p>
                <a:pPr>
                  <a:defRPr lang="zh-CN" sz="900" b="0" i="0" u="none" strike="noStrike" kern="1200" baseline="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Data Generation</c:v>
                </c:pt>
                <c:pt idx="1">
                  <c:v>Image Processing</c:v>
                </c:pt>
                <c:pt idx="2">
                  <c:v>Natural Language Processing</c:v>
                </c:pt>
                <c:pt idx="3">
                  <c:v>Recommendation System</c:v>
                </c:pt>
                <c:pt idx="4">
                  <c:v>Other</c:v>
                </c:pt>
              </c:strCache>
            </c:strRef>
          </c:cat>
          <c:val>
            <c:numRef>
              <c:f>Sheet1!$B$2:$B$6</c:f>
              <c:numCache>
                <c:formatCode>General</c:formatCode>
                <c:ptCount val="5"/>
                <c:pt idx="0">
                  <c:v>141</c:v>
                </c:pt>
                <c:pt idx="1">
                  <c:v>80</c:v>
                </c:pt>
                <c:pt idx="2">
                  <c:v>66</c:v>
                </c:pt>
                <c:pt idx="3">
                  <c:v>101</c:v>
                </c:pt>
                <c:pt idx="4">
                  <c:v>20</c:v>
                </c:pt>
              </c:numCache>
            </c:numRef>
          </c:val>
          <c:extLst>
            <c:ext xmlns:c16="http://schemas.microsoft.com/office/drawing/2014/chart" uri="{C3380CC4-5D6E-409C-BE32-E72D297353CC}">
              <c16:uniqueId val="{00000000-63B2-4412-9B6C-E28227FE6C73}"/>
            </c:ext>
          </c:extLst>
        </c:ser>
        <c:dLbls>
          <c:showLegendKey val="0"/>
          <c:showVal val="1"/>
          <c:showCatName val="0"/>
          <c:showSerName val="0"/>
          <c:showPercent val="0"/>
          <c:showBubbleSize val="0"/>
        </c:dLbls>
        <c:gapWidth val="179"/>
        <c:overlap val="-22"/>
        <c:axId val="973801143"/>
        <c:axId val="570045264"/>
      </c:barChart>
      <c:catAx>
        <c:axId val="973801143"/>
        <c:scaling>
          <c:orientation val="maxMin"/>
        </c:scaling>
        <c:delete val="0"/>
        <c:axPos val="l"/>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forceAA="0"/>
          <a:lstStyle/>
          <a:p>
            <a:pPr>
              <a:defRPr lang="zh-CN" sz="900" b="1" i="0" u="none" strike="noStrike" kern="1200" baseline="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endParaRPr lang="zh-CN"/>
          </a:p>
        </c:txPr>
        <c:crossAx val="570045264"/>
        <c:crosses val="autoZero"/>
        <c:auto val="1"/>
        <c:lblAlgn val="ctr"/>
        <c:lblOffset val="100"/>
        <c:noMultiLvlLbl val="0"/>
      </c:catAx>
      <c:valAx>
        <c:axId val="570045264"/>
        <c:scaling>
          <c:orientation val="minMax"/>
        </c:scaling>
        <c:delete val="0"/>
        <c:axPos val="t"/>
        <c:numFmt formatCode="General" sourceLinked="1"/>
        <c:majorTickMark val="out"/>
        <c:minorTickMark val="none"/>
        <c:tickLblPos val="none"/>
        <c:spPr>
          <a:noFill/>
          <a:ln>
            <a:noFill/>
          </a:ln>
          <a:effectLst/>
        </c:spPr>
        <c:txPr>
          <a:bodyPr rot="-60000000" spcFirstLastPara="0" vertOverflow="ellipsis" vert="horz" wrap="square" anchor="ctr" anchorCtr="1" forceAA="0"/>
          <a:lstStyle/>
          <a:p>
            <a:pPr>
              <a:defRPr lang="zh-CN" sz="900" b="0" i="0" u="none" strike="noStrike" kern="1200" baseline="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endParaRPr lang="zh-CN"/>
          </a:p>
        </c:txPr>
        <c:crossAx val="973801143"/>
        <c:crosses val="autoZero"/>
        <c:crossBetween val="between"/>
      </c:valAx>
      <c:spPr>
        <a:noFill/>
        <a:ln>
          <a:noFill/>
        </a:ln>
        <a:effectLst/>
      </c:spPr>
    </c:plotArea>
    <c:plotVisOnly val="1"/>
    <c:dispBlanksAs val="gap"/>
    <c:showDLblsOverMax val="0"/>
  </c:chart>
  <c:spPr>
    <a:noFill/>
    <a:ln w="9525" cap="flat" cmpd="sng" algn="ctr">
      <a:noFill/>
      <a:round/>
    </a:ln>
    <a:effectLst>
      <a:outerShdw blurRad="63500" dist="37357" dir="2700000" sx="0" sy="0" rotWithShape="0">
        <a:scrgbClr r="0" g="0" b="0"/>
      </a:outerShdw>
    </a:effectLst>
  </c:spPr>
  <c:txPr>
    <a:bodyPr/>
    <a:lstStyle/>
    <a:p>
      <a:pPr>
        <a:defRPr lang="zh-CN">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defRPr>
      </a:pPr>
      <a:endParaRPr lang="zh-CN"/>
    </a:p>
  </c:txPr>
  <c:externalData r:id="rId5">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0" vertOverflow="ellipsis" vert="horz" wrap="square" anchor="ctr" anchorCtr="1" forceAA="0"/>
          <a:lstStyle/>
          <a:p>
            <a:pPr defTabSz="914400">
              <a:defRPr lang="zh-CN" sz="1200" b="1" i="0" u="none" strike="noStrike" kern="1200" spc="0" baseline="0">
                <a:solidFill>
                  <a:schemeClr val="tx1"/>
                </a:solidFill>
                <a:latin typeface="+mn-lt"/>
                <a:ea typeface="+mn-ea"/>
                <a:cs typeface="+mn-cs"/>
              </a:defRPr>
            </a:pPr>
            <a:r>
              <a:rPr lang="en-US" altLang="zh-CN" sz="1200" b="1"/>
              <a:t>Importance</a:t>
            </a:r>
          </a:p>
        </c:rich>
      </c:tx>
      <c:overlay val="0"/>
      <c:spPr>
        <a:noFill/>
        <a:ln>
          <a:noFill/>
        </a:ln>
        <a:effectLst/>
      </c:spPr>
      <c:txPr>
        <a:bodyPr rot="0" spcFirstLastPara="0" vertOverflow="ellipsis" vert="horz" wrap="square" anchor="ctr" anchorCtr="1" forceAA="0"/>
        <a:lstStyle/>
        <a:p>
          <a:pPr defTabSz="914400">
            <a:defRPr lang="zh-CN" sz="1200" b="1" i="0" u="none" strike="noStrike" kern="1200" spc="0" baseline="0">
              <a:solidFill>
                <a:schemeClr val="tx1"/>
              </a:solidFill>
              <a:latin typeface="+mn-lt"/>
              <a:ea typeface="+mn-ea"/>
              <a:cs typeface="+mn-cs"/>
            </a:defRPr>
          </a:pPr>
          <a:endParaRPr lang="zh-CN"/>
        </a:p>
      </c:txPr>
    </c:title>
    <c:autoTitleDeleted val="0"/>
    <c:plotArea>
      <c:layout/>
      <c:pieChart>
        <c:varyColors val="1"/>
        <c:ser>
          <c:idx val="0"/>
          <c:order val="0"/>
          <c:tx>
            <c:strRef>
              <c:f>Sheet1!$B$1</c:f>
              <c:strCache>
                <c:ptCount val="1"/>
                <c:pt idx="0">
                  <c:v>Importance</c:v>
                </c:pt>
              </c:strCache>
            </c:strRef>
          </c:tx>
          <c:spPr>
            <a:effectLst>
              <a:outerShdw blurRad="63500" sx="102000" sy="102000" algn="ctr" rotWithShape="0">
                <a:prstClr val="black">
                  <a:alpha val="30000"/>
                </a:prstClr>
              </a:outerShdw>
            </a:effectLst>
          </c:spPr>
          <c:dPt>
            <c:idx val="0"/>
            <c:bubble3D val="0"/>
            <c:spPr>
              <a:solidFill>
                <a:schemeClr val="accent1"/>
              </a:solidFill>
              <a:ln w="19050">
                <a:solidFill>
                  <a:schemeClr val="lt1"/>
                </a:solidFill>
              </a:ln>
              <a:effectLst>
                <a:outerShdw blurRad="63500" sx="102000" sy="102000" algn="ctr" rotWithShape="0">
                  <a:prstClr val="black">
                    <a:alpha val="30000"/>
                  </a:prstClr>
                </a:outerShdw>
              </a:effectLst>
            </c:spPr>
            <c:extLst>
              <c:ext xmlns:c16="http://schemas.microsoft.com/office/drawing/2014/chart" uri="{C3380CC4-5D6E-409C-BE32-E72D297353CC}">
                <c16:uniqueId val="{00000001-29D9-4072-B4E6-BB86E32F03D3}"/>
              </c:ext>
            </c:extLst>
          </c:dPt>
          <c:dPt>
            <c:idx val="1"/>
            <c:bubble3D val="0"/>
            <c:spPr>
              <a:solidFill>
                <a:schemeClr val="accent2"/>
              </a:solidFill>
              <a:ln w="19050">
                <a:solidFill>
                  <a:schemeClr val="lt1"/>
                </a:solidFill>
              </a:ln>
              <a:effectLst>
                <a:outerShdw blurRad="63500" sx="102000" sy="102000" algn="ctr" rotWithShape="0">
                  <a:prstClr val="black">
                    <a:alpha val="30000"/>
                  </a:prstClr>
                </a:outerShdw>
              </a:effectLst>
            </c:spPr>
            <c:extLst>
              <c:ext xmlns:c16="http://schemas.microsoft.com/office/drawing/2014/chart" uri="{C3380CC4-5D6E-409C-BE32-E72D297353CC}">
                <c16:uniqueId val="{00000003-29D9-4072-B4E6-BB86E32F03D3}"/>
              </c:ext>
            </c:extLst>
          </c:dPt>
          <c:dPt>
            <c:idx val="2"/>
            <c:bubble3D val="0"/>
            <c:spPr>
              <a:solidFill>
                <a:schemeClr val="accent3"/>
              </a:solidFill>
              <a:ln w="19050">
                <a:solidFill>
                  <a:schemeClr val="lt1"/>
                </a:solidFill>
              </a:ln>
              <a:effectLst>
                <a:outerShdw blurRad="63500" sx="102000" sy="102000" algn="ctr" rotWithShape="0">
                  <a:prstClr val="black">
                    <a:alpha val="30000"/>
                  </a:prstClr>
                </a:outerShdw>
              </a:effectLst>
            </c:spPr>
            <c:extLst>
              <c:ext xmlns:c16="http://schemas.microsoft.com/office/drawing/2014/chart" uri="{C3380CC4-5D6E-409C-BE32-E72D297353CC}">
                <c16:uniqueId val="{00000005-29D9-4072-B4E6-BB86E32F03D3}"/>
              </c:ext>
            </c:extLst>
          </c:dPt>
          <c:dPt>
            <c:idx val="3"/>
            <c:bubble3D val="0"/>
            <c:spPr>
              <a:solidFill>
                <a:schemeClr val="accent4"/>
              </a:solidFill>
              <a:ln w="19050">
                <a:solidFill>
                  <a:schemeClr val="lt1"/>
                </a:solidFill>
              </a:ln>
              <a:effectLst>
                <a:outerShdw blurRad="63500" sx="102000" sy="102000" algn="ctr" rotWithShape="0">
                  <a:prstClr val="black">
                    <a:alpha val="30000"/>
                  </a:prstClr>
                </a:outerShdw>
              </a:effectLst>
            </c:spPr>
            <c:extLst>
              <c:ext xmlns:c16="http://schemas.microsoft.com/office/drawing/2014/chart" uri="{C3380CC4-5D6E-409C-BE32-E72D297353CC}">
                <c16:uniqueId val="{00000007-29D9-4072-B4E6-BB86E32F03D3}"/>
              </c:ext>
            </c:extLst>
          </c:dPt>
          <c:dPt>
            <c:idx val="4"/>
            <c:bubble3D val="0"/>
            <c:spPr>
              <a:solidFill>
                <a:schemeClr val="accent5"/>
              </a:solidFill>
              <a:ln w="19050">
                <a:solidFill>
                  <a:schemeClr val="lt1"/>
                </a:solidFill>
              </a:ln>
              <a:effectLst>
                <a:outerShdw blurRad="63500" sx="102000" sy="102000" algn="ctr" rotWithShape="0">
                  <a:prstClr val="black">
                    <a:alpha val="30000"/>
                  </a:prstClr>
                </a:outerShdw>
              </a:effectLst>
            </c:spPr>
            <c:extLst>
              <c:ext xmlns:c16="http://schemas.microsoft.com/office/drawing/2014/chart" uri="{C3380CC4-5D6E-409C-BE32-E72D297353CC}">
                <c16:uniqueId val="{00000009-29D9-4072-B4E6-BB86E32F03D3}"/>
              </c:ext>
            </c:extLst>
          </c:dPt>
          <c:dLbls>
            <c:spPr>
              <a:noFill/>
              <a:ln>
                <a:noFill/>
              </a:ln>
              <a:effectLst/>
            </c:spPr>
            <c:txPr>
              <a:bodyPr rot="0" spcFirstLastPara="0" vertOverflow="ellipsis" vert="horz" wrap="square" lIns="38100" tIns="19050" rIns="38100" bIns="19050" anchor="ctr" anchorCtr="1" forceAA="0"/>
              <a:lstStyle/>
              <a:p>
                <a:pPr>
                  <a:defRPr lang="zh-CN" sz="1000" b="1" i="0" u="none" strike="noStrike" kern="1200" baseline="0">
                    <a:solidFill>
                      <a:schemeClr val="bg1"/>
                    </a:solidFill>
                    <a:latin typeface="+mn-lt"/>
                    <a:ea typeface="+mn-ea"/>
                    <a:cs typeface="+mn-cs"/>
                  </a:defRPr>
                </a:pPr>
                <a:endParaRPr lang="zh-CN"/>
              </a:p>
            </c:txPr>
            <c:dLblPos val="inEnd"/>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numRef>
              <c:f>Sheet1!$A$2:$A$6</c:f>
              <c:numCache>
                <c:formatCode>General</c:formatCode>
                <c:ptCount val="5"/>
                <c:pt idx="0">
                  <c:v>5</c:v>
                </c:pt>
                <c:pt idx="1">
                  <c:v>4</c:v>
                </c:pt>
                <c:pt idx="2">
                  <c:v>3</c:v>
                </c:pt>
                <c:pt idx="3">
                  <c:v>2</c:v>
                </c:pt>
                <c:pt idx="4">
                  <c:v>1</c:v>
                </c:pt>
              </c:numCache>
            </c:numRef>
          </c:cat>
          <c:val>
            <c:numRef>
              <c:f>Sheet1!$B$2:$B$6</c:f>
              <c:numCache>
                <c:formatCode>General</c:formatCode>
                <c:ptCount val="5"/>
                <c:pt idx="0">
                  <c:v>83</c:v>
                </c:pt>
                <c:pt idx="1">
                  <c:v>13</c:v>
                </c:pt>
                <c:pt idx="2">
                  <c:v>19</c:v>
                </c:pt>
                <c:pt idx="3">
                  <c:v>11</c:v>
                </c:pt>
                <c:pt idx="4">
                  <c:v>41</c:v>
                </c:pt>
              </c:numCache>
            </c:numRef>
          </c:val>
          <c:extLst>
            <c:ext xmlns:c16="http://schemas.microsoft.com/office/drawing/2014/chart" uri="{C3380CC4-5D6E-409C-BE32-E72D297353CC}">
              <c16:uniqueId val="{0000000A-29D9-4072-B4E6-BB86E32F03D3}"/>
            </c:ext>
          </c:extLst>
        </c:ser>
        <c:dLbls>
          <c:showLegendKey val="0"/>
          <c:showVal val="1"/>
          <c:showCatName val="0"/>
          <c:showSerName val="0"/>
          <c:showPercent val="0"/>
          <c:showBubbleSize val="0"/>
          <c:showLeaderLines val="1"/>
        </c:dLbls>
        <c:firstSliceAng val="0"/>
      </c:pieChart>
      <c:spPr>
        <a:noFill/>
        <a:ln>
          <a:noFill/>
        </a:ln>
        <a:effectLst/>
      </c:spPr>
    </c:plotArea>
    <c:legend>
      <c:legendPos val="b"/>
      <c:legendEntry>
        <c:idx val="0"/>
        <c:txPr>
          <a:bodyPr rot="0" spcFirstLastPara="0" vertOverflow="ellipsis" vert="horz" wrap="square" anchor="ctr" anchorCtr="1"/>
          <a:lstStyle/>
          <a:p>
            <a:pPr>
              <a:defRPr lang="zh-CN" sz="900" b="1" i="0" u="none" strike="noStrike" kern="1200" baseline="0">
                <a:solidFill>
                  <a:schemeClr val="tx1">
                    <a:lumMod val="65000"/>
                    <a:lumOff val="35000"/>
                  </a:schemeClr>
                </a:solidFill>
                <a:latin typeface="+mn-lt"/>
                <a:ea typeface="+mn-ea"/>
                <a:cs typeface="+mn-cs"/>
              </a:defRPr>
            </a:pPr>
            <a:endParaRPr lang="zh-CN"/>
          </a:p>
        </c:txPr>
      </c:legendEntry>
      <c:legendEntry>
        <c:idx val="1"/>
        <c:txPr>
          <a:bodyPr rot="0" spcFirstLastPara="0" vertOverflow="ellipsis" vert="horz" wrap="square" anchor="ctr" anchorCtr="1"/>
          <a:lstStyle/>
          <a:p>
            <a:pPr>
              <a:defRPr lang="zh-CN" sz="900" b="1" i="0" u="none" strike="noStrike" kern="1200" baseline="0">
                <a:solidFill>
                  <a:schemeClr val="tx1">
                    <a:lumMod val="65000"/>
                    <a:lumOff val="35000"/>
                  </a:schemeClr>
                </a:solidFill>
                <a:latin typeface="+mn-lt"/>
                <a:ea typeface="+mn-ea"/>
                <a:cs typeface="+mn-cs"/>
              </a:defRPr>
            </a:pPr>
            <a:endParaRPr lang="zh-CN"/>
          </a:p>
        </c:txPr>
      </c:legendEntry>
      <c:legendEntry>
        <c:idx val="2"/>
        <c:txPr>
          <a:bodyPr rot="0" spcFirstLastPara="0" vertOverflow="ellipsis" vert="horz" wrap="square" anchor="ctr" anchorCtr="1"/>
          <a:lstStyle/>
          <a:p>
            <a:pPr>
              <a:defRPr lang="zh-CN" sz="900" b="1" i="0" u="none" strike="noStrike" kern="1200" baseline="0">
                <a:solidFill>
                  <a:schemeClr val="tx1">
                    <a:lumMod val="65000"/>
                    <a:lumOff val="35000"/>
                  </a:schemeClr>
                </a:solidFill>
                <a:latin typeface="+mn-lt"/>
                <a:ea typeface="+mn-ea"/>
                <a:cs typeface="+mn-cs"/>
              </a:defRPr>
            </a:pPr>
            <a:endParaRPr lang="zh-CN"/>
          </a:p>
        </c:txPr>
      </c:legendEntry>
      <c:legendEntry>
        <c:idx val="3"/>
        <c:txPr>
          <a:bodyPr rot="0" spcFirstLastPara="0" vertOverflow="ellipsis" vert="horz" wrap="square" anchor="ctr" anchorCtr="1"/>
          <a:lstStyle/>
          <a:p>
            <a:pPr>
              <a:defRPr lang="zh-CN" sz="900" b="1" i="0" u="none" strike="noStrike" kern="1200" baseline="0">
                <a:solidFill>
                  <a:schemeClr val="tx1">
                    <a:lumMod val="65000"/>
                    <a:lumOff val="35000"/>
                  </a:schemeClr>
                </a:solidFill>
                <a:latin typeface="+mn-lt"/>
                <a:ea typeface="+mn-ea"/>
                <a:cs typeface="+mn-cs"/>
              </a:defRPr>
            </a:pPr>
            <a:endParaRPr lang="zh-CN"/>
          </a:p>
        </c:txPr>
      </c:legendEntry>
      <c:legendEntry>
        <c:idx val="4"/>
        <c:txPr>
          <a:bodyPr rot="0" spcFirstLastPara="0" vertOverflow="ellipsis" vert="horz" wrap="square" anchor="ctr" anchorCtr="1"/>
          <a:lstStyle/>
          <a:p>
            <a:pPr>
              <a:defRPr lang="zh-CN" sz="900" b="1" i="0" u="none" strike="noStrike" kern="1200" baseline="0">
                <a:solidFill>
                  <a:schemeClr val="tx1">
                    <a:lumMod val="65000"/>
                    <a:lumOff val="35000"/>
                  </a:schemeClr>
                </a:solidFill>
                <a:latin typeface="+mn-lt"/>
                <a:ea typeface="+mn-ea"/>
                <a:cs typeface="+mn-cs"/>
              </a:defRPr>
            </a:pPr>
            <a:endParaRPr lang="zh-CN"/>
          </a:p>
        </c:txPr>
      </c:legendEntry>
      <c:overlay val="0"/>
      <c:spPr>
        <a:noFill/>
        <a:ln>
          <a:noFill/>
        </a:ln>
        <a:effectLst/>
      </c:spPr>
      <c:txPr>
        <a:bodyPr rot="0" spcFirstLastPara="0" vertOverflow="ellipsis" vert="horz" wrap="square" anchor="ctr" anchorCtr="1" forceAA="0"/>
        <a:lstStyle/>
        <a:p>
          <a:pPr>
            <a:defRPr lang="zh-CN" sz="900" b="1"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w="9525" cap="flat" cmpd="sng" algn="ctr">
      <a:noFill/>
      <a:round/>
    </a:ln>
    <a:effectLst/>
  </c:spPr>
  <c:txPr>
    <a:bodyPr/>
    <a:lstStyle/>
    <a:p>
      <a:pPr>
        <a:defRPr lang="zh-CN" b="1"/>
      </a:pPr>
      <a:endParaRPr lang="zh-CN"/>
    </a:p>
  </c:txPr>
  <c:externalData r:id="rId4">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0" vertOverflow="ellipsis" vert="horz" wrap="square" anchor="ctr" anchorCtr="1" forceAA="0"/>
          <a:lstStyle/>
          <a:p>
            <a:pPr defTabSz="914400">
              <a:defRPr lang="zh-CN" sz="1200" b="1" i="0" u="none" strike="noStrike" kern="1200" spc="0" baseline="0">
                <a:solidFill>
                  <a:schemeClr val="tx1"/>
                </a:solidFill>
                <a:latin typeface="+mn-lt"/>
                <a:ea typeface="+mn-ea"/>
                <a:cs typeface="+mn-cs"/>
              </a:defRPr>
            </a:pPr>
            <a:r>
              <a:rPr lang="en-US" altLang="zh-CN" sz="1200" b="1"/>
              <a:t>Understanding Level about Ethics</a:t>
            </a:r>
          </a:p>
        </c:rich>
      </c:tx>
      <c:overlay val="0"/>
      <c:spPr>
        <a:noFill/>
        <a:ln>
          <a:noFill/>
        </a:ln>
        <a:effectLst/>
      </c:spPr>
      <c:txPr>
        <a:bodyPr rot="0" spcFirstLastPara="0" vertOverflow="ellipsis" vert="horz" wrap="square" anchor="ctr" anchorCtr="1" forceAA="0"/>
        <a:lstStyle/>
        <a:p>
          <a:pPr defTabSz="914400">
            <a:defRPr lang="zh-CN" sz="1200" b="1" i="0" u="none" strike="noStrike" kern="1200" spc="0" baseline="0">
              <a:solidFill>
                <a:schemeClr val="tx1"/>
              </a:solidFill>
              <a:latin typeface="+mn-lt"/>
              <a:ea typeface="+mn-ea"/>
              <a:cs typeface="+mn-cs"/>
            </a:defRPr>
          </a:pPr>
          <a:endParaRPr lang="zh-CN"/>
        </a:p>
      </c:txPr>
    </c:title>
    <c:autoTitleDeleted val="0"/>
    <c:plotArea>
      <c:layout/>
      <c:pieChart>
        <c:varyColors val="1"/>
        <c:ser>
          <c:idx val="0"/>
          <c:order val="0"/>
          <c:tx>
            <c:strRef>
              <c:f>Sheet1!$B$1</c:f>
              <c:strCache>
                <c:ptCount val="1"/>
                <c:pt idx="0">
                  <c:v>Understanding Level</c:v>
                </c:pt>
              </c:strCache>
            </c:strRef>
          </c:tx>
          <c:spPr>
            <a:effectLst>
              <a:outerShdw blurRad="63500" sx="102000" sy="102000" algn="ctr" rotWithShape="0">
                <a:prstClr val="black">
                  <a:alpha val="30000"/>
                </a:prstClr>
              </a:outerShdw>
            </a:effectLst>
          </c:spPr>
          <c:dPt>
            <c:idx val="0"/>
            <c:bubble3D val="0"/>
            <c:spPr>
              <a:solidFill>
                <a:schemeClr val="accent1"/>
              </a:solidFill>
              <a:ln w="19050">
                <a:solidFill>
                  <a:schemeClr val="lt1"/>
                </a:solidFill>
              </a:ln>
              <a:effectLst>
                <a:outerShdw blurRad="63500" sx="102000" sy="102000" algn="ctr" rotWithShape="0">
                  <a:prstClr val="black">
                    <a:alpha val="30000"/>
                  </a:prstClr>
                </a:outerShdw>
              </a:effectLst>
            </c:spPr>
            <c:extLst>
              <c:ext xmlns:c16="http://schemas.microsoft.com/office/drawing/2014/chart" uri="{C3380CC4-5D6E-409C-BE32-E72D297353CC}">
                <c16:uniqueId val="{00000001-381E-43F2-9EC8-7F54C1112180}"/>
              </c:ext>
            </c:extLst>
          </c:dPt>
          <c:dPt>
            <c:idx val="1"/>
            <c:bubble3D val="0"/>
            <c:spPr>
              <a:solidFill>
                <a:schemeClr val="accent2"/>
              </a:solidFill>
              <a:ln w="19050">
                <a:solidFill>
                  <a:schemeClr val="lt1"/>
                </a:solidFill>
              </a:ln>
              <a:effectLst>
                <a:outerShdw blurRad="63500" sx="102000" sy="102000" algn="ctr" rotWithShape="0">
                  <a:prstClr val="black">
                    <a:alpha val="30000"/>
                  </a:prstClr>
                </a:outerShdw>
              </a:effectLst>
            </c:spPr>
            <c:extLst>
              <c:ext xmlns:c16="http://schemas.microsoft.com/office/drawing/2014/chart" uri="{C3380CC4-5D6E-409C-BE32-E72D297353CC}">
                <c16:uniqueId val="{00000003-381E-43F2-9EC8-7F54C1112180}"/>
              </c:ext>
            </c:extLst>
          </c:dPt>
          <c:dPt>
            <c:idx val="2"/>
            <c:bubble3D val="0"/>
            <c:spPr>
              <a:solidFill>
                <a:schemeClr val="accent3"/>
              </a:solidFill>
              <a:ln w="19050">
                <a:solidFill>
                  <a:schemeClr val="lt1"/>
                </a:solidFill>
              </a:ln>
              <a:effectLst>
                <a:outerShdw blurRad="63500" sx="102000" sy="102000" algn="ctr" rotWithShape="0">
                  <a:prstClr val="black">
                    <a:alpha val="30000"/>
                  </a:prstClr>
                </a:outerShdw>
              </a:effectLst>
            </c:spPr>
            <c:extLst>
              <c:ext xmlns:c16="http://schemas.microsoft.com/office/drawing/2014/chart" uri="{C3380CC4-5D6E-409C-BE32-E72D297353CC}">
                <c16:uniqueId val="{00000005-381E-43F2-9EC8-7F54C1112180}"/>
              </c:ext>
            </c:extLst>
          </c:dPt>
          <c:dPt>
            <c:idx val="3"/>
            <c:bubble3D val="0"/>
            <c:spPr>
              <a:solidFill>
                <a:schemeClr val="accent4"/>
              </a:solidFill>
              <a:ln w="19050">
                <a:solidFill>
                  <a:schemeClr val="lt1"/>
                </a:solidFill>
              </a:ln>
              <a:effectLst>
                <a:outerShdw blurRad="63500" sx="102000" sy="102000" algn="ctr" rotWithShape="0">
                  <a:prstClr val="black">
                    <a:alpha val="30000"/>
                  </a:prstClr>
                </a:outerShdw>
              </a:effectLst>
            </c:spPr>
            <c:extLst>
              <c:ext xmlns:c16="http://schemas.microsoft.com/office/drawing/2014/chart" uri="{C3380CC4-5D6E-409C-BE32-E72D297353CC}">
                <c16:uniqueId val="{00000007-381E-43F2-9EC8-7F54C1112180}"/>
              </c:ext>
            </c:extLst>
          </c:dPt>
          <c:dPt>
            <c:idx val="4"/>
            <c:bubble3D val="0"/>
            <c:spPr>
              <a:solidFill>
                <a:schemeClr val="accent5"/>
              </a:solidFill>
              <a:ln w="19050">
                <a:solidFill>
                  <a:schemeClr val="lt1"/>
                </a:solidFill>
              </a:ln>
              <a:effectLst>
                <a:outerShdw blurRad="63500" sx="102000" sy="102000" algn="ctr" rotWithShape="0">
                  <a:prstClr val="black">
                    <a:alpha val="30000"/>
                  </a:prstClr>
                </a:outerShdw>
              </a:effectLst>
            </c:spPr>
            <c:extLst>
              <c:ext xmlns:c16="http://schemas.microsoft.com/office/drawing/2014/chart" uri="{C3380CC4-5D6E-409C-BE32-E72D297353CC}">
                <c16:uniqueId val="{00000009-381E-43F2-9EC8-7F54C1112180}"/>
              </c:ext>
            </c:extLst>
          </c:dPt>
          <c:dLbls>
            <c:spPr>
              <a:noFill/>
              <a:ln>
                <a:noFill/>
              </a:ln>
              <a:effectLst/>
            </c:spPr>
            <c:txPr>
              <a:bodyPr rot="0" spcFirstLastPara="0" vertOverflow="ellipsis" vert="horz" wrap="square" lIns="38100" tIns="19050" rIns="38100" bIns="19050" anchor="ctr" anchorCtr="1" forceAA="0"/>
              <a:lstStyle/>
              <a:p>
                <a:pPr>
                  <a:defRPr lang="zh-CN" sz="1000" b="1" i="0" u="none" strike="noStrike" kern="1200" baseline="0">
                    <a:solidFill>
                      <a:schemeClr val="bg1"/>
                    </a:solidFill>
                    <a:latin typeface="+mn-lt"/>
                    <a:ea typeface="+mn-ea"/>
                    <a:cs typeface="+mn-cs"/>
                  </a:defRPr>
                </a:pPr>
                <a:endParaRPr lang="zh-CN"/>
              </a:p>
            </c:txPr>
            <c:dLblPos val="inEnd"/>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numRef>
              <c:f>Sheet1!$A$2:$A$6</c:f>
              <c:numCache>
                <c:formatCode>General</c:formatCode>
                <c:ptCount val="5"/>
                <c:pt idx="0">
                  <c:v>5</c:v>
                </c:pt>
                <c:pt idx="1">
                  <c:v>4</c:v>
                </c:pt>
                <c:pt idx="2">
                  <c:v>3</c:v>
                </c:pt>
                <c:pt idx="3">
                  <c:v>2</c:v>
                </c:pt>
                <c:pt idx="4">
                  <c:v>1</c:v>
                </c:pt>
              </c:numCache>
            </c:numRef>
          </c:cat>
          <c:val>
            <c:numRef>
              <c:f>Sheet1!$B$2:$B$6</c:f>
              <c:numCache>
                <c:formatCode>General</c:formatCode>
                <c:ptCount val="5"/>
                <c:pt idx="0">
                  <c:v>11</c:v>
                </c:pt>
                <c:pt idx="1">
                  <c:v>21</c:v>
                </c:pt>
                <c:pt idx="2">
                  <c:v>19</c:v>
                </c:pt>
                <c:pt idx="3">
                  <c:v>33</c:v>
                </c:pt>
                <c:pt idx="4">
                  <c:v>83</c:v>
                </c:pt>
              </c:numCache>
            </c:numRef>
          </c:val>
          <c:extLst>
            <c:ext xmlns:c16="http://schemas.microsoft.com/office/drawing/2014/chart" uri="{C3380CC4-5D6E-409C-BE32-E72D297353CC}">
              <c16:uniqueId val="{0000000A-381E-43F2-9EC8-7F54C1112180}"/>
            </c:ext>
          </c:extLst>
        </c:ser>
        <c:dLbls>
          <c:showLegendKey val="0"/>
          <c:showVal val="1"/>
          <c:showCatName val="0"/>
          <c:showSerName val="0"/>
          <c:showPercent val="0"/>
          <c:showBubbleSize val="0"/>
          <c:showLeaderLines val="1"/>
        </c:dLbls>
        <c:firstSliceAng val="0"/>
      </c:pieChart>
      <c:spPr>
        <a:noFill/>
        <a:ln>
          <a:noFill/>
        </a:ln>
        <a:effectLst/>
      </c:spPr>
    </c:plotArea>
    <c:legend>
      <c:legendPos val="b"/>
      <c:legendEntry>
        <c:idx val="0"/>
        <c:txPr>
          <a:bodyPr rot="0" spcFirstLastPara="0" vertOverflow="ellipsis" vert="horz" wrap="square" anchor="ctr" anchorCtr="1"/>
          <a:lstStyle/>
          <a:p>
            <a:pPr>
              <a:defRPr lang="zh-CN" sz="900" b="1" i="0" u="none" strike="noStrike" kern="1200" baseline="0">
                <a:solidFill>
                  <a:schemeClr val="tx1">
                    <a:lumMod val="65000"/>
                    <a:lumOff val="35000"/>
                  </a:schemeClr>
                </a:solidFill>
                <a:latin typeface="+mn-lt"/>
                <a:ea typeface="+mn-ea"/>
                <a:cs typeface="+mn-cs"/>
              </a:defRPr>
            </a:pPr>
            <a:endParaRPr lang="zh-CN"/>
          </a:p>
        </c:txPr>
      </c:legendEntry>
      <c:legendEntry>
        <c:idx val="1"/>
        <c:txPr>
          <a:bodyPr rot="0" spcFirstLastPara="0" vertOverflow="ellipsis" vert="horz" wrap="square" anchor="ctr" anchorCtr="1"/>
          <a:lstStyle/>
          <a:p>
            <a:pPr>
              <a:defRPr lang="zh-CN" sz="900" b="1" i="0" u="none" strike="noStrike" kern="1200" baseline="0">
                <a:solidFill>
                  <a:schemeClr val="tx1">
                    <a:lumMod val="65000"/>
                    <a:lumOff val="35000"/>
                  </a:schemeClr>
                </a:solidFill>
                <a:latin typeface="+mn-lt"/>
                <a:ea typeface="+mn-ea"/>
                <a:cs typeface="+mn-cs"/>
              </a:defRPr>
            </a:pPr>
            <a:endParaRPr lang="zh-CN"/>
          </a:p>
        </c:txPr>
      </c:legendEntry>
      <c:legendEntry>
        <c:idx val="2"/>
        <c:txPr>
          <a:bodyPr rot="0" spcFirstLastPara="0" vertOverflow="ellipsis" vert="horz" wrap="square" anchor="ctr" anchorCtr="1"/>
          <a:lstStyle/>
          <a:p>
            <a:pPr>
              <a:defRPr lang="zh-CN" sz="900" b="1" i="0" u="none" strike="noStrike" kern="1200" baseline="0">
                <a:solidFill>
                  <a:schemeClr val="tx1">
                    <a:lumMod val="65000"/>
                    <a:lumOff val="35000"/>
                  </a:schemeClr>
                </a:solidFill>
                <a:latin typeface="+mn-lt"/>
                <a:ea typeface="+mn-ea"/>
                <a:cs typeface="+mn-cs"/>
              </a:defRPr>
            </a:pPr>
            <a:endParaRPr lang="zh-CN"/>
          </a:p>
        </c:txPr>
      </c:legendEntry>
      <c:legendEntry>
        <c:idx val="3"/>
        <c:txPr>
          <a:bodyPr rot="0" spcFirstLastPara="0" vertOverflow="ellipsis" vert="horz" wrap="square" anchor="ctr" anchorCtr="1"/>
          <a:lstStyle/>
          <a:p>
            <a:pPr>
              <a:defRPr lang="zh-CN" sz="900" b="1" i="0" u="none" strike="noStrike" kern="1200" baseline="0">
                <a:solidFill>
                  <a:schemeClr val="tx1">
                    <a:lumMod val="65000"/>
                    <a:lumOff val="35000"/>
                  </a:schemeClr>
                </a:solidFill>
                <a:latin typeface="+mn-lt"/>
                <a:ea typeface="+mn-ea"/>
                <a:cs typeface="+mn-cs"/>
              </a:defRPr>
            </a:pPr>
            <a:endParaRPr lang="zh-CN"/>
          </a:p>
        </c:txPr>
      </c:legendEntry>
      <c:legendEntry>
        <c:idx val="4"/>
        <c:txPr>
          <a:bodyPr rot="0" spcFirstLastPara="0" vertOverflow="ellipsis" vert="horz" wrap="square" anchor="ctr" anchorCtr="1"/>
          <a:lstStyle/>
          <a:p>
            <a:pPr>
              <a:defRPr lang="zh-CN" sz="900" b="1" i="0" u="none" strike="noStrike" kern="1200" baseline="0">
                <a:solidFill>
                  <a:schemeClr val="tx1">
                    <a:lumMod val="65000"/>
                    <a:lumOff val="35000"/>
                  </a:schemeClr>
                </a:solidFill>
                <a:latin typeface="+mn-lt"/>
                <a:ea typeface="+mn-ea"/>
                <a:cs typeface="+mn-cs"/>
              </a:defRPr>
            </a:pPr>
            <a:endParaRPr lang="zh-CN"/>
          </a:p>
        </c:txPr>
      </c:legendEntry>
      <c:overlay val="0"/>
      <c:spPr>
        <a:noFill/>
        <a:ln>
          <a:noFill/>
        </a:ln>
        <a:effectLst/>
      </c:spPr>
      <c:txPr>
        <a:bodyPr rot="0" spcFirstLastPara="0" vertOverflow="ellipsis" vert="horz" wrap="square" anchor="ctr" anchorCtr="1" forceAA="0"/>
        <a:lstStyle/>
        <a:p>
          <a:pPr>
            <a:defRPr lang="zh-CN" sz="900" b="1"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w="9525" cap="flat" cmpd="sng" algn="ctr">
      <a:noFill/>
      <a:round/>
    </a:ln>
    <a:effectLst/>
  </c:spPr>
  <c:txPr>
    <a:bodyPr/>
    <a:lstStyle/>
    <a:p>
      <a:pPr>
        <a:defRPr lang="zh-CN"/>
      </a:pPr>
      <a:endParaRPr lang="zh-CN"/>
    </a:p>
  </c:txPr>
  <c:externalData r:id="rId4">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0" vertOverflow="ellipsis" vert="horz" wrap="square" anchor="ctr" anchorCtr="1" forceAA="0"/>
          <a:lstStyle/>
          <a:p>
            <a:pPr defTabSz="914400">
              <a:defRPr lang="zh-CN" sz="1200" b="1" i="0" u="none" strike="noStrike" kern="1200" spc="0" baseline="0">
                <a:solidFill>
                  <a:schemeClr val="tx1"/>
                </a:solidFill>
                <a:latin typeface="+mn-lt"/>
                <a:ea typeface="+mn-ea"/>
                <a:cs typeface="+mn-cs"/>
              </a:defRPr>
            </a:pPr>
            <a:r>
              <a:rPr lang="en-US" altLang="zh-CN" sz="1200" b="1"/>
              <a:t>Knowledge Level about GM (architecture, datasets)</a:t>
            </a:r>
          </a:p>
        </c:rich>
      </c:tx>
      <c:overlay val="0"/>
      <c:spPr>
        <a:noFill/>
        <a:ln>
          <a:noFill/>
        </a:ln>
        <a:effectLst/>
      </c:spPr>
      <c:txPr>
        <a:bodyPr rot="0" spcFirstLastPara="0" vertOverflow="ellipsis" vert="horz" wrap="square" anchor="ctr" anchorCtr="1" forceAA="0"/>
        <a:lstStyle/>
        <a:p>
          <a:pPr defTabSz="914400">
            <a:defRPr lang="zh-CN" sz="1200" b="1" i="0" u="none" strike="noStrike" kern="1200" spc="0" baseline="0">
              <a:solidFill>
                <a:schemeClr val="tx1"/>
              </a:solidFill>
              <a:latin typeface="+mn-lt"/>
              <a:ea typeface="+mn-ea"/>
              <a:cs typeface="+mn-cs"/>
            </a:defRPr>
          </a:pPr>
          <a:endParaRPr lang="zh-CN"/>
        </a:p>
      </c:txPr>
    </c:title>
    <c:autoTitleDeleted val="0"/>
    <c:plotArea>
      <c:layout/>
      <c:pieChart>
        <c:varyColors val="1"/>
        <c:ser>
          <c:idx val="0"/>
          <c:order val="0"/>
          <c:tx>
            <c:strRef>
              <c:f>Sheet1!$B$1</c:f>
              <c:strCache>
                <c:ptCount val="1"/>
                <c:pt idx="0">
                  <c:v>Understanding Level</c:v>
                </c:pt>
              </c:strCache>
            </c:strRef>
          </c:tx>
          <c:spPr>
            <a:effectLst>
              <a:outerShdw blurRad="63500" sx="102000" sy="102000" algn="ctr" rotWithShape="0">
                <a:prstClr val="black">
                  <a:alpha val="30000"/>
                </a:prstClr>
              </a:outerShdw>
            </a:effectLst>
          </c:spPr>
          <c:dPt>
            <c:idx val="0"/>
            <c:bubble3D val="0"/>
            <c:spPr>
              <a:solidFill>
                <a:schemeClr val="accent1"/>
              </a:solidFill>
              <a:ln w="19050">
                <a:solidFill>
                  <a:schemeClr val="lt1"/>
                </a:solidFill>
              </a:ln>
              <a:effectLst>
                <a:outerShdw blurRad="63500" sx="102000" sy="102000" algn="ctr" rotWithShape="0">
                  <a:prstClr val="black">
                    <a:alpha val="30000"/>
                  </a:prstClr>
                </a:outerShdw>
              </a:effectLst>
            </c:spPr>
            <c:extLst>
              <c:ext xmlns:c16="http://schemas.microsoft.com/office/drawing/2014/chart" uri="{C3380CC4-5D6E-409C-BE32-E72D297353CC}">
                <c16:uniqueId val="{00000001-C48F-4C0A-A8D3-52E3F44FC4A5}"/>
              </c:ext>
            </c:extLst>
          </c:dPt>
          <c:dPt>
            <c:idx val="1"/>
            <c:bubble3D val="0"/>
            <c:spPr>
              <a:solidFill>
                <a:schemeClr val="accent2"/>
              </a:solidFill>
              <a:ln w="19050">
                <a:solidFill>
                  <a:schemeClr val="lt1"/>
                </a:solidFill>
              </a:ln>
              <a:effectLst>
                <a:outerShdw blurRad="63500" sx="102000" sy="102000" algn="ctr" rotWithShape="0">
                  <a:prstClr val="black">
                    <a:alpha val="30000"/>
                  </a:prstClr>
                </a:outerShdw>
              </a:effectLst>
            </c:spPr>
            <c:extLst>
              <c:ext xmlns:c16="http://schemas.microsoft.com/office/drawing/2014/chart" uri="{C3380CC4-5D6E-409C-BE32-E72D297353CC}">
                <c16:uniqueId val="{00000003-C48F-4C0A-A8D3-52E3F44FC4A5}"/>
              </c:ext>
            </c:extLst>
          </c:dPt>
          <c:dPt>
            <c:idx val="2"/>
            <c:bubble3D val="0"/>
            <c:spPr>
              <a:solidFill>
                <a:schemeClr val="accent3"/>
              </a:solidFill>
              <a:ln w="19050">
                <a:solidFill>
                  <a:schemeClr val="lt1"/>
                </a:solidFill>
              </a:ln>
              <a:effectLst>
                <a:outerShdw blurRad="63500" sx="102000" sy="102000" algn="ctr" rotWithShape="0">
                  <a:prstClr val="black">
                    <a:alpha val="30000"/>
                  </a:prstClr>
                </a:outerShdw>
              </a:effectLst>
            </c:spPr>
            <c:extLst>
              <c:ext xmlns:c16="http://schemas.microsoft.com/office/drawing/2014/chart" uri="{C3380CC4-5D6E-409C-BE32-E72D297353CC}">
                <c16:uniqueId val="{00000005-C48F-4C0A-A8D3-52E3F44FC4A5}"/>
              </c:ext>
            </c:extLst>
          </c:dPt>
          <c:dPt>
            <c:idx val="3"/>
            <c:bubble3D val="0"/>
            <c:spPr>
              <a:solidFill>
                <a:schemeClr val="accent4"/>
              </a:solidFill>
              <a:ln w="19050">
                <a:solidFill>
                  <a:schemeClr val="lt1"/>
                </a:solidFill>
              </a:ln>
              <a:effectLst>
                <a:outerShdw blurRad="63500" sx="102000" sy="102000" algn="ctr" rotWithShape="0">
                  <a:prstClr val="black">
                    <a:alpha val="30000"/>
                  </a:prstClr>
                </a:outerShdw>
              </a:effectLst>
            </c:spPr>
            <c:extLst>
              <c:ext xmlns:c16="http://schemas.microsoft.com/office/drawing/2014/chart" uri="{C3380CC4-5D6E-409C-BE32-E72D297353CC}">
                <c16:uniqueId val="{00000007-C48F-4C0A-A8D3-52E3F44FC4A5}"/>
              </c:ext>
            </c:extLst>
          </c:dPt>
          <c:dPt>
            <c:idx val="4"/>
            <c:bubble3D val="0"/>
            <c:spPr>
              <a:solidFill>
                <a:schemeClr val="accent5"/>
              </a:solidFill>
              <a:ln w="19050">
                <a:solidFill>
                  <a:schemeClr val="lt1"/>
                </a:solidFill>
              </a:ln>
              <a:effectLst>
                <a:outerShdw blurRad="63500" sx="102000" sy="102000" algn="ctr" rotWithShape="0">
                  <a:prstClr val="black">
                    <a:alpha val="30000"/>
                  </a:prstClr>
                </a:outerShdw>
              </a:effectLst>
            </c:spPr>
            <c:extLst>
              <c:ext xmlns:c16="http://schemas.microsoft.com/office/drawing/2014/chart" uri="{C3380CC4-5D6E-409C-BE32-E72D297353CC}">
                <c16:uniqueId val="{00000009-C48F-4C0A-A8D3-52E3F44FC4A5}"/>
              </c:ext>
            </c:extLst>
          </c:dPt>
          <c:dLbls>
            <c:spPr>
              <a:noFill/>
              <a:ln>
                <a:noFill/>
              </a:ln>
              <a:effectLst/>
            </c:spPr>
            <c:txPr>
              <a:bodyPr rot="0" spcFirstLastPara="0" vertOverflow="ellipsis" vert="horz" wrap="square" lIns="38100" tIns="19050" rIns="38100" bIns="19050" anchor="ctr" anchorCtr="1" forceAA="0"/>
              <a:lstStyle/>
              <a:p>
                <a:pPr>
                  <a:defRPr lang="zh-CN" sz="1000" b="1" i="0" u="none" strike="noStrike" kern="1200" baseline="0">
                    <a:solidFill>
                      <a:schemeClr val="bg1"/>
                    </a:solidFill>
                    <a:latin typeface="+mn-lt"/>
                    <a:ea typeface="+mn-ea"/>
                    <a:cs typeface="+mn-cs"/>
                  </a:defRPr>
                </a:pPr>
                <a:endParaRPr lang="zh-CN"/>
              </a:p>
            </c:txPr>
            <c:dLblPos val="inEnd"/>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numRef>
              <c:f>Sheet1!$A$2:$A$6</c:f>
              <c:numCache>
                <c:formatCode>General</c:formatCode>
                <c:ptCount val="5"/>
                <c:pt idx="0">
                  <c:v>5</c:v>
                </c:pt>
                <c:pt idx="1">
                  <c:v>4</c:v>
                </c:pt>
                <c:pt idx="2">
                  <c:v>3</c:v>
                </c:pt>
                <c:pt idx="3">
                  <c:v>2</c:v>
                </c:pt>
                <c:pt idx="4">
                  <c:v>1</c:v>
                </c:pt>
              </c:numCache>
            </c:numRef>
          </c:cat>
          <c:val>
            <c:numRef>
              <c:f>Sheet1!$B$2:$B$6</c:f>
              <c:numCache>
                <c:formatCode>General</c:formatCode>
                <c:ptCount val="5"/>
                <c:pt idx="0">
                  <c:v>28</c:v>
                </c:pt>
                <c:pt idx="1">
                  <c:v>19</c:v>
                </c:pt>
                <c:pt idx="2">
                  <c:v>11</c:v>
                </c:pt>
                <c:pt idx="3">
                  <c:v>43</c:v>
                </c:pt>
                <c:pt idx="4">
                  <c:v>66</c:v>
                </c:pt>
              </c:numCache>
            </c:numRef>
          </c:val>
          <c:extLst>
            <c:ext xmlns:c16="http://schemas.microsoft.com/office/drawing/2014/chart" uri="{C3380CC4-5D6E-409C-BE32-E72D297353CC}">
              <c16:uniqueId val="{0000000A-C48F-4C0A-A8D3-52E3F44FC4A5}"/>
            </c:ext>
          </c:extLst>
        </c:ser>
        <c:dLbls>
          <c:showLegendKey val="0"/>
          <c:showVal val="1"/>
          <c:showCatName val="0"/>
          <c:showSerName val="0"/>
          <c:showPercent val="0"/>
          <c:showBubbleSize val="0"/>
          <c:showLeaderLines val="1"/>
        </c:dLbls>
        <c:firstSliceAng val="0"/>
      </c:pieChart>
      <c:spPr>
        <a:noFill/>
        <a:ln>
          <a:noFill/>
        </a:ln>
        <a:effectLst/>
      </c:spPr>
    </c:plotArea>
    <c:legend>
      <c:legendPos val="b"/>
      <c:legendEntry>
        <c:idx val="0"/>
        <c:txPr>
          <a:bodyPr rot="0" spcFirstLastPara="0" vertOverflow="ellipsis" vert="horz" wrap="square" anchor="ctr" anchorCtr="1"/>
          <a:lstStyle/>
          <a:p>
            <a:pPr>
              <a:defRPr lang="zh-CN" sz="900" b="1" i="0" u="none" strike="noStrike" kern="1200" baseline="0">
                <a:solidFill>
                  <a:schemeClr val="tx1">
                    <a:lumMod val="65000"/>
                    <a:lumOff val="35000"/>
                  </a:schemeClr>
                </a:solidFill>
                <a:latin typeface="+mn-lt"/>
                <a:ea typeface="+mn-ea"/>
                <a:cs typeface="+mn-cs"/>
              </a:defRPr>
            </a:pPr>
            <a:endParaRPr lang="zh-CN"/>
          </a:p>
        </c:txPr>
      </c:legendEntry>
      <c:legendEntry>
        <c:idx val="1"/>
        <c:txPr>
          <a:bodyPr rot="0" spcFirstLastPara="0" vertOverflow="ellipsis" vert="horz" wrap="square" anchor="ctr" anchorCtr="1"/>
          <a:lstStyle/>
          <a:p>
            <a:pPr>
              <a:defRPr lang="zh-CN" sz="900" b="1" i="0" u="none" strike="noStrike" kern="1200" baseline="0">
                <a:solidFill>
                  <a:schemeClr val="tx1">
                    <a:lumMod val="65000"/>
                    <a:lumOff val="35000"/>
                  </a:schemeClr>
                </a:solidFill>
                <a:latin typeface="+mn-lt"/>
                <a:ea typeface="+mn-ea"/>
                <a:cs typeface="+mn-cs"/>
              </a:defRPr>
            </a:pPr>
            <a:endParaRPr lang="zh-CN"/>
          </a:p>
        </c:txPr>
      </c:legendEntry>
      <c:legendEntry>
        <c:idx val="2"/>
        <c:txPr>
          <a:bodyPr rot="0" spcFirstLastPara="0" vertOverflow="ellipsis" vert="horz" wrap="square" anchor="ctr" anchorCtr="1"/>
          <a:lstStyle/>
          <a:p>
            <a:pPr>
              <a:defRPr lang="zh-CN" sz="900" b="1" i="0" u="none" strike="noStrike" kern="1200" baseline="0">
                <a:solidFill>
                  <a:schemeClr val="tx1">
                    <a:lumMod val="65000"/>
                    <a:lumOff val="35000"/>
                  </a:schemeClr>
                </a:solidFill>
                <a:latin typeface="+mn-lt"/>
                <a:ea typeface="+mn-ea"/>
                <a:cs typeface="+mn-cs"/>
              </a:defRPr>
            </a:pPr>
            <a:endParaRPr lang="zh-CN"/>
          </a:p>
        </c:txPr>
      </c:legendEntry>
      <c:legendEntry>
        <c:idx val="3"/>
        <c:txPr>
          <a:bodyPr rot="0" spcFirstLastPara="0" vertOverflow="ellipsis" vert="horz" wrap="square" anchor="ctr" anchorCtr="1"/>
          <a:lstStyle/>
          <a:p>
            <a:pPr>
              <a:defRPr lang="zh-CN" sz="900" b="1" i="0" u="none" strike="noStrike" kern="1200" baseline="0">
                <a:solidFill>
                  <a:schemeClr val="tx1">
                    <a:lumMod val="65000"/>
                    <a:lumOff val="35000"/>
                  </a:schemeClr>
                </a:solidFill>
                <a:latin typeface="+mn-lt"/>
                <a:ea typeface="+mn-ea"/>
                <a:cs typeface="+mn-cs"/>
              </a:defRPr>
            </a:pPr>
            <a:endParaRPr lang="zh-CN"/>
          </a:p>
        </c:txPr>
      </c:legendEntry>
      <c:legendEntry>
        <c:idx val="4"/>
        <c:txPr>
          <a:bodyPr rot="0" spcFirstLastPara="0" vertOverflow="ellipsis" vert="horz" wrap="square" anchor="ctr" anchorCtr="1"/>
          <a:lstStyle/>
          <a:p>
            <a:pPr>
              <a:defRPr lang="zh-CN" sz="900" b="1" i="0" u="none" strike="noStrike" kern="1200" baseline="0">
                <a:solidFill>
                  <a:schemeClr val="tx1">
                    <a:lumMod val="65000"/>
                    <a:lumOff val="35000"/>
                  </a:schemeClr>
                </a:solidFill>
                <a:latin typeface="+mn-lt"/>
                <a:ea typeface="+mn-ea"/>
                <a:cs typeface="+mn-cs"/>
              </a:defRPr>
            </a:pPr>
            <a:endParaRPr lang="zh-CN"/>
          </a:p>
        </c:txPr>
      </c:legendEntry>
      <c:overlay val="0"/>
      <c:spPr>
        <a:noFill/>
        <a:ln>
          <a:noFill/>
        </a:ln>
        <a:effectLst/>
      </c:spPr>
      <c:txPr>
        <a:bodyPr rot="0" spcFirstLastPara="0" vertOverflow="ellipsis" vert="horz" wrap="square" anchor="ctr" anchorCtr="1" forceAA="0"/>
        <a:lstStyle/>
        <a:p>
          <a:pPr>
            <a:defRPr lang="zh-CN" sz="900" b="1"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w="9525" cap="flat" cmpd="sng" algn="ctr">
      <a:noFill/>
      <a:round/>
    </a:ln>
    <a:effectLst/>
  </c:spPr>
  <c:txPr>
    <a:bodyPr/>
    <a:lstStyle/>
    <a:p>
      <a:pPr>
        <a:defRPr lang="zh-CN"/>
      </a:pPr>
      <a:endParaRPr lang="zh-CN"/>
    </a:p>
  </c:txPr>
  <c:externalData r:id="rId4">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0" vertOverflow="ellipsis" vert="horz" wrap="square" anchor="ctr" anchorCtr="1" forceAA="0"/>
          <a:lstStyle/>
          <a:p>
            <a:pPr defTabSz="914400">
              <a:defRPr lang="zh-CN" sz="1200" b="1" i="0" u="none" strike="noStrike" kern="1200" spc="0" baseline="0">
                <a:solidFill>
                  <a:schemeClr val="tx1"/>
                </a:solidFill>
                <a:latin typeface="+mn-lt"/>
                <a:ea typeface="+mn-ea"/>
                <a:cs typeface="+mn-cs"/>
              </a:defRPr>
            </a:pPr>
            <a:r>
              <a:rPr lang="en-US" altLang="zh-CN" sz="1200" b="1" dirty="0"/>
              <a:t>Frequency</a:t>
            </a:r>
          </a:p>
        </c:rich>
      </c:tx>
      <c:overlay val="0"/>
      <c:spPr>
        <a:noFill/>
        <a:ln>
          <a:noFill/>
        </a:ln>
        <a:effectLst/>
      </c:spPr>
      <c:txPr>
        <a:bodyPr rot="0" spcFirstLastPara="0" vertOverflow="ellipsis" vert="horz" wrap="square" anchor="ctr" anchorCtr="1" forceAA="0"/>
        <a:lstStyle/>
        <a:p>
          <a:pPr defTabSz="914400">
            <a:defRPr lang="zh-CN" sz="1200" b="1" i="0" u="none" strike="noStrike" kern="1200" spc="0" baseline="0">
              <a:solidFill>
                <a:schemeClr val="tx1"/>
              </a:solidFill>
              <a:latin typeface="+mn-lt"/>
              <a:ea typeface="+mn-ea"/>
              <a:cs typeface="+mn-cs"/>
            </a:defRPr>
          </a:pPr>
          <a:endParaRPr lang="zh-CN"/>
        </a:p>
      </c:txPr>
    </c:title>
    <c:autoTitleDeleted val="0"/>
    <c:plotArea>
      <c:layout/>
      <c:pieChart>
        <c:varyColors val="1"/>
        <c:ser>
          <c:idx val="0"/>
          <c:order val="0"/>
          <c:tx>
            <c:strRef>
              <c:f>Sheet1!$B$1</c:f>
              <c:strCache>
                <c:ptCount val="1"/>
                <c:pt idx="0">
                  <c:v>Frequency</c:v>
                </c:pt>
              </c:strCache>
            </c:strRef>
          </c:tx>
          <c:spPr>
            <a:effectLst>
              <a:outerShdw blurRad="63500" sx="102000" sy="102000" algn="ctr" rotWithShape="0">
                <a:prstClr val="black">
                  <a:alpha val="30000"/>
                </a:prstClr>
              </a:outerShdw>
            </a:effectLst>
          </c:spPr>
          <c:dPt>
            <c:idx val="0"/>
            <c:bubble3D val="0"/>
            <c:spPr>
              <a:solidFill>
                <a:schemeClr val="accent1"/>
              </a:solidFill>
              <a:ln w="19050">
                <a:solidFill>
                  <a:schemeClr val="lt1"/>
                </a:solidFill>
              </a:ln>
              <a:effectLst>
                <a:outerShdw blurRad="63500" sx="102000" sy="102000" algn="ctr" rotWithShape="0">
                  <a:prstClr val="black">
                    <a:alpha val="30000"/>
                  </a:prstClr>
                </a:outerShdw>
              </a:effectLst>
            </c:spPr>
            <c:extLst>
              <c:ext xmlns:c16="http://schemas.microsoft.com/office/drawing/2014/chart" uri="{C3380CC4-5D6E-409C-BE32-E72D297353CC}">
                <c16:uniqueId val="{00000001-B9AC-4BDE-993D-4DFD218A4DAA}"/>
              </c:ext>
            </c:extLst>
          </c:dPt>
          <c:dPt>
            <c:idx val="1"/>
            <c:bubble3D val="0"/>
            <c:spPr>
              <a:solidFill>
                <a:schemeClr val="accent2"/>
              </a:solidFill>
              <a:ln w="19050">
                <a:solidFill>
                  <a:schemeClr val="lt1"/>
                </a:solidFill>
              </a:ln>
              <a:effectLst>
                <a:outerShdw blurRad="63500" sx="102000" sy="102000" algn="ctr" rotWithShape="0">
                  <a:prstClr val="black">
                    <a:alpha val="30000"/>
                  </a:prstClr>
                </a:outerShdw>
              </a:effectLst>
            </c:spPr>
            <c:extLst>
              <c:ext xmlns:c16="http://schemas.microsoft.com/office/drawing/2014/chart" uri="{C3380CC4-5D6E-409C-BE32-E72D297353CC}">
                <c16:uniqueId val="{00000003-B9AC-4BDE-993D-4DFD218A4DAA}"/>
              </c:ext>
            </c:extLst>
          </c:dPt>
          <c:dPt>
            <c:idx val="2"/>
            <c:bubble3D val="0"/>
            <c:spPr>
              <a:solidFill>
                <a:schemeClr val="accent3"/>
              </a:solidFill>
              <a:ln w="19050">
                <a:solidFill>
                  <a:schemeClr val="lt1"/>
                </a:solidFill>
              </a:ln>
              <a:effectLst>
                <a:outerShdw blurRad="63500" sx="102000" sy="102000" algn="ctr" rotWithShape="0">
                  <a:prstClr val="black">
                    <a:alpha val="30000"/>
                  </a:prstClr>
                </a:outerShdw>
              </a:effectLst>
            </c:spPr>
            <c:extLst>
              <c:ext xmlns:c16="http://schemas.microsoft.com/office/drawing/2014/chart" uri="{C3380CC4-5D6E-409C-BE32-E72D297353CC}">
                <c16:uniqueId val="{00000005-B9AC-4BDE-993D-4DFD218A4DAA}"/>
              </c:ext>
            </c:extLst>
          </c:dPt>
          <c:dPt>
            <c:idx val="3"/>
            <c:bubble3D val="0"/>
            <c:spPr>
              <a:solidFill>
                <a:schemeClr val="accent4"/>
              </a:solidFill>
              <a:ln w="19050">
                <a:solidFill>
                  <a:schemeClr val="lt1"/>
                </a:solidFill>
              </a:ln>
              <a:effectLst>
                <a:outerShdw blurRad="63500" sx="102000" sy="102000" algn="ctr" rotWithShape="0">
                  <a:prstClr val="black">
                    <a:alpha val="30000"/>
                  </a:prstClr>
                </a:outerShdw>
              </a:effectLst>
            </c:spPr>
            <c:extLst>
              <c:ext xmlns:c16="http://schemas.microsoft.com/office/drawing/2014/chart" uri="{C3380CC4-5D6E-409C-BE32-E72D297353CC}">
                <c16:uniqueId val="{00000007-B9AC-4BDE-993D-4DFD218A4DAA}"/>
              </c:ext>
            </c:extLst>
          </c:dPt>
          <c:dLbls>
            <c:spPr>
              <a:noFill/>
              <a:ln>
                <a:noFill/>
              </a:ln>
              <a:effectLst/>
            </c:spPr>
            <c:txPr>
              <a:bodyPr rot="0" spcFirstLastPara="0" vertOverflow="ellipsis" vert="horz" wrap="square" lIns="38100" tIns="19050" rIns="38100" bIns="19050" anchor="ctr" anchorCtr="1" forceAA="0"/>
              <a:lstStyle/>
              <a:p>
                <a:pPr>
                  <a:defRPr lang="zh-CN" sz="1000" b="1" i="0" u="none" strike="noStrike" kern="1200" baseline="0">
                    <a:solidFill>
                      <a:schemeClr val="bg1"/>
                    </a:solidFill>
                    <a:latin typeface="+mn-lt"/>
                    <a:ea typeface="+mn-ea"/>
                    <a:cs typeface="+mn-cs"/>
                  </a:defRPr>
                </a:pPr>
                <a:endParaRPr lang="zh-CN"/>
              </a:p>
            </c:txPr>
            <c:dLblPos val="inEnd"/>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Sheet1!$A$2:$A$5</c:f>
              <c:strCache>
                <c:ptCount val="4"/>
                <c:pt idx="0">
                  <c:v>Several times a week</c:v>
                </c:pt>
                <c:pt idx="1">
                  <c:v>Several times a month</c:v>
                </c:pt>
                <c:pt idx="2">
                  <c:v>Occasional use</c:v>
                </c:pt>
                <c:pt idx="3">
                  <c:v>Barely use</c:v>
                </c:pt>
              </c:strCache>
            </c:strRef>
          </c:cat>
          <c:val>
            <c:numRef>
              <c:f>Sheet1!$B$2:$B$5</c:f>
              <c:numCache>
                <c:formatCode>General</c:formatCode>
                <c:ptCount val="4"/>
                <c:pt idx="0">
                  <c:v>101</c:v>
                </c:pt>
                <c:pt idx="1">
                  <c:v>57</c:v>
                </c:pt>
                <c:pt idx="2">
                  <c:v>5</c:v>
                </c:pt>
                <c:pt idx="3">
                  <c:v>4</c:v>
                </c:pt>
              </c:numCache>
            </c:numRef>
          </c:val>
          <c:extLst>
            <c:ext xmlns:c16="http://schemas.microsoft.com/office/drawing/2014/chart" uri="{C3380CC4-5D6E-409C-BE32-E72D297353CC}">
              <c16:uniqueId val="{00000008-B9AC-4BDE-993D-4DFD218A4DAA}"/>
            </c:ext>
          </c:extLst>
        </c:ser>
        <c:dLbls>
          <c:showLegendKey val="0"/>
          <c:showVal val="1"/>
          <c:showCatName val="0"/>
          <c:showSerName val="0"/>
          <c:showPercent val="0"/>
          <c:showBubbleSize val="0"/>
          <c:showLeaderLines val="1"/>
        </c:dLbls>
        <c:firstSliceAng val="0"/>
      </c:pieChart>
      <c:spPr>
        <a:noFill/>
        <a:ln>
          <a:noFill/>
        </a:ln>
        <a:effectLst/>
      </c:spPr>
    </c:plotArea>
    <c:legend>
      <c:legendPos val="b"/>
      <c:legendEntry>
        <c:idx val="0"/>
        <c:txPr>
          <a:bodyPr rot="0" spcFirstLastPara="0" vertOverflow="ellipsis" vert="horz" wrap="square" anchor="ctr" anchorCtr="1"/>
          <a:lstStyle/>
          <a:p>
            <a:pPr>
              <a:defRPr lang="zh-CN" sz="900" b="1" i="0" u="none" strike="noStrike" kern="1200" baseline="0">
                <a:solidFill>
                  <a:schemeClr val="tx1">
                    <a:lumMod val="65000"/>
                    <a:lumOff val="35000"/>
                  </a:schemeClr>
                </a:solidFill>
                <a:latin typeface="+mn-lt"/>
                <a:ea typeface="+mn-ea"/>
                <a:cs typeface="+mn-cs"/>
              </a:defRPr>
            </a:pPr>
            <a:endParaRPr lang="zh-CN"/>
          </a:p>
        </c:txPr>
      </c:legendEntry>
      <c:legendEntry>
        <c:idx val="1"/>
        <c:txPr>
          <a:bodyPr rot="0" spcFirstLastPara="0" vertOverflow="ellipsis" vert="horz" wrap="square" anchor="ctr" anchorCtr="1"/>
          <a:lstStyle/>
          <a:p>
            <a:pPr>
              <a:defRPr lang="zh-CN" sz="900" b="1" i="0" u="none" strike="noStrike" kern="1200" baseline="0">
                <a:solidFill>
                  <a:schemeClr val="tx1">
                    <a:lumMod val="65000"/>
                    <a:lumOff val="35000"/>
                  </a:schemeClr>
                </a:solidFill>
                <a:latin typeface="+mn-lt"/>
                <a:ea typeface="+mn-ea"/>
                <a:cs typeface="+mn-cs"/>
              </a:defRPr>
            </a:pPr>
            <a:endParaRPr lang="zh-CN"/>
          </a:p>
        </c:txPr>
      </c:legendEntry>
      <c:legendEntry>
        <c:idx val="2"/>
        <c:txPr>
          <a:bodyPr rot="0" spcFirstLastPara="0" vertOverflow="ellipsis" vert="horz" wrap="square" anchor="ctr" anchorCtr="1"/>
          <a:lstStyle/>
          <a:p>
            <a:pPr>
              <a:defRPr lang="zh-CN" sz="900" b="1" i="0" u="none" strike="noStrike" kern="1200" baseline="0">
                <a:solidFill>
                  <a:schemeClr val="tx1">
                    <a:lumMod val="65000"/>
                    <a:lumOff val="35000"/>
                  </a:schemeClr>
                </a:solidFill>
                <a:latin typeface="+mn-lt"/>
                <a:ea typeface="+mn-ea"/>
                <a:cs typeface="+mn-cs"/>
              </a:defRPr>
            </a:pPr>
            <a:endParaRPr lang="zh-CN"/>
          </a:p>
        </c:txPr>
      </c:legendEntry>
      <c:legendEntry>
        <c:idx val="3"/>
        <c:txPr>
          <a:bodyPr rot="0" spcFirstLastPara="0" vertOverflow="ellipsis" vert="horz" wrap="square" anchor="ctr" anchorCtr="1"/>
          <a:lstStyle/>
          <a:p>
            <a:pPr>
              <a:defRPr lang="zh-CN" sz="900" b="1" i="0" u="none" strike="noStrike" kern="1200" baseline="0">
                <a:solidFill>
                  <a:schemeClr val="tx1">
                    <a:lumMod val="65000"/>
                    <a:lumOff val="35000"/>
                  </a:schemeClr>
                </a:solidFill>
                <a:latin typeface="+mn-lt"/>
                <a:ea typeface="+mn-ea"/>
                <a:cs typeface="+mn-cs"/>
              </a:defRPr>
            </a:pPr>
            <a:endParaRPr lang="zh-CN"/>
          </a:p>
        </c:txPr>
      </c:legendEntry>
      <c:layout>
        <c:manualLayout>
          <c:xMode val="edge"/>
          <c:yMode val="edge"/>
          <c:x val="0"/>
          <c:y val="0.90380370750068895"/>
          <c:w val="1"/>
          <c:h val="7.19055069314809E-2"/>
        </c:manualLayout>
      </c:layout>
      <c:overlay val="0"/>
      <c:spPr>
        <a:noFill/>
        <a:ln>
          <a:noFill/>
        </a:ln>
        <a:effectLst/>
      </c:spPr>
      <c:txPr>
        <a:bodyPr rot="0" spcFirstLastPara="0" vertOverflow="ellipsis" vert="horz" wrap="square" anchor="ctr" anchorCtr="1" forceAA="0"/>
        <a:lstStyle/>
        <a:p>
          <a:pPr>
            <a:defRPr lang="zh-CN" sz="900" b="1"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w="9525" cap="flat" cmpd="sng" algn="ctr">
      <a:noFill/>
      <a:round/>
    </a:ln>
    <a:effectLst/>
  </c:spPr>
  <c:txPr>
    <a:bodyPr/>
    <a:lstStyle/>
    <a:p>
      <a:pPr>
        <a:defRPr lang="zh-CN" b="1"/>
      </a:pPr>
      <a:endParaRPr lang="zh-CN"/>
    </a:p>
  </c:txPr>
  <c:externalData r:id="rId4">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0" vertOverflow="ellipsis" vert="horz" wrap="square" anchor="ctr" anchorCtr="1" forceAA="0"/>
          <a:lstStyle/>
          <a:p>
            <a:pPr defTabSz="914400">
              <a:defRPr lang="zh-CN" sz="1200" b="1" i="0" u="none" strike="noStrike" kern="1200" spc="0" baseline="0">
                <a:solidFill>
                  <a:schemeClr val="tx1"/>
                </a:solidFill>
                <a:latin typeface="+mn-lt"/>
                <a:ea typeface="+mn-ea"/>
                <a:cs typeface="+mn-cs"/>
              </a:defRPr>
            </a:pPr>
            <a:r>
              <a:rPr lang="en-US" altLang="zh-CN" sz="1200" b="1" dirty="0"/>
              <a:t>Provenance</a:t>
            </a:r>
          </a:p>
        </c:rich>
      </c:tx>
      <c:overlay val="0"/>
      <c:spPr>
        <a:noFill/>
        <a:ln>
          <a:noFill/>
        </a:ln>
        <a:effectLst/>
      </c:spPr>
      <c:txPr>
        <a:bodyPr rot="0" spcFirstLastPara="0" vertOverflow="ellipsis" vert="horz" wrap="square" anchor="ctr" anchorCtr="1" forceAA="0"/>
        <a:lstStyle/>
        <a:p>
          <a:pPr defTabSz="914400">
            <a:defRPr lang="zh-CN" sz="1200" b="1" i="0" u="none" strike="noStrike" kern="1200" spc="0" baseline="0">
              <a:solidFill>
                <a:schemeClr val="tx1"/>
              </a:solidFill>
              <a:latin typeface="+mn-lt"/>
              <a:ea typeface="+mn-ea"/>
              <a:cs typeface="+mn-cs"/>
            </a:defRPr>
          </a:pPr>
          <a:endParaRPr lang="zh-CN"/>
        </a:p>
      </c:txPr>
    </c:title>
    <c:autoTitleDeleted val="0"/>
    <c:plotArea>
      <c:layout/>
      <c:pieChart>
        <c:varyColors val="1"/>
        <c:ser>
          <c:idx val="0"/>
          <c:order val="0"/>
          <c:tx>
            <c:strRef>
              <c:f>Sheet1!$B$1</c:f>
              <c:strCache>
                <c:ptCount val="1"/>
                <c:pt idx="0">
                  <c:v>Provenance</c:v>
                </c:pt>
              </c:strCache>
            </c:strRef>
          </c:tx>
          <c:spPr>
            <a:effectLst>
              <a:outerShdw blurRad="63500" sx="102000" sy="102000" algn="ctr" rotWithShape="0">
                <a:prstClr val="black">
                  <a:alpha val="30000"/>
                </a:prstClr>
              </a:outerShdw>
            </a:effectLst>
          </c:spPr>
          <c:dPt>
            <c:idx val="0"/>
            <c:bubble3D val="0"/>
            <c:spPr>
              <a:solidFill>
                <a:schemeClr val="accent1"/>
              </a:solidFill>
              <a:ln w="19050">
                <a:solidFill>
                  <a:schemeClr val="lt1"/>
                </a:solidFill>
              </a:ln>
              <a:effectLst>
                <a:outerShdw blurRad="63500" sx="102000" sy="102000" algn="ctr" rotWithShape="0">
                  <a:prstClr val="black">
                    <a:alpha val="30000"/>
                  </a:prstClr>
                </a:outerShdw>
              </a:effectLst>
            </c:spPr>
            <c:extLst>
              <c:ext xmlns:c16="http://schemas.microsoft.com/office/drawing/2014/chart" uri="{C3380CC4-5D6E-409C-BE32-E72D297353CC}">
                <c16:uniqueId val="{00000001-276E-4BAC-9229-0F3EC04EF5B5}"/>
              </c:ext>
            </c:extLst>
          </c:dPt>
          <c:dPt>
            <c:idx val="1"/>
            <c:bubble3D val="0"/>
            <c:spPr>
              <a:solidFill>
                <a:schemeClr val="accent2"/>
              </a:solidFill>
              <a:ln w="19050">
                <a:solidFill>
                  <a:schemeClr val="lt1"/>
                </a:solidFill>
              </a:ln>
              <a:effectLst>
                <a:outerShdw blurRad="63500" sx="102000" sy="102000" algn="ctr" rotWithShape="0">
                  <a:prstClr val="black">
                    <a:alpha val="30000"/>
                  </a:prstClr>
                </a:outerShdw>
              </a:effectLst>
            </c:spPr>
            <c:extLst>
              <c:ext xmlns:c16="http://schemas.microsoft.com/office/drawing/2014/chart" uri="{C3380CC4-5D6E-409C-BE32-E72D297353CC}">
                <c16:uniqueId val="{00000003-276E-4BAC-9229-0F3EC04EF5B5}"/>
              </c:ext>
            </c:extLst>
          </c:dPt>
          <c:dPt>
            <c:idx val="2"/>
            <c:bubble3D val="0"/>
            <c:spPr>
              <a:solidFill>
                <a:schemeClr val="accent3"/>
              </a:solidFill>
              <a:ln w="19050">
                <a:solidFill>
                  <a:schemeClr val="lt1"/>
                </a:solidFill>
              </a:ln>
              <a:effectLst>
                <a:outerShdw blurRad="63500" sx="102000" sy="102000" algn="ctr" rotWithShape="0">
                  <a:prstClr val="black">
                    <a:alpha val="30000"/>
                  </a:prstClr>
                </a:outerShdw>
              </a:effectLst>
            </c:spPr>
            <c:extLst>
              <c:ext xmlns:c16="http://schemas.microsoft.com/office/drawing/2014/chart" uri="{C3380CC4-5D6E-409C-BE32-E72D297353CC}">
                <c16:uniqueId val="{00000005-276E-4BAC-9229-0F3EC04EF5B5}"/>
              </c:ext>
            </c:extLst>
          </c:dPt>
          <c:dLbls>
            <c:spPr>
              <a:noFill/>
              <a:ln>
                <a:noFill/>
              </a:ln>
              <a:effectLst/>
            </c:spPr>
            <c:txPr>
              <a:bodyPr rot="0" spcFirstLastPara="0" vertOverflow="ellipsis" vert="horz" wrap="square" lIns="38100" tIns="19050" rIns="38100" bIns="19050" anchor="ctr" anchorCtr="1" forceAA="0"/>
              <a:lstStyle/>
              <a:p>
                <a:pPr>
                  <a:defRPr lang="zh-CN" sz="1000" b="1" i="0" u="none" strike="noStrike" kern="1200" baseline="0">
                    <a:solidFill>
                      <a:schemeClr val="bg1"/>
                    </a:solidFill>
                    <a:latin typeface="+mn-lt"/>
                    <a:ea typeface="+mn-ea"/>
                    <a:cs typeface="+mn-cs"/>
                  </a:defRPr>
                </a:pPr>
                <a:endParaRPr lang="zh-CN"/>
              </a:p>
            </c:txPr>
            <c:dLblPos val="inEnd"/>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Sheet1!$A$2:$A$4</c:f>
              <c:strCache>
                <c:ptCount val="3"/>
                <c:pt idx="0">
                  <c:v>Domestic model</c:v>
                </c:pt>
                <c:pt idx="1">
                  <c:v>Foreign Model</c:v>
                </c:pt>
                <c:pt idx="2">
                  <c:v>Mixed </c:v>
                </c:pt>
              </c:strCache>
            </c:strRef>
          </c:cat>
          <c:val>
            <c:numRef>
              <c:f>Sheet1!$B$2:$B$4</c:f>
              <c:numCache>
                <c:formatCode>General</c:formatCode>
                <c:ptCount val="3"/>
                <c:pt idx="0">
                  <c:v>11</c:v>
                </c:pt>
                <c:pt idx="1">
                  <c:v>54</c:v>
                </c:pt>
                <c:pt idx="2">
                  <c:v>102</c:v>
                </c:pt>
              </c:numCache>
            </c:numRef>
          </c:val>
          <c:extLst>
            <c:ext xmlns:c16="http://schemas.microsoft.com/office/drawing/2014/chart" uri="{C3380CC4-5D6E-409C-BE32-E72D297353CC}">
              <c16:uniqueId val="{00000006-276E-4BAC-9229-0F3EC04EF5B5}"/>
            </c:ext>
          </c:extLst>
        </c:ser>
        <c:dLbls>
          <c:showLegendKey val="0"/>
          <c:showVal val="1"/>
          <c:showCatName val="0"/>
          <c:showSerName val="0"/>
          <c:showPercent val="0"/>
          <c:showBubbleSize val="0"/>
          <c:showLeaderLines val="1"/>
        </c:dLbls>
        <c:firstSliceAng val="0"/>
      </c:pieChart>
      <c:spPr>
        <a:noFill/>
        <a:ln>
          <a:noFill/>
        </a:ln>
        <a:effectLst/>
      </c:spPr>
    </c:plotArea>
    <c:legend>
      <c:legendPos val="b"/>
      <c:legendEntry>
        <c:idx val="0"/>
        <c:txPr>
          <a:bodyPr rot="0" spcFirstLastPara="0" vertOverflow="ellipsis" vert="horz" wrap="square" anchor="ctr" anchorCtr="1"/>
          <a:lstStyle/>
          <a:p>
            <a:pPr>
              <a:defRPr lang="zh-CN" sz="900" b="1" i="0" u="none" strike="noStrike" kern="1200" baseline="0">
                <a:solidFill>
                  <a:schemeClr val="tx1">
                    <a:lumMod val="65000"/>
                    <a:lumOff val="35000"/>
                  </a:schemeClr>
                </a:solidFill>
                <a:latin typeface="+mn-lt"/>
                <a:ea typeface="+mn-ea"/>
                <a:cs typeface="+mn-cs"/>
              </a:defRPr>
            </a:pPr>
            <a:endParaRPr lang="zh-CN"/>
          </a:p>
        </c:txPr>
      </c:legendEntry>
      <c:legendEntry>
        <c:idx val="1"/>
        <c:txPr>
          <a:bodyPr rot="0" spcFirstLastPara="0" vertOverflow="ellipsis" vert="horz" wrap="square" anchor="ctr" anchorCtr="1"/>
          <a:lstStyle/>
          <a:p>
            <a:pPr>
              <a:defRPr lang="zh-CN" sz="900" b="1" i="0" u="none" strike="noStrike" kern="1200" baseline="0">
                <a:solidFill>
                  <a:schemeClr val="tx1">
                    <a:lumMod val="65000"/>
                    <a:lumOff val="35000"/>
                  </a:schemeClr>
                </a:solidFill>
                <a:latin typeface="+mn-lt"/>
                <a:ea typeface="+mn-ea"/>
                <a:cs typeface="+mn-cs"/>
              </a:defRPr>
            </a:pPr>
            <a:endParaRPr lang="zh-CN"/>
          </a:p>
        </c:txPr>
      </c:legendEntry>
      <c:legendEntry>
        <c:idx val="2"/>
        <c:txPr>
          <a:bodyPr rot="0" spcFirstLastPara="0" vertOverflow="ellipsis" vert="horz" wrap="square" anchor="ctr" anchorCtr="1"/>
          <a:lstStyle/>
          <a:p>
            <a:pPr>
              <a:defRPr lang="zh-CN" sz="900" b="1" i="0" u="none" strike="noStrike" kern="1200" baseline="0">
                <a:solidFill>
                  <a:schemeClr val="tx1">
                    <a:lumMod val="65000"/>
                    <a:lumOff val="35000"/>
                  </a:schemeClr>
                </a:solidFill>
                <a:latin typeface="+mn-lt"/>
                <a:ea typeface="+mn-ea"/>
                <a:cs typeface="+mn-cs"/>
              </a:defRPr>
            </a:pPr>
            <a:endParaRPr lang="zh-CN"/>
          </a:p>
        </c:txPr>
      </c:legendEntry>
      <c:overlay val="0"/>
      <c:spPr>
        <a:noFill/>
        <a:ln>
          <a:noFill/>
        </a:ln>
        <a:effectLst/>
      </c:spPr>
      <c:txPr>
        <a:bodyPr rot="0" spcFirstLastPara="0" vertOverflow="ellipsis" vert="horz" wrap="square" anchor="ctr" anchorCtr="1" forceAA="0"/>
        <a:lstStyle/>
        <a:p>
          <a:pPr>
            <a:defRPr lang="zh-CN" sz="900" b="1"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w="9525" cap="flat" cmpd="sng" algn="ctr">
      <a:noFill/>
      <a:round/>
    </a:ln>
    <a:effectLst/>
  </c:spPr>
  <c:txPr>
    <a:bodyPr/>
    <a:lstStyle/>
    <a:p>
      <a:pPr>
        <a:defRPr lang="zh-CN" b="1"/>
      </a:pPr>
      <a:endParaRPr lang="zh-CN"/>
    </a:p>
  </c:txPr>
  <c:externalData r:id="rId4">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201325C-51CE-41A1-8630-1A52C13085BB}" type="datetimeFigureOut">
              <a:rPr lang="zh-CN" altLang="en-US" smtClean="0"/>
              <a:t>2024/6/5</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E7E3C29-C726-4695-AB77-50247DBF3DA6}"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3B8505-E7BC-4327-812D-12C5E82484FC}" type="datetimeFigureOut">
              <a:rPr lang="zh-CN" altLang="en-US" smtClean="0"/>
              <a:t>2024/6/5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71B729-817F-448C-AF52-5327A9569471}"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85750" indent="-285750">
              <a:lnSpc>
                <a:spcPct val="150000"/>
              </a:lnSpc>
              <a:buFont typeface="Arial" panose="020B0604020202020204" pitchFamily="34" charset="0"/>
              <a:buChar char="•"/>
            </a:pPr>
            <a:endParaRPr kumimoji="1" lang="zh-CN" altLang="en-US" dirty="0">
              <a:latin typeface="+mn-ea"/>
              <a:cs typeface="Arial" panose="020B0604020202020204" pitchFamily="34" charset="0"/>
            </a:endParaRPr>
          </a:p>
        </p:txBody>
      </p:sp>
      <p:sp>
        <p:nvSpPr>
          <p:cNvPr id="4" name="灯片编号占位符 3"/>
          <p:cNvSpPr>
            <a:spLocks noGrp="1"/>
          </p:cNvSpPr>
          <p:nvPr>
            <p:ph type="sldNum" sz="quarter" idx="5"/>
          </p:nvPr>
        </p:nvSpPr>
        <p:spPr/>
        <p:txBody>
          <a:bodyPr/>
          <a:lstStyle/>
          <a:p>
            <a:fld id="{6371B729-817F-448C-AF52-5327A9569471}"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latin typeface="Times New Roman" panose="02020603050405020304" pitchFamily="18" charset="0"/>
                <a:cs typeface="Times New Roman" panose="02020603050405020304" pitchFamily="18" charset="0"/>
                <a:sym typeface="+mn-ea"/>
              </a:rPr>
              <a:t>he study on the cognition and usage patterns of generative models among computer science students at Southeast University has shed light on the multifaceted engagement with these advanced AI tools. The findings from both the quantitative survey and qualitative interviews have provided a comprehensive overview of the current state of generative model usage, the challenges faced, and the optimistic future outlook among the student cohort. </a:t>
            </a:r>
            <a:endParaRPr lang="zh-CN" altLang="en-US">
              <a:latin typeface="Times New Roman" panose="02020603050405020304" pitchFamily="18" charset="0"/>
              <a:cs typeface="Times New Roman" panose="02020603050405020304" pitchFamily="18" charset="0"/>
            </a:endParaRPr>
          </a:p>
          <a:p>
            <a:endParaRPr lang="zh-CN" altLang="en-US">
              <a:latin typeface="Times New Roman" panose="02020603050405020304" pitchFamily="18" charset="0"/>
              <a:cs typeface="Times New Roman" panose="02020603050405020304" pitchFamily="18" charset="0"/>
            </a:endParaRPr>
          </a:p>
          <a:p>
            <a:r>
              <a:rPr lang="zh-CN" altLang="en-US">
                <a:latin typeface="Times New Roman" panose="02020603050405020304" pitchFamily="18" charset="0"/>
                <a:cs typeface="Times New Roman" panose="02020603050405020304" pitchFamily="18" charset="0"/>
                <a:sym typeface="+mn-ea"/>
              </a:rPr>
              <a:t>Our findings highlight that a significant portion of students learn about generative models through formal education, with peer communication being a major source of information. The respondents' high valuation of generative models, particularly in data generation and processing tasks, reflects their perceived utility in computer science. However, a moderate understanding of the legal and ethical frameworks suggests an educational gap that needs addressing. The preference for foreign models and the frequent use of single modal models indicate areas for domestic model improvement and a potential shift towards multimodal applications. While the study provides a snapshot of current perceptions and usage, its limitations include a focus on a specific demographic, which may not be fully representative of all computer science students. Building on these findings, future research should aim to compare domestic and foreign models' effectiveness and explore the development of multimodal models. Additionally, longitudinal studies could offer a more dynamic view of how students' interactions with generative models evolve over time. </a:t>
            </a:r>
            <a:endParaRPr lang="zh-CN" altLang="en-US">
              <a:latin typeface="Times New Roman" panose="02020603050405020304" pitchFamily="18" charset="0"/>
              <a:cs typeface="Times New Roman" panose="02020603050405020304" pitchFamily="18" charset="0"/>
            </a:endParaRPr>
          </a:p>
          <a:p>
            <a:endParaRPr lang="zh-CN" altLang="en-US">
              <a:latin typeface="Times New Roman" panose="02020603050405020304" pitchFamily="18" charset="0"/>
              <a:cs typeface="Times New Roman" panose="02020603050405020304" pitchFamily="18" charset="0"/>
            </a:endParaRPr>
          </a:p>
          <a:p>
            <a:r>
              <a:rPr lang="zh-CN" altLang="en-US">
                <a:latin typeface="Times New Roman" panose="02020603050405020304" pitchFamily="18" charset="0"/>
                <a:cs typeface="Times New Roman" panose="02020603050405020304" pitchFamily="18" charset="0"/>
                <a:sym typeface="+mn-ea"/>
              </a:rPr>
              <a:t>In conclusion, the generative models' integration into academic work is evident, and the optimistic future outlook can stimulate further exploration in AI. It is imperative for educational programs to keep pace with these developments, ensuring students are equipped with the knowledge and skills necessary to navigate the ethical and technical landscape of generative models effectively.</a:t>
            </a:r>
            <a:endParaRPr lang="zh-CN" altLang="en-US">
              <a:latin typeface="Times New Roman" panose="02020603050405020304" pitchFamily="18" charset="0"/>
              <a:cs typeface="Times New Roman" panose="02020603050405020304" pitchFamily="18" charset="0"/>
            </a:endParaRPr>
          </a:p>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371B729-817F-448C-AF52-5327A9569471}" type="slidenum">
              <a:rPr lang="zh-CN" altLang="en-US" smtClean="0"/>
              <a:t>29</a:t>
            </a:fld>
            <a:endParaRPr lang="zh-CN" altLang="en-US"/>
          </a:p>
        </p:txBody>
      </p:sp>
    </p:spTree>
    <p:extLst>
      <p:ext uri="{BB962C8B-B14F-4D97-AF65-F5344CB8AC3E}">
        <p14:creationId xmlns:p14="http://schemas.microsoft.com/office/powerpoint/2010/main" val="27743573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371B729-817F-448C-AF52-5327A9569471}" type="slidenum">
              <a:rPr lang="zh-CN" altLang="en-US" smtClean="0"/>
              <a:t>30</a:t>
            </a:fld>
            <a:endParaRPr lang="zh-CN" altLang="en-US"/>
          </a:p>
        </p:txBody>
      </p:sp>
    </p:spTree>
    <p:extLst>
      <p:ext uri="{BB962C8B-B14F-4D97-AF65-F5344CB8AC3E}">
        <p14:creationId xmlns:p14="http://schemas.microsoft.com/office/powerpoint/2010/main" val="10498193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框改斜线</a:t>
            </a:r>
          </a:p>
        </p:txBody>
      </p:sp>
      <p:sp>
        <p:nvSpPr>
          <p:cNvPr id="4" name="灯片编号占位符 3"/>
          <p:cNvSpPr>
            <a:spLocks noGrp="1"/>
          </p:cNvSpPr>
          <p:nvPr>
            <p:ph type="sldNum" sz="quarter" idx="5"/>
          </p:nvPr>
        </p:nvSpPr>
        <p:spPr/>
        <p:txBody>
          <a:bodyPr/>
          <a:lstStyle/>
          <a:p>
            <a:fld id="{6371B729-817F-448C-AF52-5327A9569471}" type="slidenum">
              <a:rPr lang="zh-CN" altLang="en-US" smtClean="0"/>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Ok, it’s the introduction part now. The background is that generative AIs like </a:t>
            </a:r>
            <a:r>
              <a:rPr lang="en-US" altLang="zh-CN" dirty="0" err="1"/>
              <a:t>chatgpt</a:t>
            </a:r>
            <a:r>
              <a:rPr lang="en-US" altLang="zh-CN" dirty="0"/>
              <a:t>, </a:t>
            </a:r>
            <a:r>
              <a:rPr lang="en-US" altLang="zh-CN" dirty="0" err="1"/>
              <a:t>kimi</a:t>
            </a:r>
            <a:r>
              <a:rPr lang="en-US" altLang="zh-CN" dirty="0"/>
              <a:t>, spark, </a:t>
            </a:r>
            <a:r>
              <a:rPr lang="en-US" altLang="zh-CN" dirty="0" err="1"/>
              <a:t>tongyiqianwen</a:t>
            </a:r>
            <a:r>
              <a:rPr lang="en-US" altLang="zh-CN" dirty="0"/>
              <a:t> and </a:t>
            </a:r>
            <a:r>
              <a:rPr lang="en-US" altLang="zh-CN" dirty="0" err="1"/>
              <a:t>doubao</a:t>
            </a:r>
            <a:r>
              <a:rPr lang="en-US" altLang="zh-CN" dirty="0"/>
              <a:t> are becoming more and more popular. Though there exists many research of user patterns and recognition level of generative models. Most of them focus on the public level rather than  specific group. So, in our research, we focus on the computer science students’ cognition level, user patterns and usage tricks of generative Ais. Our research mixed methods to fetch data. And apply abundant data analysis, give the evidence-based conclusion. Then let’s come to the next part.</a:t>
            </a:r>
          </a:p>
          <a:p>
            <a:endParaRPr lang="en-US" altLang="zh-CN" dirty="0"/>
          </a:p>
          <a:p>
            <a:endParaRPr lang="zh-CN" altLang="en-US" dirty="0"/>
          </a:p>
        </p:txBody>
      </p:sp>
      <p:sp>
        <p:nvSpPr>
          <p:cNvPr id="4" name="灯片编号占位符 3"/>
          <p:cNvSpPr>
            <a:spLocks noGrp="1"/>
          </p:cNvSpPr>
          <p:nvPr>
            <p:ph type="sldNum" sz="quarter" idx="5"/>
          </p:nvPr>
        </p:nvSpPr>
        <p:spPr/>
        <p:txBody>
          <a:bodyPr/>
          <a:lstStyle/>
          <a:p>
            <a:fld id="{6371B729-817F-448C-AF52-5327A9569471}" type="slidenum">
              <a:rPr lang="zh-CN" altLang="en-US" smtClean="0"/>
              <a:t>4</a:t>
            </a:fld>
            <a:endParaRPr lang="zh-CN" altLang="en-US"/>
          </a:p>
        </p:txBody>
      </p:sp>
    </p:spTree>
    <p:extLst>
      <p:ext uri="{BB962C8B-B14F-4D97-AF65-F5344CB8AC3E}">
        <p14:creationId xmlns:p14="http://schemas.microsoft.com/office/powerpoint/2010/main" val="33917947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371B729-817F-448C-AF52-5327A9569471}" type="slidenum">
              <a:rPr lang="zh-CN" altLang="en-US" smtClean="0"/>
              <a:t>6</a:t>
            </a:fld>
            <a:endParaRPr lang="zh-CN" altLang="en-US"/>
          </a:p>
        </p:txBody>
      </p:sp>
    </p:spTree>
    <p:extLst>
      <p:ext uri="{BB962C8B-B14F-4D97-AF65-F5344CB8AC3E}">
        <p14:creationId xmlns:p14="http://schemas.microsoft.com/office/powerpoint/2010/main" val="30043941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371B729-817F-448C-AF52-5327A9569471}" type="slidenum">
              <a:rPr lang="zh-CN" altLang="en-US" smtClean="0"/>
              <a:t>7</a:t>
            </a:fld>
            <a:endParaRPr lang="zh-CN" altLang="en-US"/>
          </a:p>
        </p:txBody>
      </p:sp>
    </p:spTree>
    <p:extLst>
      <p:ext uri="{BB962C8B-B14F-4D97-AF65-F5344CB8AC3E}">
        <p14:creationId xmlns:p14="http://schemas.microsoft.com/office/powerpoint/2010/main" val="16753110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371B729-817F-448C-AF52-5327A9569471}" type="slidenum">
              <a:rPr lang="zh-CN" altLang="en-US" smtClean="0"/>
              <a:t>8</a:t>
            </a:fld>
            <a:endParaRPr lang="zh-CN" altLang="en-US"/>
          </a:p>
        </p:txBody>
      </p:sp>
    </p:spTree>
    <p:extLst>
      <p:ext uri="{BB962C8B-B14F-4D97-AF65-F5344CB8AC3E}">
        <p14:creationId xmlns:p14="http://schemas.microsoft.com/office/powerpoint/2010/main" val="30560261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371B729-817F-448C-AF52-5327A9569471}" type="slidenum">
              <a:rPr lang="zh-CN" altLang="en-US" smtClean="0"/>
              <a:t>23</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371B729-817F-448C-AF52-5327A9569471}" type="slidenum">
              <a:rPr lang="zh-CN" altLang="en-US" smtClean="0"/>
              <a:t>24</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371B729-817F-448C-AF52-5327A9569471}" type="slidenum">
              <a:rPr lang="zh-CN" altLang="en-US" smtClean="0"/>
              <a:t>25</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5.tif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幻灯片1">
    <p:bg>
      <p:bgPr>
        <a:solidFill>
          <a:schemeClr val="bg1"/>
        </a:solidFill>
        <a:effectLst/>
      </p:bgPr>
    </p:bg>
    <p:spTree>
      <p:nvGrpSpPr>
        <p:cNvPr id="1" name=""/>
        <p:cNvGrpSpPr/>
        <p:nvPr/>
      </p:nvGrpSpPr>
      <p:grpSpPr>
        <a:xfrm>
          <a:off x="0" y="0"/>
          <a:ext cx="0" cy="0"/>
          <a:chOff x="0" y="0"/>
          <a:chExt cx="0" cy="0"/>
        </a:xfrm>
      </p:grpSpPr>
      <p:sp>
        <p:nvSpPr>
          <p:cNvPr id="47" name="箭头: 五边形 46"/>
          <p:cNvSpPr/>
          <p:nvPr userDrawn="1"/>
        </p:nvSpPr>
        <p:spPr>
          <a:xfrm rot="5400000">
            <a:off x="-1070579" y="2025798"/>
            <a:ext cx="6858002" cy="2806406"/>
          </a:xfrm>
          <a:prstGeom prst="homePlate">
            <a:avLst>
              <a:gd name="adj" fmla="val 3223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6"/>
              </a:solidFill>
            </a:endParaRPr>
          </a:p>
        </p:txBody>
      </p:sp>
      <p:pic>
        <p:nvPicPr>
          <p:cNvPr id="4" name="图片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93142" y="2263721"/>
            <a:ext cx="2330560" cy="2330560"/>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转场-长标题">
    <p:spTree>
      <p:nvGrpSpPr>
        <p:cNvPr id="1" name=""/>
        <p:cNvGrpSpPr/>
        <p:nvPr/>
      </p:nvGrpSpPr>
      <p:grpSpPr>
        <a:xfrm>
          <a:off x="0" y="0"/>
          <a:ext cx="0" cy="0"/>
          <a:chOff x="0" y="0"/>
          <a:chExt cx="0" cy="0"/>
        </a:xfrm>
      </p:grpSpPr>
      <p:sp>
        <p:nvSpPr>
          <p:cNvPr id="7" name="箭头: 五边形 6"/>
          <p:cNvSpPr/>
          <p:nvPr userDrawn="1"/>
        </p:nvSpPr>
        <p:spPr>
          <a:xfrm rot="19659736">
            <a:off x="-59387" y="6355211"/>
            <a:ext cx="1593667" cy="240022"/>
          </a:xfrm>
          <a:prstGeom prst="homePlate">
            <a:avLst>
              <a:gd name="adj" fmla="val 62948"/>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箭头: 五边形 24"/>
          <p:cNvSpPr/>
          <p:nvPr userDrawn="1"/>
        </p:nvSpPr>
        <p:spPr>
          <a:xfrm rot="19659736">
            <a:off x="501875" y="5626509"/>
            <a:ext cx="1198809" cy="202681"/>
          </a:xfrm>
          <a:prstGeom prst="homePlate">
            <a:avLst>
              <a:gd name="adj" fmla="val 62948"/>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箭头: 五边形 25"/>
          <p:cNvSpPr/>
          <p:nvPr userDrawn="1"/>
        </p:nvSpPr>
        <p:spPr>
          <a:xfrm rot="19659736">
            <a:off x="11343042" y="442070"/>
            <a:ext cx="869215" cy="124045"/>
          </a:xfrm>
          <a:prstGeom prst="homePlate">
            <a:avLst>
              <a:gd name="adj" fmla="val 62948"/>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箭头: 五边形 26"/>
          <p:cNvSpPr/>
          <p:nvPr userDrawn="1"/>
        </p:nvSpPr>
        <p:spPr>
          <a:xfrm rot="19659736">
            <a:off x="10829985" y="427917"/>
            <a:ext cx="542830" cy="99029"/>
          </a:xfrm>
          <a:prstGeom prst="homePlate">
            <a:avLst>
              <a:gd name="adj" fmla="val 62948"/>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仅标题">
    <p:spTree>
      <p:nvGrpSpPr>
        <p:cNvPr id="1" name=""/>
        <p:cNvGrpSpPr/>
        <p:nvPr/>
      </p:nvGrpSpPr>
      <p:grpSpPr>
        <a:xfrm>
          <a:off x="0" y="0"/>
          <a:ext cx="0" cy="0"/>
          <a:chOff x="0" y="0"/>
          <a:chExt cx="0" cy="0"/>
        </a:xfrm>
      </p:grpSpPr>
      <p:cxnSp>
        <p:nvCxnSpPr>
          <p:cNvPr id="5" name="直接连接符 4"/>
          <p:cNvCxnSpPr/>
          <p:nvPr userDrawn="1"/>
        </p:nvCxnSpPr>
        <p:spPr>
          <a:xfrm>
            <a:off x="660400" y="6238240"/>
            <a:ext cx="10858500" cy="0"/>
          </a:xfrm>
          <a:prstGeom prst="line">
            <a:avLst/>
          </a:prstGeom>
          <a:ln w="3175" cap="rnd">
            <a:solidFill>
              <a:schemeClr val="bg1">
                <a:lumMod val="75000"/>
                <a:alpha val="47000"/>
              </a:schemeClr>
            </a:solidFill>
            <a:prstDash val="solid"/>
          </a:ln>
        </p:spPr>
        <p:style>
          <a:lnRef idx="1">
            <a:schemeClr val="accent1"/>
          </a:lnRef>
          <a:fillRef idx="0">
            <a:schemeClr val="accent1"/>
          </a:fillRef>
          <a:effectRef idx="0">
            <a:schemeClr val="accent1"/>
          </a:effectRef>
          <a:fontRef idx="minor">
            <a:schemeClr val="tx1"/>
          </a:fontRef>
        </p:style>
      </p:cxnSp>
      <p:sp>
        <p:nvSpPr>
          <p:cNvPr id="12" name="任意多边形: 形状 11"/>
          <p:cNvSpPr/>
          <p:nvPr/>
        </p:nvSpPr>
        <p:spPr bwMode="auto">
          <a:xfrm rot="5400000">
            <a:off x="93484" y="218081"/>
            <a:ext cx="1133344" cy="494119"/>
          </a:xfrm>
          <a:custGeom>
            <a:avLst/>
            <a:gdLst>
              <a:gd name="connsiteX0" fmla="*/ 0 w 4641513"/>
              <a:gd name="connsiteY0" fmla="*/ 0 h 2088000"/>
              <a:gd name="connsiteX1" fmla="*/ 3814008 w 4641513"/>
              <a:gd name="connsiteY1" fmla="*/ 0 h 2088000"/>
              <a:gd name="connsiteX2" fmla="*/ 4641513 w 4641513"/>
              <a:gd name="connsiteY2" fmla="*/ 1044000 h 2088000"/>
              <a:gd name="connsiteX3" fmla="*/ 3814008 w 4641513"/>
              <a:gd name="connsiteY3" fmla="*/ 2087999 h 2088000"/>
              <a:gd name="connsiteX4" fmla="*/ 3814008 w 4641513"/>
              <a:gd name="connsiteY4" fmla="*/ 2088000 h 2088000"/>
              <a:gd name="connsiteX5" fmla="*/ 0 w 4641513"/>
              <a:gd name="connsiteY5" fmla="*/ 2088000 h 208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41513" h="2088000">
                <a:moveTo>
                  <a:pt x="0" y="0"/>
                </a:moveTo>
                <a:lnTo>
                  <a:pt x="3814008" y="0"/>
                </a:lnTo>
                <a:lnTo>
                  <a:pt x="4641513" y="1044000"/>
                </a:lnTo>
                <a:lnTo>
                  <a:pt x="3814008" y="2087999"/>
                </a:lnTo>
                <a:lnTo>
                  <a:pt x="3814008" y="2088000"/>
                </a:lnTo>
                <a:lnTo>
                  <a:pt x="0" y="2088000"/>
                </a:lnTo>
                <a:close/>
              </a:path>
            </a:pathLst>
          </a:custGeom>
          <a:solidFill>
            <a:schemeClr val="accent1"/>
          </a:solidFill>
          <a:ln>
            <a:noFill/>
          </a:ln>
          <a:effectLst/>
        </p:spPr>
        <p:txBody>
          <a:bodyPr vert="horz" wrap="square" lIns="91440" tIns="45720" rIns="91440" bIns="45720" numCol="1" anchor="ctr" anchorCtr="0" compatLnSpc="1">
            <a:noAutofit/>
          </a:bodyPr>
          <a:lstStyle/>
          <a:p>
            <a:pPr algn="ctr">
              <a:lnSpc>
                <a:spcPct val="130000"/>
              </a:lnSpc>
            </a:pPr>
            <a:endParaRPr lang="en-US" sz="4000" dirty="0">
              <a:solidFill>
                <a:schemeClr val="accent3"/>
              </a:solidFill>
              <a:cs typeface="+mn-ea"/>
              <a:sym typeface="+mn-lt"/>
            </a:endParaRPr>
          </a:p>
        </p:txBody>
      </p:sp>
      <p:sp>
        <p:nvSpPr>
          <p:cNvPr id="7" name="灯片编号占位符 6"/>
          <p:cNvSpPr>
            <a:spLocks noGrp="1"/>
          </p:cNvSpPr>
          <p:nvPr userDrawn="1">
            <p:ph type="sldNum" sz="quarter" idx="12"/>
          </p:nvPr>
        </p:nvSpPr>
        <p:spPr>
          <a:xfrm>
            <a:off x="8746825" y="6356349"/>
            <a:ext cx="2743200" cy="365125"/>
          </a:xfrm>
        </p:spPr>
        <p:txBody>
          <a:bodyPr/>
          <a:lstStyle>
            <a:lvl1pPr>
              <a:defRPr>
                <a:solidFill>
                  <a:schemeClr val="tx1"/>
                </a:solidFill>
              </a:defRPr>
            </a:lvl1pPr>
          </a:lstStyle>
          <a:p>
            <a:fld id="{2515AB8F-1C56-49E9-90C8-78D22B0C1B97}" type="slidenum">
              <a:rPr lang="zh-CN" altLang="en-US" smtClean="0"/>
              <a:t>‹#›</a:t>
            </a:fld>
            <a:endParaRPr lang="zh-CN" altLang="en-US" dirty="0"/>
          </a:p>
        </p:txBody>
      </p:sp>
      <p:pic>
        <p:nvPicPr>
          <p:cNvPr id="6" name="图片 5"/>
          <p:cNvPicPr>
            <a:picLocks noChangeAspect="1"/>
          </p:cNvPicPr>
          <p:nvPr userDrawn="1"/>
        </p:nvPicPr>
        <p:blipFill>
          <a:blip r:embed="rId2"/>
          <a:stretch>
            <a:fillRect/>
          </a:stretch>
        </p:blipFill>
        <p:spPr>
          <a:xfrm>
            <a:off x="744128" y="6420492"/>
            <a:ext cx="958362" cy="236837"/>
          </a:xfrm>
          <a:prstGeom prst="rect">
            <a:avLst/>
          </a:prstGeom>
        </p:spPr>
      </p:pic>
      <p:pic>
        <p:nvPicPr>
          <p:cNvPr id="11" name="图片 10"/>
          <p:cNvPicPr>
            <a:picLocks noChangeAspect="1"/>
          </p:cNvPicPr>
          <p:nvPr userDrawn="1"/>
        </p:nvPicPr>
        <p:blipFill>
          <a:blip r:embed="rId3"/>
          <a:stretch>
            <a:fillRect/>
          </a:stretch>
        </p:blipFill>
        <p:spPr>
          <a:xfrm>
            <a:off x="9966201" y="381027"/>
            <a:ext cx="1552699" cy="494974"/>
          </a:xfrm>
          <a:prstGeom prst="rect">
            <a:avLst/>
          </a:prstGeom>
        </p:spPr>
      </p:pic>
      <p:sp>
        <p:nvSpPr>
          <p:cNvPr id="8" name="标题 1"/>
          <p:cNvSpPr>
            <a:spLocks noGrp="1"/>
          </p:cNvSpPr>
          <p:nvPr>
            <p:ph type="title"/>
          </p:nvPr>
        </p:nvSpPr>
        <p:spPr>
          <a:xfrm>
            <a:off x="1091255" y="237834"/>
            <a:ext cx="8168208" cy="790865"/>
          </a:xfrm>
        </p:spPr>
        <p:txBody>
          <a:bodyPr wrap="square" lIns="0" tIns="0" rIns="0" bIns="0">
            <a:normAutofit/>
          </a:bodyPr>
          <a:lstStyle>
            <a:lvl1pPr>
              <a:defRPr sz="3600" b="1">
                <a:solidFill>
                  <a:schemeClr val="accent1"/>
                </a:solidFill>
              </a:defRPr>
            </a:lvl1pPr>
          </a:lstStyle>
          <a:p>
            <a:r>
              <a:rPr lang="zh-CN" altLang="en-US" dirty="0"/>
              <a:t>单击此处编辑母版标题样式</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横向图片">
    <p:spTree>
      <p:nvGrpSpPr>
        <p:cNvPr id="1" name=""/>
        <p:cNvGrpSpPr/>
        <p:nvPr/>
      </p:nvGrpSpPr>
      <p:grpSpPr>
        <a:xfrm>
          <a:off x="0" y="0"/>
          <a:ext cx="0" cy="0"/>
          <a:chOff x="0" y="0"/>
          <a:chExt cx="0" cy="0"/>
        </a:xfrm>
      </p:grpSpPr>
      <p:cxnSp>
        <p:nvCxnSpPr>
          <p:cNvPr id="5" name="直接连接符 4"/>
          <p:cNvCxnSpPr/>
          <p:nvPr userDrawn="1"/>
        </p:nvCxnSpPr>
        <p:spPr>
          <a:xfrm>
            <a:off x="660400" y="6238240"/>
            <a:ext cx="10858500" cy="0"/>
          </a:xfrm>
          <a:prstGeom prst="line">
            <a:avLst/>
          </a:prstGeom>
          <a:ln w="3175" cap="rnd">
            <a:solidFill>
              <a:schemeClr val="bg1">
                <a:lumMod val="75000"/>
                <a:alpha val="47000"/>
              </a:schemeClr>
            </a:solidFill>
            <a:prstDash val="solid"/>
          </a:ln>
        </p:spPr>
        <p:style>
          <a:lnRef idx="1">
            <a:schemeClr val="accent1"/>
          </a:lnRef>
          <a:fillRef idx="0">
            <a:schemeClr val="accent1"/>
          </a:fillRef>
          <a:effectRef idx="0">
            <a:schemeClr val="accent1"/>
          </a:effectRef>
          <a:fontRef idx="minor">
            <a:schemeClr val="tx1"/>
          </a:fontRef>
        </p:style>
      </p:cxnSp>
      <p:sp>
        <p:nvSpPr>
          <p:cNvPr id="7" name="灯片编号占位符 6"/>
          <p:cNvSpPr>
            <a:spLocks noGrp="1"/>
          </p:cNvSpPr>
          <p:nvPr userDrawn="1">
            <p:ph type="sldNum" sz="quarter" idx="12"/>
          </p:nvPr>
        </p:nvSpPr>
        <p:spPr>
          <a:xfrm>
            <a:off x="8746825" y="6356349"/>
            <a:ext cx="2743200" cy="365125"/>
          </a:xfrm>
        </p:spPr>
        <p:txBody>
          <a:bodyPr/>
          <a:lstStyle>
            <a:lvl1pPr>
              <a:defRPr>
                <a:solidFill>
                  <a:schemeClr val="tx1"/>
                </a:solidFill>
              </a:defRPr>
            </a:lvl1pPr>
          </a:lstStyle>
          <a:p>
            <a:fld id="{2515AB8F-1C56-49E9-90C8-78D22B0C1B97}" type="slidenum">
              <a:rPr lang="zh-CN" altLang="en-US" smtClean="0"/>
              <a:t>‹#›</a:t>
            </a:fld>
            <a:endParaRPr lang="zh-CN" altLang="en-US" dirty="0"/>
          </a:p>
        </p:txBody>
      </p:sp>
      <p:sp>
        <p:nvSpPr>
          <p:cNvPr id="91" name="图片占位符 90"/>
          <p:cNvSpPr>
            <a:spLocks noGrp="1" noChangeAspect="1"/>
          </p:cNvSpPr>
          <p:nvPr>
            <p:ph type="pic" sz="quarter" idx="13"/>
          </p:nvPr>
        </p:nvSpPr>
        <p:spPr>
          <a:xfrm>
            <a:off x="862171" y="1825888"/>
            <a:ext cx="4826535" cy="2736000"/>
          </a:xfrm>
          <a:custGeom>
            <a:avLst/>
            <a:gdLst>
              <a:gd name="connsiteX0" fmla="*/ 0 w 4241800"/>
              <a:gd name="connsiteY0" fmla="*/ 0 h 2404533"/>
              <a:gd name="connsiteX1" fmla="*/ 4241800 w 4241800"/>
              <a:gd name="connsiteY1" fmla="*/ 0 h 2404533"/>
              <a:gd name="connsiteX2" fmla="*/ 4241800 w 4241800"/>
              <a:gd name="connsiteY2" fmla="*/ 2404533 h 2404533"/>
              <a:gd name="connsiteX3" fmla="*/ 0 w 4241800"/>
              <a:gd name="connsiteY3" fmla="*/ 2404533 h 2404533"/>
            </a:gdLst>
            <a:ahLst/>
            <a:cxnLst>
              <a:cxn ang="0">
                <a:pos x="connsiteX0" y="connsiteY0"/>
              </a:cxn>
              <a:cxn ang="0">
                <a:pos x="connsiteX1" y="connsiteY1"/>
              </a:cxn>
              <a:cxn ang="0">
                <a:pos x="connsiteX2" y="connsiteY2"/>
              </a:cxn>
              <a:cxn ang="0">
                <a:pos x="connsiteX3" y="connsiteY3"/>
              </a:cxn>
            </a:cxnLst>
            <a:rect l="l" t="t" r="r" b="b"/>
            <a:pathLst>
              <a:path w="4241800" h="2404533">
                <a:moveTo>
                  <a:pt x="0" y="0"/>
                </a:moveTo>
                <a:lnTo>
                  <a:pt x="4241800" y="0"/>
                </a:lnTo>
                <a:lnTo>
                  <a:pt x="4241800" y="2404533"/>
                </a:lnTo>
                <a:lnTo>
                  <a:pt x="0" y="2404533"/>
                </a:lnTo>
                <a:close/>
              </a:path>
            </a:pathLst>
          </a:custGeom>
        </p:spPr>
        <p:txBody>
          <a:bodyPr wrap="square">
            <a:noAutofit/>
          </a:bodyPr>
          <a:lstStyle/>
          <a:p>
            <a:endParaRPr lang="zh-CN" altLang="en-US"/>
          </a:p>
        </p:txBody>
      </p:sp>
      <p:sp>
        <p:nvSpPr>
          <p:cNvPr id="90" name="任意多边形: 形状 89"/>
          <p:cNvSpPr/>
          <p:nvPr userDrawn="1"/>
        </p:nvSpPr>
        <p:spPr bwMode="auto">
          <a:xfrm rot="5400000">
            <a:off x="93484" y="218081"/>
            <a:ext cx="1133344" cy="494119"/>
          </a:xfrm>
          <a:custGeom>
            <a:avLst/>
            <a:gdLst>
              <a:gd name="connsiteX0" fmla="*/ 0 w 4641513"/>
              <a:gd name="connsiteY0" fmla="*/ 0 h 2088000"/>
              <a:gd name="connsiteX1" fmla="*/ 3814008 w 4641513"/>
              <a:gd name="connsiteY1" fmla="*/ 0 h 2088000"/>
              <a:gd name="connsiteX2" fmla="*/ 4641513 w 4641513"/>
              <a:gd name="connsiteY2" fmla="*/ 1044000 h 2088000"/>
              <a:gd name="connsiteX3" fmla="*/ 3814008 w 4641513"/>
              <a:gd name="connsiteY3" fmla="*/ 2087999 h 2088000"/>
              <a:gd name="connsiteX4" fmla="*/ 3814008 w 4641513"/>
              <a:gd name="connsiteY4" fmla="*/ 2088000 h 2088000"/>
              <a:gd name="connsiteX5" fmla="*/ 0 w 4641513"/>
              <a:gd name="connsiteY5" fmla="*/ 2088000 h 208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41513" h="2088000">
                <a:moveTo>
                  <a:pt x="0" y="0"/>
                </a:moveTo>
                <a:lnTo>
                  <a:pt x="3814008" y="0"/>
                </a:lnTo>
                <a:lnTo>
                  <a:pt x="4641513" y="1044000"/>
                </a:lnTo>
                <a:lnTo>
                  <a:pt x="3814008" y="2087999"/>
                </a:lnTo>
                <a:lnTo>
                  <a:pt x="3814008" y="2088000"/>
                </a:lnTo>
                <a:lnTo>
                  <a:pt x="0" y="2088000"/>
                </a:lnTo>
                <a:close/>
              </a:path>
            </a:pathLst>
          </a:custGeom>
          <a:solidFill>
            <a:schemeClr val="accent1"/>
          </a:solidFill>
          <a:ln>
            <a:noFill/>
          </a:ln>
          <a:effectLst/>
        </p:spPr>
        <p:txBody>
          <a:bodyPr vert="horz" wrap="square" lIns="91440" tIns="45720" rIns="91440" bIns="45720" numCol="1" anchor="ctr" anchorCtr="0" compatLnSpc="1">
            <a:noAutofit/>
          </a:bodyPr>
          <a:lstStyle/>
          <a:p>
            <a:pPr algn="ctr">
              <a:lnSpc>
                <a:spcPct val="130000"/>
              </a:lnSpc>
            </a:pPr>
            <a:endParaRPr lang="en-US" sz="4000" dirty="0">
              <a:solidFill>
                <a:schemeClr val="accent3"/>
              </a:solidFill>
              <a:cs typeface="+mn-ea"/>
              <a:sym typeface="+mn-lt"/>
            </a:endParaRPr>
          </a:p>
        </p:txBody>
      </p:sp>
      <p:sp>
        <p:nvSpPr>
          <p:cNvPr id="92" name="标题 1"/>
          <p:cNvSpPr>
            <a:spLocks noGrp="1"/>
          </p:cNvSpPr>
          <p:nvPr>
            <p:ph type="title"/>
          </p:nvPr>
        </p:nvSpPr>
        <p:spPr>
          <a:xfrm>
            <a:off x="1091255" y="237834"/>
            <a:ext cx="8168208" cy="790865"/>
          </a:xfrm>
        </p:spPr>
        <p:txBody>
          <a:bodyPr wrap="square" lIns="0" tIns="0" rIns="0" bIns="0">
            <a:normAutofit/>
          </a:bodyPr>
          <a:lstStyle>
            <a:lvl1pPr>
              <a:defRPr sz="3600" b="1">
                <a:solidFill>
                  <a:schemeClr val="accent1"/>
                </a:solidFill>
              </a:defRPr>
            </a:lvl1pPr>
          </a:lstStyle>
          <a:p>
            <a:r>
              <a:rPr lang="zh-CN" altLang="en-US" dirty="0"/>
              <a:t>单击此处编辑母版标题样式</a:t>
            </a:r>
          </a:p>
        </p:txBody>
      </p:sp>
      <p:pic>
        <p:nvPicPr>
          <p:cNvPr id="93" name="图片 92"/>
          <p:cNvPicPr>
            <a:picLocks noChangeAspect="1"/>
          </p:cNvPicPr>
          <p:nvPr userDrawn="1"/>
        </p:nvPicPr>
        <p:blipFill>
          <a:blip r:embed="rId2"/>
          <a:stretch>
            <a:fillRect/>
          </a:stretch>
        </p:blipFill>
        <p:spPr>
          <a:xfrm>
            <a:off x="744128" y="6420492"/>
            <a:ext cx="958362" cy="236837"/>
          </a:xfrm>
          <a:prstGeom prst="rect">
            <a:avLst/>
          </a:prstGeom>
        </p:spPr>
      </p:pic>
      <p:pic>
        <p:nvPicPr>
          <p:cNvPr id="97" name="图片 96"/>
          <p:cNvPicPr>
            <a:picLocks noChangeAspect="1"/>
          </p:cNvPicPr>
          <p:nvPr userDrawn="1"/>
        </p:nvPicPr>
        <p:blipFill>
          <a:blip r:embed="rId3"/>
          <a:stretch>
            <a:fillRect/>
          </a:stretch>
        </p:blipFill>
        <p:spPr>
          <a:xfrm>
            <a:off x="9966201" y="381027"/>
            <a:ext cx="1552699" cy="494974"/>
          </a:xfrm>
          <a:prstGeom prst="rect">
            <a:avLst/>
          </a:prstGeom>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图片">
    <p:spTree>
      <p:nvGrpSpPr>
        <p:cNvPr id="1" name=""/>
        <p:cNvGrpSpPr/>
        <p:nvPr/>
      </p:nvGrpSpPr>
      <p:grpSpPr>
        <a:xfrm>
          <a:off x="0" y="0"/>
          <a:ext cx="0" cy="0"/>
          <a:chOff x="0" y="0"/>
          <a:chExt cx="0" cy="0"/>
        </a:xfrm>
      </p:grpSpPr>
      <p:cxnSp>
        <p:nvCxnSpPr>
          <p:cNvPr id="5" name="直接连接符 4"/>
          <p:cNvCxnSpPr/>
          <p:nvPr userDrawn="1"/>
        </p:nvCxnSpPr>
        <p:spPr>
          <a:xfrm>
            <a:off x="660400" y="6238240"/>
            <a:ext cx="10858500" cy="0"/>
          </a:xfrm>
          <a:prstGeom prst="line">
            <a:avLst/>
          </a:prstGeom>
          <a:ln w="3175" cap="rnd">
            <a:solidFill>
              <a:schemeClr val="bg1">
                <a:lumMod val="75000"/>
                <a:alpha val="47000"/>
              </a:schemeClr>
            </a:solidFill>
            <a:prstDash val="solid"/>
          </a:ln>
        </p:spPr>
        <p:style>
          <a:lnRef idx="1">
            <a:schemeClr val="accent1"/>
          </a:lnRef>
          <a:fillRef idx="0">
            <a:schemeClr val="accent1"/>
          </a:fillRef>
          <a:effectRef idx="0">
            <a:schemeClr val="accent1"/>
          </a:effectRef>
          <a:fontRef idx="minor">
            <a:schemeClr val="tx1"/>
          </a:fontRef>
        </p:style>
      </p:cxnSp>
      <p:sp>
        <p:nvSpPr>
          <p:cNvPr id="7" name="灯片编号占位符 6"/>
          <p:cNvSpPr>
            <a:spLocks noGrp="1"/>
          </p:cNvSpPr>
          <p:nvPr userDrawn="1">
            <p:ph type="sldNum" sz="quarter" idx="12"/>
          </p:nvPr>
        </p:nvSpPr>
        <p:spPr>
          <a:xfrm>
            <a:off x="8746825" y="6356349"/>
            <a:ext cx="2743200" cy="365125"/>
          </a:xfrm>
        </p:spPr>
        <p:txBody>
          <a:bodyPr/>
          <a:lstStyle>
            <a:lvl1pPr>
              <a:defRPr>
                <a:solidFill>
                  <a:schemeClr val="tx1"/>
                </a:solidFill>
              </a:defRPr>
            </a:lvl1pPr>
          </a:lstStyle>
          <a:p>
            <a:fld id="{2515AB8F-1C56-49E9-90C8-78D22B0C1B97}" type="slidenum">
              <a:rPr lang="zh-CN" altLang="en-US" smtClean="0"/>
              <a:t>‹#›</a:t>
            </a:fld>
            <a:endParaRPr lang="zh-CN" altLang="en-US" dirty="0"/>
          </a:p>
        </p:txBody>
      </p:sp>
      <p:sp>
        <p:nvSpPr>
          <p:cNvPr id="90" name="图片占位符 6"/>
          <p:cNvSpPr>
            <a:spLocks noGrp="1" noChangeAspect="1"/>
          </p:cNvSpPr>
          <p:nvPr>
            <p:ph type="pic" sz="quarter" idx="10"/>
          </p:nvPr>
        </p:nvSpPr>
        <p:spPr>
          <a:xfrm>
            <a:off x="1692274" y="1541374"/>
            <a:ext cx="3238088" cy="4320000"/>
          </a:xfrm>
        </p:spPr>
        <p:txBody>
          <a:bodyPr/>
          <a:lstStyle/>
          <a:p>
            <a:endParaRPr lang="zh-CN" altLang="en-US" dirty="0"/>
          </a:p>
        </p:txBody>
      </p:sp>
      <p:sp>
        <p:nvSpPr>
          <p:cNvPr id="91" name="任意多边形: 形状 90"/>
          <p:cNvSpPr/>
          <p:nvPr userDrawn="1"/>
        </p:nvSpPr>
        <p:spPr bwMode="auto">
          <a:xfrm rot="5400000">
            <a:off x="93484" y="218081"/>
            <a:ext cx="1133344" cy="494119"/>
          </a:xfrm>
          <a:custGeom>
            <a:avLst/>
            <a:gdLst>
              <a:gd name="connsiteX0" fmla="*/ 0 w 4641513"/>
              <a:gd name="connsiteY0" fmla="*/ 0 h 2088000"/>
              <a:gd name="connsiteX1" fmla="*/ 3814008 w 4641513"/>
              <a:gd name="connsiteY1" fmla="*/ 0 h 2088000"/>
              <a:gd name="connsiteX2" fmla="*/ 4641513 w 4641513"/>
              <a:gd name="connsiteY2" fmla="*/ 1044000 h 2088000"/>
              <a:gd name="connsiteX3" fmla="*/ 3814008 w 4641513"/>
              <a:gd name="connsiteY3" fmla="*/ 2087999 h 2088000"/>
              <a:gd name="connsiteX4" fmla="*/ 3814008 w 4641513"/>
              <a:gd name="connsiteY4" fmla="*/ 2088000 h 2088000"/>
              <a:gd name="connsiteX5" fmla="*/ 0 w 4641513"/>
              <a:gd name="connsiteY5" fmla="*/ 2088000 h 208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41513" h="2088000">
                <a:moveTo>
                  <a:pt x="0" y="0"/>
                </a:moveTo>
                <a:lnTo>
                  <a:pt x="3814008" y="0"/>
                </a:lnTo>
                <a:lnTo>
                  <a:pt x="4641513" y="1044000"/>
                </a:lnTo>
                <a:lnTo>
                  <a:pt x="3814008" y="2087999"/>
                </a:lnTo>
                <a:lnTo>
                  <a:pt x="3814008" y="2088000"/>
                </a:lnTo>
                <a:lnTo>
                  <a:pt x="0" y="2088000"/>
                </a:lnTo>
                <a:close/>
              </a:path>
            </a:pathLst>
          </a:custGeom>
          <a:solidFill>
            <a:schemeClr val="accent1"/>
          </a:solidFill>
          <a:ln>
            <a:noFill/>
          </a:ln>
          <a:effectLst/>
        </p:spPr>
        <p:txBody>
          <a:bodyPr vert="horz" wrap="square" lIns="91440" tIns="45720" rIns="91440" bIns="45720" numCol="1" anchor="ctr" anchorCtr="0" compatLnSpc="1">
            <a:noAutofit/>
          </a:bodyPr>
          <a:lstStyle/>
          <a:p>
            <a:pPr algn="ctr">
              <a:lnSpc>
                <a:spcPct val="130000"/>
              </a:lnSpc>
            </a:pPr>
            <a:endParaRPr lang="en-US" sz="4000" dirty="0">
              <a:solidFill>
                <a:schemeClr val="accent3"/>
              </a:solidFill>
              <a:cs typeface="+mn-ea"/>
              <a:sym typeface="+mn-lt"/>
            </a:endParaRPr>
          </a:p>
        </p:txBody>
      </p:sp>
      <p:sp>
        <p:nvSpPr>
          <p:cNvPr id="92" name="标题 1"/>
          <p:cNvSpPr>
            <a:spLocks noGrp="1"/>
          </p:cNvSpPr>
          <p:nvPr>
            <p:ph type="title"/>
          </p:nvPr>
        </p:nvSpPr>
        <p:spPr>
          <a:xfrm>
            <a:off x="1091255" y="237834"/>
            <a:ext cx="8168208" cy="790865"/>
          </a:xfrm>
        </p:spPr>
        <p:txBody>
          <a:bodyPr wrap="square" lIns="0" tIns="0" rIns="0" bIns="0">
            <a:normAutofit/>
          </a:bodyPr>
          <a:lstStyle>
            <a:lvl1pPr>
              <a:defRPr sz="3600" b="1">
                <a:solidFill>
                  <a:schemeClr val="accent1"/>
                </a:solidFill>
              </a:defRPr>
            </a:lvl1pPr>
          </a:lstStyle>
          <a:p>
            <a:r>
              <a:rPr lang="zh-CN" altLang="en-US" dirty="0"/>
              <a:t>单击此处编辑母版标题样式</a:t>
            </a:r>
          </a:p>
        </p:txBody>
      </p:sp>
      <p:pic>
        <p:nvPicPr>
          <p:cNvPr id="93" name="图片 92"/>
          <p:cNvPicPr>
            <a:picLocks noChangeAspect="1"/>
          </p:cNvPicPr>
          <p:nvPr userDrawn="1"/>
        </p:nvPicPr>
        <p:blipFill>
          <a:blip r:embed="rId2"/>
          <a:stretch>
            <a:fillRect/>
          </a:stretch>
        </p:blipFill>
        <p:spPr>
          <a:xfrm>
            <a:off x="744128" y="6420492"/>
            <a:ext cx="958362" cy="236837"/>
          </a:xfrm>
          <a:prstGeom prst="rect">
            <a:avLst/>
          </a:prstGeom>
        </p:spPr>
      </p:pic>
      <p:pic>
        <p:nvPicPr>
          <p:cNvPr id="97" name="图片 96"/>
          <p:cNvPicPr>
            <a:picLocks noChangeAspect="1"/>
          </p:cNvPicPr>
          <p:nvPr userDrawn="1"/>
        </p:nvPicPr>
        <p:blipFill>
          <a:blip r:embed="rId3"/>
          <a:stretch>
            <a:fillRect/>
          </a:stretch>
        </p:blipFill>
        <p:spPr>
          <a:xfrm>
            <a:off x="9966201" y="381027"/>
            <a:ext cx="1552699" cy="494974"/>
          </a:xfrm>
          <a:prstGeom prst="rect">
            <a:avLst/>
          </a:prstGeom>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图片-圆形">
    <p:spTree>
      <p:nvGrpSpPr>
        <p:cNvPr id="1" name=""/>
        <p:cNvGrpSpPr/>
        <p:nvPr/>
      </p:nvGrpSpPr>
      <p:grpSpPr>
        <a:xfrm>
          <a:off x="0" y="0"/>
          <a:ext cx="0" cy="0"/>
          <a:chOff x="0" y="0"/>
          <a:chExt cx="0" cy="0"/>
        </a:xfrm>
      </p:grpSpPr>
      <p:sp>
        <p:nvSpPr>
          <p:cNvPr id="93" name="任意多边形: 形状 92"/>
          <p:cNvSpPr/>
          <p:nvPr userDrawn="1"/>
        </p:nvSpPr>
        <p:spPr>
          <a:xfrm>
            <a:off x="660400" y="1531871"/>
            <a:ext cx="10858500" cy="4491875"/>
          </a:xfrm>
          <a:custGeom>
            <a:avLst/>
            <a:gdLst>
              <a:gd name="connsiteX0" fmla="*/ 2682382 w 10858500"/>
              <a:gd name="connsiteY0" fmla="*/ 0 h 4491875"/>
              <a:gd name="connsiteX1" fmla="*/ 4661514 w 10858500"/>
              <a:gd name="connsiteY1" fmla="*/ 1979131 h 4491875"/>
              <a:gd name="connsiteX2" fmla="*/ 4081840 w 10858500"/>
              <a:gd name="connsiteY2" fmla="*/ 3378588 h 4491875"/>
              <a:gd name="connsiteX3" fmla="*/ 3948253 w 10858500"/>
              <a:gd name="connsiteY3" fmla="*/ 3500000 h 4491875"/>
              <a:gd name="connsiteX4" fmla="*/ 10858500 w 10858500"/>
              <a:gd name="connsiteY4" fmla="*/ 3500000 h 4491875"/>
              <a:gd name="connsiteX5" fmla="*/ 10858500 w 10858500"/>
              <a:gd name="connsiteY5" fmla="*/ 4491875 h 4491875"/>
              <a:gd name="connsiteX6" fmla="*/ 0 w 10858500"/>
              <a:gd name="connsiteY6" fmla="*/ 4491875 h 4491875"/>
              <a:gd name="connsiteX7" fmla="*/ 0 w 10858500"/>
              <a:gd name="connsiteY7" fmla="*/ 3500000 h 4491875"/>
              <a:gd name="connsiteX8" fmla="*/ 1416512 w 10858500"/>
              <a:gd name="connsiteY8" fmla="*/ 3500000 h 4491875"/>
              <a:gd name="connsiteX9" fmla="*/ 1282925 w 10858500"/>
              <a:gd name="connsiteY9" fmla="*/ 3378588 h 4491875"/>
              <a:gd name="connsiteX10" fmla="*/ 703250 w 10858500"/>
              <a:gd name="connsiteY10" fmla="*/ 1979131 h 4491875"/>
              <a:gd name="connsiteX11" fmla="*/ 2682382 w 10858500"/>
              <a:gd name="connsiteY11" fmla="*/ 0 h 449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858500" h="4491875">
                <a:moveTo>
                  <a:pt x="2682382" y="0"/>
                </a:moveTo>
                <a:cubicBezTo>
                  <a:pt x="3775426" y="0"/>
                  <a:pt x="4661514" y="886087"/>
                  <a:pt x="4661514" y="1979131"/>
                </a:cubicBezTo>
                <a:cubicBezTo>
                  <a:pt x="4661514" y="2525653"/>
                  <a:pt x="4439992" y="3020436"/>
                  <a:pt x="4081840" y="3378588"/>
                </a:cubicBezTo>
                <a:lnTo>
                  <a:pt x="3948253" y="3500000"/>
                </a:lnTo>
                <a:lnTo>
                  <a:pt x="10858500" y="3500000"/>
                </a:lnTo>
                <a:lnTo>
                  <a:pt x="10858500" y="4491875"/>
                </a:lnTo>
                <a:lnTo>
                  <a:pt x="0" y="4491875"/>
                </a:lnTo>
                <a:lnTo>
                  <a:pt x="0" y="3500000"/>
                </a:lnTo>
                <a:lnTo>
                  <a:pt x="1416512" y="3500000"/>
                </a:lnTo>
                <a:lnTo>
                  <a:pt x="1282925" y="3378588"/>
                </a:lnTo>
                <a:cubicBezTo>
                  <a:pt x="924772" y="3020436"/>
                  <a:pt x="703250" y="2525653"/>
                  <a:pt x="703250" y="1979131"/>
                </a:cubicBezTo>
                <a:cubicBezTo>
                  <a:pt x="703250" y="886087"/>
                  <a:pt x="1589338" y="0"/>
                  <a:pt x="2682382" y="0"/>
                </a:cubicBezTo>
                <a:close/>
              </a:path>
            </a:pathLst>
          </a:custGeom>
          <a:solidFill>
            <a:schemeClr val="accent1"/>
          </a:solidFill>
          <a:ln w="19050">
            <a:noFill/>
          </a:ln>
          <a:effectLst>
            <a:outerShdw blurRad="127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cs typeface="+mn-ea"/>
              <a:sym typeface="+mn-lt"/>
            </a:endParaRPr>
          </a:p>
        </p:txBody>
      </p:sp>
      <p:cxnSp>
        <p:nvCxnSpPr>
          <p:cNvPr id="5" name="直接连接符 4"/>
          <p:cNvCxnSpPr/>
          <p:nvPr userDrawn="1"/>
        </p:nvCxnSpPr>
        <p:spPr>
          <a:xfrm>
            <a:off x="660400" y="6238240"/>
            <a:ext cx="10858500" cy="0"/>
          </a:xfrm>
          <a:prstGeom prst="line">
            <a:avLst/>
          </a:prstGeom>
          <a:ln w="3175" cap="rnd">
            <a:solidFill>
              <a:schemeClr val="bg1">
                <a:lumMod val="75000"/>
                <a:alpha val="47000"/>
              </a:schemeClr>
            </a:solidFill>
            <a:prstDash val="solid"/>
          </a:ln>
        </p:spPr>
        <p:style>
          <a:lnRef idx="1">
            <a:schemeClr val="accent1"/>
          </a:lnRef>
          <a:fillRef idx="0">
            <a:schemeClr val="accent1"/>
          </a:fillRef>
          <a:effectRef idx="0">
            <a:schemeClr val="accent1"/>
          </a:effectRef>
          <a:fontRef idx="minor">
            <a:schemeClr val="tx1"/>
          </a:fontRef>
        </p:style>
      </p:cxnSp>
      <p:sp>
        <p:nvSpPr>
          <p:cNvPr id="7" name="灯片编号占位符 6"/>
          <p:cNvSpPr>
            <a:spLocks noGrp="1"/>
          </p:cNvSpPr>
          <p:nvPr userDrawn="1">
            <p:ph type="sldNum" sz="quarter" idx="12"/>
          </p:nvPr>
        </p:nvSpPr>
        <p:spPr>
          <a:xfrm>
            <a:off x="8746825" y="6356349"/>
            <a:ext cx="2743200" cy="365125"/>
          </a:xfrm>
        </p:spPr>
        <p:txBody>
          <a:bodyPr/>
          <a:lstStyle>
            <a:lvl1pPr>
              <a:defRPr>
                <a:solidFill>
                  <a:schemeClr val="tx1"/>
                </a:solidFill>
              </a:defRPr>
            </a:lvl1pPr>
          </a:lstStyle>
          <a:p>
            <a:fld id="{2515AB8F-1C56-49E9-90C8-78D22B0C1B97}" type="slidenum">
              <a:rPr lang="zh-CN" altLang="en-US" smtClean="0"/>
              <a:t>‹#›</a:t>
            </a:fld>
            <a:endParaRPr lang="zh-CN" altLang="en-US" dirty="0"/>
          </a:p>
        </p:txBody>
      </p:sp>
      <p:sp>
        <p:nvSpPr>
          <p:cNvPr id="91" name="任意多边形: 形状 90"/>
          <p:cNvSpPr/>
          <p:nvPr userDrawn="1"/>
        </p:nvSpPr>
        <p:spPr bwMode="auto">
          <a:xfrm rot="5400000">
            <a:off x="93484" y="218081"/>
            <a:ext cx="1133344" cy="494119"/>
          </a:xfrm>
          <a:custGeom>
            <a:avLst/>
            <a:gdLst>
              <a:gd name="connsiteX0" fmla="*/ 0 w 4641513"/>
              <a:gd name="connsiteY0" fmla="*/ 0 h 2088000"/>
              <a:gd name="connsiteX1" fmla="*/ 3814008 w 4641513"/>
              <a:gd name="connsiteY1" fmla="*/ 0 h 2088000"/>
              <a:gd name="connsiteX2" fmla="*/ 4641513 w 4641513"/>
              <a:gd name="connsiteY2" fmla="*/ 1044000 h 2088000"/>
              <a:gd name="connsiteX3" fmla="*/ 3814008 w 4641513"/>
              <a:gd name="connsiteY3" fmla="*/ 2087999 h 2088000"/>
              <a:gd name="connsiteX4" fmla="*/ 3814008 w 4641513"/>
              <a:gd name="connsiteY4" fmla="*/ 2088000 h 2088000"/>
              <a:gd name="connsiteX5" fmla="*/ 0 w 4641513"/>
              <a:gd name="connsiteY5" fmla="*/ 2088000 h 208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41513" h="2088000">
                <a:moveTo>
                  <a:pt x="0" y="0"/>
                </a:moveTo>
                <a:lnTo>
                  <a:pt x="3814008" y="0"/>
                </a:lnTo>
                <a:lnTo>
                  <a:pt x="4641513" y="1044000"/>
                </a:lnTo>
                <a:lnTo>
                  <a:pt x="3814008" y="2087999"/>
                </a:lnTo>
                <a:lnTo>
                  <a:pt x="3814008" y="2088000"/>
                </a:lnTo>
                <a:lnTo>
                  <a:pt x="0" y="2088000"/>
                </a:lnTo>
                <a:close/>
              </a:path>
            </a:pathLst>
          </a:custGeom>
          <a:solidFill>
            <a:schemeClr val="accent1"/>
          </a:solidFill>
          <a:ln>
            <a:noFill/>
          </a:ln>
          <a:effectLst/>
        </p:spPr>
        <p:txBody>
          <a:bodyPr vert="horz" wrap="square" lIns="91440" tIns="45720" rIns="91440" bIns="45720" numCol="1" anchor="ctr" anchorCtr="0" compatLnSpc="1">
            <a:noAutofit/>
          </a:bodyPr>
          <a:lstStyle/>
          <a:p>
            <a:pPr algn="ctr">
              <a:lnSpc>
                <a:spcPct val="130000"/>
              </a:lnSpc>
            </a:pPr>
            <a:endParaRPr lang="en-US" sz="4000" dirty="0">
              <a:solidFill>
                <a:schemeClr val="accent3"/>
              </a:solidFill>
              <a:cs typeface="+mn-ea"/>
              <a:sym typeface="+mn-lt"/>
            </a:endParaRPr>
          </a:p>
        </p:txBody>
      </p:sp>
      <p:sp>
        <p:nvSpPr>
          <p:cNvPr id="92" name="图片占位符 91"/>
          <p:cNvSpPr>
            <a:spLocks noGrp="1" noChangeAspect="1"/>
          </p:cNvSpPr>
          <p:nvPr>
            <p:ph type="pic" sz="quarter" idx="13"/>
          </p:nvPr>
        </p:nvSpPr>
        <p:spPr>
          <a:xfrm>
            <a:off x="1451524" y="1608975"/>
            <a:ext cx="3780000" cy="3780000"/>
          </a:xfrm>
          <a:custGeom>
            <a:avLst/>
            <a:gdLst>
              <a:gd name="connsiteX0" fmla="*/ 1657350 w 3314700"/>
              <a:gd name="connsiteY0" fmla="*/ 0 h 3314700"/>
              <a:gd name="connsiteX1" fmla="*/ 3314700 w 3314700"/>
              <a:gd name="connsiteY1" fmla="*/ 1657350 h 3314700"/>
              <a:gd name="connsiteX2" fmla="*/ 1657350 w 3314700"/>
              <a:gd name="connsiteY2" fmla="*/ 3314700 h 3314700"/>
              <a:gd name="connsiteX3" fmla="*/ 0 w 3314700"/>
              <a:gd name="connsiteY3" fmla="*/ 1657350 h 3314700"/>
              <a:gd name="connsiteX4" fmla="*/ 1657350 w 3314700"/>
              <a:gd name="connsiteY4" fmla="*/ 0 h 33147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700" h="3314700">
                <a:moveTo>
                  <a:pt x="1657350" y="0"/>
                </a:moveTo>
                <a:cubicBezTo>
                  <a:pt x="2572679" y="0"/>
                  <a:pt x="3314700" y="742021"/>
                  <a:pt x="3314700" y="1657350"/>
                </a:cubicBezTo>
                <a:cubicBezTo>
                  <a:pt x="3314700" y="2572679"/>
                  <a:pt x="2572679" y="3314700"/>
                  <a:pt x="1657350" y="3314700"/>
                </a:cubicBezTo>
                <a:cubicBezTo>
                  <a:pt x="742021" y="3314700"/>
                  <a:pt x="0" y="2572679"/>
                  <a:pt x="0" y="1657350"/>
                </a:cubicBezTo>
                <a:cubicBezTo>
                  <a:pt x="0" y="742021"/>
                  <a:pt x="742021" y="0"/>
                  <a:pt x="1657350" y="0"/>
                </a:cubicBezTo>
                <a:close/>
              </a:path>
            </a:pathLst>
          </a:custGeom>
        </p:spPr>
        <p:txBody>
          <a:bodyPr wrap="square" anchor="ctr" anchorCtr="0">
            <a:noAutofit/>
          </a:bodyPr>
          <a:lstStyle/>
          <a:p>
            <a:endParaRPr lang="zh-CN" altLang="en-US" dirty="0"/>
          </a:p>
        </p:txBody>
      </p:sp>
      <p:sp>
        <p:nvSpPr>
          <p:cNvPr id="90" name="标题 1"/>
          <p:cNvSpPr>
            <a:spLocks noGrp="1"/>
          </p:cNvSpPr>
          <p:nvPr>
            <p:ph type="title"/>
          </p:nvPr>
        </p:nvSpPr>
        <p:spPr>
          <a:xfrm>
            <a:off x="1091255" y="237834"/>
            <a:ext cx="8168208" cy="790865"/>
          </a:xfrm>
        </p:spPr>
        <p:txBody>
          <a:bodyPr wrap="square" lIns="0" tIns="0" rIns="0" bIns="0">
            <a:normAutofit/>
          </a:bodyPr>
          <a:lstStyle>
            <a:lvl1pPr>
              <a:defRPr sz="3600" b="1">
                <a:solidFill>
                  <a:schemeClr val="accent1"/>
                </a:solidFill>
              </a:defRPr>
            </a:lvl1pPr>
          </a:lstStyle>
          <a:p>
            <a:r>
              <a:rPr lang="zh-CN" altLang="en-US" dirty="0"/>
              <a:t>单击此处编辑母版标题样式</a:t>
            </a:r>
          </a:p>
        </p:txBody>
      </p:sp>
      <p:pic>
        <p:nvPicPr>
          <p:cNvPr id="94" name="图片 93"/>
          <p:cNvPicPr>
            <a:picLocks noChangeAspect="1"/>
          </p:cNvPicPr>
          <p:nvPr userDrawn="1"/>
        </p:nvPicPr>
        <p:blipFill>
          <a:blip r:embed="rId2"/>
          <a:stretch>
            <a:fillRect/>
          </a:stretch>
        </p:blipFill>
        <p:spPr>
          <a:xfrm>
            <a:off x="744128" y="6420492"/>
            <a:ext cx="958362" cy="236837"/>
          </a:xfrm>
          <a:prstGeom prst="rect">
            <a:avLst/>
          </a:prstGeom>
        </p:spPr>
      </p:pic>
      <p:pic>
        <p:nvPicPr>
          <p:cNvPr id="98" name="图片 97"/>
          <p:cNvPicPr>
            <a:picLocks noChangeAspect="1"/>
          </p:cNvPicPr>
          <p:nvPr userDrawn="1"/>
        </p:nvPicPr>
        <p:blipFill>
          <a:blip r:embed="rId3"/>
          <a:stretch>
            <a:fillRect/>
          </a:stretch>
        </p:blipFill>
        <p:spPr>
          <a:xfrm>
            <a:off x="9966201" y="381027"/>
            <a:ext cx="1552699" cy="494974"/>
          </a:xfrm>
          <a:prstGeom prst="rect">
            <a:avLst/>
          </a:prstGeom>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图片">
    <p:spTree>
      <p:nvGrpSpPr>
        <p:cNvPr id="1" name=""/>
        <p:cNvGrpSpPr/>
        <p:nvPr/>
      </p:nvGrpSpPr>
      <p:grpSpPr>
        <a:xfrm>
          <a:off x="0" y="0"/>
          <a:ext cx="0" cy="0"/>
          <a:chOff x="0" y="0"/>
          <a:chExt cx="0" cy="0"/>
        </a:xfrm>
      </p:grpSpPr>
      <p:cxnSp>
        <p:nvCxnSpPr>
          <p:cNvPr id="5" name="直接连接符 4"/>
          <p:cNvCxnSpPr/>
          <p:nvPr userDrawn="1"/>
        </p:nvCxnSpPr>
        <p:spPr>
          <a:xfrm>
            <a:off x="660400" y="6238240"/>
            <a:ext cx="10858500" cy="0"/>
          </a:xfrm>
          <a:prstGeom prst="line">
            <a:avLst/>
          </a:prstGeom>
          <a:ln w="3175" cap="rnd">
            <a:solidFill>
              <a:schemeClr val="bg1">
                <a:lumMod val="75000"/>
                <a:alpha val="47000"/>
              </a:schemeClr>
            </a:solidFill>
            <a:prstDash val="solid"/>
          </a:ln>
        </p:spPr>
        <p:style>
          <a:lnRef idx="1">
            <a:schemeClr val="accent1"/>
          </a:lnRef>
          <a:fillRef idx="0">
            <a:schemeClr val="accent1"/>
          </a:fillRef>
          <a:effectRef idx="0">
            <a:schemeClr val="accent1"/>
          </a:effectRef>
          <a:fontRef idx="minor">
            <a:schemeClr val="tx1"/>
          </a:fontRef>
        </p:style>
      </p:cxnSp>
      <p:sp>
        <p:nvSpPr>
          <p:cNvPr id="7" name="灯片编号占位符 6"/>
          <p:cNvSpPr>
            <a:spLocks noGrp="1"/>
          </p:cNvSpPr>
          <p:nvPr userDrawn="1">
            <p:ph type="sldNum" sz="quarter" idx="12"/>
          </p:nvPr>
        </p:nvSpPr>
        <p:spPr>
          <a:xfrm>
            <a:off x="8746825" y="6356349"/>
            <a:ext cx="2743200" cy="365125"/>
          </a:xfrm>
        </p:spPr>
        <p:txBody>
          <a:bodyPr/>
          <a:lstStyle>
            <a:lvl1pPr>
              <a:defRPr>
                <a:solidFill>
                  <a:schemeClr val="tx1"/>
                </a:solidFill>
              </a:defRPr>
            </a:lvl1pPr>
          </a:lstStyle>
          <a:p>
            <a:fld id="{2515AB8F-1C56-49E9-90C8-78D22B0C1B97}" type="slidenum">
              <a:rPr lang="zh-CN" altLang="en-US" smtClean="0"/>
              <a:t>‹#›</a:t>
            </a:fld>
            <a:endParaRPr lang="zh-CN" altLang="en-US" dirty="0"/>
          </a:p>
        </p:txBody>
      </p:sp>
      <p:sp>
        <p:nvSpPr>
          <p:cNvPr id="90" name="图片占位符 6"/>
          <p:cNvSpPr>
            <a:spLocks noGrp="1" noChangeAspect="1"/>
          </p:cNvSpPr>
          <p:nvPr>
            <p:ph type="pic" sz="quarter" idx="10"/>
          </p:nvPr>
        </p:nvSpPr>
        <p:spPr>
          <a:xfrm>
            <a:off x="1114722" y="1132945"/>
            <a:ext cx="1735608" cy="2315510"/>
          </a:xfrm>
        </p:spPr>
        <p:txBody>
          <a:bodyPr/>
          <a:lstStyle/>
          <a:p>
            <a:endParaRPr lang="zh-CN" altLang="en-US" dirty="0"/>
          </a:p>
        </p:txBody>
      </p:sp>
      <p:sp>
        <p:nvSpPr>
          <p:cNvPr id="91" name="图片占位符 6"/>
          <p:cNvSpPr>
            <a:spLocks noGrp="1" noChangeAspect="1"/>
          </p:cNvSpPr>
          <p:nvPr>
            <p:ph type="pic" sz="quarter" idx="13"/>
          </p:nvPr>
        </p:nvSpPr>
        <p:spPr>
          <a:xfrm>
            <a:off x="9351363" y="3674135"/>
            <a:ext cx="1755000" cy="2341381"/>
          </a:xfrm>
        </p:spPr>
        <p:txBody>
          <a:bodyPr/>
          <a:lstStyle/>
          <a:p>
            <a:endParaRPr lang="zh-CN" altLang="en-US" dirty="0"/>
          </a:p>
        </p:txBody>
      </p:sp>
      <p:sp>
        <p:nvSpPr>
          <p:cNvPr id="92" name="任意多边形: 形状 91"/>
          <p:cNvSpPr/>
          <p:nvPr userDrawn="1"/>
        </p:nvSpPr>
        <p:spPr bwMode="auto">
          <a:xfrm rot="5400000">
            <a:off x="93484" y="218081"/>
            <a:ext cx="1133344" cy="494119"/>
          </a:xfrm>
          <a:custGeom>
            <a:avLst/>
            <a:gdLst>
              <a:gd name="connsiteX0" fmla="*/ 0 w 4641513"/>
              <a:gd name="connsiteY0" fmla="*/ 0 h 2088000"/>
              <a:gd name="connsiteX1" fmla="*/ 3814008 w 4641513"/>
              <a:gd name="connsiteY1" fmla="*/ 0 h 2088000"/>
              <a:gd name="connsiteX2" fmla="*/ 4641513 w 4641513"/>
              <a:gd name="connsiteY2" fmla="*/ 1044000 h 2088000"/>
              <a:gd name="connsiteX3" fmla="*/ 3814008 w 4641513"/>
              <a:gd name="connsiteY3" fmla="*/ 2087999 h 2088000"/>
              <a:gd name="connsiteX4" fmla="*/ 3814008 w 4641513"/>
              <a:gd name="connsiteY4" fmla="*/ 2088000 h 2088000"/>
              <a:gd name="connsiteX5" fmla="*/ 0 w 4641513"/>
              <a:gd name="connsiteY5" fmla="*/ 2088000 h 208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41513" h="2088000">
                <a:moveTo>
                  <a:pt x="0" y="0"/>
                </a:moveTo>
                <a:lnTo>
                  <a:pt x="3814008" y="0"/>
                </a:lnTo>
                <a:lnTo>
                  <a:pt x="4641513" y="1044000"/>
                </a:lnTo>
                <a:lnTo>
                  <a:pt x="3814008" y="2087999"/>
                </a:lnTo>
                <a:lnTo>
                  <a:pt x="3814008" y="2088000"/>
                </a:lnTo>
                <a:lnTo>
                  <a:pt x="0" y="2088000"/>
                </a:lnTo>
                <a:close/>
              </a:path>
            </a:pathLst>
          </a:custGeom>
          <a:solidFill>
            <a:schemeClr val="accent1"/>
          </a:solidFill>
          <a:ln>
            <a:noFill/>
          </a:ln>
          <a:effectLst/>
        </p:spPr>
        <p:txBody>
          <a:bodyPr vert="horz" wrap="square" lIns="91440" tIns="45720" rIns="91440" bIns="45720" numCol="1" anchor="ctr" anchorCtr="0" compatLnSpc="1">
            <a:noAutofit/>
          </a:bodyPr>
          <a:lstStyle/>
          <a:p>
            <a:pPr algn="ctr">
              <a:lnSpc>
                <a:spcPct val="130000"/>
              </a:lnSpc>
            </a:pPr>
            <a:endParaRPr lang="en-US" sz="4000" dirty="0">
              <a:solidFill>
                <a:schemeClr val="accent3"/>
              </a:solidFill>
              <a:cs typeface="+mn-ea"/>
              <a:sym typeface="+mn-lt"/>
            </a:endParaRPr>
          </a:p>
        </p:txBody>
      </p:sp>
      <p:sp>
        <p:nvSpPr>
          <p:cNvPr id="93" name="标题 1"/>
          <p:cNvSpPr>
            <a:spLocks noGrp="1"/>
          </p:cNvSpPr>
          <p:nvPr>
            <p:ph type="title"/>
          </p:nvPr>
        </p:nvSpPr>
        <p:spPr>
          <a:xfrm>
            <a:off x="1091255" y="237834"/>
            <a:ext cx="8168208" cy="790865"/>
          </a:xfrm>
        </p:spPr>
        <p:txBody>
          <a:bodyPr wrap="square" lIns="0" tIns="0" rIns="0" bIns="0">
            <a:normAutofit/>
          </a:bodyPr>
          <a:lstStyle>
            <a:lvl1pPr>
              <a:defRPr sz="3600" b="1">
                <a:solidFill>
                  <a:schemeClr val="accent1"/>
                </a:solidFill>
              </a:defRPr>
            </a:lvl1pPr>
          </a:lstStyle>
          <a:p>
            <a:r>
              <a:rPr lang="zh-CN" altLang="en-US" dirty="0"/>
              <a:t>单击此处编辑母版标题样式</a:t>
            </a:r>
          </a:p>
        </p:txBody>
      </p:sp>
      <p:pic>
        <p:nvPicPr>
          <p:cNvPr id="94" name="图片 93"/>
          <p:cNvPicPr>
            <a:picLocks noChangeAspect="1"/>
          </p:cNvPicPr>
          <p:nvPr userDrawn="1"/>
        </p:nvPicPr>
        <p:blipFill>
          <a:blip r:embed="rId2"/>
          <a:stretch>
            <a:fillRect/>
          </a:stretch>
        </p:blipFill>
        <p:spPr>
          <a:xfrm>
            <a:off x="744128" y="6420492"/>
            <a:ext cx="958362" cy="236837"/>
          </a:xfrm>
          <a:prstGeom prst="rect">
            <a:avLst/>
          </a:prstGeom>
        </p:spPr>
      </p:pic>
      <p:pic>
        <p:nvPicPr>
          <p:cNvPr id="98" name="图片 97"/>
          <p:cNvPicPr>
            <a:picLocks noChangeAspect="1"/>
          </p:cNvPicPr>
          <p:nvPr userDrawn="1"/>
        </p:nvPicPr>
        <p:blipFill>
          <a:blip r:embed="rId3"/>
          <a:stretch>
            <a:fillRect/>
          </a:stretch>
        </p:blipFill>
        <p:spPr>
          <a:xfrm>
            <a:off x="9966201" y="381027"/>
            <a:ext cx="1552699" cy="494974"/>
          </a:xfrm>
          <a:prstGeom prst="rect">
            <a:avLst/>
          </a:prstGeom>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4图片">
    <p:spTree>
      <p:nvGrpSpPr>
        <p:cNvPr id="1" name=""/>
        <p:cNvGrpSpPr/>
        <p:nvPr/>
      </p:nvGrpSpPr>
      <p:grpSpPr>
        <a:xfrm>
          <a:off x="0" y="0"/>
          <a:ext cx="0" cy="0"/>
          <a:chOff x="0" y="0"/>
          <a:chExt cx="0" cy="0"/>
        </a:xfrm>
      </p:grpSpPr>
      <p:cxnSp>
        <p:nvCxnSpPr>
          <p:cNvPr id="5" name="直接连接符 4"/>
          <p:cNvCxnSpPr/>
          <p:nvPr userDrawn="1"/>
        </p:nvCxnSpPr>
        <p:spPr>
          <a:xfrm>
            <a:off x="660400" y="6238240"/>
            <a:ext cx="10858500" cy="0"/>
          </a:xfrm>
          <a:prstGeom prst="line">
            <a:avLst/>
          </a:prstGeom>
          <a:ln w="3175" cap="rnd">
            <a:solidFill>
              <a:schemeClr val="bg1">
                <a:lumMod val="75000"/>
                <a:alpha val="47000"/>
              </a:schemeClr>
            </a:solidFill>
            <a:prstDash val="solid"/>
          </a:ln>
        </p:spPr>
        <p:style>
          <a:lnRef idx="1">
            <a:schemeClr val="accent1"/>
          </a:lnRef>
          <a:fillRef idx="0">
            <a:schemeClr val="accent1"/>
          </a:fillRef>
          <a:effectRef idx="0">
            <a:schemeClr val="accent1"/>
          </a:effectRef>
          <a:fontRef idx="minor">
            <a:schemeClr val="tx1"/>
          </a:fontRef>
        </p:style>
      </p:cxnSp>
      <p:sp>
        <p:nvSpPr>
          <p:cNvPr id="7" name="灯片编号占位符 6"/>
          <p:cNvSpPr>
            <a:spLocks noGrp="1"/>
          </p:cNvSpPr>
          <p:nvPr userDrawn="1">
            <p:ph type="sldNum" sz="quarter" idx="12"/>
          </p:nvPr>
        </p:nvSpPr>
        <p:spPr>
          <a:xfrm>
            <a:off x="8746825" y="6356349"/>
            <a:ext cx="2743200" cy="365125"/>
          </a:xfrm>
        </p:spPr>
        <p:txBody>
          <a:bodyPr/>
          <a:lstStyle>
            <a:lvl1pPr>
              <a:defRPr>
                <a:solidFill>
                  <a:schemeClr val="tx1"/>
                </a:solidFill>
              </a:defRPr>
            </a:lvl1pPr>
          </a:lstStyle>
          <a:p>
            <a:fld id="{2515AB8F-1C56-49E9-90C8-78D22B0C1B97}" type="slidenum">
              <a:rPr lang="zh-CN" altLang="en-US" smtClean="0"/>
              <a:t>‹#›</a:t>
            </a:fld>
            <a:endParaRPr lang="zh-CN" altLang="en-US" dirty="0"/>
          </a:p>
        </p:txBody>
      </p:sp>
      <p:sp>
        <p:nvSpPr>
          <p:cNvPr id="91" name="图片占位符 90"/>
          <p:cNvSpPr>
            <a:spLocks noGrp="1"/>
          </p:cNvSpPr>
          <p:nvPr>
            <p:ph type="pic" sz="quarter" idx="13"/>
          </p:nvPr>
        </p:nvSpPr>
        <p:spPr>
          <a:xfrm>
            <a:off x="1219984" y="1645829"/>
            <a:ext cx="1755000" cy="1755000"/>
          </a:xfrm>
          <a:custGeom>
            <a:avLst/>
            <a:gdLst>
              <a:gd name="connsiteX0" fmla="*/ 877500 w 1755000"/>
              <a:gd name="connsiteY0" fmla="*/ 0 h 1755000"/>
              <a:gd name="connsiteX1" fmla="*/ 1755000 w 1755000"/>
              <a:gd name="connsiteY1" fmla="*/ 877500 h 1755000"/>
              <a:gd name="connsiteX2" fmla="*/ 877500 w 1755000"/>
              <a:gd name="connsiteY2" fmla="*/ 1755000 h 1755000"/>
              <a:gd name="connsiteX3" fmla="*/ 0 w 1755000"/>
              <a:gd name="connsiteY3" fmla="*/ 877500 h 1755000"/>
              <a:gd name="connsiteX4" fmla="*/ 877500 w 1755000"/>
              <a:gd name="connsiteY4" fmla="*/ 0 h 1755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55000" h="1755000">
                <a:moveTo>
                  <a:pt x="877500" y="0"/>
                </a:moveTo>
                <a:cubicBezTo>
                  <a:pt x="1362130" y="0"/>
                  <a:pt x="1755000" y="392870"/>
                  <a:pt x="1755000" y="877500"/>
                </a:cubicBezTo>
                <a:cubicBezTo>
                  <a:pt x="1755000" y="1362130"/>
                  <a:pt x="1362130" y="1755000"/>
                  <a:pt x="877500" y="1755000"/>
                </a:cubicBezTo>
                <a:cubicBezTo>
                  <a:pt x="392870" y="1755000"/>
                  <a:pt x="0" y="1362130"/>
                  <a:pt x="0" y="877500"/>
                </a:cubicBezTo>
                <a:cubicBezTo>
                  <a:pt x="0" y="392870"/>
                  <a:pt x="392870" y="0"/>
                  <a:pt x="877500" y="0"/>
                </a:cubicBezTo>
                <a:close/>
              </a:path>
            </a:pathLst>
          </a:custGeom>
          <a:ln w="47625">
            <a:gradFill flip="none" rotWithShape="1">
              <a:gsLst>
                <a:gs pos="0">
                  <a:schemeClr val="accent1">
                    <a:alpha val="0"/>
                  </a:schemeClr>
                </a:gs>
                <a:gs pos="100000">
                  <a:schemeClr val="accent1"/>
                </a:gs>
              </a:gsLst>
              <a:lin ang="2700000" scaled="1"/>
              <a:tileRect/>
            </a:gradFill>
          </a:ln>
        </p:spPr>
        <p:txBody>
          <a:bodyPr wrap="square">
            <a:noAutofit/>
          </a:bodyPr>
          <a:lstStyle/>
          <a:p>
            <a:endParaRPr lang="zh-CN" altLang="en-US"/>
          </a:p>
        </p:txBody>
      </p:sp>
      <p:sp>
        <p:nvSpPr>
          <p:cNvPr id="95" name="图片占位符 94"/>
          <p:cNvSpPr>
            <a:spLocks noGrp="1"/>
          </p:cNvSpPr>
          <p:nvPr>
            <p:ph type="pic" sz="quarter" idx="14"/>
          </p:nvPr>
        </p:nvSpPr>
        <p:spPr>
          <a:xfrm>
            <a:off x="9369946" y="1645829"/>
            <a:ext cx="1755000" cy="1755000"/>
          </a:xfrm>
          <a:custGeom>
            <a:avLst/>
            <a:gdLst>
              <a:gd name="connsiteX0" fmla="*/ 877500 w 1755000"/>
              <a:gd name="connsiteY0" fmla="*/ 0 h 1755000"/>
              <a:gd name="connsiteX1" fmla="*/ 1755000 w 1755000"/>
              <a:gd name="connsiteY1" fmla="*/ 877500 h 1755000"/>
              <a:gd name="connsiteX2" fmla="*/ 877500 w 1755000"/>
              <a:gd name="connsiteY2" fmla="*/ 1755000 h 1755000"/>
              <a:gd name="connsiteX3" fmla="*/ 0 w 1755000"/>
              <a:gd name="connsiteY3" fmla="*/ 877500 h 1755000"/>
              <a:gd name="connsiteX4" fmla="*/ 877500 w 1755000"/>
              <a:gd name="connsiteY4" fmla="*/ 0 h 1755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55000" h="1755000">
                <a:moveTo>
                  <a:pt x="877500" y="0"/>
                </a:moveTo>
                <a:cubicBezTo>
                  <a:pt x="1362130" y="0"/>
                  <a:pt x="1755000" y="392870"/>
                  <a:pt x="1755000" y="877500"/>
                </a:cubicBezTo>
                <a:cubicBezTo>
                  <a:pt x="1755000" y="1362130"/>
                  <a:pt x="1362130" y="1755000"/>
                  <a:pt x="877500" y="1755000"/>
                </a:cubicBezTo>
                <a:cubicBezTo>
                  <a:pt x="392870" y="1755000"/>
                  <a:pt x="0" y="1362130"/>
                  <a:pt x="0" y="877500"/>
                </a:cubicBezTo>
                <a:cubicBezTo>
                  <a:pt x="0" y="392870"/>
                  <a:pt x="392870" y="0"/>
                  <a:pt x="877500" y="0"/>
                </a:cubicBezTo>
                <a:close/>
              </a:path>
            </a:pathLst>
          </a:custGeom>
          <a:ln w="47625">
            <a:gradFill flip="none" rotWithShape="1">
              <a:gsLst>
                <a:gs pos="0">
                  <a:schemeClr val="accent1">
                    <a:alpha val="0"/>
                  </a:schemeClr>
                </a:gs>
                <a:gs pos="100000">
                  <a:schemeClr val="accent1"/>
                </a:gs>
              </a:gsLst>
              <a:lin ang="2700000" scaled="1"/>
              <a:tileRect/>
            </a:gradFill>
          </a:ln>
        </p:spPr>
        <p:txBody>
          <a:bodyPr wrap="square">
            <a:noAutofit/>
          </a:bodyPr>
          <a:lstStyle/>
          <a:p>
            <a:endParaRPr lang="zh-CN" altLang="en-US"/>
          </a:p>
        </p:txBody>
      </p:sp>
      <p:sp>
        <p:nvSpPr>
          <p:cNvPr id="98" name="图片占位符 97"/>
          <p:cNvSpPr>
            <a:spLocks noGrp="1"/>
          </p:cNvSpPr>
          <p:nvPr>
            <p:ph type="pic" sz="quarter" idx="15"/>
          </p:nvPr>
        </p:nvSpPr>
        <p:spPr>
          <a:xfrm>
            <a:off x="3936638" y="1645829"/>
            <a:ext cx="1755000" cy="1755000"/>
          </a:xfrm>
          <a:custGeom>
            <a:avLst/>
            <a:gdLst>
              <a:gd name="connsiteX0" fmla="*/ 877500 w 1755000"/>
              <a:gd name="connsiteY0" fmla="*/ 0 h 1755000"/>
              <a:gd name="connsiteX1" fmla="*/ 1755000 w 1755000"/>
              <a:gd name="connsiteY1" fmla="*/ 877500 h 1755000"/>
              <a:gd name="connsiteX2" fmla="*/ 877500 w 1755000"/>
              <a:gd name="connsiteY2" fmla="*/ 1755000 h 1755000"/>
              <a:gd name="connsiteX3" fmla="*/ 0 w 1755000"/>
              <a:gd name="connsiteY3" fmla="*/ 877500 h 1755000"/>
              <a:gd name="connsiteX4" fmla="*/ 877500 w 1755000"/>
              <a:gd name="connsiteY4" fmla="*/ 0 h 1755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55000" h="1755000">
                <a:moveTo>
                  <a:pt x="877500" y="0"/>
                </a:moveTo>
                <a:cubicBezTo>
                  <a:pt x="1362130" y="0"/>
                  <a:pt x="1755000" y="392870"/>
                  <a:pt x="1755000" y="877500"/>
                </a:cubicBezTo>
                <a:cubicBezTo>
                  <a:pt x="1755000" y="1362130"/>
                  <a:pt x="1362130" y="1755000"/>
                  <a:pt x="877500" y="1755000"/>
                </a:cubicBezTo>
                <a:cubicBezTo>
                  <a:pt x="392870" y="1755000"/>
                  <a:pt x="0" y="1362130"/>
                  <a:pt x="0" y="877500"/>
                </a:cubicBezTo>
                <a:cubicBezTo>
                  <a:pt x="0" y="392870"/>
                  <a:pt x="392870" y="0"/>
                  <a:pt x="877500" y="0"/>
                </a:cubicBezTo>
                <a:close/>
              </a:path>
            </a:pathLst>
          </a:custGeom>
          <a:ln w="47625">
            <a:gradFill flip="none" rotWithShape="1">
              <a:gsLst>
                <a:gs pos="0">
                  <a:schemeClr val="accent1">
                    <a:alpha val="0"/>
                  </a:schemeClr>
                </a:gs>
                <a:gs pos="100000">
                  <a:schemeClr val="accent1"/>
                </a:gs>
              </a:gsLst>
              <a:lin ang="2700000" scaled="1"/>
              <a:tileRect/>
            </a:gradFill>
          </a:ln>
        </p:spPr>
        <p:txBody>
          <a:bodyPr wrap="square">
            <a:noAutofit/>
          </a:bodyPr>
          <a:lstStyle/>
          <a:p>
            <a:endParaRPr lang="zh-CN" altLang="en-US"/>
          </a:p>
        </p:txBody>
      </p:sp>
      <p:sp>
        <p:nvSpPr>
          <p:cNvPr id="99" name="图片占位符 98"/>
          <p:cNvSpPr>
            <a:spLocks noGrp="1"/>
          </p:cNvSpPr>
          <p:nvPr>
            <p:ph type="pic" sz="quarter" idx="16"/>
          </p:nvPr>
        </p:nvSpPr>
        <p:spPr>
          <a:xfrm>
            <a:off x="6653292" y="1645829"/>
            <a:ext cx="1755000" cy="1755000"/>
          </a:xfrm>
          <a:custGeom>
            <a:avLst/>
            <a:gdLst>
              <a:gd name="connsiteX0" fmla="*/ 877500 w 1755000"/>
              <a:gd name="connsiteY0" fmla="*/ 0 h 1755000"/>
              <a:gd name="connsiteX1" fmla="*/ 1755000 w 1755000"/>
              <a:gd name="connsiteY1" fmla="*/ 877500 h 1755000"/>
              <a:gd name="connsiteX2" fmla="*/ 877500 w 1755000"/>
              <a:gd name="connsiteY2" fmla="*/ 1755000 h 1755000"/>
              <a:gd name="connsiteX3" fmla="*/ 0 w 1755000"/>
              <a:gd name="connsiteY3" fmla="*/ 877500 h 1755000"/>
              <a:gd name="connsiteX4" fmla="*/ 877500 w 1755000"/>
              <a:gd name="connsiteY4" fmla="*/ 0 h 1755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55000" h="1755000">
                <a:moveTo>
                  <a:pt x="877500" y="0"/>
                </a:moveTo>
                <a:cubicBezTo>
                  <a:pt x="1362130" y="0"/>
                  <a:pt x="1755000" y="392870"/>
                  <a:pt x="1755000" y="877500"/>
                </a:cubicBezTo>
                <a:cubicBezTo>
                  <a:pt x="1755000" y="1362130"/>
                  <a:pt x="1362130" y="1755000"/>
                  <a:pt x="877500" y="1755000"/>
                </a:cubicBezTo>
                <a:cubicBezTo>
                  <a:pt x="392870" y="1755000"/>
                  <a:pt x="0" y="1362130"/>
                  <a:pt x="0" y="877500"/>
                </a:cubicBezTo>
                <a:cubicBezTo>
                  <a:pt x="0" y="392870"/>
                  <a:pt x="392870" y="0"/>
                  <a:pt x="877500" y="0"/>
                </a:cubicBezTo>
                <a:close/>
              </a:path>
            </a:pathLst>
          </a:custGeom>
          <a:ln w="47625">
            <a:gradFill flip="none" rotWithShape="1">
              <a:gsLst>
                <a:gs pos="0">
                  <a:schemeClr val="accent1">
                    <a:alpha val="0"/>
                  </a:schemeClr>
                </a:gs>
                <a:gs pos="100000">
                  <a:schemeClr val="accent1"/>
                </a:gs>
              </a:gsLst>
              <a:lin ang="2700000" scaled="1"/>
              <a:tileRect/>
            </a:gradFill>
          </a:ln>
        </p:spPr>
        <p:txBody>
          <a:bodyPr wrap="square">
            <a:noAutofit/>
          </a:bodyPr>
          <a:lstStyle/>
          <a:p>
            <a:endParaRPr lang="zh-CN" altLang="en-US"/>
          </a:p>
        </p:txBody>
      </p:sp>
      <p:sp>
        <p:nvSpPr>
          <p:cNvPr id="90" name="任意多边形: 形状 89"/>
          <p:cNvSpPr/>
          <p:nvPr userDrawn="1"/>
        </p:nvSpPr>
        <p:spPr bwMode="auto">
          <a:xfrm rot="5400000">
            <a:off x="93484" y="218081"/>
            <a:ext cx="1133344" cy="494119"/>
          </a:xfrm>
          <a:custGeom>
            <a:avLst/>
            <a:gdLst>
              <a:gd name="connsiteX0" fmla="*/ 0 w 4641513"/>
              <a:gd name="connsiteY0" fmla="*/ 0 h 2088000"/>
              <a:gd name="connsiteX1" fmla="*/ 3814008 w 4641513"/>
              <a:gd name="connsiteY1" fmla="*/ 0 h 2088000"/>
              <a:gd name="connsiteX2" fmla="*/ 4641513 w 4641513"/>
              <a:gd name="connsiteY2" fmla="*/ 1044000 h 2088000"/>
              <a:gd name="connsiteX3" fmla="*/ 3814008 w 4641513"/>
              <a:gd name="connsiteY3" fmla="*/ 2087999 h 2088000"/>
              <a:gd name="connsiteX4" fmla="*/ 3814008 w 4641513"/>
              <a:gd name="connsiteY4" fmla="*/ 2088000 h 2088000"/>
              <a:gd name="connsiteX5" fmla="*/ 0 w 4641513"/>
              <a:gd name="connsiteY5" fmla="*/ 2088000 h 208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41513" h="2088000">
                <a:moveTo>
                  <a:pt x="0" y="0"/>
                </a:moveTo>
                <a:lnTo>
                  <a:pt x="3814008" y="0"/>
                </a:lnTo>
                <a:lnTo>
                  <a:pt x="4641513" y="1044000"/>
                </a:lnTo>
                <a:lnTo>
                  <a:pt x="3814008" y="2087999"/>
                </a:lnTo>
                <a:lnTo>
                  <a:pt x="3814008" y="2088000"/>
                </a:lnTo>
                <a:lnTo>
                  <a:pt x="0" y="2088000"/>
                </a:lnTo>
                <a:close/>
              </a:path>
            </a:pathLst>
          </a:custGeom>
          <a:solidFill>
            <a:schemeClr val="accent1"/>
          </a:solidFill>
          <a:ln>
            <a:noFill/>
          </a:ln>
          <a:effectLst/>
        </p:spPr>
        <p:txBody>
          <a:bodyPr vert="horz" wrap="square" lIns="91440" tIns="45720" rIns="91440" bIns="45720" numCol="1" anchor="ctr" anchorCtr="0" compatLnSpc="1">
            <a:noAutofit/>
          </a:bodyPr>
          <a:lstStyle/>
          <a:p>
            <a:pPr algn="ctr">
              <a:lnSpc>
                <a:spcPct val="130000"/>
              </a:lnSpc>
            </a:pPr>
            <a:endParaRPr lang="en-US" sz="4000" dirty="0">
              <a:solidFill>
                <a:schemeClr val="accent3"/>
              </a:solidFill>
              <a:cs typeface="+mn-ea"/>
              <a:sym typeface="+mn-lt"/>
            </a:endParaRPr>
          </a:p>
        </p:txBody>
      </p:sp>
      <p:sp>
        <p:nvSpPr>
          <p:cNvPr id="92" name="标题 1"/>
          <p:cNvSpPr>
            <a:spLocks noGrp="1"/>
          </p:cNvSpPr>
          <p:nvPr>
            <p:ph type="title"/>
          </p:nvPr>
        </p:nvSpPr>
        <p:spPr>
          <a:xfrm>
            <a:off x="1091255" y="237834"/>
            <a:ext cx="8168208" cy="790865"/>
          </a:xfrm>
        </p:spPr>
        <p:txBody>
          <a:bodyPr wrap="square" lIns="0" tIns="0" rIns="0" bIns="0">
            <a:normAutofit/>
          </a:bodyPr>
          <a:lstStyle>
            <a:lvl1pPr>
              <a:defRPr sz="3600" b="1">
                <a:solidFill>
                  <a:schemeClr val="accent1"/>
                </a:solidFill>
              </a:defRPr>
            </a:lvl1pPr>
          </a:lstStyle>
          <a:p>
            <a:r>
              <a:rPr lang="zh-CN" altLang="en-US" dirty="0"/>
              <a:t>单击此处编辑母版标题样式</a:t>
            </a:r>
          </a:p>
        </p:txBody>
      </p:sp>
      <p:pic>
        <p:nvPicPr>
          <p:cNvPr id="93" name="图片 92"/>
          <p:cNvPicPr>
            <a:picLocks noChangeAspect="1"/>
          </p:cNvPicPr>
          <p:nvPr userDrawn="1"/>
        </p:nvPicPr>
        <p:blipFill>
          <a:blip r:embed="rId2"/>
          <a:stretch>
            <a:fillRect/>
          </a:stretch>
        </p:blipFill>
        <p:spPr>
          <a:xfrm>
            <a:off x="744128" y="6420492"/>
            <a:ext cx="958362" cy="236837"/>
          </a:xfrm>
          <a:prstGeom prst="rect">
            <a:avLst/>
          </a:prstGeom>
        </p:spPr>
      </p:pic>
      <p:pic>
        <p:nvPicPr>
          <p:cNvPr id="97" name="图片 96"/>
          <p:cNvPicPr>
            <a:picLocks noChangeAspect="1"/>
          </p:cNvPicPr>
          <p:nvPr userDrawn="1"/>
        </p:nvPicPr>
        <p:blipFill>
          <a:blip r:embed="rId3"/>
          <a:stretch>
            <a:fillRect/>
          </a:stretch>
        </p:blipFill>
        <p:spPr>
          <a:xfrm>
            <a:off x="9966201" y="381027"/>
            <a:ext cx="1552699" cy="494974"/>
          </a:xfrm>
          <a:prstGeom prst="rect">
            <a:avLst/>
          </a:prstGeom>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空白版式">
    <p:spTree>
      <p:nvGrpSpPr>
        <p:cNvPr id="1" name=""/>
        <p:cNvGrpSpPr/>
        <p:nvPr/>
      </p:nvGrpSpPr>
      <p:grpSpPr>
        <a:xfrm>
          <a:off x="0" y="0"/>
          <a:ext cx="0" cy="0"/>
          <a:chOff x="0" y="0"/>
          <a:chExt cx="0" cy="0"/>
        </a:xfrm>
      </p:grpSpPr>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结束页 幻灯片">
    <p:bg>
      <p:bgPr>
        <a:solidFill>
          <a:schemeClr val="bg1"/>
        </a:solidFill>
        <a:effectLst/>
      </p:bgPr>
    </p:bg>
    <p:spTree>
      <p:nvGrpSpPr>
        <p:cNvPr id="1" name=""/>
        <p:cNvGrpSpPr/>
        <p:nvPr/>
      </p:nvGrpSpPr>
      <p:grpSpPr>
        <a:xfrm>
          <a:off x="0" y="0"/>
          <a:ext cx="0" cy="0"/>
          <a:chOff x="0" y="0"/>
          <a:chExt cx="0" cy="0"/>
        </a:xfrm>
      </p:grpSpPr>
      <p:sp>
        <p:nvSpPr>
          <p:cNvPr id="7" name="文本占位符 6"/>
          <p:cNvSpPr>
            <a:spLocks noGrp="1"/>
          </p:cNvSpPr>
          <p:nvPr>
            <p:ph type="body" sz="quarter" idx="10" hasCustomPrompt="1"/>
          </p:nvPr>
        </p:nvSpPr>
        <p:spPr>
          <a:xfrm>
            <a:off x="3735420" y="2971800"/>
            <a:ext cx="7783479" cy="914400"/>
          </a:xfrm>
        </p:spPr>
        <p:txBody>
          <a:bodyPr anchor="ctr" anchorCtr="0">
            <a:normAutofit/>
          </a:bodyPr>
          <a:lstStyle>
            <a:lvl1pPr marL="0" indent="0" algn="ctr">
              <a:buNone/>
              <a:defRPr sz="5400">
                <a:solidFill>
                  <a:schemeClr val="accent1"/>
                </a:solidFill>
              </a:defRPr>
            </a:lvl1pPr>
          </a:lstStyle>
          <a:p>
            <a:pPr lvl="0"/>
            <a:r>
              <a:rPr lang="zh-CN" altLang="en-US" dirty="0"/>
              <a:t>编辑母版文本样式</a:t>
            </a:r>
          </a:p>
        </p:txBody>
      </p:sp>
      <p:sp>
        <p:nvSpPr>
          <p:cNvPr id="6" name="箭头: 五边形 5"/>
          <p:cNvSpPr/>
          <p:nvPr userDrawn="1"/>
        </p:nvSpPr>
        <p:spPr>
          <a:xfrm rot="16200000">
            <a:off x="10605854" y="5156200"/>
            <a:ext cx="2879387" cy="3403600"/>
          </a:xfrm>
          <a:prstGeom prst="homePlate">
            <a:avLst>
              <a:gd name="adj" fmla="val 10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箭头: 五边形 7"/>
          <p:cNvSpPr/>
          <p:nvPr userDrawn="1"/>
        </p:nvSpPr>
        <p:spPr>
          <a:xfrm>
            <a:off x="-2680781" y="0"/>
            <a:ext cx="5753100" cy="9620654"/>
          </a:xfrm>
          <a:prstGeom prst="homePlate">
            <a:avLst>
              <a:gd name="adj" fmla="val 5086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箭头: 五边形 4"/>
          <p:cNvSpPr/>
          <p:nvPr userDrawn="1"/>
        </p:nvSpPr>
        <p:spPr>
          <a:xfrm rot="5400000">
            <a:off x="7310335" y="-1872573"/>
            <a:ext cx="2616740" cy="4241259"/>
          </a:xfrm>
          <a:prstGeom prst="homePlate">
            <a:avLst>
              <a:gd name="adj" fmla="val 10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结束页2">
    <p:spTree>
      <p:nvGrpSpPr>
        <p:cNvPr id="1" name=""/>
        <p:cNvGrpSpPr/>
        <p:nvPr/>
      </p:nvGrpSpPr>
      <p:grpSpPr>
        <a:xfrm>
          <a:off x="0" y="0"/>
          <a:ext cx="0" cy="0"/>
          <a:chOff x="0" y="0"/>
          <a:chExt cx="0" cy="0"/>
        </a:xfrm>
      </p:grpSpPr>
      <p:sp>
        <p:nvSpPr>
          <p:cNvPr id="6" name="椭圆 5"/>
          <p:cNvSpPr/>
          <p:nvPr userDrawn="1"/>
        </p:nvSpPr>
        <p:spPr>
          <a:xfrm>
            <a:off x="-2319371" y="4211980"/>
            <a:ext cx="5113371" cy="511337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椭圆 6"/>
          <p:cNvSpPr/>
          <p:nvPr userDrawn="1"/>
        </p:nvSpPr>
        <p:spPr>
          <a:xfrm>
            <a:off x="10560051" y="-2647819"/>
            <a:ext cx="4418254" cy="441825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页版式">
    <p:bg>
      <p:bgPr>
        <a:solidFill>
          <a:schemeClr val="bg1"/>
        </a:solidFill>
        <a:effectLst/>
      </p:bgPr>
    </p:bg>
    <p:spTree>
      <p:nvGrpSpPr>
        <p:cNvPr id="1" name=""/>
        <p:cNvGrpSpPr/>
        <p:nvPr/>
      </p:nvGrpSpPr>
      <p:grpSpPr>
        <a:xfrm>
          <a:off x="0" y="0"/>
          <a:ext cx="0" cy="0"/>
          <a:chOff x="0" y="0"/>
          <a:chExt cx="0" cy="0"/>
        </a:xfrm>
      </p:grpSpPr>
      <p:sp>
        <p:nvSpPr>
          <p:cNvPr id="85" name="任意多边形: 形状 84"/>
          <p:cNvSpPr/>
          <p:nvPr userDrawn="1"/>
        </p:nvSpPr>
        <p:spPr bwMode="auto">
          <a:xfrm rot="5400000">
            <a:off x="4539448" y="-380490"/>
            <a:ext cx="3113105" cy="2609911"/>
          </a:xfrm>
          <a:custGeom>
            <a:avLst/>
            <a:gdLst>
              <a:gd name="connsiteX0" fmla="*/ 0 w 3113105"/>
              <a:gd name="connsiteY0" fmla="*/ 2609911 h 2609911"/>
              <a:gd name="connsiteX1" fmla="*/ 0 w 3113105"/>
              <a:gd name="connsiteY1" fmla="*/ 0 h 2609911"/>
              <a:gd name="connsiteX2" fmla="*/ 2301594 w 3113105"/>
              <a:gd name="connsiteY2" fmla="*/ 0 h 2609911"/>
              <a:gd name="connsiteX3" fmla="*/ 3113105 w 3113105"/>
              <a:gd name="connsiteY3" fmla="*/ 1304956 h 2609911"/>
              <a:gd name="connsiteX4" fmla="*/ 2301594 w 3113105"/>
              <a:gd name="connsiteY4" fmla="*/ 2609910 h 2609911"/>
              <a:gd name="connsiteX5" fmla="*/ 2301594 w 3113105"/>
              <a:gd name="connsiteY5" fmla="*/ 2609911 h 2609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13105" h="2609911">
                <a:moveTo>
                  <a:pt x="0" y="2609911"/>
                </a:moveTo>
                <a:lnTo>
                  <a:pt x="0" y="0"/>
                </a:lnTo>
                <a:lnTo>
                  <a:pt x="2301594" y="0"/>
                </a:lnTo>
                <a:lnTo>
                  <a:pt x="3113105" y="1304956"/>
                </a:lnTo>
                <a:lnTo>
                  <a:pt x="2301594" y="2609910"/>
                </a:lnTo>
                <a:lnTo>
                  <a:pt x="2301594" y="2609911"/>
                </a:lnTo>
                <a:close/>
              </a:path>
            </a:pathLst>
          </a:custGeom>
          <a:solidFill>
            <a:schemeClr val="accent1"/>
          </a:solidFill>
          <a:ln>
            <a:noFill/>
          </a:ln>
          <a:effectLst/>
        </p:spPr>
        <p:txBody>
          <a:bodyPr vert="horz" wrap="square" lIns="91440" tIns="45720" rIns="91440" bIns="45720" numCol="1" anchor="ctr" anchorCtr="0" compatLnSpc="1">
            <a:noAutofit/>
          </a:bodyPr>
          <a:lstStyle/>
          <a:p>
            <a:pPr algn="ctr">
              <a:lnSpc>
                <a:spcPct val="130000"/>
              </a:lnSpc>
            </a:pPr>
            <a:endParaRPr lang="en-US" sz="4000" dirty="0">
              <a:solidFill>
                <a:schemeClr val="bg1"/>
              </a:solidFill>
              <a:cs typeface="+mn-ea"/>
              <a:sym typeface="+mn-lt"/>
            </a:endParaRPr>
          </a:p>
        </p:txBody>
      </p:sp>
      <p:sp>
        <p:nvSpPr>
          <p:cNvPr id="86" name="文本框 85"/>
          <p:cNvSpPr txBox="1"/>
          <p:nvPr userDrawn="1"/>
        </p:nvSpPr>
        <p:spPr>
          <a:xfrm>
            <a:off x="5127626" y="543216"/>
            <a:ext cx="1936749" cy="1174168"/>
          </a:xfrm>
          <a:prstGeom prst="rect">
            <a:avLst/>
          </a:prstGeom>
          <a:noFill/>
        </p:spPr>
        <p:txBody>
          <a:bodyPr wrap="none" rtlCol="0">
            <a:spAutoFit/>
          </a:bodyPr>
          <a:lstStyle/>
          <a:p>
            <a:pPr>
              <a:lnSpc>
                <a:spcPct val="130000"/>
              </a:lnSpc>
            </a:pPr>
            <a:r>
              <a:rPr lang="zh-CN" altLang="en-US" sz="6000" dirty="0">
                <a:solidFill>
                  <a:schemeClr val="bg1"/>
                </a:solidFill>
                <a:cs typeface="+mn-ea"/>
                <a:sym typeface="+mn-lt"/>
              </a:rPr>
              <a:t>目 录</a:t>
            </a:r>
          </a:p>
        </p:txBody>
      </p:sp>
      <p:sp>
        <p:nvSpPr>
          <p:cNvPr id="87" name="任意多边形: 形状 86"/>
          <p:cNvSpPr/>
          <p:nvPr userDrawn="1"/>
        </p:nvSpPr>
        <p:spPr bwMode="auto">
          <a:xfrm rot="5400000">
            <a:off x="4384812" y="-485285"/>
            <a:ext cx="3422377" cy="3128773"/>
          </a:xfrm>
          <a:custGeom>
            <a:avLst/>
            <a:gdLst>
              <a:gd name="connsiteX0" fmla="*/ 0 w 3422377"/>
              <a:gd name="connsiteY0" fmla="*/ 3128773 h 3128773"/>
              <a:gd name="connsiteX1" fmla="*/ 0 w 3422377"/>
              <a:gd name="connsiteY1" fmla="*/ 0 h 3128773"/>
              <a:gd name="connsiteX2" fmla="*/ 2449535 w 3422377"/>
              <a:gd name="connsiteY2" fmla="*/ 0 h 3128773"/>
              <a:gd name="connsiteX3" fmla="*/ 3422377 w 3422377"/>
              <a:gd name="connsiteY3" fmla="*/ 1564387 h 3128773"/>
              <a:gd name="connsiteX4" fmla="*/ 2449535 w 3422377"/>
              <a:gd name="connsiteY4" fmla="*/ 3128772 h 3128773"/>
              <a:gd name="connsiteX5" fmla="*/ 2449535 w 3422377"/>
              <a:gd name="connsiteY5" fmla="*/ 3128773 h 31287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22377" h="3128773">
                <a:moveTo>
                  <a:pt x="0" y="3128773"/>
                </a:moveTo>
                <a:lnTo>
                  <a:pt x="0" y="0"/>
                </a:lnTo>
                <a:lnTo>
                  <a:pt x="2449535" y="0"/>
                </a:lnTo>
                <a:lnTo>
                  <a:pt x="3422377" y="1564387"/>
                </a:lnTo>
                <a:lnTo>
                  <a:pt x="2449535" y="3128772"/>
                </a:lnTo>
                <a:lnTo>
                  <a:pt x="2449535" y="3128773"/>
                </a:lnTo>
                <a:close/>
              </a:path>
            </a:pathLst>
          </a:custGeom>
          <a:noFill/>
          <a:ln w="12700">
            <a:solidFill>
              <a:schemeClr val="accent1"/>
            </a:solidFill>
            <a:prstDash val="lgDash"/>
          </a:ln>
          <a:effectLst/>
        </p:spPr>
        <p:txBody>
          <a:bodyPr vert="horz" wrap="square" lIns="91440" tIns="45720" rIns="91440" bIns="45720" numCol="1" anchor="ctr" anchorCtr="0" compatLnSpc="1">
            <a:noAutofit/>
          </a:bodyPr>
          <a:lstStyle/>
          <a:p>
            <a:pPr algn="ctr">
              <a:lnSpc>
                <a:spcPct val="130000"/>
              </a:lnSpc>
            </a:pPr>
            <a:endParaRPr lang="en-US" sz="4000" dirty="0">
              <a:solidFill>
                <a:schemeClr val="bg1"/>
              </a:solidFill>
              <a:cs typeface="+mn-ea"/>
              <a:sym typeface="+mn-lt"/>
            </a:endParaRPr>
          </a:p>
        </p:txBody>
      </p:sp>
      <p:pic>
        <p:nvPicPr>
          <p:cNvPr id="89" name="图片 88"/>
          <p:cNvPicPr>
            <a:picLocks noChangeAspect="1"/>
          </p:cNvPicPr>
          <p:nvPr userDrawn="1"/>
        </p:nvPicPr>
        <p:blipFill>
          <a:blip r:embed="rId2" cstate="print">
            <a:alphaModFix amt="2000"/>
            <a:extLst>
              <a:ext uri="{28A0092B-C50C-407E-A947-70E740481C1C}">
                <a14:useLocalDpi xmlns:a14="http://schemas.microsoft.com/office/drawing/2010/main" val="0"/>
              </a:ext>
            </a:extLst>
          </a:blip>
          <a:stretch>
            <a:fillRect/>
          </a:stretch>
        </p:blipFill>
        <p:spPr>
          <a:xfrm>
            <a:off x="-3429000" y="0"/>
            <a:ext cx="6858000" cy="6858000"/>
          </a:xfrm>
          <a:prstGeom prst="rect">
            <a:avLst/>
          </a:prstGeom>
        </p:spPr>
      </p:pic>
      <p:pic>
        <p:nvPicPr>
          <p:cNvPr id="90" name="图片 89"/>
          <p:cNvPicPr>
            <a:picLocks noChangeAspect="1"/>
          </p:cNvPicPr>
          <p:nvPr userDrawn="1"/>
        </p:nvPicPr>
        <p:blipFill>
          <a:blip r:embed="rId2" cstate="print">
            <a:alphaModFix amt="2000"/>
            <a:extLst>
              <a:ext uri="{28A0092B-C50C-407E-A947-70E740481C1C}">
                <a14:useLocalDpi xmlns:a14="http://schemas.microsoft.com/office/drawing/2010/main" val="0"/>
              </a:ext>
            </a:extLst>
          </a:blip>
          <a:stretch>
            <a:fillRect/>
          </a:stretch>
        </p:blipFill>
        <p:spPr>
          <a:xfrm>
            <a:off x="8763000" y="0"/>
            <a:ext cx="6858000" cy="6858000"/>
          </a:xfrm>
          <a:prstGeom prst="rect">
            <a:avLst/>
          </a:prstGeom>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
  <p:cSld name="标题">
    <p:spTree>
      <p:nvGrpSpPr>
        <p:cNvPr id="1" name=""/>
        <p:cNvGrpSpPr/>
        <p:nvPr/>
      </p:nvGrpSpPr>
      <p:grpSpPr>
        <a:xfrm>
          <a:off x="0" y="0"/>
          <a:ext cx="0" cy="0"/>
          <a:chOff x="0" y="0"/>
          <a:chExt cx="0" cy="0"/>
        </a:xfrm>
      </p:grpSpPr>
      <p:sp>
        <p:nvSpPr>
          <p:cNvPr id="11" name="东南大学协议工程课程报告"/>
          <p:cNvSpPr txBox="1"/>
          <p:nvPr/>
        </p:nvSpPr>
        <p:spPr>
          <a:xfrm>
            <a:off x="3899298" y="708346"/>
            <a:ext cx="3323026" cy="364267"/>
          </a:xfrm>
          <a:prstGeom prst="rect">
            <a:avLst/>
          </a:prstGeom>
          <a:ln w="12700">
            <a:miter lim="400000"/>
          </a:ln>
        </p:spPr>
        <p:txBody>
          <a:bodyPr wrap="none" lIns="35719" tIns="35719" rIns="35719" bIns="35719" anchor="ctr">
            <a:spAutoFit/>
          </a:bodyPr>
          <a:lstStyle/>
          <a:p>
            <a:pPr marL="0" marR="0" lvl="0" indent="0" algn="l" defTabSz="1219200" rtl="0" eaLnBrk="1" fontAlgn="auto" latinLnBrk="0" hangingPunct="0">
              <a:lnSpc>
                <a:spcPct val="90000"/>
              </a:lnSpc>
              <a:spcBef>
                <a:spcPts val="2250"/>
              </a:spcBef>
              <a:spcAft>
                <a:spcPts val="0"/>
              </a:spcAft>
              <a:buClrTx/>
              <a:buSzTx/>
              <a:buFontTx/>
              <a:buNone/>
              <a:defRPr/>
            </a:pPr>
            <a:r>
              <a:rPr kumimoji="0" sz="2110" b="0" i="0" u="none" strike="noStrike" kern="0" cap="none" spc="0" normalizeH="0" baseline="0" noProof="0">
                <a:ln>
                  <a:noFill/>
                </a:ln>
                <a:solidFill>
                  <a:srgbClr val="000000"/>
                </a:solidFill>
                <a:effectLst/>
                <a:uLnTx/>
                <a:uFillTx/>
                <a:latin typeface="Helvetica Neue"/>
                <a:sym typeface="Helvetica Neue"/>
              </a:rPr>
              <a:t>东南大学协议工程课程报告</a:t>
            </a:r>
          </a:p>
        </p:txBody>
      </p:sp>
      <p:pic>
        <p:nvPicPr>
          <p:cNvPr id="12" name="图像" descr="图像"/>
          <p:cNvPicPr>
            <a:picLocks noChangeAspect="1"/>
          </p:cNvPicPr>
          <p:nvPr/>
        </p:nvPicPr>
        <p:blipFill>
          <a:blip r:embed="rId2"/>
          <a:stretch>
            <a:fillRect/>
          </a:stretch>
        </p:blipFill>
        <p:spPr>
          <a:xfrm>
            <a:off x="2470704" y="447144"/>
            <a:ext cx="1004083" cy="886669"/>
          </a:xfrm>
          <a:prstGeom prst="rect">
            <a:avLst/>
          </a:prstGeom>
          <a:ln w="12700">
            <a:miter lim="400000"/>
            <a:headEnd/>
            <a:tailEnd/>
          </a:ln>
        </p:spPr>
      </p:pic>
      <p:sp>
        <p:nvSpPr>
          <p:cNvPr id="13" name="幻灯片编号"/>
          <p:cNvSpPr txBox="1">
            <a:spLocks noGrp="1"/>
          </p:cNvSpPr>
          <p:nvPr>
            <p:ph type="sldNum" sz="quarter" idx="2"/>
          </p:nvPr>
        </p:nvSpPr>
        <p:spPr>
          <a:xfrm>
            <a:off x="5908984" y="6441814"/>
            <a:ext cx="374035" cy="243272"/>
          </a:xfrm>
          <a:prstGeom prst="rect">
            <a:avLst/>
          </a:prstGeom>
        </p:spPr>
        <p:txBody>
          <a:bodyPr/>
          <a:lstStyle/>
          <a:p>
            <a:pPr hangingPunct="0"/>
            <a:fld id="{86CB4B4D-7CA3-9044-876B-883B54F8677D}" type="slidenum">
              <a:rPr lang="en-US" altLang="zh-CN" kern="0" smtClean="0">
                <a:solidFill>
                  <a:srgbClr val="000000"/>
                </a:solidFill>
                <a:sym typeface="Helvetica Neue"/>
              </a:rPr>
              <a:t>‹#›</a:t>
            </a:fld>
            <a:endParaRPr lang="en-US" altLang="zh-CN" kern="0">
              <a:solidFill>
                <a:srgbClr val="000000"/>
              </a:solidFill>
              <a:sym typeface="Helvetica Neue"/>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转场-短标题1">
    <p:spTree>
      <p:nvGrpSpPr>
        <p:cNvPr id="1" name=""/>
        <p:cNvGrpSpPr/>
        <p:nvPr/>
      </p:nvGrpSpPr>
      <p:grpSpPr>
        <a:xfrm>
          <a:off x="0" y="0"/>
          <a:ext cx="0" cy="0"/>
          <a:chOff x="0" y="0"/>
          <a:chExt cx="0" cy="0"/>
        </a:xfrm>
      </p:grpSpPr>
      <p:sp>
        <p:nvSpPr>
          <p:cNvPr id="6" name="椭圆 5"/>
          <p:cNvSpPr/>
          <p:nvPr userDrawn="1"/>
        </p:nvSpPr>
        <p:spPr>
          <a:xfrm>
            <a:off x="3997387" y="1330387"/>
            <a:ext cx="4197226" cy="419722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文本框 6"/>
          <p:cNvSpPr txBox="1"/>
          <p:nvPr userDrawn="1"/>
        </p:nvSpPr>
        <p:spPr>
          <a:xfrm>
            <a:off x="5093161" y="3044279"/>
            <a:ext cx="2005677" cy="769441"/>
          </a:xfrm>
          <a:prstGeom prst="rect">
            <a:avLst/>
          </a:prstGeom>
          <a:noFill/>
        </p:spPr>
        <p:txBody>
          <a:bodyPr wrap="none" rtlCol="0">
            <a:spAutoFit/>
          </a:bodyPr>
          <a:lstStyle/>
          <a:p>
            <a:r>
              <a:rPr lang="en-US" altLang="zh-CN" sz="4400" dirty="0">
                <a:solidFill>
                  <a:schemeClr val="bg1"/>
                </a:solidFill>
                <a:latin typeface="Arial" panose="020B0604020202020204" pitchFamily="34" charset="0"/>
                <a:cs typeface="Arial" panose="020B0604020202020204" pitchFamily="34" charset="0"/>
              </a:rPr>
              <a:t>Part 01</a:t>
            </a:r>
            <a:endParaRPr lang="zh-CN" altLang="en-US" sz="4400" dirty="0">
              <a:solidFill>
                <a:schemeClr val="bg1"/>
              </a:solidFill>
              <a:latin typeface="Arial" panose="020B0604020202020204" pitchFamily="34" charset="0"/>
              <a:cs typeface="Arial" panose="020B0604020202020204" pitchFamily="34" charset="0"/>
            </a:endParaRPr>
          </a:p>
        </p:txBody>
      </p:sp>
      <p:cxnSp>
        <p:nvCxnSpPr>
          <p:cNvPr id="8" name="直接连接符 7"/>
          <p:cNvCxnSpPr/>
          <p:nvPr userDrawn="1"/>
        </p:nvCxnSpPr>
        <p:spPr>
          <a:xfrm>
            <a:off x="4908550" y="3851820"/>
            <a:ext cx="23749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椭圆 9"/>
          <p:cNvSpPr/>
          <p:nvPr userDrawn="1"/>
        </p:nvSpPr>
        <p:spPr>
          <a:xfrm>
            <a:off x="3775702" y="1108702"/>
            <a:ext cx="4640596" cy="4640596"/>
          </a:xfrm>
          <a:prstGeom prst="ellipse">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userDrawn="1"/>
        </p:nvSpPr>
        <p:spPr>
          <a:xfrm>
            <a:off x="9613900" y="5273613"/>
            <a:ext cx="764381" cy="76438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userDrawn="1"/>
        </p:nvSpPr>
        <p:spPr>
          <a:xfrm>
            <a:off x="2209800" y="6134100"/>
            <a:ext cx="1130300" cy="1130300"/>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userDrawn="1"/>
        </p:nvSpPr>
        <p:spPr>
          <a:xfrm>
            <a:off x="10818188" y="-911691"/>
            <a:ext cx="2092326" cy="2092326"/>
          </a:xfrm>
          <a:prstGeom prst="ellipse">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userDrawn="1"/>
        </p:nvSpPr>
        <p:spPr>
          <a:xfrm>
            <a:off x="-1048048" y="-250249"/>
            <a:ext cx="2861767" cy="2861767"/>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占位符 16"/>
          <p:cNvSpPr>
            <a:spLocks noGrp="1"/>
          </p:cNvSpPr>
          <p:nvPr>
            <p:ph type="body" sz="quarter" idx="10" hasCustomPrompt="1"/>
          </p:nvPr>
        </p:nvSpPr>
        <p:spPr>
          <a:xfrm>
            <a:off x="4098000" y="3951320"/>
            <a:ext cx="3996000" cy="914400"/>
          </a:xfrm>
        </p:spPr>
        <p:txBody>
          <a:bodyPr anchor="ctr" anchorCtr="0">
            <a:normAutofit/>
          </a:bodyPr>
          <a:lstStyle>
            <a:lvl1pPr marL="0" indent="0" algn="ctr">
              <a:buNone/>
              <a:defRPr sz="2800">
                <a:solidFill>
                  <a:schemeClr val="bg1"/>
                </a:solidFill>
              </a:defRPr>
            </a:lvl1pPr>
          </a:lstStyle>
          <a:p>
            <a:pPr lvl="0"/>
            <a:r>
              <a:rPr lang="zh-CN" altLang="en-US" dirty="0"/>
              <a:t>编辑母版文本样式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转场-短标题2">
    <p:spTree>
      <p:nvGrpSpPr>
        <p:cNvPr id="1" name=""/>
        <p:cNvGrpSpPr/>
        <p:nvPr/>
      </p:nvGrpSpPr>
      <p:grpSpPr>
        <a:xfrm>
          <a:off x="0" y="0"/>
          <a:ext cx="0" cy="0"/>
          <a:chOff x="0" y="0"/>
          <a:chExt cx="0" cy="0"/>
        </a:xfrm>
      </p:grpSpPr>
      <p:sp>
        <p:nvSpPr>
          <p:cNvPr id="6" name="等腰三角形 5"/>
          <p:cNvSpPr/>
          <p:nvPr userDrawn="1"/>
        </p:nvSpPr>
        <p:spPr>
          <a:xfrm>
            <a:off x="4000500" y="1050677"/>
            <a:ext cx="4191000" cy="4097866"/>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userDrawn="1"/>
        </p:nvSpPr>
        <p:spPr>
          <a:xfrm>
            <a:off x="5093162" y="3044279"/>
            <a:ext cx="2005677" cy="769441"/>
          </a:xfrm>
          <a:prstGeom prst="rect">
            <a:avLst/>
          </a:prstGeom>
          <a:noFill/>
        </p:spPr>
        <p:txBody>
          <a:bodyPr wrap="none" rtlCol="0">
            <a:spAutoFit/>
          </a:bodyPr>
          <a:lstStyle/>
          <a:p>
            <a:r>
              <a:rPr lang="en-US" altLang="zh-CN" sz="4400" dirty="0">
                <a:solidFill>
                  <a:schemeClr val="bg1"/>
                </a:solidFill>
                <a:latin typeface="+mj-lt"/>
                <a:cs typeface="Segoe UI" panose="020B0502040204020203" pitchFamily="34" charset="0"/>
              </a:rPr>
              <a:t>Part 02</a:t>
            </a:r>
            <a:endParaRPr lang="zh-CN" altLang="en-US" sz="4400" dirty="0">
              <a:solidFill>
                <a:schemeClr val="bg1"/>
              </a:solidFill>
              <a:latin typeface="+mj-lt"/>
              <a:cs typeface="Segoe UI" panose="020B0502040204020203" pitchFamily="34" charset="0"/>
            </a:endParaRPr>
          </a:p>
        </p:txBody>
      </p:sp>
      <p:cxnSp>
        <p:nvCxnSpPr>
          <p:cNvPr id="8" name="直接连接符 7"/>
          <p:cNvCxnSpPr/>
          <p:nvPr userDrawn="1"/>
        </p:nvCxnSpPr>
        <p:spPr>
          <a:xfrm>
            <a:off x="4908550" y="3851820"/>
            <a:ext cx="23749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等腰三角形 8"/>
          <p:cNvSpPr/>
          <p:nvPr userDrawn="1"/>
        </p:nvSpPr>
        <p:spPr>
          <a:xfrm>
            <a:off x="3564087" y="505131"/>
            <a:ext cx="5063826" cy="4951296"/>
          </a:xfrm>
          <a:prstGeom prst="triangle">
            <a:avLst/>
          </a:prstGeom>
          <a:noFill/>
          <a:ln>
            <a:solidFill>
              <a:srgbClr val="18388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等腰三角形 9"/>
          <p:cNvSpPr/>
          <p:nvPr userDrawn="1"/>
        </p:nvSpPr>
        <p:spPr>
          <a:xfrm rot="10800000">
            <a:off x="1390650" y="6496115"/>
            <a:ext cx="1493560" cy="1460370"/>
          </a:xfrm>
          <a:prstGeom prs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10"/>
          <p:cNvSpPr/>
          <p:nvPr userDrawn="1"/>
        </p:nvSpPr>
        <p:spPr>
          <a:xfrm>
            <a:off x="11153775" y="1013971"/>
            <a:ext cx="2076450" cy="2030307"/>
          </a:xfrm>
          <a:prstGeom prst="triangl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等腰三角形 11"/>
          <p:cNvSpPr/>
          <p:nvPr userDrawn="1"/>
        </p:nvSpPr>
        <p:spPr>
          <a:xfrm rot="10800000">
            <a:off x="-414337" y="-187450"/>
            <a:ext cx="2386788" cy="2333749"/>
          </a:xfrm>
          <a:prstGeom prst="triangl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12"/>
          <p:cNvSpPr/>
          <p:nvPr userDrawn="1"/>
        </p:nvSpPr>
        <p:spPr>
          <a:xfrm rot="5400000">
            <a:off x="9449232" y="5270665"/>
            <a:ext cx="883117" cy="863492"/>
          </a:xfrm>
          <a:prstGeom prs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占位符 17"/>
          <p:cNvSpPr>
            <a:spLocks noGrp="1"/>
          </p:cNvSpPr>
          <p:nvPr>
            <p:ph type="body" sz="quarter" idx="11" hasCustomPrompt="1"/>
          </p:nvPr>
        </p:nvSpPr>
        <p:spPr>
          <a:xfrm>
            <a:off x="4098000" y="3959372"/>
            <a:ext cx="3996000" cy="914400"/>
          </a:xfrm>
        </p:spPr>
        <p:txBody>
          <a:bodyPr anchor="ctr" anchorCtr="0"/>
          <a:lstStyle>
            <a:lvl1pPr marL="0" indent="0" algn="ctr">
              <a:buNone/>
              <a:defRPr>
                <a:solidFill>
                  <a:schemeClr val="bg1"/>
                </a:solidFill>
              </a:defRPr>
            </a:lvl1pPr>
            <a:lvl3pPr marL="914400" indent="0">
              <a:buNone/>
              <a:defRPr/>
            </a:lvl3pPr>
          </a:lstStyle>
          <a:p>
            <a:pPr lvl="0"/>
            <a:r>
              <a:rPr lang="zh-CN" altLang="en-US" dirty="0"/>
              <a:t>编辑母版文本样式</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转场-短标题3">
    <p:spTree>
      <p:nvGrpSpPr>
        <p:cNvPr id="1" name=""/>
        <p:cNvGrpSpPr/>
        <p:nvPr/>
      </p:nvGrpSpPr>
      <p:grpSpPr>
        <a:xfrm>
          <a:off x="0" y="0"/>
          <a:ext cx="0" cy="0"/>
          <a:chOff x="0" y="0"/>
          <a:chExt cx="0" cy="0"/>
        </a:xfrm>
      </p:grpSpPr>
      <p:sp>
        <p:nvSpPr>
          <p:cNvPr id="6" name="矩形 5"/>
          <p:cNvSpPr/>
          <p:nvPr userDrawn="1"/>
        </p:nvSpPr>
        <p:spPr>
          <a:xfrm rot="18893364">
            <a:off x="4380710" y="1706822"/>
            <a:ext cx="3444573" cy="344457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userDrawn="1"/>
        </p:nvSpPr>
        <p:spPr>
          <a:xfrm rot="18893364">
            <a:off x="4161891" y="1495013"/>
            <a:ext cx="3868219" cy="3868219"/>
          </a:xfrm>
          <a:prstGeom prst="rect">
            <a:avLst/>
          </a:prstGeom>
          <a:noFill/>
          <a:ln>
            <a:solidFill>
              <a:schemeClr val="accent1">
                <a:shade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userDrawn="1"/>
        </p:nvSpPr>
        <p:spPr>
          <a:xfrm>
            <a:off x="5093162" y="3044279"/>
            <a:ext cx="2005677" cy="769441"/>
          </a:xfrm>
          <a:prstGeom prst="rect">
            <a:avLst/>
          </a:prstGeom>
          <a:noFill/>
        </p:spPr>
        <p:txBody>
          <a:bodyPr wrap="none" rtlCol="0">
            <a:spAutoFit/>
          </a:bodyPr>
          <a:lstStyle/>
          <a:p>
            <a:r>
              <a:rPr lang="en-US" altLang="zh-CN" sz="4400" dirty="0">
                <a:solidFill>
                  <a:schemeClr val="bg1"/>
                </a:solidFill>
                <a:latin typeface="+mj-lt"/>
                <a:cs typeface="Segoe UI" panose="020B0502040204020203" pitchFamily="34" charset="0"/>
              </a:rPr>
              <a:t>Part 03</a:t>
            </a:r>
            <a:endParaRPr lang="zh-CN" altLang="en-US" sz="4400" dirty="0">
              <a:solidFill>
                <a:schemeClr val="bg1"/>
              </a:solidFill>
              <a:latin typeface="+mj-lt"/>
              <a:cs typeface="Segoe UI" panose="020B0502040204020203" pitchFamily="34" charset="0"/>
            </a:endParaRPr>
          </a:p>
        </p:txBody>
      </p:sp>
      <p:cxnSp>
        <p:nvCxnSpPr>
          <p:cNvPr id="9" name="直接连接符 8"/>
          <p:cNvCxnSpPr/>
          <p:nvPr userDrawn="1"/>
        </p:nvCxnSpPr>
        <p:spPr>
          <a:xfrm>
            <a:off x="4908550" y="3851820"/>
            <a:ext cx="23749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矩形 9"/>
          <p:cNvSpPr/>
          <p:nvPr userDrawn="1"/>
        </p:nvSpPr>
        <p:spPr>
          <a:xfrm rot="18893364">
            <a:off x="-897505" y="-513190"/>
            <a:ext cx="2663805" cy="2663805"/>
          </a:xfrm>
          <a:prstGeom prst="rect">
            <a:avLst/>
          </a:prstGeom>
          <a:solidFill>
            <a:srgbClr val="A4A8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userDrawn="1"/>
        </p:nvSpPr>
        <p:spPr>
          <a:xfrm rot="18893364">
            <a:off x="725976" y="6497388"/>
            <a:ext cx="1300124" cy="1300124"/>
          </a:xfrm>
          <a:prstGeom prst="rect">
            <a:avLst/>
          </a:prstGeom>
          <a:solidFill>
            <a:srgbClr val="C3C7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userDrawn="1"/>
        </p:nvSpPr>
        <p:spPr>
          <a:xfrm rot="18893364">
            <a:off x="11407699" y="1261300"/>
            <a:ext cx="1568601" cy="1568601"/>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userDrawn="1"/>
        </p:nvSpPr>
        <p:spPr>
          <a:xfrm rot="18893364">
            <a:off x="9270159" y="5188596"/>
            <a:ext cx="861175" cy="861175"/>
          </a:xfrm>
          <a:prstGeom prst="rect">
            <a:avLst/>
          </a:prstGeom>
          <a:solidFill>
            <a:srgbClr val="8589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占位符 16"/>
          <p:cNvSpPr>
            <a:spLocks noGrp="1"/>
          </p:cNvSpPr>
          <p:nvPr userDrawn="1">
            <p:ph type="body" sz="quarter" idx="10" hasCustomPrompt="1"/>
          </p:nvPr>
        </p:nvSpPr>
        <p:spPr>
          <a:xfrm>
            <a:off x="4098000" y="3947897"/>
            <a:ext cx="3996000" cy="914400"/>
          </a:xfrm>
        </p:spPr>
        <p:txBody>
          <a:bodyPr anchor="ctr" anchorCtr="0"/>
          <a:lstStyle>
            <a:lvl1pPr marL="0" indent="0" algn="ctr">
              <a:buNone/>
              <a:defRPr>
                <a:solidFill>
                  <a:schemeClr val="bg1"/>
                </a:solidFill>
              </a:defRPr>
            </a:lvl1pPr>
            <a:lvl2pPr marL="457200" indent="0">
              <a:buNone/>
              <a:defRPr/>
            </a:lvl2pPr>
          </a:lstStyle>
          <a:p>
            <a:pPr lvl="0"/>
            <a:r>
              <a:rPr lang="zh-CN" altLang="en-US" dirty="0"/>
              <a:t>编辑母版文本样式</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转场-短标题4">
    <p:spTree>
      <p:nvGrpSpPr>
        <p:cNvPr id="1" name=""/>
        <p:cNvGrpSpPr/>
        <p:nvPr/>
      </p:nvGrpSpPr>
      <p:grpSpPr>
        <a:xfrm>
          <a:off x="0" y="0"/>
          <a:ext cx="0" cy="0"/>
          <a:chOff x="0" y="0"/>
          <a:chExt cx="0" cy="0"/>
        </a:xfrm>
      </p:grpSpPr>
      <p:sp>
        <p:nvSpPr>
          <p:cNvPr id="6" name="五边形 5"/>
          <p:cNvSpPr>
            <a:spLocks noChangeAspect="1"/>
          </p:cNvSpPr>
          <p:nvPr userDrawn="1"/>
        </p:nvSpPr>
        <p:spPr>
          <a:xfrm>
            <a:off x="3870642" y="1106412"/>
            <a:ext cx="4450715" cy="4238776"/>
          </a:xfrm>
          <a:prstGeom prst="pent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userDrawn="1"/>
        </p:nvSpPr>
        <p:spPr>
          <a:xfrm>
            <a:off x="5093162" y="3044279"/>
            <a:ext cx="2005677" cy="769441"/>
          </a:xfrm>
          <a:prstGeom prst="rect">
            <a:avLst/>
          </a:prstGeom>
          <a:noFill/>
        </p:spPr>
        <p:txBody>
          <a:bodyPr wrap="none" rtlCol="0">
            <a:spAutoFit/>
          </a:bodyPr>
          <a:lstStyle/>
          <a:p>
            <a:r>
              <a:rPr lang="en-US" altLang="zh-CN" sz="4400" dirty="0">
                <a:solidFill>
                  <a:schemeClr val="bg1"/>
                </a:solidFill>
                <a:latin typeface="+mj-lt"/>
                <a:cs typeface="Segoe UI" panose="020B0502040204020203" pitchFamily="34" charset="0"/>
              </a:rPr>
              <a:t>Part 04</a:t>
            </a:r>
            <a:endParaRPr lang="zh-CN" altLang="en-US" sz="4400" dirty="0">
              <a:solidFill>
                <a:schemeClr val="bg1"/>
              </a:solidFill>
              <a:latin typeface="+mj-lt"/>
              <a:cs typeface="Segoe UI" panose="020B0502040204020203" pitchFamily="34" charset="0"/>
            </a:endParaRPr>
          </a:p>
        </p:txBody>
      </p:sp>
      <p:cxnSp>
        <p:nvCxnSpPr>
          <p:cNvPr id="8" name="直接连接符 7"/>
          <p:cNvCxnSpPr/>
          <p:nvPr userDrawn="1"/>
        </p:nvCxnSpPr>
        <p:spPr>
          <a:xfrm>
            <a:off x="4908550" y="3851820"/>
            <a:ext cx="23749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五边形 8"/>
          <p:cNvSpPr>
            <a:spLocks noChangeAspect="1"/>
          </p:cNvSpPr>
          <p:nvPr userDrawn="1"/>
        </p:nvSpPr>
        <p:spPr>
          <a:xfrm>
            <a:off x="3575685" y="806045"/>
            <a:ext cx="5040628" cy="4800598"/>
          </a:xfrm>
          <a:prstGeom prst="pentagon">
            <a:avLst/>
          </a:prstGeom>
          <a:noFill/>
          <a:ln>
            <a:solidFill>
              <a:schemeClr val="accent1">
                <a:shade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五边形 9"/>
          <p:cNvSpPr>
            <a:spLocks noChangeAspect="1"/>
          </p:cNvSpPr>
          <p:nvPr userDrawn="1"/>
        </p:nvSpPr>
        <p:spPr>
          <a:xfrm rot="18978551">
            <a:off x="1199607" y="5189314"/>
            <a:ext cx="1114961" cy="1061868"/>
          </a:xfrm>
          <a:prstGeom prst="pentagon">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五边形 10"/>
          <p:cNvSpPr>
            <a:spLocks noChangeAspect="1"/>
          </p:cNvSpPr>
          <p:nvPr userDrawn="1"/>
        </p:nvSpPr>
        <p:spPr>
          <a:xfrm>
            <a:off x="-1122630" y="516786"/>
            <a:ext cx="2245259" cy="2138343"/>
          </a:xfrm>
          <a:prstGeom prst="pentagon">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五边形 11"/>
          <p:cNvSpPr>
            <a:spLocks noChangeAspect="1"/>
          </p:cNvSpPr>
          <p:nvPr userDrawn="1"/>
        </p:nvSpPr>
        <p:spPr>
          <a:xfrm rot="6589711">
            <a:off x="10153440" y="4944146"/>
            <a:ext cx="2774574" cy="2642453"/>
          </a:xfrm>
          <a:prstGeom prst="pentagon">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五边形 12"/>
          <p:cNvSpPr>
            <a:spLocks noChangeAspect="1"/>
          </p:cNvSpPr>
          <p:nvPr userDrawn="1"/>
        </p:nvSpPr>
        <p:spPr>
          <a:xfrm rot="10800000">
            <a:off x="9654125" y="-530934"/>
            <a:ext cx="1114961" cy="1061868"/>
          </a:xfrm>
          <a:prstGeom prst="pentagon">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占位符 16"/>
          <p:cNvSpPr>
            <a:spLocks noGrp="1"/>
          </p:cNvSpPr>
          <p:nvPr>
            <p:ph type="body" sz="quarter" idx="10" hasCustomPrompt="1"/>
          </p:nvPr>
        </p:nvSpPr>
        <p:spPr>
          <a:xfrm>
            <a:off x="4098000" y="3947897"/>
            <a:ext cx="3996000" cy="914400"/>
          </a:xfrm>
        </p:spPr>
        <p:txBody>
          <a:bodyPr anchor="ctr" anchorCtr="0"/>
          <a:lstStyle>
            <a:lvl1pPr marL="0" indent="0" algn="ctr">
              <a:buNone/>
              <a:defRPr>
                <a:solidFill>
                  <a:schemeClr val="bg1"/>
                </a:solidFill>
              </a:defRPr>
            </a:lvl1pPr>
          </a:lstStyle>
          <a:p>
            <a:pPr lvl="0"/>
            <a:r>
              <a:rPr lang="zh-CN" altLang="en-US" dirty="0"/>
              <a:t>编辑母版文本样式</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转场-短标题5">
    <p:spTree>
      <p:nvGrpSpPr>
        <p:cNvPr id="1" name=""/>
        <p:cNvGrpSpPr/>
        <p:nvPr/>
      </p:nvGrpSpPr>
      <p:grpSpPr>
        <a:xfrm>
          <a:off x="0" y="0"/>
          <a:ext cx="0" cy="0"/>
          <a:chOff x="0" y="0"/>
          <a:chExt cx="0" cy="0"/>
        </a:xfrm>
      </p:grpSpPr>
      <p:sp>
        <p:nvSpPr>
          <p:cNvPr id="6" name="六边形 5"/>
          <p:cNvSpPr>
            <a:spLocks noChangeAspect="1"/>
          </p:cNvSpPr>
          <p:nvPr userDrawn="1"/>
        </p:nvSpPr>
        <p:spPr>
          <a:xfrm rot="16200000">
            <a:off x="3978962" y="1603967"/>
            <a:ext cx="4234076" cy="3650066"/>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userDrawn="1"/>
        </p:nvSpPr>
        <p:spPr>
          <a:xfrm>
            <a:off x="5093162" y="3044279"/>
            <a:ext cx="2005677" cy="769441"/>
          </a:xfrm>
          <a:prstGeom prst="rect">
            <a:avLst/>
          </a:prstGeom>
          <a:noFill/>
        </p:spPr>
        <p:txBody>
          <a:bodyPr wrap="none" rtlCol="0">
            <a:spAutoFit/>
          </a:bodyPr>
          <a:lstStyle/>
          <a:p>
            <a:r>
              <a:rPr lang="en-US" altLang="zh-CN" sz="4400" dirty="0">
                <a:solidFill>
                  <a:schemeClr val="bg1"/>
                </a:solidFill>
                <a:latin typeface="+mj-lt"/>
                <a:cs typeface="Segoe UI" panose="020B0502040204020203" pitchFamily="34" charset="0"/>
              </a:rPr>
              <a:t>Part 05</a:t>
            </a:r>
            <a:endParaRPr lang="zh-CN" altLang="en-US" sz="4400" dirty="0">
              <a:solidFill>
                <a:schemeClr val="bg1"/>
              </a:solidFill>
              <a:latin typeface="+mj-lt"/>
              <a:cs typeface="Segoe UI" panose="020B0502040204020203" pitchFamily="34" charset="0"/>
            </a:endParaRPr>
          </a:p>
        </p:txBody>
      </p:sp>
      <p:cxnSp>
        <p:nvCxnSpPr>
          <p:cNvPr id="9" name="直接连接符 8"/>
          <p:cNvCxnSpPr/>
          <p:nvPr userDrawn="1"/>
        </p:nvCxnSpPr>
        <p:spPr>
          <a:xfrm>
            <a:off x="4908550" y="3851820"/>
            <a:ext cx="23749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六边形 9"/>
          <p:cNvSpPr/>
          <p:nvPr userDrawn="1"/>
        </p:nvSpPr>
        <p:spPr>
          <a:xfrm rot="16200000">
            <a:off x="3695701" y="1359776"/>
            <a:ext cx="4800598" cy="4138446"/>
          </a:xfrm>
          <a:prstGeom prst="hexagon">
            <a:avLst/>
          </a:prstGeom>
          <a:noFill/>
          <a:ln>
            <a:solidFill>
              <a:srgbClr val="18388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六边形 10"/>
          <p:cNvSpPr>
            <a:spLocks noChangeAspect="1"/>
          </p:cNvSpPr>
          <p:nvPr userDrawn="1"/>
        </p:nvSpPr>
        <p:spPr>
          <a:xfrm rot="16200000">
            <a:off x="-687663" y="4872077"/>
            <a:ext cx="2798353" cy="2412373"/>
          </a:xfrm>
          <a:prstGeom prst="hexagon">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六边形 11"/>
          <p:cNvSpPr>
            <a:spLocks noChangeAspect="1"/>
          </p:cNvSpPr>
          <p:nvPr userDrawn="1"/>
        </p:nvSpPr>
        <p:spPr>
          <a:xfrm rot="16200000">
            <a:off x="9480973" y="5159003"/>
            <a:ext cx="1015781" cy="875673"/>
          </a:xfrm>
          <a:prstGeom prst="hexagon">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六边形 12"/>
          <p:cNvSpPr>
            <a:spLocks noChangeAspect="1"/>
          </p:cNvSpPr>
          <p:nvPr userDrawn="1"/>
        </p:nvSpPr>
        <p:spPr>
          <a:xfrm rot="16200000">
            <a:off x="11493500" y="210644"/>
            <a:ext cx="1397000" cy="1204310"/>
          </a:xfrm>
          <a:prstGeom prst="hexagon">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六边形 13"/>
          <p:cNvSpPr>
            <a:spLocks noChangeAspect="1"/>
          </p:cNvSpPr>
          <p:nvPr userDrawn="1"/>
        </p:nvSpPr>
        <p:spPr>
          <a:xfrm rot="16200000">
            <a:off x="641459" y="-437837"/>
            <a:ext cx="1015781" cy="875673"/>
          </a:xfrm>
          <a:prstGeom prst="hexagon">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占位符 16"/>
          <p:cNvSpPr>
            <a:spLocks noGrp="1"/>
          </p:cNvSpPr>
          <p:nvPr>
            <p:ph type="body" sz="quarter" idx="10" hasCustomPrompt="1"/>
          </p:nvPr>
        </p:nvSpPr>
        <p:spPr>
          <a:xfrm>
            <a:off x="4098000" y="3947897"/>
            <a:ext cx="3996000" cy="914400"/>
          </a:xfrm>
        </p:spPr>
        <p:txBody>
          <a:bodyPr anchor="ctr" anchorCtr="0"/>
          <a:lstStyle>
            <a:lvl1pPr marL="0" indent="0" algn="ctr">
              <a:buNone/>
              <a:defRPr>
                <a:solidFill>
                  <a:schemeClr val="bg1"/>
                </a:solidFill>
              </a:defRPr>
            </a:lvl1pPr>
          </a:lstStyle>
          <a:p>
            <a:pPr lvl="0"/>
            <a:r>
              <a:rPr lang="zh-CN" altLang="en-US" dirty="0"/>
              <a:t>编辑母版文本样式</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转场-短标题6">
    <p:spTree>
      <p:nvGrpSpPr>
        <p:cNvPr id="1" name=""/>
        <p:cNvGrpSpPr/>
        <p:nvPr/>
      </p:nvGrpSpPr>
      <p:grpSpPr>
        <a:xfrm>
          <a:off x="0" y="0"/>
          <a:ext cx="0" cy="0"/>
          <a:chOff x="0" y="0"/>
          <a:chExt cx="0" cy="0"/>
        </a:xfrm>
      </p:grpSpPr>
      <p:sp>
        <p:nvSpPr>
          <p:cNvPr id="6" name="七边形 5"/>
          <p:cNvSpPr>
            <a:spLocks noChangeAspect="1"/>
          </p:cNvSpPr>
          <p:nvPr userDrawn="1"/>
        </p:nvSpPr>
        <p:spPr>
          <a:xfrm>
            <a:off x="3972000" y="1047224"/>
            <a:ext cx="4248000" cy="4248000"/>
          </a:xfrm>
          <a:prstGeom prst="hept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userDrawn="1"/>
        </p:nvSpPr>
        <p:spPr>
          <a:xfrm>
            <a:off x="5093161" y="3044279"/>
            <a:ext cx="2005677" cy="769441"/>
          </a:xfrm>
          <a:prstGeom prst="rect">
            <a:avLst/>
          </a:prstGeom>
          <a:noFill/>
        </p:spPr>
        <p:txBody>
          <a:bodyPr wrap="none" rtlCol="0">
            <a:spAutoFit/>
          </a:bodyPr>
          <a:lstStyle/>
          <a:p>
            <a:r>
              <a:rPr lang="en-US" altLang="zh-CN" sz="4400" dirty="0">
                <a:solidFill>
                  <a:schemeClr val="bg1"/>
                </a:solidFill>
                <a:latin typeface="+mj-lt"/>
                <a:cs typeface="Segoe UI" panose="020B0502040204020203" pitchFamily="34" charset="0"/>
              </a:rPr>
              <a:t>Part 06</a:t>
            </a:r>
            <a:endParaRPr lang="zh-CN" altLang="en-US" sz="4400" dirty="0">
              <a:solidFill>
                <a:schemeClr val="bg1"/>
              </a:solidFill>
              <a:latin typeface="+mj-lt"/>
              <a:cs typeface="Segoe UI" panose="020B0502040204020203" pitchFamily="34" charset="0"/>
            </a:endParaRPr>
          </a:p>
        </p:txBody>
      </p:sp>
      <p:cxnSp>
        <p:nvCxnSpPr>
          <p:cNvPr id="9" name="直接连接符 8"/>
          <p:cNvCxnSpPr/>
          <p:nvPr userDrawn="1"/>
        </p:nvCxnSpPr>
        <p:spPr>
          <a:xfrm>
            <a:off x="4908550" y="3851820"/>
            <a:ext cx="23749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七边形 9"/>
          <p:cNvSpPr/>
          <p:nvPr userDrawn="1"/>
        </p:nvSpPr>
        <p:spPr>
          <a:xfrm rot="1563509">
            <a:off x="10682028" y="-776191"/>
            <a:ext cx="3268663" cy="3268663"/>
          </a:xfrm>
          <a:prstGeom prst="heptagon">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七边形 10"/>
          <p:cNvSpPr/>
          <p:nvPr userDrawn="1"/>
        </p:nvSpPr>
        <p:spPr>
          <a:xfrm>
            <a:off x="1384129" y="5078241"/>
            <a:ext cx="1047921" cy="1047921"/>
          </a:xfrm>
          <a:prstGeom prst="heptagon">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七边形 11"/>
          <p:cNvSpPr/>
          <p:nvPr userDrawn="1"/>
        </p:nvSpPr>
        <p:spPr>
          <a:xfrm rot="20151602">
            <a:off x="-1111336" y="360448"/>
            <a:ext cx="2222671" cy="2222671"/>
          </a:xfrm>
          <a:prstGeom prst="heptagon">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七边形 12"/>
          <p:cNvSpPr/>
          <p:nvPr userDrawn="1"/>
        </p:nvSpPr>
        <p:spPr>
          <a:xfrm rot="20592885">
            <a:off x="8879510" y="6235700"/>
            <a:ext cx="2222671" cy="2222671"/>
          </a:xfrm>
          <a:prstGeom prst="heptagon">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七边形 13"/>
          <p:cNvSpPr>
            <a:spLocks noChangeAspect="1"/>
          </p:cNvSpPr>
          <p:nvPr userDrawn="1"/>
        </p:nvSpPr>
        <p:spPr>
          <a:xfrm>
            <a:off x="3683000" y="774700"/>
            <a:ext cx="4826000" cy="4826000"/>
          </a:xfrm>
          <a:prstGeom prst="heptagon">
            <a:avLst/>
          </a:prstGeom>
          <a:noFill/>
          <a:ln>
            <a:solidFill>
              <a:srgbClr val="18388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占位符 16"/>
          <p:cNvSpPr>
            <a:spLocks noGrp="1"/>
          </p:cNvSpPr>
          <p:nvPr>
            <p:ph type="body" sz="quarter" idx="10" hasCustomPrompt="1"/>
          </p:nvPr>
        </p:nvSpPr>
        <p:spPr>
          <a:xfrm>
            <a:off x="4098000" y="3966909"/>
            <a:ext cx="3996000" cy="914400"/>
          </a:xfrm>
        </p:spPr>
        <p:txBody>
          <a:bodyPr anchor="ctr" anchorCtr="0"/>
          <a:lstStyle>
            <a:lvl1pPr marL="0" indent="0" algn="ctr">
              <a:buNone/>
              <a:defRPr>
                <a:solidFill>
                  <a:schemeClr val="bg1"/>
                </a:solidFill>
              </a:defRPr>
            </a:lvl1pPr>
          </a:lstStyle>
          <a:p>
            <a:pPr lvl="0"/>
            <a:r>
              <a:rPr lang="zh-CN" altLang="en-US" dirty="0"/>
              <a:t>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目录页-长标题">
    <p:bg>
      <p:bgPr>
        <a:solidFill>
          <a:schemeClr val="bg1"/>
        </a:solidFill>
        <a:effectLst/>
      </p:bgPr>
    </p:bg>
    <p:spTree>
      <p:nvGrpSpPr>
        <p:cNvPr id="1" name=""/>
        <p:cNvGrpSpPr/>
        <p:nvPr/>
      </p:nvGrpSpPr>
      <p:grpSpPr>
        <a:xfrm>
          <a:off x="0" y="0"/>
          <a:ext cx="0" cy="0"/>
          <a:chOff x="0" y="0"/>
          <a:chExt cx="0" cy="0"/>
        </a:xfrm>
      </p:grpSpPr>
      <p:sp>
        <p:nvSpPr>
          <p:cNvPr id="6" name="箭头: 五边形 5"/>
          <p:cNvSpPr/>
          <p:nvPr userDrawn="1"/>
        </p:nvSpPr>
        <p:spPr>
          <a:xfrm>
            <a:off x="2" y="0"/>
            <a:ext cx="2835871" cy="6858000"/>
          </a:xfrm>
          <a:prstGeom prst="homePlate">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4" name="矩形 53"/>
          <p:cNvSpPr/>
          <p:nvPr/>
        </p:nvSpPr>
        <p:spPr>
          <a:xfrm>
            <a:off x="609314" y="1962606"/>
            <a:ext cx="1617246" cy="2932788"/>
          </a:xfrm>
          <a:prstGeom prst="rect">
            <a:avLst/>
          </a:prstGeom>
          <a:noFill/>
          <a:ln w="158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2" name="矩形 1"/>
          <p:cNvSpPr/>
          <p:nvPr userDrawn="1"/>
        </p:nvSpPr>
        <p:spPr>
          <a:xfrm>
            <a:off x="2782511" y="612708"/>
            <a:ext cx="8695230" cy="5632585"/>
          </a:xfrm>
          <a:prstGeom prst="rect">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文本框 49"/>
          <p:cNvSpPr txBox="1"/>
          <p:nvPr/>
        </p:nvSpPr>
        <p:spPr>
          <a:xfrm>
            <a:off x="730724" y="2258512"/>
            <a:ext cx="1374427" cy="2340976"/>
          </a:xfrm>
          <a:prstGeom prst="rect">
            <a:avLst/>
          </a:prstGeom>
          <a:noFill/>
        </p:spPr>
        <p:txBody>
          <a:bodyPr wrap="square" lIns="0" tIns="0" rIns="0" bIns="0" rtlCol="0" anchor="ctr" anchorCtr="0">
            <a:normAutofit lnSpcReduction="10000"/>
          </a:bodyPr>
          <a:lstStyle/>
          <a:p>
            <a:pPr algn="ctr"/>
            <a:r>
              <a:rPr lang="zh-CN" altLang="en-US" sz="5400" b="1" dirty="0">
                <a:solidFill>
                  <a:schemeClr val="bg1"/>
                </a:solidFill>
                <a:latin typeface="+mj-ea"/>
                <a:ea typeface="+mj-ea"/>
              </a:rPr>
              <a:t>目</a:t>
            </a:r>
            <a:endParaRPr lang="en-US" altLang="zh-CN" sz="5400" b="1" dirty="0">
              <a:solidFill>
                <a:schemeClr val="bg1"/>
              </a:solidFill>
              <a:latin typeface="+mj-ea"/>
              <a:ea typeface="+mj-ea"/>
            </a:endParaRPr>
          </a:p>
          <a:p>
            <a:pPr algn="ctr"/>
            <a:endParaRPr lang="en-US" altLang="zh-CN" sz="5400" b="1" dirty="0">
              <a:solidFill>
                <a:schemeClr val="bg1"/>
              </a:solidFill>
              <a:latin typeface="+mj-ea"/>
              <a:ea typeface="+mj-ea"/>
            </a:endParaRPr>
          </a:p>
          <a:p>
            <a:pPr algn="ctr"/>
            <a:r>
              <a:rPr lang="zh-CN" altLang="en-US" sz="5400" b="1" dirty="0">
                <a:solidFill>
                  <a:schemeClr val="bg1"/>
                </a:solidFill>
                <a:latin typeface="+mj-ea"/>
                <a:ea typeface="+mj-ea"/>
              </a:rPr>
              <a:t>录</a:t>
            </a:r>
            <a:endParaRPr lang="zh-CN" altLang="en-US" sz="4800" b="1" dirty="0">
              <a:solidFill>
                <a:schemeClr val="bg1"/>
              </a:solidFill>
              <a:latin typeface="+mj-ea"/>
              <a:ea typeface="+mj-ea"/>
            </a:endParaRPr>
          </a:p>
        </p:txBody>
      </p:sp>
      <p:pic>
        <p:nvPicPr>
          <p:cNvPr id="47" name="图片 46"/>
          <p:cNvPicPr>
            <a:picLocks noChangeAspect="1"/>
          </p:cNvPicPr>
          <p:nvPr userDrawn="1"/>
        </p:nvPicPr>
        <p:blipFill>
          <a:blip r:embed="rId2" cstate="print">
            <a:alphaModFix amt="2000"/>
            <a:extLst>
              <a:ext uri="{28A0092B-C50C-407E-A947-70E740481C1C}">
                <a14:useLocalDpi xmlns:a14="http://schemas.microsoft.com/office/drawing/2010/main" val="0"/>
              </a:ext>
            </a:extLst>
          </a:blip>
          <a:stretch>
            <a:fillRect/>
          </a:stretch>
        </p:blipFill>
        <p:spPr>
          <a:xfrm>
            <a:off x="5334000" y="0"/>
            <a:ext cx="6858000" cy="685800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1"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60400" y="217487"/>
            <a:ext cx="10858500" cy="811213"/>
          </a:xfrm>
          <a:prstGeom prst="rect">
            <a:avLst/>
          </a:prstGeom>
        </p:spPr>
        <p:txBody>
          <a:bodyPr vert="horz" lIns="0" tIns="0" rIns="0" bIns="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660400" y="1130300"/>
            <a:ext cx="10858500" cy="5003800"/>
          </a:xfrm>
          <a:prstGeom prst="rect">
            <a:avLst/>
          </a:prstGeom>
        </p:spPr>
        <p:txBody>
          <a:bodyPr vert="horz" lIns="91440" tIns="45720" rIns="91440" bIns="45720" rtlCol="0">
            <a:normAutofit/>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6604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775700"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15AB8F-1C56-49E9-90C8-78D22B0C1B97}" type="slidenum">
              <a:rPr lang="zh-CN" altLang="en-US" smtClean="0"/>
              <a:t>‹#›</a:t>
            </a:fld>
            <a:endParaRPr lang="zh-CN" altLang="en-US"/>
          </a:p>
        </p:txBody>
      </p:sp>
      <p:sp>
        <p:nvSpPr>
          <p:cNvPr id="7" name="椭圆 6"/>
          <p:cNvSpPr/>
          <p:nvPr userDrawn="1"/>
        </p:nvSpPr>
        <p:spPr>
          <a:xfrm>
            <a:off x="4749800" y="-4572000"/>
            <a:ext cx="1168400" cy="81121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userDrawn="1"/>
        </p:nvSpPr>
        <p:spPr>
          <a:xfrm>
            <a:off x="4572000" y="9093200"/>
            <a:ext cx="1168400" cy="81121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Lst>
  <p:hf hdr="0" ftr="0" dt="0"/>
  <p:txStyles>
    <p:titleStyle>
      <a:lvl1pPr algn="l" defTabSz="914400" rtl="0" eaLnBrk="1" latinLnBrk="0" hangingPunct="1">
        <a:lnSpc>
          <a:spcPct val="90000"/>
        </a:lnSpc>
        <a:spcBef>
          <a:spcPct val="0"/>
        </a:spcBef>
        <a:buNone/>
        <a:defRPr sz="3200" kern="1200">
          <a:solidFill>
            <a:schemeClr val="tx1"/>
          </a:solidFill>
          <a:latin typeface="微软雅黑" panose="020B0503020204020204" pitchFamily="34" charset="-122"/>
          <a:ea typeface="微软雅黑" panose="020B0503020204020204" pitchFamily="34"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chart" Target="../charts/chart5.xml"/><Relationship Id="rId1" Type="http://schemas.openxmlformats.org/officeDocument/2006/relationships/slideLayout" Target="../slideLayouts/slideLayout13.xml"/><Relationship Id="rId4" Type="http://schemas.openxmlformats.org/officeDocument/2006/relationships/chart" Target="../charts/chart7.xml"/></Relationships>
</file>

<file path=ppt/slides/_rels/slide23.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notesSlide" Target="../notesSlides/notesSlide7.xml"/><Relationship Id="rId1" Type="http://schemas.openxmlformats.org/officeDocument/2006/relationships/slideLayout" Target="../slideLayouts/slideLayout13.xml"/><Relationship Id="rId5" Type="http://schemas.openxmlformats.org/officeDocument/2006/relationships/chart" Target="../charts/chart10.xml"/><Relationship Id="rId4" Type="http://schemas.openxmlformats.org/officeDocument/2006/relationships/chart" Target="../charts/chart9.xml"/></Relationships>
</file>

<file path=ppt/slides/_rels/slide24.xml.rels><?xml version="1.0" encoding="UTF-8" standalone="yes"?>
<Relationships xmlns="http://schemas.openxmlformats.org/package/2006/relationships"><Relationship Id="rId3" Type="http://schemas.openxmlformats.org/officeDocument/2006/relationships/chart" Target="../charts/chart11.xml"/><Relationship Id="rId2" Type="http://schemas.openxmlformats.org/officeDocument/2006/relationships/notesSlide" Target="../notesSlides/notesSlide8.xml"/><Relationship Id="rId1" Type="http://schemas.openxmlformats.org/officeDocument/2006/relationships/slideLayout" Target="../slideLayouts/slideLayout13.xml"/><Relationship Id="rId4" Type="http://schemas.openxmlformats.org/officeDocument/2006/relationships/chart" Target="../charts/chart12.xml"/></Relationships>
</file>

<file path=ppt/slides/_rels/slide25.xml.rels><?xml version="1.0" encoding="UTF-8" standalone="yes"?>
<Relationships xmlns="http://schemas.openxmlformats.org/package/2006/relationships"><Relationship Id="rId3" Type="http://schemas.openxmlformats.org/officeDocument/2006/relationships/chart" Target="../charts/chart13.xml"/><Relationship Id="rId2" Type="http://schemas.openxmlformats.org/officeDocument/2006/relationships/notesSlide" Target="../notesSlides/notesSlide9.xml"/><Relationship Id="rId1" Type="http://schemas.openxmlformats.org/officeDocument/2006/relationships/slideLayout" Target="../slideLayouts/slideLayout13.xml"/><Relationship Id="rId4" Type="http://schemas.openxmlformats.org/officeDocument/2006/relationships/chart" Target="../charts/chart1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13.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13.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占位符 1"/>
          <p:cNvSpPr txBox="1"/>
          <p:nvPr/>
        </p:nvSpPr>
        <p:spPr>
          <a:xfrm>
            <a:off x="3061253" y="1720973"/>
            <a:ext cx="8712825" cy="2189795"/>
          </a:xfrm>
          <a:prstGeom prst="rect">
            <a:avLst/>
          </a:prstGeom>
        </p:spPr>
        <p:txBody>
          <a:bodyPr lIns="0" rIns="0" anchor="ctr" anchorCtr="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100000"/>
              </a:lnSpc>
              <a:spcBef>
                <a:spcPts val="0"/>
              </a:spcBef>
              <a:buNone/>
            </a:pPr>
            <a:r>
              <a:rPr lang="en-US" altLang="zh-CN" b="1" dirty="0">
                <a:solidFill>
                  <a:schemeClr val="accent1"/>
                </a:solidFill>
                <a:latin typeface="+mj-lt"/>
                <a:cs typeface="Arial" panose="020B0604020202020204" pitchFamily="34" charset="0"/>
                <a:sym typeface="+mn-lt"/>
              </a:rPr>
              <a:t>A Research on Computer Science Students’ Cognition and Usage Patterns </a:t>
            </a:r>
          </a:p>
          <a:p>
            <a:pPr marL="0" indent="0" algn="r">
              <a:lnSpc>
                <a:spcPct val="100000"/>
              </a:lnSpc>
              <a:spcBef>
                <a:spcPts val="0"/>
              </a:spcBef>
              <a:buNone/>
            </a:pPr>
            <a:r>
              <a:rPr lang="en-US" altLang="zh-CN" b="1" dirty="0">
                <a:solidFill>
                  <a:schemeClr val="accent1"/>
                </a:solidFill>
                <a:latin typeface="+mj-lt"/>
                <a:cs typeface="Arial" panose="020B0604020202020204" pitchFamily="34" charset="0"/>
                <a:sym typeface="+mn-lt"/>
              </a:rPr>
              <a:t>of Generative Models</a:t>
            </a:r>
            <a:endParaRPr lang="zh-CN" altLang="en-US" b="1" dirty="0">
              <a:solidFill>
                <a:schemeClr val="accent1"/>
              </a:solidFill>
              <a:latin typeface="+mj-lt"/>
              <a:cs typeface="Arial" panose="020B0604020202020204" pitchFamily="34" charset="0"/>
              <a:sym typeface="+mn-lt"/>
            </a:endParaRPr>
          </a:p>
        </p:txBody>
      </p:sp>
      <p:cxnSp>
        <p:nvCxnSpPr>
          <p:cNvPr id="3" name="直接连接符 2"/>
          <p:cNvCxnSpPr/>
          <p:nvPr/>
        </p:nvCxnSpPr>
        <p:spPr>
          <a:xfrm>
            <a:off x="11774078" y="4501358"/>
            <a:ext cx="0" cy="1404000"/>
          </a:xfrm>
          <a:prstGeom prst="line">
            <a:avLst/>
          </a:prstGeom>
          <a:ln w="50800" cmpd="thickThin"/>
        </p:spPr>
        <p:style>
          <a:lnRef idx="1">
            <a:schemeClr val="accent1"/>
          </a:lnRef>
          <a:fillRef idx="0">
            <a:schemeClr val="accent1"/>
          </a:fillRef>
          <a:effectRef idx="0">
            <a:schemeClr val="accent1"/>
          </a:effectRef>
          <a:fontRef idx="minor">
            <a:schemeClr val="tx1"/>
          </a:fontRef>
        </p:style>
      </p:cxnSp>
      <p:sp>
        <p:nvSpPr>
          <p:cNvPr id="4" name="矩形 3"/>
          <p:cNvSpPr/>
          <p:nvPr/>
        </p:nvSpPr>
        <p:spPr>
          <a:xfrm>
            <a:off x="8731770" y="4677701"/>
            <a:ext cx="2923711" cy="525657"/>
          </a:xfrm>
          <a:prstGeom prst="rect">
            <a:avLst/>
          </a:prstGeom>
        </p:spPr>
        <p:txBody>
          <a:bodyPr wrap="square" lIns="0" rIns="0">
            <a:spAutoFit/>
          </a:bodyPr>
          <a:lstStyle/>
          <a:p>
            <a:pPr algn="r">
              <a:lnSpc>
                <a:spcPct val="130000"/>
              </a:lnSpc>
            </a:pPr>
            <a:r>
              <a:rPr lang="en-US" altLang="zh-CN" sz="2400" dirty="0">
                <a:solidFill>
                  <a:schemeClr val="accent1"/>
                </a:solidFill>
                <a:latin typeface="+mj-lt"/>
                <a:cs typeface="Arial" panose="020B0604020202020204" pitchFamily="34" charset="0"/>
                <a:sym typeface="+mn-lt"/>
              </a:rPr>
              <a:t>June 6th, 2024</a:t>
            </a:r>
          </a:p>
        </p:txBody>
      </p:sp>
      <p:sp>
        <p:nvSpPr>
          <p:cNvPr id="6" name="文本框 5"/>
          <p:cNvSpPr txBox="1"/>
          <p:nvPr/>
        </p:nvSpPr>
        <p:spPr>
          <a:xfrm>
            <a:off x="4937526" y="5203358"/>
            <a:ext cx="6836552" cy="461665"/>
          </a:xfrm>
          <a:prstGeom prst="rect">
            <a:avLst/>
          </a:prstGeom>
          <a:noFill/>
        </p:spPr>
        <p:txBody>
          <a:bodyPr wrap="none" rtlCol="0">
            <a:spAutoFit/>
          </a:bodyPr>
          <a:lstStyle/>
          <a:p>
            <a:pPr algn="r"/>
            <a:r>
              <a:rPr lang="en-US" altLang="zh-CN" sz="2400" dirty="0">
                <a:solidFill>
                  <a:schemeClr val="accent1"/>
                </a:solidFill>
                <a:latin typeface="+mj-lt"/>
                <a:cs typeface="Arial" panose="020B0604020202020204" pitchFamily="34" charset="0"/>
              </a:rPr>
              <a:t>School of Computer Science and Engineering</a:t>
            </a:r>
          </a:p>
        </p:txBody>
      </p:sp>
      <p:sp>
        <p:nvSpPr>
          <p:cNvPr id="5" name="文本框 4"/>
          <p:cNvSpPr txBox="1"/>
          <p:nvPr/>
        </p:nvSpPr>
        <p:spPr>
          <a:xfrm>
            <a:off x="1729408" y="6300743"/>
            <a:ext cx="10154000" cy="400110"/>
          </a:xfrm>
          <a:prstGeom prst="rect">
            <a:avLst/>
          </a:prstGeom>
          <a:noFill/>
        </p:spPr>
        <p:txBody>
          <a:bodyPr wrap="square">
            <a:spAutoFit/>
          </a:bodyPr>
          <a:lstStyle/>
          <a:p>
            <a:pPr algn="r"/>
            <a:r>
              <a:rPr lang="en-US" altLang="zh-CN" sz="2000" b="1" dirty="0">
                <a:solidFill>
                  <a:schemeClr val="accent1"/>
                </a:solidFill>
                <a:latin typeface="+mj-lt"/>
                <a:cs typeface="Arial" panose="020B0604020202020204" pitchFamily="34" charset="0"/>
              </a:rPr>
              <a:t>Group2</a:t>
            </a:r>
            <a:endParaRPr lang="zh-CN" altLang="en-US" sz="2000" b="1" dirty="0">
              <a:solidFill>
                <a:schemeClr val="accent1"/>
              </a:solidFill>
              <a:latin typeface="+mj-lt"/>
              <a:cs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latin typeface="+mj-lt"/>
                <a:cs typeface="Arial" panose="020B0604020202020204" pitchFamily="34" charset="0"/>
              </a:rPr>
              <a:t>Literature Review</a:t>
            </a:r>
            <a:endParaRPr lang="zh-CN" altLang="en-US" dirty="0">
              <a:latin typeface="+mj-lt"/>
              <a:cs typeface="Arial" panose="020B0604020202020204" pitchFamily="34" charset="0"/>
            </a:endParaRPr>
          </a:p>
        </p:txBody>
      </p:sp>
      <p:sp>
        <p:nvSpPr>
          <p:cNvPr id="6" name="文本框 5">
            <a:extLst>
              <a:ext uri="{FF2B5EF4-FFF2-40B4-BE49-F238E27FC236}">
                <a16:creationId xmlns:a16="http://schemas.microsoft.com/office/drawing/2014/main" id="{7385556F-BBF8-410F-B6E6-1439AC805506}"/>
              </a:ext>
            </a:extLst>
          </p:cNvPr>
          <p:cNvSpPr txBox="1"/>
          <p:nvPr/>
        </p:nvSpPr>
        <p:spPr>
          <a:xfrm>
            <a:off x="2961861" y="6400800"/>
            <a:ext cx="8994913" cy="338554"/>
          </a:xfrm>
          <a:prstGeom prst="rect">
            <a:avLst/>
          </a:prstGeom>
          <a:noFill/>
        </p:spPr>
        <p:txBody>
          <a:bodyPr wrap="square" rtlCol="0">
            <a:spAutoFit/>
          </a:bodyPr>
          <a:lstStyle/>
          <a:p>
            <a:pPr algn="r"/>
            <a:r>
              <a:rPr lang="en-US" altLang="zh-CN" sz="1600" b="1" dirty="0">
                <a:solidFill>
                  <a:srgbClr val="505122"/>
                </a:solidFill>
                <a:latin typeface="Times New Roman" panose="02020603050405020304" pitchFamily="18" charset="0"/>
                <a:cs typeface="Times New Roman" panose="02020603050405020304" pitchFamily="18" charset="0"/>
              </a:rPr>
              <a:t>A Research on Computer Science Students’ Cognition and Usage Patterns of Generative Models</a:t>
            </a:r>
            <a:endParaRPr lang="zh-CN" altLang="en-US" sz="1600" b="1" dirty="0">
              <a:solidFill>
                <a:srgbClr val="505122"/>
              </a:solidFill>
              <a:latin typeface="Times New Roman" panose="02020603050405020304" pitchFamily="18" charset="0"/>
              <a:cs typeface="Times New Roman" panose="02020603050405020304" pitchFamily="18" charset="0"/>
            </a:endParaRPr>
          </a:p>
        </p:txBody>
      </p:sp>
      <p:sp>
        <p:nvSpPr>
          <p:cNvPr id="11" name="right-arrowheads_44810">
            <a:extLst>
              <a:ext uri="{FF2B5EF4-FFF2-40B4-BE49-F238E27FC236}">
                <a16:creationId xmlns:a16="http://schemas.microsoft.com/office/drawing/2014/main" id="{D48AFA80-5147-4F61-A197-9B5C531C9B95}"/>
              </a:ext>
            </a:extLst>
          </p:cNvPr>
          <p:cNvSpPr>
            <a:spLocks noChangeAspect="1"/>
          </p:cNvSpPr>
          <p:nvPr/>
        </p:nvSpPr>
        <p:spPr bwMode="auto">
          <a:xfrm>
            <a:off x="6037521" y="2180656"/>
            <a:ext cx="442242" cy="432000"/>
          </a:xfrm>
          <a:custGeom>
            <a:avLst/>
            <a:gdLst>
              <a:gd name="T0" fmla="*/ 59 w 415"/>
              <a:gd name="T1" fmla="*/ 406 h 406"/>
              <a:gd name="T2" fmla="*/ 25 w 415"/>
              <a:gd name="T3" fmla="*/ 394 h 406"/>
              <a:gd name="T4" fmla="*/ 19 w 415"/>
              <a:gd name="T5" fmla="*/ 318 h 406"/>
              <a:gd name="T6" fmla="*/ 114 w 415"/>
              <a:gd name="T7" fmla="*/ 206 h 406"/>
              <a:gd name="T8" fmla="*/ 19 w 415"/>
              <a:gd name="T9" fmla="*/ 94 h 406"/>
              <a:gd name="T10" fmla="*/ 25 w 415"/>
              <a:gd name="T11" fmla="*/ 19 h 406"/>
              <a:gd name="T12" fmla="*/ 100 w 415"/>
              <a:gd name="T13" fmla="*/ 25 h 406"/>
              <a:gd name="T14" fmla="*/ 225 w 415"/>
              <a:gd name="T15" fmla="*/ 172 h 406"/>
              <a:gd name="T16" fmla="*/ 225 w 415"/>
              <a:gd name="T17" fmla="*/ 241 h 406"/>
              <a:gd name="T18" fmla="*/ 100 w 415"/>
              <a:gd name="T19" fmla="*/ 388 h 406"/>
              <a:gd name="T20" fmla="*/ 59 w 415"/>
              <a:gd name="T21" fmla="*/ 406 h 406"/>
              <a:gd name="T22" fmla="*/ 273 w 415"/>
              <a:gd name="T23" fmla="*/ 388 h 406"/>
              <a:gd name="T24" fmla="*/ 398 w 415"/>
              <a:gd name="T25" fmla="*/ 241 h 406"/>
              <a:gd name="T26" fmla="*/ 398 w 415"/>
              <a:gd name="T27" fmla="*/ 172 h 406"/>
              <a:gd name="T28" fmla="*/ 273 w 415"/>
              <a:gd name="T29" fmla="*/ 25 h 406"/>
              <a:gd name="T30" fmla="*/ 198 w 415"/>
              <a:gd name="T31" fmla="*/ 19 h 406"/>
              <a:gd name="T32" fmla="*/ 192 w 415"/>
              <a:gd name="T33" fmla="*/ 94 h 406"/>
              <a:gd name="T34" fmla="*/ 287 w 415"/>
              <a:gd name="T35" fmla="*/ 206 h 406"/>
              <a:gd name="T36" fmla="*/ 192 w 415"/>
              <a:gd name="T37" fmla="*/ 318 h 406"/>
              <a:gd name="T38" fmla="*/ 198 w 415"/>
              <a:gd name="T39" fmla="*/ 394 h 406"/>
              <a:gd name="T40" fmla="*/ 232 w 415"/>
              <a:gd name="T41" fmla="*/ 406 h 406"/>
              <a:gd name="T42" fmla="*/ 273 w 415"/>
              <a:gd name="T43" fmla="*/ 388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15" h="406">
                <a:moveTo>
                  <a:pt x="59" y="406"/>
                </a:moveTo>
                <a:cubicBezTo>
                  <a:pt x="47" y="406"/>
                  <a:pt x="35" y="402"/>
                  <a:pt x="25" y="394"/>
                </a:cubicBezTo>
                <a:cubicBezTo>
                  <a:pt x="2" y="375"/>
                  <a:pt x="0" y="341"/>
                  <a:pt x="19" y="318"/>
                </a:cubicBezTo>
                <a:lnTo>
                  <a:pt x="114" y="206"/>
                </a:lnTo>
                <a:lnTo>
                  <a:pt x="19" y="94"/>
                </a:lnTo>
                <a:cubicBezTo>
                  <a:pt x="0" y="71"/>
                  <a:pt x="2" y="38"/>
                  <a:pt x="25" y="19"/>
                </a:cubicBezTo>
                <a:cubicBezTo>
                  <a:pt x="47" y="0"/>
                  <a:pt x="81" y="2"/>
                  <a:pt x="100" y="25"/>
                </a:cubicBezTo>
                <a:lnTo>
                  <a:pt x="225" y="172"/>
                </a:lnTo>
                <a:cubicBezTo>
                  <a:pt x="242" y="192"/>
                  <a:pt x="242" y="221"/>
                  <a:pt x="225" y="241"/>
                </a:cubicBezTo>
                <a:lnTo>
                  <a:pt x="100" y="388"/>
                </a:lnTo>
                <a:cubicBezTo>
                  <a:pt x="89" y="400"/>
                  <a:pt x="74" y="406"/>
                  <a:pt x="59" y="406"/>
                </a:cubicBezTo>
                <a:close/>
                <a:moveTo>
                  <a:pt x="273" y="388"/>
                </a:moveTo>
                <a:lnTo>
                  <a:pt x="398" y="241"/>
                </a:lnTo>
                <a:cubicBezTo>
                  <a:pt x="415" y="221"/>
                  <a:pt x="415" y="192"/>
                  <a:pt x="398" y="172"/>
                </a:cubicBezTo>
                <a:lnTo>
                  <a:pt x="273" y="25"/>
                </a:lnTo>
                <a:cubicBezTo>
                  <a:pt x="254" y="2"/>
                  <a:pt x="220" y="0"/>
                  <a:pt x="198" y="19"/>
                </a:cubicBezTo>
                <a:cubicBezTo>
                  <a:pt x="175" y="38"/>
                  <a:pt x="173" y="71"/>
                  <a:pt x="192" y="94"/>
                </a:cubicBezTo>
                <a:lnTo>
                  <a:pt x="287" y="206"/>
                </a:lnTo>
                <a:lnTo>
                  <a:pt x="192" y="318"/>
                </a:lnTo>
                <a:cubicBezTo>
                  <a:pt x="173" y="341"/>
                  <a:pt x="175" y="375"/>
                  <a:pt x="198" y="394"/>
                </a:cubicBezTo>
                <a:cubicBezTo>
                  <a:pt x="208" y="402"/>
                  <a:pt x="220" y="406"/>
                  <a:pt x="232" y="406"/>
                </a:cubicBezTo>
                <a:cubicBezTo>
                  <a:pt x="247" y="406"/>
                  <a:pt x="262" y="400"/>
                  <a:pt x="273" y="388"/>
                </a:cubicBezTo>
                <a:close/>
              </a:path>
            </a:pathLst>
          </a:custGeom>
          <a:solidFill>
            <a:schemeClr val="bg1">
              <a:lumMod val="85000"/>
            </a:schemeClr>
          </a:solidFill>
          <a:ln>
            <a:noFill/>
          </a:ln>
        </p:spPr>
        <p:txBody>
          <a:bodyPr/>
          <a:lstStyle/>
          <a:p>
            <a:pPr>
              <a:lnSpc>
                <a:spcPct val="130000"/>
              </a:lnSpc>
            </a:pPr>
            <a:endParaRPr lang="zh-CN" altLang="en-US" dirty="0">
              <a:cs typeface="+mn-ea"/>
              <a:sym typeface="+mn-lt"/>
            </a:endParaRPr>
          </a:p>
        </p:txBody>
      </p:sp>
      <p:sp>
        <p:nvSpPr>
          <p:cNvPr id="12" name="right-arrowheads_44810">
            <a:extLst>
              <a:ext uri="{FF2B5EF4-FFF2-40B4-BE49-F238E27FC236}">
                <a16:creationId xmlns:a16="http://schemas.microsoft.com/office/drawing/2014/main" id="{44CDBA9D-72FC-4C5D-AD09-7D58C31032A5}"/>
              </a:ext>
            </a:extLst>
          </p:cNvPr>
          <p:cNvSpPr>
            <a:spLocks noChangeAspect="1"/>
          </p:cNvSpPr>
          <p:nvPr/>
        </p:nvSpPr>
        <p:spPr bwMode="auto">
          <a:xfrm flipH="1">
            <a:off x="6096000" y="4600843"/>
            <a:ext cx="442242" cy="432000"/>
          </a:xfrm>
          <a:custGeom>
            <a:avLst/>
            <a:gdLst>
              <a:gd name="T0" fmla="*/ 59 w 415"/>
              <a:gd name="T1" fmla="*/ 406 h 406"/>
              <a:gd name="T2" fmla="*/ 25 w 415"/>
              <a:gd name="T3" fmla="*/ 394 h 406"/>
              <a:gd name="T4" fmla="*/ 19 w 415"/>
              <a:gd name="T5" fmla="*/ 318 h 406"/>
              <a:gd name="T6" fmla="*/ 114 w 415"/>
              <a:gd name="T7" fmla="*/ 206 h 406"/>
              <a:gd name="T8" fmla="*/ 19 w 415"/>
              <a:gd name="T9" fmla="*/ 94 h 406"/>
              <a:gd name="T10" fmla="*/ 25 w 415"/>
              <a:gd name="T11" fmla="*/ 19 h 406"/>
              <a:gd name="T12" fmla="*/ 100 w 415"/>
              <a:gd name="T13" fmla="*/ 25 h 406"/>
              <a:gd name="T14" fmla="*/ 225 w 415"/>
              <a:gd name="T15" fmla="*/ 172 h 406"/>
              <a:gd name="T16" fmla="*/ 225 w 415"/>
              <a:gd name="T17" fmla="*/ 241 h 406"/>
              <a:gd name="T18" fmla="*/ 100 w 415"/>
              <a:gd name="T19" fmla="*/ 388 h 406"/>
              <a:gd name="T20" fmla="*/ 59 w 415"/>
              <a:gd name="T21" fmla="*/ 406 h 406"/>
              <a:gd name="T22" fmla="*/ 273 w 415"/>
              <a:gd name="T23" fmla="*/ 388 h 406"/>
              <a:gd name="T24" fmla="*/ 398 w 415"/>
              <a:gd name="T25" fmla="*/ 241 h 406"/>
              <a:gd name="T26" fmla="*/ 398 w 415"/>
              <a:gd name="T27" fmla="*/ 172 h 406"/>
              <a:gd name="T28" fmla="*/ 273 w 415"/>
              <a:gd name="T29" fmla="*/ 25 h 406"/>
              <a:gd name="T30" fmla="*/ 198 w 415"/>
              <a:gd name="T31" fmla="*/ 19 h 406"/>
              <a:gd name="T32" fmla="*/ 192 w 415"/>
              <a:gd name="T33" fmla="*/ 94 h 406"/>
              <a:gd name="T34" fmla="*/ 287 w 415"/>
              <a:gd name="T35" fmla="*/ 206 h 406"/>
              <a:gd name="T36" fmla="*/ 192 w 415"/>
              <a:gd name="T37" fmla="*/ 318 h 406"/>
              <a:gd name="T38" fmla="*/ 198 w 415"/>
              <a:gd name="T39" fmla="*/ 394 h 406"/>
              <a:gd name="T40" fmla="*/ 232 w 415"/>
              <a:gd name="T41" fmla="*/ 406 h 406"/>
              <a:gd name="T42" fmla="*/ 273 w 415"/>
              <a:gd name="T43" fmla="*/ 388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15" h="406">
                <a:moveTo>
                  <a:pt x="59" y="406"/>
                </a:moveTo>
                <a:cubicBezTo>
                  <a:pt x="47" y="406"/>
                  <a:pt x="35" y="402"/>
                  <a:pt x="25" y="394"/>
                </a:cubicBezTo>
                <a:cubicBezTo>
                  <a:pt x="2" y="375"/>
                  <a:pt x="0" y="341"/>
                  <a:pt x="19" y="318"/>
                </a:cubicBezTo>
                <a:lnTo>
                  <a:pt x="114" y="206"/>
                </a:lnTo>
                <a:lnTo>
                  <a:pt x="19" y="94"/>
                </a:lnTo>
                <a:cubicBezTo>
                  <a:pt x="0" y="71"/>
                  <a:pt x="2" y="38"/>
                  <a:pt x="25" y="19"/>
                </a:cubicBezTo>
                <a:cubicBezTo>
                  <a:pt x="47" y="0"/>
                  <a:pt x="81" y="2"/>
                  <a:pt x="100" y="25"/>
                </a:cubicBezTo>
                <a:lnTo>
                  <a:pt x="225" y="172"/>
                </a:lnTo>
                <a:cubicBezTo>
                  <a:pt x="242" y="192"/>
                  <a:pt x="242" y="221"/>
                  <a:pt x="225" y="241"/>
                </a:cubicBezTo>
                <a:lnTo>
                  <a:pt x="100" y="388"/>
                </a:lnTo>
                <a:cubicBezTo>
                  <a:pt x="89" y="400"/>
                  <a:pt x="74" y="406"/>
                  <a:pt x="59" y="406"/>
                </a:cubicBezTo>
                <a:close/>
                <a:moveTo>
                  <a:pt x="273" y="388"/>
                </a:moveTo>
                <a:lnTo>
                  <a:pt x="398" y="241"/>
                </a:lnTo>
                <a:cubicBezTo>
                  <a:pt x="415" y="221"/>
                  <a:pt x="415" y="192"/>
                  <a:pt x="398" y="172"/>
                </a:cubicBezTo>
                <a:lnTo>
                  <a:pt x="273" y="25"/>
                </a:lnTo>
                <a:cubicBezTo>
                  <a:pt x="254" y="2"/>
                  <a:pt x="220" y="0"/>
                  <a:pt x="198" y="19"/>
                </a:cubicBezTo>
                <a:cubicBezTo>
                  <a:pt x="175" y="38"/>
                  <a:pt x="173" y="71"/>
                  <a:pt x="192" y="94"/>
                </a:cubicBezTo>
                <a:lnTo>
                  <a:pt x="287" y="206"/>
                </a:lnTo>
                <a:lnTo>
                  <a:pt x="192" y="318"/>
                </a:lnTo>
                <a:cubicBezTo>
                  <a:pt x="173" y="341"/>
                  <a:pt x="175" y="375"/>
                  <a:pt x="198" y="394"/>
                </a:cubicBezTo>
                <a:cubicBezTo>
                  <a:pt x="208" y="402"/>
                  <a:pt x="220" y="406"/>
                  <a:pt x="232" y="406"/>
                </a:cubicBezTo>
                <a:cubicBezTo>
                  <a:pt x="247" y="406"/>
                  <a:pt x="262" y="400"/>
                  <a:pt x="273" y="388"/>
                </a:cubicBezTo>
                <a:close/>
              </a:path>
            </a:pathLst>
          </a:custGeom>
          <a:solidFill>
            <a:schemeClr val="bg1">
              <a:lumMod val="85000"/>
            </a:schemeClr>
          </a:solidFill>
          <a:ln>
            <a:noFill/>
          </a:ln>
        </p:spPr>
        <p:txBody>
          <a:bodyPr/>
          <a:lstStyle/>
          <a:p>
            <a:pPr>
              <a:lnSpc>
                <a:spcPct val="130000"/>
              </a:lnSpc>
            </a:pPr>
            <a:endParaRPr lang="zh-CN" altLang="en-US" dirty="0">
              <a:cs typeface="+mn-ea"/>
              <a:sym typeface="+mn-lt"/>
            </a:endParaRPr>
          </a:p>
        </p:txBody>
      </p:sp>
      <p:sp>
        <p:nvSpPr>
          <p:cNvPr id="14" name="íŝļiḓè">
            <a:extLst>
              <a:ext uri="{FF2B5EF4-FFF2-40B4-BE49-F238E27FC236}">
                <a16:creationId xmlns:a16="http://schemas.microsoft.com/office/drawing/2014/main" id="{01499150-8C90-4877-BDD9-160CD15A53D7}"/>
              </a:ext>
            </a:extLst>
          </p:cNvPr>
          <p:cNvSpPr/>
          <p:nvPr/>
        </p:nvSpPr>
        <p:spPr bwMode="auto">
          <a:xfrm>
            <a:off x="2686632" y="4375148"/>
            <a:ext cx="2869596" cy="1981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45720" rIns="0" bIns="45720" anchor="t" anchorCtr="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lnSpc>
                <a:spcPct val="130000"/>
              </a:lnSpc>
              <a:spcBef>
                <a:spcPct val="0"/>
              </a:spcBef>
              <a:spcAft>
                <a:spcPct val="0"/>
              </a:spcAft>
              <a:defRPr/>
            </a:pPr>
            <a:r>
              <a:rPr lang="en-US" altLang="zh-CN" sz="2000" b="1" dirty="0">
                <a:solidFill>
                  <a:schemeClr val="accent3"/>
                </a:solidFill>
                <a:cs typeface="+mn-ea"/>
                <a:sym typeface="+mn-lt"/>
              </a:rPr>
              <a:t>Author: </a:t>
            </a:r>
            <a:r>
              <a:rPr lang="en-US" altLang="zh-CN" sz="2000" b="1" dirty="0" err="1">
                <a:solidFill>
                  <a:schemeClr val="accent3"/>
                </a:solidFill>
                <a:cs typeface="+mn-ea"/>
                <a:sym typeface="+mn-lt"/>
              </a:rPr>
              <a:t>Krichen</a:t>
            </a:r>
            <a:r>
              <a:rPr lang="en-US" altLang="zh-CN" sz="2000" b="1" dirty="0">
                <a:solidFill>
                  <a:schemeClr val="accent3"/>
                </a:solidFill>
                <a:cs typeface="+mn-ea"/>
                <a:sym typeface="+mn-lt"/>
              </a:rPr>
              <a:t>'</a:t>
            </a:r>
          </a:p>
          <a:p>
            <a:pPr>
              <a:lnSpc>
                <a:spcPct val="130000"/>
              </a:lnSpc>
              <a:spcBef>
                <a:spcPct val="0"/>
              </a:spcBef>
              <a:spcAft>
                <a:spcPct val="0"/>
              </a:spcAft>
              <a:defRPr/>
            </a:pPr>
            <a:r>
              <a:rPr lang="en-US" altLang="zh-CN" sz="2000" b="1" dirty="0">
                <a:solidFill>
                  <a:srgbClr val="EAB908"/>
                </a:solidFill>
                <a:cs typeface="+mn-ea"/>
                <a:sym typeface="+mn-lt"/>
              </a:rPr>
              <a:t>Year: 2024</a:t>
            </a:r>
            <a:endParaRPr lang="en-US" altLang="zh-CN" sz="2000" b="1" dirty="0">
              <a:solidFill>
                <a:schemeClr val="accent3"/>
              </a:solidFill>
              <a:cs typeface="+mn-ea"/>
              <a:sym typeface="+mn-lt"/>
            </a:endParaRPr>
          </a:p>
          <a:p>
            <a:pPr>
              <a:lnSpc>
                <a:spcPct val="130000"/>
              </a:lnSpc>
              <a:spcBef>
                <a:spcPct val="0"/>
              </a:spcBef>
              <a:spcAft>
                <a:spcPct val="0"/>
              </a:spcAft>
              <a:defRPr/>
            </a:pPr>
            <a:r>
              <a:rPr lang="en-US" altLang="zh-CN" dirty="0"/>
              <a:t>Topic: Students</a:t>
            </a:r>
            <a:r>
              <a:rPr lang="zh-CN" altLang="en-US" dirty="0"/>
              <a:t>’</a:t>
            </a:r>
            <a:r>
              <a:rPr lang="en-US" altLang="zh-CN" dirty="0"/>
              <a:t>interest in AI applications</a:t>
            </a:r>
            <a:endParaRPr kumimoji="0" lang="en-US" altLang="zh-CN" sz="2000" b="0" i="0" u="none" strike="noStrike" kern="1200" cap="none" spc="0" normalizeH="0" baseline="0" noProof="0" dirty="0">
              <a:ln>
                <a:noFill/>
              </a:ln>
              <a:solidFill>
                <a:srgbClr val="000000"/>
              </a:solidFill>
              <a:effectLst/>
              <a:uLnTx/>
              <a:uFillTx/>
              <a:cs typeface="+mn-ea"/>
              <a:sym typeface="+mn-lt"/>
            </a:endParaRPr>
          </a:p>
        </p:txBody>
      </p:sp>
      <p:sp>
        <p:nvSpPr>
          <p:cNvPr id="15" name="íŝļiḓè">
            <a:extLst>
              <a:ext uri="{FF2B5EF4-FFF2-40B4-BE49-F238E27FC236}">
                <a16:creationId xmlns:a16="http://schemas.microsoft.com/office/drawing/2014/main" id="{EA4B3868-7C2F-4D36-8928-D0C8A38A3856}"/>
              </a:ext>
            </a:extLst>
          </p:cNvPr>
          <p:cNvSpPr/>
          <p:nvPr/>
        </p:nvSpPr>
        <p:spPr bwMode="auto">
          <a:xfrm>
            <a:off x="7459317" y="1413833"/>
            <a:ext cx="3143844" cy="1981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45720" rIns="0" bIns="45720" anchor="t" anchorCtr="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lnSpc>
                <a:spcPct val="130000"/>
              </a:lnSpc>
              <a:spcBef>
                <a:spcPct val="0"/>
              </a:spcBef>
              <a:spcAft>
                <a:spcPct val="0"/>
              </a:spcAft>
              <a:defRPr/>
            </a:pPr>
            <a:r>
              <a:rPr lang="en-US" altLang="zh-CN" sz="2000" b="1" dirty="0">
                <a:solidFill>
                  <a:schemeClr val="accent3"/>
                </a:solidFill>
                <a:cs typeface="+mn-ea"/>
                <a:sym typeface="+mn-lt"/>
              </a:rPr>
              <a:t>Author: White </a:t>
            </a:r>
          </a:p>
          <a:p>
            <a:pPr>
              <a:lnSpc>
                <a:spcPct val="130000"/>
              </a:lnSpc>
              <a:spcBef>
                <a:spcPct val="0"/>
              </a:spcBef>
              <a:spcAft>
                <a:spcPct val="0"/>
              </a:spcAft>
              <a:defRPr/>
            </a:pPr>
            <a:r>
              <a:rPr lang="en-US" altLang="zh-CN" sz="2000" b="1" dirty="0">
                <a:solidFill>
                  <a:srgbClr val="EAB908"/>
                </a:solidFill>
                <a:cs typeface="+mn-ea"/>
                <a:sym typeface="+mn-lt"/>
              </a:rPr>
              <a:t>Year: 2023</a:t>
            </a:r>
            <a:endParaRPr lang="en-US" altLang="zh-CN" sz="2000" b="1" dirty="0">
              <a:solidFill>
                <a:schemeClr val="accent3"/>
              </a:solidFill>
              <a:cs typeface="+mn-ea"/>
              <a:sym typeface="+mn-lt"/>
            </a:endParaRPr>
          </a:p>
          <a:p>
            <a:pPr>
              <a:lnSpc>
                <a:spcPct val="130000"/>
              </a:lnSpc>
              <a:spcBef>
                <a:spcPct val="0"/>
              </a:spcBef>
              <a:spcAft>
                <a:spcPct val="0"/>
              </a:spcAft>
              <a:defRPr/>
            </a:pPr>
            <a:r>
              <a:rPr lang="en-US" altLang="zh-CN" dirty="0"/>
              <a:t>Topic: Improving code quality and software design</a:t>
            </a:r>
            <a:endParaRPr kumimoji="0" lang="en-US" altLang="zh-CN" sz="2000" b="0" i="0" u="none" strike="noStrike" kern="1200" cap="none" spc="0" normalizeH="0" baseline="0" noProof="0" dirty="0">
              <a:ln>
                <a:noFill/>
              </a:ln>
              <a:solidFill>
                <a:srgbClr val="000000"/>
              </a:solidFill>
              <a:effectLst/>
              <a:uLnTx/>
              <a:uFillTx/>
              <a:cs typeface="+mn-ea"/>
              <a:sym typeface="+mn-lt"/>
            </a:endParaRPr>
          </a:p>
        </p:txBody>
      </p:sp>
      <p:pic>
        <p:nvPicPr>
          <p:cNvPr id="16" name="Picture 2" descr="Guidelines on Code Quality that Make a Big Difference">
            <a:extLst>
              <a:ext uri="{FF2B5EF4-FFF2-40B4-BE49-F238E27FC236}">
                <a16:creationId xmlns:a16="http://schemas.microsoft.com/office/drawing/2014/main" id="{FBA5C9AF-B8BE-469C-A2EC-8230FBE28F90}"/>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14162"/>
          <a:stretch/>
        </p:blipFill>
        <p:spPr bwMode="auto">
          <a:xfrm>
            <a:off x="947737" y="1279639"/>
            <a:ext cx="4417380" cy="2622990"/>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4" descr="Survey: Most Middle- and High-Schoolers Say They Haven't Used AI Tools Yet  -- THE Journal">
            <a:extLst>
              <a:ext uri="{FF2B5EF4-FFF2-40B4-BE49-F238E27FC236}">
                <a16:creationId xmlns:a16="http://schemas.microsoft.com/office/drawing/2014/main" id="{2714B4AA-19FA-415B-BF44-D36BC17ABE3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4408" t="35216" r="8457"/>
          <a:stretch/>
        </p:blipFill>
        <p:spPr bwMode="auto">
          <a:xfrm>
            <a:off x="7017488" y="3780169"/>
            <a:ext cx="4731490" cy="20733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43768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latin typeface="+mj-lt"/>
                <a:cs typeface="Arial" panose="020B0604020202020204" pitchFamily="34" charset="0"/>
              </a:rPr>
              <a:t>Literature Review</a:t>
            </a:r>
            <a:endParaRPr lang="zh-CN" altLang="en-US" dirty="0">
              <a:latin typeface="+mj-lt"/>
              <a:cs typeface="Arial" panose="020B0604020202020204" pitchFamily="34" charset="0"/>
            </a:endParaRPr>
          </a:p>
        </p:txBody>
      </p:sp>
      <p:sp>
        <p:nvSpPr>
          <p:cNvPr id="6" name="文本框 5">
            <a:extLst>
              <a:ext uri="{FF2B5EF4-FFF2-40B4-BE49-F238E27FC236}">
                <a16:creationId xmlns:a16="http://schemas.microsoft.com/office/drawing/2014/main" id="{7385556F-BBF8-410F-B6E6-1439AC805506}"/>
              </a:ext>
            </a:extLst>
          </p:cNvPr>
          <p:cNvSpPr txBox="1"/>
          <p:nvPr/>
        </p:nvSpPr>
        <p:spPr>
          <a:xfrm>
            <a:off x="2961861" y="6400800"/>
            <a:ext cx="8994913" cy="338554"/>
          </a:xfrm>
          <a:prstGeom prst="rect">
            <a:avLst/>
          </a:prstGeom>
          <a:noFill/>
        </p:spPr>
        <p:txBody>
          <a:bodyPr wrap="square" rtlCol="0">
            <a:spAutoFit/>
          </a:bodyPr>
          <a:lstStyle/>
          <a:p>
            <a:pPr algn="r"/>
            <a:r>
              <a:rPr lang="en-US" altLang="zh-CN" sz="1600" b="1" dirty="0">
                <a:solidFill>
                  <a:srgbClr val="505122"/>
                </a:solidFill>
                <a:latin typeface="Times New Roman" panose="02020603050405020304" pitchFamily="18" charset="0"/>
                <a:cs typeface="Times New Roman" panose="02020603050405020304" pitchFamily="18" charset="0"/>
              </a:rPr>
              <a:t>A Research on Computer Science Students’ Cognition and Usage Patterns of Generative Models</a:t>
            </a:r>
            <a:endParaRPr lang="zh-CN" altLang="en-US" sz="1600" b="1" dirty="0">
              <a:solidFill>
                <a:srgbClr val="505122"/>
              </a:solidFill>
              <a:latin typeface="Times New Roman" panose="02020603050405020304" pitchFamily="18" charset="0"/>
              <a:cs typeface="Times New Roman" panose="02020603050405020304" pitchFamily="18" charset="0"/>
            </a:endParaRPr>
          </a:p>
        </p:txBody>
      </p:sp>
      <p:sp>
        <p:nvSpPr>
          <p:cNvPr id="11" name="矩形 10">
            <a:extLst>
              <a:ext uri="{FF2B5EF4-FFF2-40B4-BE49-F238E27FC236}">
                <a16:creationId xmlns:a16="http://schemas.microsoft.com/office/drawing/2014/main" id="{D14EAE6A-7D84-4448-9970-427CC5AF9803}"/>
              </a:ext>
            </a:extLst>
          </p:cNvPr>
          <p:cNvSpPr>
            <a:spLocks/>
          </p:cNvSpPr>
          <p:nvPr/>
        </p:nvSpPr>
        <p:spPr>
          <a:xfrm>
            <a:off x="8274798" y="3542824"/>
            <a:ext cx="3016087" cy="1392028"/>
          </a:xfrm>
          <a:prstGeom prst="rect">
            <a:avLst/>
          </a:prstGeom>
        </p:spPr>
        <p:txBody>
          <a:bodyPr wrap="square">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just">
              <a:lnSpc>
                <a:spcPct val="130000"/>
              </a:lnSpc>
              <a:spcAft>
                <a:spcPts val="600"/>
              </a:spcAft>
              <a:defRPr/>
            </a:pPr>
            <a:r>
              <a:rPr lang="en-US" altLang="zh-CN" dirty="0"/>
              <a:t>Growing importance of generative models across various domains</a:t>
            </a:r>
            <a:endParaRPr kumimoji="0" lang="zh-CN" altLang="zh-CN" sz="2000" b="0" i="0" u="none" strike="noStrike" kern="1200" cap="none" spc="0" normalizeH="0" baseline="0" noProof="0" dirty="0">
              <a:ln>
                <a:noFill/>
              </a:ln>
              <a:solidFill>
                <a:prstClr val="black"/>
              </a:solidFill>
              <a:effectLst/>
              <a:uLnTx/>
              <a:uFillTx/>
              <a:cs typeface="+mn-ea"/>
              <a:sym typeface="+mn-lt"/>
            </a:endParaRPr>
          </a:p>
        </p:txBody>
      </p:sp>
      <p:grpSp>
        <p:nvGrpSpPr>
          <p:cNvPr id="12" name="组合 11">
            <a:extLst>
              <a:ext uri="{FF2B5EF4-FFF2-40B4-BE49-F238E27FC236}">
                <a16:creationId xmlns:a16="http://schemas.microsoft.com/office/drawing/2014/main" id="{4A041341-3582-4763-BDF4-1D9B47BC4305}"/>
              </a:ext>
            </a:extLst>
          </p:cNvPr>
          <p:cNvGrpSpPr>
            <a:grpSpLocks/>
          </p:cNvGrpSpPr>
          <p:nvPr/>
        </p:nvGrpSpPr>
        <p:grpSpPr>
          <a:xfrm>
            <a:off x="7829568" y="3642951"/>
            <a:ext cx="172582" cy="168956"/>
            <a:chOff x="8197593" y="3217182"/>
            <a:chExt cx="168956" cy="168956"/>
          </a:xfrm>
        </p:grpSpPr>
        <p:sp>
          <p:nvSpPr>
            <p:cNvPr id="14" name="椭圆 13">
              <a:extLst>
                <a:ext uri="{FF2B5EF4-FFF2-40B4-BE49-F238E27FC236}">
                  <a16:creationId xmlns:a16="http://schemas.microsoft.com/office/drawing/2014/main" id="{3D1EABF8-5A48-4827-BDAF-4A5895E1C1D2}"/>
                </a:ext>
              </a:extLst>
            </p:cNvPr>
            <p:cNvSpPr/>
            <p:nvPr/>
          </p:nvSpPr>
          <p:spPr>
            <a:xfrm>
              <a:off x="8197593" y="3217182"/>
              <a:ext cx="168956" cy="168956"/>
            </a:xfrm>
            <a:prstGeom prst="ellipse">
              <a:avLst/>
            </a:prstGeom>
            <a:solidFill>
              <a:schemeClr val="accent1">
                <a:lumMod val="40000"/>
                <a:lumOff val="6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30000"/>
                </a:lnSpc>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15" name="椭圆 14">
              <a:extLst>
                <a:ext uri="{FF2B5EF4-FFF2-40B4-BE49-F238E27FC236}">
                  <a16:creationId xmlns:a16="http://schemas.microsoft.com/office/drawing/2014/main" id="{E36F636F-E9CB-4196-9C63-CF04D652ECF7}"/>
                </a:ext>
              </a:extLst>
            </p:cNvPr>
            <p:cNvSpPr/>
            <p:nvPr/>
          </p:nvSpPr>
          <p:spPr>
            <a:xfrm>
              <a:off x="8233970" y="3252901"/>
              <a:ext cx="98128" cy="9751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30000"/>
                </a:lnSpc>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grpSp>
      <p:grpSp>
        <p:nvGrpSpPr>
          <p:cNvPr id="16" name="组合 15">
            <a:extLst>
              <a:ext uri="{FF2B5EF4-FFF2-40B4-BE49-F238E27FC236}">
                <a16:creationId xmlns:a16="http://schemas.microsoft.com/office/drawing/2014/main" id="{AB863D09-6BC5-4084-82DD-0B0CE74B8F93}"/>
              </a:ext>
            </a:extLst>
          </p:cNvPr>
          <p:cNvGrpSpPr>
            <a:grpSpLocks/>
          </p:cNvGrpSpPr>
          <p:nvPr/>
        </p:nvGrpSpPr>
        <p:grpSpPr>
          <a:xfrm>
            <a:off x="7829568" y="4801614"/>
            <a:ext cx="172582" cy="168956"/>
            <a:chOff x="8197593" y="3217182"/>
            <a:chExt cx="168956" cy="168956"/>
          </a:xfrm>
        </p:grpSpPr>
        <p:sp>
          <p:nvSpPr>
            <p:cNvPr id="17" name="椭圆 16">
              <a:extLst>
                <a:ext uri="{FF2B5EF4-FFF2-40B4-BE49-F238E27FC236}">
                  <a16:creationId xmlns:a16="http://schemas.microsoft.com/office/drawing/2014/main" id="{B4D7E9FE-C159-4206-9F08-F974191FEBDC}"/>
                </a:ext>
              </a:extLst>
            </p:cNvPr>
            <p:cNvSpPr/>
            <p:nvPr/>
          </p:nvSpPr>
          <p:spPr>
            <a:xfrm>
              <a:off x="8197593" y="3217182"/>
              <a:ext cx="168956" cy="168956"/>
            </a:xfrm>
            <a:prstGeom prst="ellipse">
              <a:avLst/>
            </a:prstGeom>
            <a:solidFill>
              <a:schemeClr val="accent1">
                <a:lumMod val="40000"/>
                <a:lumOff val="6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30000"/>
                </a:lnSpc>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18" name="椭圆 17">
              <a:extLst>
                <a:ext uri="{FF2B5EF4-FFF2-40B4-BE49-F238E27FC236}">
                  <a16:creationId xmlns:a16="http://schemas.microsoft.com/office/drawing/2014/main" id="{9A1A73BB-DA6E-494E-8F4B-529E50104784}"/>
                </a:ext>
              </a:extLst>
            </p:cNvPr>
            <p:cNvSpPr/>
            <p:nvPr/>
          </p:nvSpPr>
          <p:spPr>
            <a:xfrm>
              <a:off x="8233970" y="3252901"/>
              <a:ext cx="98128" cy="9751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30000"/>
                </a:lnSpc>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grpSp>
      <p:grpSp>
        <p:nvGrpSpPr>
          <p:cNvPr id="19" name="组合 18">
            <a:extLst>
              <a:ext uri="{FF2B5EF4-FFF2-40B4-BE49-F238E27FC236}">
                <a16:creationId xmlns:a16="http://schemas.microsoft.com/office/drawing/2014/main" id="{522BB1E9-0908-4619-A3B1-6C0DF80A0B5C}"/>
              </a:ext>
            </a:extLst>
          </p:cNvPr>
          <p:cNvGrpSpPr>
            <a:grpSpLocks/>
          </p:cNvGrpSpPr>
          <p:nvPr/>
        </p:nvGrpSpPr>
        <p:grpSpPr>
          <a:xfrm>
            <a:off x="7829568" y="5544357"/>
            <a:ext cx="172582" cy="168956"/>
            <a:chOff x="8197593" y="3217182"/>
            <a:chExt cx="168956" cy="168956"/>
          </a:xfrm>
        </p:grpSpPr>
        <p:sp>
          <p:nvSpPr>
            <p:cNvPr id="20" name="椭圆 19">
              <a:extLst>
                <a:ext uri="{FF2B5EF4-FFF2-40B4-BE49-F238E27FC236}">
                  <a16:creationId xmlns:a16="http://schemas.microsoft.com/office/drawing/2014/main" id="{C413DF6C-E584-4DB9-911C-7FC655B46324}"/>
                </a:ext>
              </a:extLst>
            </p:cNvPr>
            <p:cNvSpPr/>
            <p:nvPr/>
          </p:nvSpPr>
          <p:spPr>
            <a:xfrm>
              <a:off x="8197593" y="3217182"/>
              <a:ext cx="168956" cy="168956"/>
            </a:xfrm>
            <a:prstGeom prst="ellipse">
              <a:avLst/>
            </a:prstGeom>
            <a:solidFill>
              <a:schemeClr val="accent1">
                <a:lumMod val="40000"/>
                <a:lumOff val="6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30000"/>
                </a:lnSpc>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21" name="椭圆 20">
              <a:extLst>
                <a:ext uri="{FF2B5EF4-FFF2-40B4-BE49-F238E27FC236}">
                  <a16:creationId xmlns:a16="http://schemas.microsoft.com/office/drawing/2014/main" id="{658E11B5-FDA7-4F53-8C42-042127F5DC49}"/>
                </a:ext>
              </a:extLst>
            </p:cNvPr>
            <p:cNvSpPr/>
            <p:nvPr/>
          </p:nvSpPr>
          <p:spPr>
            <a:xfrm>
              <a:off x="8233970" y="3252901"/>
              <a:ext cx="98128" cy="9751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30000"/>
                </a:lnSpc>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grpSp>
      <p:cxnSp>
        <p:nvCxnSpPr>
          <p:cNvPr id="22" name="直接连接符 21">
            <a:extLst>
              <a:ext uri="{FF2B5EF4-FFF2-40B4-BE49-F238E27FC236}">
                <a16:creationId xmlns:a16="http://schemas.microsoft.com/office/drawing/2014/main" id="{B37D5920-577D-4A57-9DEE-428903C59E28}"/>
              </a:ext>
            </a:extLst>
          </p:cNvPr>
          <p:cNvCxnSpPr>
            <a:cxnSpLocks/>
            <a:endCxn id="17" idx="0"/>
          </p:cNvCxnSpPr>
          <p:nvPr/>
        </p:nvCxnSpPr>
        <p:spPr>
          <a:xfrm>
            <a:off x="7910919" y="3884720"/>
            <a:ext cx="4940" cy="916894"/>
          </a:xfrm>
          <a:prstGeom prst="line">
            <a:avLst/>
          </a:prstGeom>
          <a:ln>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23" name="直接连接符 22">
            <a:extLst>
              <a:ext uri="{FF2B5EF4-FFF2-40B4-BE49-F238E27FC236}">
                <a16:creationId xmlns:a16="http://schemas.microsoft.com/office/drawing/2014/main" id="{FF66A739-56BC-4A25-BECA-7DDE6C151112}"/>
              </a:ext>
            </a:extLst>
          </p:cNvPr>
          <p:cNvCxnSpPr>
            <a:cxnSpLocks/>
          </p:cNvCxnSpPr>
          <p:nvPr/>
        </p:nvCxnSpPr>
        <p:spPr>
          <a:xfrm>
            <a:off x="7910919" y="4806317"/>
            <a:ext cx="0" cy="840420"/>
          </a:xfrm>
          <a:prstGeom prst="line">
            <a:avLst/>
          </a:prstGeom>
          <a:ln>
            <a:solidFill>
              <a:schemeClr val="accent1"/>
            </a:solidFill>
            <a:prstDash val="dash"/>
          </a:ln>
        </p:spPr>
        <p:style>
          <a:lnRef idx="1">
            <a:schemeClr val="accent1"/>
          </a:lnRef>
          <a:fillRef idx="0">
            <a:schemeClr val="accent1"/>
          </a:fillRef>
          <a:effectRef idx="0">
            <a:schemeClr val="accent1"/>
          </a:effectRef>
          <a:fontRef idx="minor">
            <a:schemeClr val="tx1"/>
          </a:fontRef>
        </p:style>
      </p:cxnSp>
      <p:sp>
        <p:nvSpPr>
          <p:cNvPr id="24" name="矩形 23">
            <a:extLst>
              <a:ext uri="{FF2B5EF4-FFF2-40B4-BE49-F238E27FC236}">
                <a16:creationId xmlns:a16="http://schemas.microsoft.com/office/drawing/2014/main" id="{81440F65-ADC6-4C79-AE96-FCDBB7E8AFAC}"/>
              </a:ext>
            </a:extLst>
          </p:cNvPr>
          <p:cNvSpPr>
            <a:spLocks/>
          </p:cNvSpPr>
          <p:nvPr/>
        </p:nvSpPr>
        <p:spPr>
          <a:xfrm>
            <a:off x="7911393" y="2898713"/>
            <a:ext cx="3567629" cy="214445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30000"/>
              </a:lnSpc>
              <a:buClrTx/>
              <a:buSzTx/>
              <a:buFontTx/>
              <a:buNone/>
              <a:tabLst/>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26" name="箭头: 五边形 2">
            <a:extLst>
              <a:ext uri="{FF2B5EF4-FFF2-40B4-BE49-F238E27FC236}">
                <a16:creationId xmlns:a16="http://schemas.microsoft.com/office/drawing/2014/main" id="{18D9C67F-178C-417D-8280-EAD2B492C5CD}"/>
              </a:ext>
            </a:extLst>
          </p:cNvPr>
          <p:cNvSpPr/>
          <p:nvPr/>
        </p:nvSpPr>
        <p:spPr>
          <a:xfrm rot="5400000">
            <a:off x="9370032" y="1447600"/>
            <a:ext cx="691114" cy="3609341"/>
          </a:xfrm>
          <a:custGeom>
            <a:avLst/>
            <a:gdLst>
              <a:gd name="connsiteX0" fmla="*/ 0 w 995932"/>
              <a:gd name="connsiteY0" fmla="*/ 0 h 3756606"/>
              <a:gd name="connsiteX1" fmla="*/ 497966 w 995932"/>
              <a:gd name="connsiteY1" fmla="*/ 0 h 3756606"/>
              <a:gd name="connsiteX2" fmla="*/ 995932 w 995932"/>
              <a:gd name="connsiteY2" fmla="*/ 1878303 h 3756606"/>
              <a:gd name="connsiteX3" fmla="*/ 497966 w 995932"/>
              <a:gd name="connsiteY3" fmla="*/ 3756606 h 3756606"/>
              <a:gd name="connsiteX4" fmla="*/ 0 w 995932"/>
              <a:gd name="connsiteY4" fmla="*/ 3756606 h 3756606"/>
              <a:gd name="connsiteX5" fmla="*/ 0 w 995932"/>
              <a:gd name="connsiteY5" fmla="*/ 0 h 3756606"/>
              <a:gd name="connsiteX0" fmla="*/ 0 w 995932"/>
              <a:gd name="connsiteY0" fmla="*/ 0 h 3756606"/>
              <a:gd name="connsiteX1" fmla="*/ 497966 w 995932"/>
              <a:gd name="connsiteY1" fmla="*/ 0 h 3756606"/>
              <a:gd name="connsiteX2" fmla="*/ 995932 w 995932"/>
              <a:gd name="connsiteY2" fmla="*/ 1878303 h 3756606"/>
              <a:gd name="connsiteX3" fmla="*/ 497966 w 995932"/>
              <a:gd name="connsiteY3" fmla="*/ 3756606 h 3756606"/>
              <a:gd name="connsiteX4" fmla="*/ 0 w 995932"/>
              <a:gd name="connsiteY4" fmla="*/ 3756606 h 3756606"/>
              <a:gd name="connsiteX5" fmla="*/ 0 w 995932"/>
              <a:gd name="connsiteY5" fmla="*/ 0 h 3756606"/>
              <a:gd name="connsiteX0" fmla="*/ 0 w 995932"/>
              <a:gd name="connsiteY0" fmla="*/ 0 h 4118085"/>
              <a:gd name="connsiteX1" fmla="*/ 497966 w 995932"/>
              <a:gd name="connsiteY1" fmla="*/ 0 h 4118085"/>
              <a:gd name="connsiteX2" fmla="*/ 995932 w 995932"/>
              <a:gd name="connsiteY2" fmla="*/ 1878303 h 4118085"/>
              <a:gd name="connsiteX3" fmla="*/ 497966 w 995932"/>
              <a:gd name="connsiteY3" fmla="*/ 3756606 h 4118085"/>
              <a:gd name="connsiteX4" fmla="*/ 0 w 995932"/>
              <a:gd name="connsiteY4" fmla="*/ 3756606 h 4118085"/>
              <a:gd name="connsiteX5" fmla="*/ 0 w 995932"/>
              <a:gd name="connsiteY5" fmla="*/ 0 h 4118085"/>
              <a:gd name="connsiteX0" fmla="*/ 0 w 995932"/>
              <a:gd name="connsiteY0" fmla="*/ 0 h 4024530"/>
              <a:gd name="connsiteX1" fmla="*/ 497966 w 995932"/>
              <a:gd name="connsiteY1" fmla="*/ 0 h 4024530"/>
              <a:gd name="connsiteX2" fmla="*/ 995932 w 995932"/>
              <a:gd name="connsiteY2" fmla="*/ 1878303 h 4024530"/>
              <a:gd name="connsiteX3" fmla="*/ 497966 w 995932"/>
              <a:gd name="connsiteY3" fmla="*/ 3756606 h 4024530"/>
              <a:gd name="connsiteX4" fmla="*/ 0 w 995932"/>
              <a:gd name="connsiteY4" fmla="*/ 3756606 h 4024530"/>
              <a:gd name="connsiteX5" fmla="*/ 0 w 995932"/>
              <a:gd name="connsiteY5" fmla="*/ 0 h 4024530"/>
              <a:gd name="connsiteX0" fmla="*/ 0 w 995932"/>
              <a:gd name="connsiteY0" fmla="*/ 0 h 4118085"/>
              <a:gd name="connsiteX1" fmla="*/ 497966 w 995932"/>
              <a:gd name="connsiteY1" fmla="*/ 0 h 4118085"/>
              <a:gd name="connsiteX2" fmla="*/ 995932 w 995932"/>
              <a:gd name="connsiteY2" fmla="*/ 1878303 h 4118085"/>
              <a:gd name="connsiteX3" fmla="*/ 497966 w 995932"/>
              <a:gd name="connsiteY3" fmla="*/ 3756606 h 4118085"/>
              <a:gd name="connsiteX4" fmla="*/ 0 w 995932"/>
              <a:gd name="connsiteY4" fmla="*/ 3756606 h 4118085"/>
              <a:gd name="connsiteX5" fmla="*/ 0 w 995932"/>
              <a:gd name="connsiteY5" fmla="*/ 0 h 4118085"/>
              <a:gd name="connsiteX0" fmla="*/ 0 w 995932"/>
              <a:gd name="connsiteY0" fmla="*/ 0 h 3901351"/>
              <a:gd name="connsiteX1" fmla="*/ 497966 w 995932"/>
              <a:gd name="connsiteY1" fmla="*/ 0 h 3901351"/>
              <a:gd name="connsiteX2" fmla="*/ 995932 w 995932"/>
              <a:gd name="connsiteY2" fmla="*/ 1878303 h 3901351"/>
              <a:gd name="connsiteX3" fmla="*/ 497966 w 995932"/>
              <a:gd name="connsiteY3" fmla="*/ 3756606 h 3901351"/>
              <a:gd name="connsiteX4" fmla="*/ 0 w 995932"/>
              <a:gd name="connsiteY4" fmla="*/ 3756606 h 3901351"/>
              <a:gd name="connsiteX5" fmla="*/ 0 w 995932"/>
              <a:gd name="connsiteY5" fmla="*/ 0 h 3901351"/>
              <a:gd name="connsiteX0" fmla="*/ 0 w 995932"/>
              <a:gd name="connsiteY0" fmla="*/ 0 h 3901351"/>
              <a:gd name="connsiteX1" fmla="*/ 497966 w 995932"/>
              <a:gd name="connsiteY1" fmla="*/ 0 h 3901351"/>
              <a:gd name="connsiteX2" fmla="*/ 995932 w 995932"/>
              <a:gd name="connsiteY2" fmla="*/ 1878303 h 3901351"/>
              <a:gd name="connsiteX3" fmla="*/ 497968 w 995932"/>
              <a:gd name="connsiteY3" fmla="*/ 3756606 h 3901351"/>
              <a:gd name="connsiteX4" fmla="*/ 0 w 995932"/>
              <a:gd name="connsiteY4" fmla="*/ 3756606 h 3901351"/>
              <a:gd name="connsiteX5" fmla="*/ 0 w 995932"/>
              <a:gd name="connsiteY5" fmla="*/ 0 h 3901351"/>
              <a:gd name="connsiteX0" fmla="*/ 0 w 995932"/>
              <a:gd name="connsiteY0" fmla="*/ 0 h 3770764"/>
              <a:gd name="connsiteX1" fmla="*/ 497966 w 995932"/>
              <a:gd name="connsiteY1" fmla="*/ 0 h 3770764"/>
              <a:gd name="connsiteX2" fmla="*/ 995932 w 995932"/>
              <a:gd name="connsiteY2" fmla="*/ 1878303 h 3770764"/>
              <a:gd name="connsiteX3" fmla="*/ 497968 w 995932"/>
              <a:gd name="connsiteY3" fmla="*/ 3756606 h 3770764"/>
              <a:gd name="connsiteX4" fmla="*/ 0 w 995932"/>
              <a:gd name="connsiteY4" fmla="*/ 3756606 h 3770764"/>
              <a:gd name="connsiteX5" fmla="*/ 0 w 995932"/>
              <a:gd name="connsiteY5" fmla="*/ 0 h 3770764"/>
              <a:gd name="connsiteX0" fmla="*/ 0 w 995932"/>
              <a:gd name="connsiteY0" fmla="*/ 0 h 3770764"/>
              <a:gd name="connsiteX1" fmla="*/ 497966 w 995932"/>
              <a:gd name="connsiteY1" fmla="*/ 0 h 3770764"/>
              <a:gd name="connsiteX2" fmla="*/ 995932 w 995932"/>
              <a:gd name="connsiteY2" fmla="*/ 1878303 h 3770764"/>
              <a:gd name="connsiteX3" fmla="*/ 497968 w 995932"/>
              <a:gd name="connsiteY3" fmla="*/ 3756606 h 3770764"/>
              <a:gd name="connsiteX4" fmla="*/ 0 w 995932"/>
              <a:gd name="connsiteY4" fmla="*/ 3756606 h 3770764"/>
              <a:gd name="connsiteX5" fmla="*/ 0 w 995932"/>
              <a:gd name="connsiteY5" fmla="*/ 0 h 3770764"/>
              <a:gd name="connsiteX0" fmla="*/ 0 w 995932"/>
              <a:gd name="connsiteY0" fmla="*/ 361479 h 4132243"/>
              <a:gd name="connsiteX1" fmla="*/ 497966 w 995932"/>
              <a:gd name="connsiteY1" fmla="*/ 361479 h 4132243"/>
              <a:gd name="connsiteX2" fmla="*/ 995932 w 995932"/>
              <a:gd name="connsiteY2" fmla="*/ 2239782 h 4132243"/>
              <a:gd name="connsiteX3" fmla="*/ 497968 w 995932"/>
              <a:gd name="connsiteY3" fmla="*/ 4118085 h 4132243"/>
              <a:gd name="connsiteX4" fmla="*/ 0 w 995932"/>
              <a:gd name="connsiteY4" fmla="*/ 4118085 h 4132243"/>
              <a:gd name="connsiteX5" fmla="*/ 0 w 995932"/>
              <a:gd name="connsiteY5" fmla="*/ 361479 h 4132243"/>
              <a:gd name="connsiteX0" fmla="*/ 0 w 995932"/>
              <a:gd name="connsiteY0" fmla="*/ 361478 h 4132244"/>
              <a:gd name="connsiteX1" fmla="*/ 497966 w 995932"/>
              <a:gd name="connsiteY1" fmla="*/ 361480 h 4132244"/>
              <a:gd name="connsiteX2" fmla="*/ 995932 w 995932"/>
              <a:gd name="connsiteY2" fmla="*/ 2239783 h 4132244"/>
              <a:gd name="connsiteX3" fmla="*/ 497968 w 995932"/>
              <a:gd name="connsiteY3" fmla="*/ 4118086 h 4132244"/>
              <a:gd name="connsiteX4" fmla="*/ 0 w 995932"/>
              <a:gd name="connsiteY4" fmla="*/ 4118086 h 4132244"/>
              <a:gd name="connsiteX5" fmla="*/ 0 w 995932"/>
              <a:gd name="connsiteY5" fmla="*/ 361478 h 4132244"/>
              <a:gd name="connsiteX0" fmla="*/ 0 w 995932"/>
              <a:gd name="connsiteY0" fmla="*/ 139235 h 3910001"/>
              <a:gd name="connsiteX1" fmla="*/ 497966 w 995932"/>
              <a:gd name="connsiteY1" fmla="*/ 139237 h 3910001"/>
              <a:gd name="connsiteX2" fmla="*/ 995932 w 995932"/>
              <a:gd name="connsiteY2" fmla="*/ 2017540 h 3910001"/>
              <a:gd name="connsiteX3" fmla="*/ 497968 w 995932"/>
              <a:gd name="connsiteY3" fmla="*/ 3895843 h 3910001"/>
              <a:gd name="connsiteX4" fmla="*/ 0 w 995932"/>
              <a:gd name="connsiteY4" fmla="*/ 3895843 h 3910001"/>
              <a:gd name="connsiteX5" fmla="*/ 0 w 995932"/>
              <a:gd name="connsiteY5" fmla="*/ 139235 h 3910001"/>
              <a:gd name="connsiteX0" fmla="*/ 0 w 995932"/>
              <a:gd name="connsiteY0" fmla="*/ 139235 h 3910001"/>
              <a:gd name="connsiteX1" fmla="*/ 497966 w 995932"/>
              <a:gd name="connsiteY1" fmla="*/ 139237 h 3910001"/>
              <a:gd name="connsiteX2" fmla="*/ 995932 w 995932"/>
              <a:gd name="connsiteY2" fmla="*/ 2017540 h 3910001"/>
              <a:gd name="connsiteX3" fmla="*/ 497968 w 995932"/>
              <a:gd name="connsiteY3" fmla="*/ 3895843 h 3910001"/>
              <a:gd name="connsiteX4" fmla="*/ 0 w 995932"/>
              <a:gd name="connsiteY4" fmla="*/ 3895843 h 3910001"/>
              <a:gd name="connsiteX5" fmla="*/ 0 w 995932"/>
              <a:gd name="connsiteY5" fmla="*/ 139235 h 3910001"/>
              <a:gd name="connsiteX0" fmla="*/ 0 w 995932"/>
              <a:gd name="connsiteY0" fmla="*/ 10900 h 3781666"/>
              <a:gd name="connsiteX1" fmla="*/ 497966 w 995932"/>
              <a:gd name="connsiteY1" fmla="*/ 10902 h 3781666"/>
              <a:gd name="connsiteX2" fmla="*/ 995932 w 995932"/>
              <a:gd name="connsiteY2" fmla="*/ 1889205 h 3781666"/>
              <a:gd name="connsiteX3" fmla="*/ 497968 w 995932"/>
              <a:gd name="connsiteY3" fmla="*/ 3767508 h 3781666"/>
              <a:gd name="connsiteX4" fmla="*/ 0 w 995932"/>
              <a:gd name="connsiteY4" fmla="*/ 3767508 h 3781666"/>
              <a:gd name="connsiteX5" fmla="*/ 0 w 995932"/>
              <a:gd name="connsiteY5" fmla="*/ 10900 h 3781666"/>
              <a:gd name="connsiteX0" fmla="*/ 0 w 995932"/>
              <a:gd name="connsiteY0" fmla="*/ 10900 h 3781666"/>
              <a:gd name="connsiteX1" fmla="*/ 497966 w 995932"/>
              <a:gd name="connsiteY1" fmla="*/ 10902 h 3781666"/>
              <a:gd name="connsiteX2" fmla="*/ 995932 w 995932"/>
              <a:gd name="connsiteY2" fmla="*/ 1889205 h 3781666"/>
              <a:gd name="connsiteX3" fmla="*/ 497968 w 995932"/>
              <a:gd name="connsiteY3" fmla="*/ 3767508 h 3781666"/>
              <a:gd name="connsiteX4" fmla="*/ 0 w 995932"/>
              <a:gd name="connsiteY4" fmla="*/ 3767508 h 3781666"/>
              <a:gd name="connsiteX5" fmla="*/ 0 w 995932"/>
              <a:gd name="connsiteY5" fmla="*/ 10900 h 3781666"/>
              <a:gd name="connsiteX0" fmla="*/ 0 w 995932"/>
              <a:gd name="connsiteY0" fmla="*/ 10900 h 3781666"/>
              <a:gd name="connsiteX1" fmla="*/ 497966 w 995932"/>
              <a:gd name="connsiteY1" fmla="*/ 10902 h 3781666"/>
              <a:gd name="connsiteX2" fmla="*/ 995932 w 995932"/>
              <a:gd name="connsiteY2" fmla="*/ 1889205 h 3781666"/>
              <a:gd name="connsiteX3" fmla="*/ 497968 w 995932"/>
              <a:gd name="connsiteY3" fmla="*/ 3767508 h 3781666"/>
              <a:gd name="connsiteX4" fmla="*/ 0 w 995932"/>
              <a:gd name="connsiteY4" fmla="*/ 3767508 h 3781666"/>
              <a:gd name="connsiteX5" fmla="*/ 0 w 995932"/>
              <a:gd name="connsiteY5" fmla="*/ 10900 h 3781666"/>
              <a:gd name="connsiteX0" fmla="*/ 0 w 995932"/>
              <a:gd name="connsiteY0" fmla="*/ 10900 h 3781666"/>
              <a:gd name="connsiteX1" fmla="*/ 497966 w 995932"/>
              <a:gd name="connsiteY1" fmla="*/ 10902 h 3781666"/>
              <a:gd name="connsiteX2" fmla="*/ 995932 w 995932"/>
              <a:gd name="connsiteY2" fmla="*/ 1889205 h 3781666"/>
              <a:gd name="connsiteX3" fmla="*/ 497968 w 995932"/>
              <a:gd name="connsiteY3" fmla="*/ 3767508 h 3781666"/>
              <a:gd name="connsiteX4" fmla="*/ 0 w 995932"/>
              <a:gd name="connsiteY4" fmla="*/ 3767508 h 3781666"/>
              <a:gd name="connsiteX5" fmla="*/ 0 w 995932"/>
              <a:gd name="connsiteY5" fmla="*/ 10900 h 3781666"/>
              <a:gd name="connsiteX0" fmla="*/ 0 w 995932"/>
              <a:gd name="connsiteY0" fmla="*/ 10900 h 3912253"/>
              <a:gd name="connsiteX1" fmla="*/ 497966 w 995932"/>
              <a:gd name="connsiteY1" fmla="*/ 10902 h 3912253"/>
              <a:gd name="connsiteX2" fmla="*/ 995932 w 995932"/>
              <a:gd name="connsiteY2" fmla="*/ 1889205 h 3912253"/>
              <a:gd name="connsiteX3" fmla="*/ 497968 w 995932"/>
              <a:gd name="connsiteY3" fmla="*/ 3767508 h 3912253"/>
              <a:gd name="connsiteX4" fmla="*/ 0 w 995932"/>
              <a:gd name="connsiteY4" fmla="*/ 3767508 h 3912253"/>
              <a:gd name="connsiteX5" fmla="*/ 0 w 995932"/>
              <a:gd name="connsiteY5" fmla="*/ 10900 h 3912253"/>
              <a:gd name="connsiteX0" fmla="*/ 0 w 995932"/>
              <a:gd name="connsiteY0" fmla="*/ 10900 h 3906743"/>
              <a:gd name="connsiteX1" fmla="*/ 497966 w 995932"/>
              <a:gd name="connsiteY1" fmla="*/ 10902 h 3906743"/>
              <a:gd name="connsiteX2" fmla="*/ 995932 w 995932"/>
              <a:gd name="connsiteY2" fmla="*/ 1889205 h 3906743"/>
              <a:gd name="connsiteX3" fmla="*/ 497968 w 995932"/>
              <a:gd name="connsiteY3" fmla="*/ 3767508 h 3906743"/>
              <a:gd name="connsiteX4" fmla="*/ 0 w 995932"/>
              <a:gd name="connsiteY4" fmla="*/ 3767508 h 3906743"/>
              <a:gd name="connsiteX5" fmla="*/ 0 w 995932"/>
              <a:gd name="connsiteY5" fmla="*/ 10900 h 3906743"/>
              <a:gd name="connsiteX0" fmla="*/ 0 w 995932"/>
              <a:gd name="connsiteY0" fmla="*/ 10900 h 3906743"/>
              <a:gd name="connsiteX1" fmla="*/ 497966 w 995932"/>
              <a:gd name="connsiteY1" fmla="*/ 10902 h 3906743"/>
              <a:gd name="connsiteX2" fmla="*/ 995932 w 995932"/>
              <a:gd name="connsiteY2" fmla="*/ 1889205 h 3906743"/>
              <a:gd name="connsiteX3" fmla="*/ 497970 w 995932"/>
              <a:gd name="connsiteY3" fmla="*/ 3767508 h 3906743"/>
              <a:gd name="connsiteX4" fmla="*/ 0 w 995932"/>
              <a:gd name="connsiteY4" fmla="*/ 3767508 h 3906743"/>
              <a:gd name="connsiteX5" fmla="*/ 0 w 995932"/>
              <a:gd name="connsiteY5" fmla="*/ 10900 h 3906743"/>
              <a:gd name="connsiteX0" fmla="*/ 0 w 997314"/>
              <a:gd name="connsiteY0" fmla="*/ 10900 h 3767837"/>
              <a:gd name="connsiteX1" fmla="*/ 497966 w 997314"/>
              <a:gd name="connsiteY1" fmla="*/ 10902 h 3767837"/>
              <a:gd name="connsiteX2" fmla="*/ 995932 w 997314"/>
              <a:gd name="connsiteY2" fmla="*/ 1889205 h 3767837"/>
              <a:gd name="connsiteX3" fmla="*/ 497970 w 997314"/>
              <a:gd name="connsiteY3" fmla="*/ 3767508 h 3767837"/>
              <a:gd name="connsiteX4" fmla="*/ 0 w 997314"/>
              <a:gd name="connsiteY4" fmla="*/ 3767508 h 3767837"/>
              <a:gd name="connsiteX5" fmla="*/ 0 w 997314"/>
              <a:gd name="connsiteY5" fmla="*/ 10900 h 3767837"/>
              <a:gd name="connsiteX0" fmla="*/ 0 w 995932"/>
              <a:gd name="connsiteY0" fmla="*/ 10900 h 3906743"/>
              <a:gd name="connsiteX1" fmla="*/ 497966 w 995932"/>
              <a:gd name="connsiteY1" fmla="*/ 10902 h 3906743"/>
              <a:gd name="connsiteX2" fmla="*/ 995932 w 995932"/>
              <a:gd name="connsiteY2" fmla="*/ 1889205 h 3906743"/>
              <a:gd name="connsiteX3" fmla="*/ 497970 w 995932"/>
              <a:gd name="connsiteY3" fmla="*/ 3767508 h 3906743"/>
              <a:gd name="connsiteX4" fmla="*/ 2 w 995932"/>
              <a:gd name="connsiteY4" fmla="*/ 3767508 h 3906743"/>
              <a:gd name="connsiteX5" fmla="*/ 0 w 995932"/>
              <a:gd name="connsiteY5" fmla="*/ 10900 h 3906743"/>
              <a:gd name="connsiteX0" fmla="*/ 0 w 995932"/>
              <a:gd name="connsiteY0" fmla="*/ 10900 h 3906743"/>
              <a:gd name="connsiteX1" fmla="*/ 497966 w 995932"/>
              <a:gd name="connsiteY1" fmla="*/ 10902 h 3906743"/>
              <a:gd name="connsiteX2" fmla="*/ 995932 w 995932"/>
              <a:gd name="connsiteY2" fmla="*/ 1889205 h 3906743"/>
              <a:gd name="connsiteX3" fmla="*/ 497972 w 995932"/>
              <a:gd name="connsiteY3" fmla="*/ 3767508 h 3906743"/>
              <a:gd name="connsiteX4" fmla="*/ 2 w 995932"/>
              <a:gd name="connsiteY4" fmla="*/ 3767508 h 3906743"/>
              <a:gd name="connsiteX5" fmla="*/ 0 w 995932"/>
              <a:gd name="connsiteY5" fmla="*/ 10900 h 3906743"/>
              <a:gd name="connsiteX0" fmla="*/ 0 w 995932"/>
              <a:gd name="connsiteY0" fmla="*/ 10900 h 3767590"/>
              <a:gd name="connsiteX1" fmla="*/ 497966 w 995932"/>
              <a:gd name="connsiteY1" fmla="*/ 10902 h 3767590"/>
              <a:gd name="connsiteX2" fmla="*/ 995932 w 995932"/>
              <a:gd name="connsiteY2" fmla="*/ 1889205 h 3767590"/>
              <a:gd name="connsiteX3" fmla="*/ 497972 w 995932"/>
              <a:gd name="connsiteY3" fmla="*/ 3767508 h 3767590"/>
              <a:gd name="connsiteX4" fmla="*/ 2 w 995932"/>
              <a:gd name="connsiteY4" fmla="*/ 3767508 h 3767590"/>
              <a:gd name="connsiteX5" fmla="*/ 0 w 995932"/>
              <a:gd name="connsiteY5" fmla="*/ 10900 h 3767590"/>
              <a:gd name="connsiteX0" fmla="*/ 0 w 995932"/>
              <a:gd name="connsiteY0" fmla="*/ 139234 h 4035077"/>
              <a:gd name="connsiteX1" fmla="*/ 497966 w 995932"/>
              <a:gd name="connsiteY1" fmla="*/ 139236 h 4035077"/>
              <a:gd name="connsiteX2" fmla="*/ 995932 w 995932"/>
              <a:gd name="connsiteY2" fmla="*/ 2017539 h 4035077"/>
              <a:gd name="connsiteX3" fmla="*/ 497972 w 995932"/>
              <a:gd name="connsiteY3" fmla="*/ 3895842 h 4035077"/>
              <a:gd name="connsiteX4" fmla="*/ 2 w 995932"/>
              <a:gd name="connsiteY4" fmla="*/ 3895842 h 4035077"/>
              <a:gd name="connsiteX5" fmla="*/ 0 w 995932"/>
              <a:gd name="connsiteY5" fmla="*/ 139234 h 4035077"/>
              <a:gd name="connsiteX0" fmla="*/ 0 w 995932"/>
              <a:gd name="connsiteY0" fmla="*/ 139235 h 4035078"/>
              <a:gd name="connsiteX1" fmla="*/ 497966 w 995932"/>
              <a:gd name="connsiteY1" fmla="*/ 139235 h 4035078"/>
              <a:gd name="connsiteX2" fmla="*/ 995932 w 995932"/>
              <a:gd name="connsiteY2" fmla="*/ 2017540 h 4035078"/>
              <a:gd name="connsiteX3" fmla="*/ 497972 w 995932"/>
              <a:gd name="connsiteY3" fmla="*/ 3895843 h 4035078"/>
              <a:gd name="connsiteX4" fmla="*/ 2 w 995932"/>
              <a:gd name="connsiteY4" fmla="*/ 3895843 h 4035078"/>
              <a:gd name="connsiteX5" fmla="*/ 0 w 995932"/>
              <a:gd name="connsiteY5" fmla="*/ 139235 h 4035078"/>
              <a:gd name="connsiteX0" fmla="*/ 0 w 995932"/>
              <a:gd name="connsiteY0" fmla="*/ 16247 h 3912090"/>
              <a:gd name="connsiteX1" fmla="*/ 497966 w 995932"/>
              <a:gd name="connsiteY1" fmla="*/ 16247 h 3912090"/>
              <a:gd name="connsiteX2" fmla="*/ 995932 w 995932"/>
              <a:gd name="connsiteY2" fmla="*/ 1894552 h 3912090"/>
              <a:gd name="connsiteX3" fmla="*/ 497972 w 995932"/>
              <a:gd name="connsiteY3" fmla="*/ 3772855 h 3912090"/>
              <a:gd name="connsiteX4" fmla="*/ 2 w 995932"/>
              <a:gd name="connsiteY4" fmla="*/ 3772855 h 3912090"/>
              <a:gd name="connsiteX5" fmla="*/ 0 w 995932"/>
              <a:gd name="connsiteY5" fmla="*/ 16247 h 3912090"/>
              <a:gd name="connsiteX0" fmla="*/ 0 w 995932"/>
              <a:gd name="connsiteY0" fmla="*/ 16247 h 3912090"/>
              <a:gd name="connsiteX1" fmla="*/ 497966 w 995932"/>
              <a:gd name="connsiteY1" fmla="*/ 16247 h 3912090"/>
              <a:gd name="connsiteX2" fmla="*/ 995932 w 995932"/>
              <a:gd name="connsiteY2" fmla="*/ 1894552 h 3912090"/>
              <a:gd name="connsiteX3" fmla="*/ 497972 w 995932"/>
              <a:gd name="connsiteY3" fmla="*/ 3772855 h 3912090"/>
              <a:gd name="connsiteX4" fmla="*/ 2 w 995932"/>
              <a:gd name="connsiteY4" fmla="*/ 3772855 h 3912090"/>
              <a:gd name="connsiteX5" fmla="*/ 0 w 995932"/>
              <a:gd name="connsiteY5" fmla="*/ 16247 h 3912090"/>
              <a:gd name="connsiteX0" fmla="*/ 0 w 995932"/>
              <a:gd name="connsiteY0" fmla="*/ 16247 h 3912090"/>
              <a:gd name="connsiteX1" fmla="*/ 497966 w 995932"/>
              <a:gd name="connsiteY1" fmla="*/ 16247 h 3912090"/>
              <a:gd name="connsiteX2" fmla="*/ 995932 w 995932"/>
              <a:gd name="connsiteY2" fmla="*/ 1894552 h 3912090"/>
              <a:gd name="connsiteX3" fmla="*/ 497972 w 995932"/>
              <a:gd name="connsiteY3" fmla="*/ 3772855 h 3912090"/>
              <a:gd name="connsiteX4" fmla="*/ 2 w 995932"/>
              <a:gd name="connsiteY4" fmla="*/ 3772855 h 3912090"/>
              <a:gd name="connsiteX5" fmla="*/ 0 w 995932"/>
              <a:gd name="connsiteY5" fmla="*/ 16247 h 3912090"/>
              <a:gd name="connsiteX0" fmla="*/ 0 w 995932"/>
              <a:gd name="connsiteY0" fmla="*/ 5554 h 3901397"/>
              <a:gd name="connsiteX1" fmla="*/ 497966 w 995932"/>
              <a:gd name="connsiteY1" fmla="*/ 5554 h 3901397"/>
              <a:gd name="connsiteX2" fmla="*/ 995932 w 995932"/>
              <a:gd name="connsiteY2" fmla="*/ 1883859 h 3901397"/>
              <a:gd name="connsiteX3" fmla="*/ 497972 w 995932"/>
              <a:gd name="connsiteY3" fmla="*/ 3762162 h 3901397"/>
              <a:gd name="connsiteX4" fmla="*/ 2 w 995932"/>
              <a:gd name="connsiteY4" fmla="*/ 3762162 h 3901397"/>
              <a:gd name="connsiteX5" fmla="*/ 0 w 995932"/>
              <a:gd name="connsiteY5" fmla="*/ 5554 h 3901397"/>
              <a:gd name="connsiteX0" fmla="*/ 0 w 995932"/>
              <a:gd name="connsiteY0" fmla="*/ 5554 h 3901397"/>
              <a:gd name="connsiteX1" fmla="*/ 497966 w 995932"/>
              <a:gd name="connsiteY1" fmla="*/ 5554 h 3901397"/>
              <a:gd name="connsiteX2" fmla="*/ 995932 w 995932"/>
              <a:gd name="connsiteY2" fmla="*/ 1883859 h 3901397"/>
              <a:gd name="connsiteX3" fmla="*/ 497972 w 995932"/>
              <a:gd name="connsiteY3" fmla="*/ 3762162 h 3901397"/>
              <a:gd name="connsiteX4" fmla="*/ 2 w 995932"/>
              <a:gd name="connsiteY4" fmla="*/ 3762162 h 3901397"/>
              <a:gd name="connsiteX5" fmla="*/ 0 w 995932"/>
              <a:gd name="connsiteY5" fmla="*/ 5554 h 3901397"/>
              <a:gd name="connsiteX0" fmla="*/ 0 w 995932"/>
              <a:gd name="connsiteY0" fmla="*/ 5554 h 3901397"/>
              <a:gd name="connsiteX1" fmla="*/ 497966 w 995932"/>
              <a:gd name="connsiteY1" fmla="*/ 5554 h 3901397"/>
              <a:gd name="connsiteX2" fmla="*/ 995932 w 995932"/>
              <a:gd name="connsiteY2" fmla="*/ 1883859 h 3901397"/>
              <a:gd name="connsiteX3" fmla="*/ 497972 w 995932"/>
              <a:gd name="connsiteY3" fmla="*/ 3762162 h 3901397"/>
              <a:gd name="connsiteX4" fmla="*/ 2 w 995932"/>
              <a:gd name="connsiteY4" fmla="*/ 3762162 h 3901397"/>
              <a:gd name="connsiteX5" fmla="*/ 0 w 995932"/>
              <a:gd name="connsiteY5" fmla="*/ 5554 h 3901397"/>
              <a:gd name="connsiteX0" fmla="*/ 0 w 995935"/>
              <a:gd name="connsiteY0" fmla="*/ 5554 h 3901397"/>
              <a:gd name="connsiteX1" fmla="*/ 497966 w 995935"/>
              <a:gd name="connsiteY1" fmla="*/ 5554 h 3901397"/>
              <a:gd name="connsiteX2" fmla="*/ 995935 w 995935"/>
              <a:gd name="connsiteY2" fmla="*/ 1883859 h 3901397"/>
              <a:gd name="connsiteX3" fmla="*/ 497972 w 995935"/>
              <a:gd name="connsiteY3" fmla="*/ 3762162 h 3901397"/>
              <a:gd name="connsiteX4" fmla="*/ 2 w 995935"/>
              <a:gd name="connsiteY4" fmla="*/ 3762162 h 3901397"/>
              <a:gd name="connsiteX5" fmla="*/ 0 w 995935"/>
              <a:gd name="connsiteY5" fmla="*/ 5554 h 3901397"/>
              <a:gd name="connsiteX0" fmla="*/ 0 w 995935"/>
              <a:gd name="connsiteY0" fmla="*/ 5554 h 3901397"/>
              <a:gd name="connsiteX1" fmla="*/ 497966 w 995935"/>
              <a:gd name="connsiteY1" fmla="*/ 5554 h 3901397"/>
              <a:gd name="connsiteX2" fmla="*/ 995935 w 995935"/>
              <a:gd name="connsiteY2" fmla="*/ 1883859 h 3901397"/>
              <a:gd name="connsiteX3" fmla="*/ 497972 w 995935"/>
              <a:gd name="connsiteY3" fmla="*/ 3762162 h 3901397"/>
              <a:gd name="connsiteX4" fmla="*/ 2 w 995935"/>
              <a:gd name="connsiteY4" fmla="*/ 3762162 h 3901397"/>
              <a:gd name="connsiteX5" fmla="*/ 0 w 995935"/>
              <a:gd name="connsiteY5" fmla="*/ 5554 h 3901397"/>
              <a:gd name="connsiteX0" fmla="*/ 0 w 995935"/>
              <a:gd name="connsiteY0" fmla="*/ 5554 h 3901397"/>
              <a:gd name="connsiteX1" fmla="*/ 497966 w 995935"/>
              <a:gd name="connsiteY1" fmla="*/ 5554 h 3901397"/>
              <a:gd name="connsiteX2" fmla="*/ 995935 w 995935"/>
              <a:gd name="connsiteY2" fmla="*/ 1883859 h 3901397"/>
              <a:gd name="connsiteX3" fmla="*/ 497972 w 995935"/>
              <a:gd name="connsiteY3" fmla="*/ 3762162 h 3901397"/>
              <a:gd name="connsiteX4" fmla="*/ 2 w 995935"/>
              <a:gd name="connsiteY4" fmla="*/ 3762162 h 3901397"/>
              <a:gd name="connsiteX5" fmla="*/ 0 w 995935"/>
              <a:gd name="connsiteY5" fmla="*/ 5554 h 3901397"/>
              <a:gd name="connsiteX0" fmla="*/ 0 w 995935"/>
              <a:gd name="connsiteY0" fmla="*/ 5554 h 3901397"/>
              <a:gd name="connsiteX1" fmla="*/ 497966 w 995935"/>
              <a:gd name="connsiteY1" fmla="*/ 5554 h 3901397"/>
              <a:gd name="connsiteX2" fmla="*/ 995935 w 995935"/>
              <a:gd name="connsiteY2" fmla="*/ 1883859 h 3901397"/>
              <a:gd name="connsiteX3" fmla="*/ 497972 w 995935"/>
              <a:gd name="connsiteY3" fmla="*/ 3762162 h 3901397"/>
              <a:gd name="connsiteX4" fmla="*/ 2 w 995935"/>
              <a:gd name="connsiteY4" fmla="*/ 3762162 h 3901397"/>
              <a:gd name="connsiteX5" fmla="*/ 0 w 995935"/>
              <a:gd name="connsiteY5" fmla="*/ 5554 h 3901397"/>
              <a:gd name="connsiteX0" fmla="*/ 0 w 995935"/>
              <a:gd name="connsiteY0" fmla="*/ 5554 h 3901397"/>
              <a:gd name="connsiteX1" fmla="*/ 497966 w 995935"/>
              <a:gd name="connsiteY1" fmla="*/ 5554 h 3901397"/>
              <a:gd name="connsiteX2" fmla="*/ 995935 w 995935"/>
              <a:gd name="connsiteY2" fmla="*/ 1883859 h 3901397"/>
              <a:gd name="connsiteX3" fmla="*/ 497972 w 995935"/>
              <a:gd name="connsiteY3" fmla="*/ 3762162 h 3901397"/>
              <a:gd name="connsiteX4" fmla="*/ 2 w 995935"/>
              <a:gd name="connsiteY4" fmla="*/ 3762162 h 3901397"/>
              <a:gd name="connsiteX5" fmla="*/ 0 w 995935"/>
              <a:gd name="connsiteY5" fmla="*/ 5554 h 3901397"/>
              <a:gd name="connsiteX0" fmla="*/ 0 w 995935"/>
              <a:gd name="connsiteY0" fmla="*/ 5554 h 3778408"/>
              <a:gd name="connsiteX1" fmla="*/ 497966 w 995935"/>
              <a:gd name="connsiteY1" fmla="*/ 5554 h 3778408"/>
              <a:gd name="connsiteX2" fmla="*/ 995935 w 995935"/>
              <a:gd name="connsiteY2" fmla="*/ 1883859 h 3778408"/>
              <a:gd name="connsiteX3" fmla="*/ 497972 w 995935"/>
              <a:gd name="connsiteY3" fmla="*/ 3762162 h 3778408"/>
              <a:gd name="connsiteX4" fmla="*/ 2 w 995935"/>
              <a:gd name="connsiteY4" fmla="*/ 3762162 h 3778408"/>
              <a:gd name="connsiteX5" fmla="*/ 0 w 995935"/>
              <a:gd name="connsiteY5" fmla="*/ 5554 h 3778408"/>
              <a:gd name="connsiteX0" fmla="*/ 0 w 995935"/>
              <a:gd name="connsiteY0" fmla="*/ 5554 h 3778408"/>
              <a:gd name="connsiteX1" fmla="*/ 497966 w 995935"/>
              <a:gd name="connsiteY1" fmla="*/ 5554 h 3778408"/>
              <a:gd name="connsiteX2" fmla="*/ 995935 w 995935"/>
              <a:gd name="connsiteY2" fmla="*/ 1883859 h 3778408"/>
              <a:gd name="connsiteX3" fmla="*/ 497972 w 995935"/>
              <a:gd name="connsiteY3" fmla="*/ 3762162 h 3778408"/>
              <a:gd name="connsiteX4" fmla="*/ 2 w 995935"/>
              <a:gd name="connsiteY4" fmla="*/ 3762162 h 3778408"/>
              <a:gd name="connsiteX5" fmla="*/ 0 w 995935"/>
              <a:gd name="connsiteY5" fmla="*/ 5554 h 3778408"/>
              <a:gd name="connsiteX0" fmla="*/ 0 w 995935"/>
              <a:gd name="connsiteY0" fmla="*/ 5554 h 3778408"/>
              <a:gd name="connsiteX1" fmla="*/ 497966 w 995935"/>
              <a:gd name="connsiteY1" fmla="*/ 5554 h 3778408"/>
              <a:gd name="connsiteX2" fmla="*/ 995935 w 995935"/>
              <a:gd name="connsiteY2" fmla="*/ 1883859 h 3778408"/>
              <a:gd name="connsiteX3" fmla="*/ 497972 w 995935"/>
              <a:gd name="connsiteY3" fmla="*/ 3762162 h 3778408"/>
              <a:gd name="connsiteX4" fmla="*/ 2 w 995935"/>
              <a:gd name="connsiteY4" fmla="*/ 3762162 h 3778408"/>
              <a:gd name="connsiteX5" fmla="*/ 0 w 995935"/>
              <a:gd name="connsiteY5" fmla="*/ 5554 h 3778408"/>
              <a:gd name="connsiteX0" fmla="*/ 0 w 995935"/>
              <a:gd name="connsiteY0" fmla="*/ 5554 h 3778408"/>
              <a:gd name="connsiteX1" fmla="*/ 497966 w 995935"/>
              <a:gd name="connsiteY1" fmla="*/ 5554 h 3778408"/>
              <a:gd name="connsiteX2" fmla="*/ 995935 w 995935"/>
              <a:gd name="connsiteY2" fmla="*/ 1883859 h 3778408"/>
              <a:gd name="connsiteX3" fmla="*/ 497972 w 995935"/>
              <a:gd name="connsiteY3" fmla="*/ 3762162 h 3778408"/>
              <a:gd name="connsiteX4" fmla="*/ 2 w 995935"/>
              <a:gd name="connsiteY4" fmla="*/ 3762162 h 3778408"/>
              <a:gd name="connsiteX5" fmla="*/ 0 w 995935"/>
              <a:gd name="connsiteY5" fmla="*/ 5554 h 3778408"/>
              <a:gd name="connsiteX0" fmla="*/ 0 w 995935"/>
              <a:gd name="connsiteY0" fmla="*/ 5554 h 3762174"/>
              <a:gd name="connsiteX1" fmla="*/ 497966 w 995935"/>
              <a:gd name="connsiteY1" fmla="*/ 5554 h 3762174"/>
              <a:gd name="connsiteX2" fmla="*/ 995935 w 995935"/>
              <a:gd name="connsiteY2" fmla="*/ 1883859 h 3762174"/>
              <a:gd name="connsiteX3" fmla="*/ 497972 w 995935"/>
              <a:gd name="connsiteY3" fmla="*/ 3762162 h 3762174"/>
              <a:gd name="connsiteX4" fmla="*/ 2 w 995935"/>
              <a:gd name="connsiteY4" fmla="*/ 3762162 h 3762174"/>
              <a:gd name="connsiteX5" fmla="*/ 0 w 995935"/>
              <a:gd name="connsiteY5" fmla="*/ 5554 h 3762174"/>
              <a:gd name="connsiteX0" fmla="*/ 0 w 995935"/>
              <a:gd name="connsiteY0" fmla="*/ 5554 h 3762174"/>
              <a:gd name="connsiteX1" fmla="*/ 497966 w 995935"/>
              <a:gd name="connsiteY1" fmla="*/ 5554 h 3762174"/>
              <a:gd name="connsiteX2" fmla="*/ 995935 w 995935"/>
              <a:gd name="connsiteY2" fmla="*/ 1883859 h 3762174"/>
              <a:gd name="connsiteX3" fmla="*/ 497972 w 995935"/>
              <a:gd name="connsiteY3" fmla="*/ 3762162 h 3762174"/>
              <a:gd name="connsiteX4" fmla="*/ 4 w 995935"/>
              <a:gd name="connsiteY4" fmla="*/ 3762162 h 3762174"/>
              <a:gd name="connsiteX5" fmla="*/ 0 w 995935"/>
              <a:gd name="connsiteY5" fmla="*/ 5554 h 3762174"/>
              <a:gd name="connsiteX0" fmla="*/ 0 w 995935"/>
              <a:gd name="connsiteY0" fmla="*/ 5554 h 3762162"/>
              <a:gd name="connsiteX1" fmla="*/ 497966 w 995935"/>
              <a:gd name="connsiteY1" fmla="*/ 5554 h 3762162"/>
              <a:gd name="connsiteX2" fmla="*/ 995935 w 995935"/>
              <a:gd name="connsiteY2" fmla="*/ 1883859 h 3762162"/>
              <a:gd name="connsiteX3" fmla="*/ 497972 w 995935"/>
              <a:gd name="connsiteY3" fmla="*/ 3762162 h 3762162"/>
              <a:gd name="connsiteX4" fmla="*/ 4 w 995935"/>
              <a:gd name="connsiteY4" fmla="*/ 3762162 h 3762162"/>
              <a:gd name="connsiteX5" fmla="*/ 0 w 995935"/>
              <a:gd name="connsiteY5" fmla="*/ 5554 h 3762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5935" h="3762162">
                <a:moveTo>
                  <a:pt x="0" y="5554"/>
                </a:moveTo>
                <a:cubicBezTo>
                  <a:pt x="480036" y="5095"/>
                  <a:pt x="103376" y="-6708"/>
                  <a:pt x="497966" y="5554"/>
                </a:cubicBezTo>
                <a:cubicBezTo>
                  <a:pt x="808336" y="727677"/>
                  <a:pt x="839524" y="1089316"/>
                  <a:pt x="995935" y="1883859"/>
                </a:cubicBezTo>
                <a:cubicBezTo>
                  <a:pt x="863588" y="2594181"/>
                  <a:pt x="772250" y="3160355"/>
                  <a:pt x="497972" y="3762162"/>
                </a:cubicBezTo>
                <a:cubicBezTo>
                  <a:pt x="43227" y="3750359"/>
                  <a:pt x="600362" y="3750589"/>
                  <a:pt x="4" y="3762162"/>
                </a:cubicBezTo>
                <a:cubicBezTo>
                  <a:pt x="3" y="2509959"/>
                  <a:pt x="1" y="1257757"/>
                  <a:pt x="0" y="555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27" name="Picture 2" descr="Generative AI Market Growth is Booming with 27.02%">
            <a:extLst>
              <a:ext uri="{FF2B5EF4-FFF2-40B4-BE49-F238E27FC236}">
                <a16:creationId xmlns:a16="http://schemas.microsoft.com/office/drawing/2014/main" id="{EB77C68E-38ED-4A16-9DD3-489AA6ED29A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5557" y="1716185"/>
            <a:ext cx="6947599" cy="3763283"/>
          </a:xfrm>
          <a:prstGeom prst="rect">
            <a:avLst/>
          </a:prstGeom>
          <a:noFill/>
          <a:extLst>
            <a:ext uri="{909E8E84-426E-40DD-AFC4-6F175D3DCCD1}">
              <a14:hiddenFill xmlns:a14="http://schemas.microsoft.com/office/drawing/2010/main">
                <a:solidFill>
                  <a:srgbClr val="FFFFFF"/>
                </a:solidFill>
              </a14:hiddenFill>
            </a:ext>
          </a:extLst>
        </p:spPr>
      </p:pic>
      <p:sp>
        <p:nvSpPr>
          <p:cNvPr id="28" name="Google Shape;365;p35">
            <a:extLst>
              <a:ext uri="{FF2B5EF4-FFF2-40B4-BE49-F238E27FC236}">
                <a16:creationId xmlns:a16="http://schemas.microsoft.com/office/drawing/2014/main" id="{F8F2B9D9-DAA7-4EC0-A177-9B30463B823B}"/>
              </a:ext>
            </a:extLst>
          </p:cNvPr>
          <p:cNvSpPr txBox="1">
            <a:spLocks/>
          </p:cNvSpPr>
          <p:nvPr/>
        </p:nvSpPr>
        <p:spPr>
          <a:xfrm>
            <a:off x="8274798" y="1881875"/>
            <a:ext cx="2381397" cy="722100"/>
          </a:xfrm>
          <a:prstGeom prst="rect">
            <a:avLst/>
          </a:prstGeom>
        </p:spPr>
        <p:txBody>
          <a:bodyPr spcFirstLastPara="1" vert="horz" wrap="square" lIns="91425" tIns="91425" rIns="91425" bIns="91425" rtlCol="0" anchor="ctr" anchorCtr="0">
            <a:noAutofit/>
          </a:bodyPr>
          <a:lstStyle>
            <a:lvl1pPr algn="l" defTabSz="914400" rtl="0" eaLnBrk="1" latinLnBrk="0" hangingPunct="1">
              <a:lnSpc>
                <a:spcPct val="90000"/>
              </a:lnSpc>
              <a:spcBef>
                <a:spcPct val="0"/>
              </a:spcBef>
              <a:buNone/>
              <a:defRPr sz="3600" b="1" kern="1200">
                <a:solidFill>
                  <a:schemeClr val="accent1"/>
                </a:solidFill>
                <a:latin typeface="Helvetica" pitchFamily="2" charset="0"/>
                <a:ea typeface="微软雅黑" panose="020B0503020204020204" pitchFamily="34" charset="-122"/>
                <a:cs typeface="+mj-cs"/>
              </a:defRPr>
            </a:lvl1pPr>
          </a:lstStyle>
          <a:p>
            <a:pPr>
              <a:spcBef>
                <a:spcPts val="0"/>
              </a:spcBef>
            </a:pPr>
            <a:r>
              <a:rPr lang="en-US" altLang="zh-CN" sz="2800" dirty="0"/>
              <a:t>Summary</a:t>
            </a:r>
            <a:endParaRPr lang="en-US" dirty="0"/>
          </a:p>
        </p:txBody>
      </p:sp>
    </p:spTree>
    <p:extLst>
      <p:ext uri="{BB962C8B-B14F-4D97-AF65-F5344CB8AC3E}">
        <p14:creationId xmlns:p14="http://schemas.microsoft.com/office/powerpoint/2010/main" val="3150604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57744553-1588-48A5-A89D-3C7993E389CF}"/>
              </a:ext>
            </a:extLst>
          </p:cNvPr>
          <p:cNvSpPr>
            <a:spLocks noGrp="1"/>
          </p:cNvSpPr>
          <p:nvPr>
            <p:ph type="body" sz="quarter" idx="10"/>
          </p:nvPr>
        </p:nvSpPr>
        <p:spPr/>
        <p:txBody>
          <a:bodyPr/>
          <a:lstStyle/>
          <a:p>
            <a:r>
              <a:rPr lang="en-US" altLang="zh-CN" dirty="0"/>
              <a:t>Method</a:t>
            </a:r>
            <a:endParaRPr lang="zh-CN" altLang="en-US" dirty="0"/>
          </a:p>
        </p:txBody>
      </p:sp>
    </p:spTree>
    <p:extLst>
      <p:ext uri="{BB962C8B-B14F-4D97-AF65-F5344CB8AC3E}">
        <p14:creationId xmlns:p14="http://schemas.microsoft.com/office/powerpoint/2010/main" val="40577086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2"/>
          <p:cNvSpPr/>
          <p:nvPr/>
        </p:nvSpPr>
        <p:spPr>
          <a:xfrm>
            <a:off x="1147734" y="2471579"/>
            <a:ext cx="4885980" cy="3322715"/>
          </a:xfrm>
          <a:prstGeom prst="rect">
            <a:avLst/>
          </a:prstGeom>
          <a:solidFill>
            <a:schemeClr val="bg1"/>
          </a:solidFill>
          <a:ln>
            <a:noFill/>
          </a:ln>
          <a:effectLst>
            <a:outerShdw blurRad="190500" dist="38100" algn="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2" name="矩形 21"/>
          <p:cNvSpPr/>
          <p:nvPr/>
        </p:nvSpPr>
        <p:spPr>
          <a:xfrm>
            <a:off x="6355178" y="2471579"/>
            <a:ext cx="4885980" cy="3322715"/>
          </a:xfrm>
          <a:prstGeom prst="rect">
            <a:avLst/>
          </a:prstGeom>
          <a:solidFill>
            <a:schemeClr val="bg1"/>
          </a:solidFill>
          <a:ln>
            <a:noFill/>
          </a:ln>
          <a:effectLst>
            <a:outerShdw blurRad="190500" dist="38100" algn="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矩形: 圆角 3"/>
          <p:cNvSpPr/>
          <p:nvPr/>
        </p:nvSpPr>
        <p:spPr>
          <a:xfrm>
            <a:off x="4035136" y="1049252"/>
            <a:ext cx="4121727" cy="584775"/>
          </a:xfrm>
          <a:prstGeom prst="roundRect">
            <a:avLst/>
          </a:prstGeom>
          <a:solidFill>
            <a:schemeClr val="accent1">
              <a:lumMod val="20000"/>
              <a:lumOff val="8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文本框 44"/>
          <p:cNvSpPr txBox="1"/>
          <p:nvPr/>
        </p:nvSpPr>
        <p:spPr>
          <a:xfrm>
            <a:off x="0" y="1049252"/>
            <a:ext cx="12192000" cy="584775"/>
          </a:xfrm>
          <a:prstGeom prst="rect">
            <a:avLst/>
          </a:prstGeom>
          <a:noFill/>
        </p:spPr>
        <p:txBody>
          <a:bodyPr wrap="square" rtlCol="0">
            <a:spAutoFit/>
          </a:bodyPr>
          <a:lstStyle/>
          <a:p>
            <a:pPr algn="ctr"/>
            <a:r>
              <a:rPr lang="en-US" altLang="zh-CN" sz="3200" b="1" dirty="0">
                <a:solidFill>
                  <a:schemeClr val="accent1"/>
                </a:solidFill>
                <a:cs typeface="+mn-ea"/>
                <a:sym typeface="+mn-lt"/>
              </a:rPr>
              <a:t>Overview</a:t>
            </a:r>
            <a:endParaRPr lang="zh-CN" altLang="en-US" sz="3200" b="1" dirty="0">
              <a:solidFill>
                <a:schemeClr val="accent1"/>
              </a:solidFill>
              <a:cs typeface="+mn-ea"/>
              <a:sym typeface="+mn-lt"/>
            </a:endParaRPr>
          </a:p>
        </p:txBody>
      </p:sp>
      <p:sp>
        <p:nvSpPr>
          <p:cNvPr id="54" name="弧形 53"/>
          <p:cNvSpPr/>
          <p:nvPr/>
        </p:nvSpPr>
        <p:spPr>
          <a:xfrm rot="1403607">
            <a:off x="7108982" y="2167409"/>
            <a:ext cx="1955901" cy="963435"/>
          </a:xfrm>
          <a:prstGeom prst="arc">
            <a:avLst>
              <a:gd name="adj1" fmla="val 12260900"/>
              <a:gd name="adj2" fmla="val 19896983"/>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cs typeface="+mn-ea"/>
              <a:sym typeface="+mn-lt"/>
            </a:endParaRPr>
          </a:p>
        </p:txBody>
      </p:sp>
      <p:sp>
        <p:nvSpPr>
          <p:cNvPr id="53" name="弧形 52"/>
          <p:cNvSpPr/>
          <p:nvPr/>
        </p:nvSpPr>
        <p:spPr>
          <a:xfrm rot="20257033">
            <a:off x="3342320" y="2143558"/>
            <a:ext cx="1955901" cy="963435"/>
          </a:xfrm>
          <a:prstGeom prst="arc">
            <a:avLst>
              <a:gd name="adj1" fmla="val 12260900"/>
              <a:gd name="adj2" fmla="val 19896983"/>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cs typeface="+mn-ea"/>
              <a:sym typeface="+mn-lt"/>
            </a:endParaRPr>
          </a:p>
        </p:txBody>
      </p:sp>
      <p:sp>
        <p:nvSpPr>
          <p:cNvPr id="3" name="标题 2"/>
          <p:cNvSpPr>
            <a:spLocks noGrp="1"/>
          </p:cNvSpPr>
          <p:nvPr>
            <p:ph type="title"/>
          </p:nvPr>
        </p:nvSpPr>
        <p:spPr/>
        <p:txBody>
          <a:bodyPr/>
          <a:lstStyle/>
          <a:p>
            <a:r>
              <a:rPr lang="en-US" altLang="zh-CN" dirty="0">
                <a:latin typeface="+mj-lt"/>
                <a:cs typeface="Arial" panose="020B0604020202020204" pitchFamily="34" charset="0"/>
              </a:rPr>
              <a:t>Method</a:t>
            </a:r>
            <a:endParaRPr lang="zh-CN" altLang="en-US" dirty="0">
              <a:latin typeface="+mj-lt"/>
              <a:cs typeface="Arial" panose="020B0604020202020204" pitchFamily="34" charset="0"/>
            </a:endParaRPr>
          </a:p>
        </p:txBody>
      </p:sp>
      <p:sp>
        <p:nvSpPr>
          <p:cNvPr id="6" name="文本框 5"/>
          <p:cNvSpPr txBox="1"/>
          <p:nvPr/>
        </p:nvSpPr>
        <p:spPr>
          <a:xfrm>
            <a:off x="2961861" y="6400800"/>
            <a:ext cx="8994913" cy="338554"/>
          </a:xfrm>
          <a:prstGeom prst="rect">
            <a:avLst/>
          </a:prstGeom>
          <a:noFill/>
        </p:spPr>
        <p:txBody>
          <a:bodyPr wrap="square" rtlCol="0">
            <a:spAutoFit/>
          </a:bodyPr>
          <a:lstStyle/>
          <a:p>
            <a:pPr algn="r"/>
            <a:r>
              <a:rPr lang="en-US" altLang="zh-CN" sz="1600" b="1" dirty="0">
                <a:solidFill>
                  <a:srgbClr val="505122"/>
                </a:solidFill>
                <a:latin typeface="Times New Roman" panose="02020603050405020304" pitchFamily="18" charset="0"/>
                <a:cs typeface="Times New Roman" panose="02020603050405020304" pitchFamily="18" charset="0"/>
              </a:rPr>
              <a:t>A Research on Computer Science Students’ Cognition and Usage Patterns of Generative Models</a:t>
            </a:r>
            <a:endParaRPr lang="zh-CN" altLang="en-US" sz="1600" b="1" dirty="0">
              <a:solidFill>
                <a:srgbClr val="505122"/>
              </a:solidFill>
              <a:latin typeface="Times New Roman" panose="02020603050405020304" pitchFamily="18" charset="0"/>
              <a:cs typeface="Times New Roman" panose="02020603050405020304" pitchFamily="18" charset="0"/>
            </a:endParaRPr>
          </a:p>
        </p:txBody>
      </p:sp>
      <p:sp>
        <p:nvSpPr>
          <p:cNvPr id="19" name="文本框 18"/>
          <p:cNvSpPr txBox="1"/>
          <p:nvPr/>
        </p:nvSpPr>
        <p:spPr>
          <a:xfrm>
            <a:off x="4822692" y="1592050"/>
            <a:ext cx="2679965" cy="829544"/>
          </a:xfrm>
          <a:prstGeom prst="rect">
            <a:avLst/>
          </a:prstGeom>
          <a:noFill/>
        </p:spPr>
        <p:txBody>
          <a:bodyPr wrap="square" rtlCol="0" anchor="ctr" anchorCtr="0">
            <a:normAutofit/>
          </a:bodyPr>
          <a:lstStyle/>
          <a:p>
            <a:pPr algn="ctr">
              <a:lnSpc>
                <a:spcPct val="130000"/>
              </a:lnSpc>
            </a:pPr>
            <a:r>
              <a:rPr lang="en-US" altLang="zh-CN" sz="2400" b="1" dirty="0">
                <a:cs typeface="+mn-ea"/>
                <a:sym typeface="+mn-lt"/>
              </a:rPr>
              <a:t>Mixed-methods</a:t>
            </a:r>
            <a:endParaRPr lang="zh-CN" altLang="en-US" sz="2400" b="1" dirty="0">
              <a:cs typeface="+mn-ea"/>
              <a:sym typeface="+mn-lt"/>
            </a:endParaRPr>
          </a:p>
        </p:txBody>
      </p:sp>
      <p:sp>
        <p:nvSpPr>
          <p:cNvPr id="25" name="íś1ïḍé"/>
          <p:cNvSpPr txBox="1"/>
          <p:nvPr/>
        </p:nvSpPr>
        <p:spPr bwMode="auto">
          <a:xfrm>
            <a:off x="1686700" y="3863954"/>
            <a:ext cx="3773698"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b">
            <a:no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L="0" marR="0" lvl="0" indent="0" algn="r" defTabSz="913765" rtl="0" eaLnBrk="1" fontAlgn="auto" latinLnBrk="0" hangingPunct="1">
              <a:lnSpc>
                <a:spcPct val="150000"/>
              </a:lnSpc>
              <a:spcBef>
                <a:spcPct val="0"/>
              </a:spcBef>
              <a:buClrTx/>
              <a:buSzTx/>
              <a:buFontTx/>
              <a:buNone/>
              <a:defRPr/>
            </a:pPr>
            <a:r>
              <a:rPr kumimoji="0" lang="en-US" altLang="zh-CN" b="1" i="0" u="none" strike="noStrike" kern="1200" cap="none" spc="0" normalizeH="0" baseline="0" noProof="0" dirty="0">
                <a:ln>
                  <a:noFill/>
                </a:ln>
                <a:solidFill>
                  <a:srgbClr val="EAB905"/>
                </a:solidFill>
                <a:effectLst/>
                <a:uLnTx/>
                <a:uFillTx/>
                <a:cs typeface="+mn-ea"/>
                <a:sym typeface="+mn-lt"/>
              </a:rPr>
              <a:t>Quantitative</a:t>
            </a:r>
            <a:r>
              <a:rPr kumimoji="0" lang="en-US" altLang="zh-CN" b="1" i="0" u="none" strike="noStrike" kern="1200" cap="none" spc="0" normalizeH="0" baseline="0" noProof="0" dirty="0">
                <a:ln>
                  <a:noFill/>
                </a:ln>
                <a:solidFill>
                  <a:srgbClr val="000000"/>
                </a:solidFill>
                <a:effectLst/>
                <a:uLnTx/>
                <a:uFillTx/>
                <a:cs typeface="+mn-ea"/>
                <a:sym typeface="+mn-lt"/>
              </a:rPr>
              <a:t> </a:t>
            </a:r>
            <a:r>
              <a:rPr lang="en-US" altLang="zh-CN" b="1" dirty="0">
                <a:solidFill>
                  <a:srgbClr val="000000"/>
                </a:solidFill>
                <a:cs typeface="+mn-ea"/>
                <a:sym typeface="+mn-lt"/>
              </a:rPr>
              <a:t>Q</a:t>
            </a:r>
            <a:r>
              <a:rPr kumimoji="0" lang="en-US" altLang="zh-CN" b="1" i="0" u="none" strike="noStrike" kern="1200" cap="none" spc="0" normalizeH="0" baseline="0" noProof="0" dirty="0" err="1">
                <a:ln>
                  <a:noFill/>
                </a:ln>
                <a:solidFill>
                  <a:srgbClr val="000000"/>
                </a:solidFill>
                <a:effectLst/>
                <a:uLnTx/>
                <a:uFillTx/>
                <a:cs typeface="+mn-ea"/>
                <a:sym typeface="+mn-lt"/>
              </a:rPr>
              <a:t>uestionnaires</a:t>
            </a:r>
            <a:endParaRPr kumimoji="0" lang="en-US" altLang="zh-CN" b="1" i="0" u="none" strike="noStrike" kern="1200" cap="none" spc="0" normalizeH="0" baseline="0" noProof="0" dirty="0">
              <a:ln>
                <a:noFill/>
              </a:ln>
              <a:solidFill>
                <a:srgbClr val="000000"/>
              </a:solidFill>
              <a:effectLst/>
              <a:uLnTx/>
              <a:uFillTx/>
              <a:cs typeface="+mn-ea"/>
              <a:sym typeface="+mn-lt"/>
            </a:endParaRPr>
          </a:p>
        </p:txBody>
      </p:sp>
      <p:sp>
        <p:nvSpPr>
          <p:cNvPr id="26" name="íŝļiḓè"/>
          <p:cNvSpPr/>
          <p:nvPr/>
        </p:nvSpPr>
        <p:spPr bwMode="auto">
          <a:xfrm>
            <a:off x="1315987" y="4737300"/>
            <a:ext cx="4551218" cy="5889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lvl="0" algn="ctr">
              <a:lnSpc>
                <a:spcPct val="130000"/>
              </a:lnSpc>
              <a:spcBef>
                <a:spcPct val="0"/>
              </a:spcBef>
              <a:spcAft>
                <a:spcPct val="0"/>
              </a:spcAft>
              <a:defRPr/>
            </a:pPr>
            <a:r>
              <a:rPr lang="en-US" altLang="zh-CN" sz="2000" dirty="0">
                <a:solidFill>
                  <a:srgbClr val="000000"/>
                </a:solidFill>
                <a:cs typeface="+mn-ea"/>
                <a:sym typeface="+mn-lt"/>
              </a:rPr>
              <a:t>Q</a:t>
            </a:r>
            <a:r>
              <a:rPr kumimoji="0" lang="en-US" altLang="zh-CN" sz="2000" b="0" i="0" u="none" strike="noStrike" kern="1200" cap="none" spc="0" normalizeH="0" baseline="0" noProof="0" dirty="0" err="1">
                <a:ln>
                  <a:noFill/>
                </a:ln>
                <a:solidFill>
                  <a:srgbClr val="000000"/>
                </a:solidFill>
                <a:effectLst/>
                <a:uLnTx/>
                <a:uFillTx/>
                <a:cs typeface="+mn-ea"/>
                <a:sym typeface="+mn-lt"/>
              </a:rPr>
              <a:t>uantify</a:t>
            </a:r>
            <a:r>
              <a:rPr kumimoji="0" lang="en-US" altLang="zh-CN" sz="2000" b="0" i="0" u="none" strike="noStrike" kern="1200" cap="none" spc="0" normalizeH="0" baseline="0" noProof="0" dirty="0">
                <a:ln>
                  <a:noFill/>
                </a:ln>
                <a:solidFill>
                  <a:srgbClr val="000000"/>
                </a:solidFill>
                <a:effectLst/>
                <a:uLnTx/>
                <a:uFillTx/>
                <a:cs typeface="+mn-ea"/>
                <a:sym typeface="+mn-lt"/>
              </a:rPr>
              <a:t> the data at a </a:t>
            </a:r>
            <a:r>
              <a:rPr kumimoji="0" lang="en-US" altLang="zh-CN" sz="2000" b="1" i="0" u="none" strike="noStrike" kern="1200" cap="none" spc="0" normalizeH="0" baseline="0" noProof="0" dirty="0">
                <a:ln>
                  <a:noFill/>
                </a:ln>
                <a:solidFill>
                  <a:srgbClr val="EAB905"/>
                </a:solidFill>
                <a:effectLst/>
                <a:uLnTx/>
                <a:uFillTx/>
                <a:cs typeface="+mn-ea"/>
                <a:sym typeface="+mn-lt"/>
              </a:rPr>
              <a:t>macro</a:t>
            </a:r>
            <a:r>
              <a:rPr kumimoji="0" lang="en-US" altLang="zh-CN" sz="2000" b="1" i="0" u="none" strike="noStrike" kern="1200" cap="none" spc="0" normalizeH="0" baseline="0" noProof="0" dirty="0">
                <a:ln>
                  <a:noFill/>
                </a:ln>
                <a:solidFill>
                  <a:srgbClr val="000000"/>
                </a:solidFill>
                <a:effectLst/>
                <a:uLnTx/>
                <a:uFillTx/>
                <a:cs typeface="+mn-ea"/>
                <a:sym typeface="+mn-lt"/>
              </a:rPr>
              <a:t> </a:t>
            </a:r>
            <a:r>
              <a:rPr kumimoji="0" lang="en-US" altLang="zh-CN" sz="2000" b="0" i="0" u="none" strike="noStrike" kern="1200" cap="none" spc="0" normalizeH="0" baseline="0" noProof="0" dirty="0">
                <a:ln>
                  <a:noFill/>
                </a:ln>
                <a:solidFill>
                  <a:srgbClr val="000000"/>
                </a:solidFill>
                <a:effectLst/>
                <a:uLnTx/>
                <a:uFillTx/>
                <a:cs typeface="+mn-ea"/>
                <a:sym typeface="+mn-lt"/>
              </a:rPr>
              <a:t>level</a:t>
            </a:r>
          </a:p>
        </p:txBody>
      </p:sp>
      <p:grpSp>
        <p:nvGrpSpPr>
          <p:cNvPr id="2" name="组合 1"/>
          <p:cNvGrpSpPr/>
          <p:nvPr/>
        </p:nvGrpSpPr>
        <p:grpSpPr>
          <a:xfrm rot="16200000">
            <a:off x="2792492" y="2471209"/>
            <a:ext cx="1562114" cy="1223376"/>
            <a:chOff x="3978804" y="2864046"/>
            <a:chExt cx="1562114" cy="1223376"/>
          </a:xfrm>
        </p:grpSpPr>
        <p:sp>
          <p:nvSpPr>
            <p:cNvPr id="9" name="ï$ḷïďé"/>
            <p:cNvSpPr/>
            <p:nvPr/>
          </p:nvSpPr>
          <p:spPr>
            <a:xfrm rot="8100000">
              <a:off x="4319611" y="2864046"/>
              <a:ext cx="1221307" cy="1223376"/>
            </a:xfrm>
            <a:custGeom>
              <a:avLst/>
              <a:gdLst/>
              <a:ahLst/>
              <a:cxnLst>
                <a:cxn ang="0">
                  <a:pos x="wd2" y="hd2"/>
                </a:cxn>
                <a:cxn ang="5400000">
                  <a:pos x="wd2" y="hd2"/>
                </a:cxn>
                <a:cxn ang="10800000">
                  <a:pos x="wd2" y="hd2"/>
                </a:cxn>
                <a:cxn ang="16200000">
                  <a:pos x="wd2" y="hd2"/>
                </a:cxn>
              </a:cxnLst>
              <a:rect l="0" t="0" r="r" b="b"/>
              <a:pathLst>
                <a:path w="21600" h="21600" extrusionOk="0">
                  <a:moveTo>
                    <a:pt x="21600" y="13523"/>
                  </a:moveTo>
                  <a:cubicBezTo>
                    <a:pt x="21600" y="11878"/>
                    <a:pt x="20978" y="10307"/>
                    <a:pt x="19806" y="9137"/>
                  </a:cubicBezTo>
                  <a:cubicBezTo>
                    <a:pt x="10617" y="0"/>
                    <a:pt x="10617" y="0"/>
                    <a:pt x="10617" y="0"/>
                  </a:cubicBezTo>
                  <a:cubicBezTo>
                    <a:pt x="0" y="10599"/>
                    <a:pt x="0" y="10599"/>
                    <a:pt x="0" y="10599"/>
                  </a:cubicBezTo>
                  <a:cubicBezTo>
                    <a:pt x="9153" y="19773"/>
                    <a:pt x="9153" y="19773"/>
                    <a:pt x="9153" y="19773"/>
                  </a:cubicBezTo>
                  <a:cubicBezTo>
                    <a:pt x="10324" y="20942"/>
                    <a:pt x="11898" y="21600"/>
                    <a:pt x="13546" y="21600"/>
                  </a:cubicBezTo>
                  <a:cubicBezTo>
                    <a:pt x="21600" y="21600"/>
                    <a:pt x="21600" y="21600"/>
                    <a:pt x="21600" y="21600"/>
                  </a:cubicBezTo>
                  <a:lnTo>
                    <a:pt x="21600" y="13523"/>
                  </a:lnTo>
                  <a:close/>
                </a:path>
              </a:pathLst>
            </a:custGeom>
            <a:solidFill>
              <a:schemeClr val="accent1"/>
            </a:solidFill>
            <a:ln w="12700" cap="flat">
              <a:noFill/>
              <a:miter lim="400000"/>
            </a:ln>
            <a:effectLst/>
          </p:spPr>
          <p:txBody>
            <a:bodyPr wrap="square" lIns="91440" tIns="45720" rIns="91440" bIns="45720" anchor="b">
              <a:normAutofit/>
            </a:bodyPr>
            <a:lstStyle/>
            <a:p>
              <a:pPr algn="r">
                <a:lnSpc>
                  <a:spcPct val="130000"/>
                </a:lnSpc>
              </a:pPr>
              <a:endParaRPr sz="3200" b="1" dirty="0">
                <a:solidFill>
                  <a:schemeClr val="bg1"/>
                </a:solidFill>
                <a:cs typeface="+mn-ea"/>
                <a:sym typeface="+mn-lt"/>
              </a:endParaRPr>
            </a:p>
          </p:txBody>
        </p:sp>
        <p:sp>
          <p:nvSpPr>
            <p:cNvPr id="13" name="íṣ1îḋê"/>
            <p:cNvSpPr>
              <a:spLocks noChangeAspect="1"/>
            </p:cNvSpPr>
            <p:nvPr/>
          </p:nvSpPr>
          <p:spPr>
            <a:xfrm rot="5400000">
              <a:off x="4375953" y="3331781"/>
              <a:ext cx="329287" cy="324000"/>
            </a:xfrm>
            <a:custGeom>
              <a:avLst/>
              <a:gdLst>
                <a:gd name="connsiteX0" fmla="*/ 396980 w 599394"/>
                <a:gd name="connsiteY0" fmla="*/ 411566 h 589770"/>
                <a:gd name="connsiteX1" fmla="*/ 485009 w 599394"/>
                <a:gd name="connsiteY1" fmla="*/ 411566 h 589770"/>
                <a:gd name="connsiteX2" fmla="*/ 485009 w 599394"/>
                <a:gd name="connsiteY2" fmla="*/ 499521 h 589770"/>
                <a:gd name="connsiteX3" fmla="*/ 396980 w 599394"/>
                <a:gd name="connsiteY3" fmla="*/ 499521 h 589770"/>
                <a:gd name="connsiteX4" fmla="*/ 255424 w 599394"/>
                <a:gd name="connsiteY4" fmla="*/ 411566 h 589770"/>
                <a:gd name="connsiteX5" fmla="*/ 343453 w 599394"/>
                <a:gd name="connsiteY5" fmla="*/ 411566 h 589770"/>
                <a:gd name="connsiteX6" fmla="*/ 343453 w 599394"/>
                <a:gd name="connsiteY6" fmla="*/ 499521 h 589770"/>
                <a:gd name="connsiteX7" fmla="*/ 255424 w 599394"/>
                <a:gd name="connsiteY7" fmla="*/ 499521 h 589770"/>
                <a:gd name="connsiteX8" fmla="*/ 114311 w 599394"/>
                <a:gd name="connsiteY8" fmla="*/ 411566 h 589770"/>
                <a:gd name="connsiteX9" fmla="*/ 202414 w 599394"/>
                <a:gd name="connsiteY9" fmla="*/ 411566 h 589770"/>
                <a:gd name="connsiteX10" fmla="*/ 202414 w 599394"/>
                <a:gd name="connsiteY10" fmla="*/ 499521 h 589770"/>
                <a:gd name="connsiteX11" fmla="*/ 114311 w 599394"/>
                <a:gd name="connsiteY11" fmla="*/ 499521 h 589770"/>
                <a:gd name="connsiteX12" fmla="*/ 396980 w 599394"/>
                <a:gd name="connsiteY12" fmla="*/ 289110 h 589770"/>
                <a:gd name="connsiteX13" fmla="*/ 485009 w 599394"/>
                <a:gd name="connsiteY13" fmla="*/ 289110 h 589770"/>
                <a:gd name="connsiteX14" fmla="*/ 485009 w 599394"/>
                <a:gd name="connsiteY14" fmla="*/ 377065 h 589770"/>
                <a:gd name="connsiteX15" fmla="*/ 396980 w 599394"/>
                <a:gd name="connsiteY15" fmla="*/ 377065 h 589770"/>
                <a:gd name="connsiteX16" fmla="*/ 255424 w 599394"/>
                <a:gd name="connsiteY16" fmla="*/ 289110 h 589770"/>
                <a:gd name="connsiteX17" fmla="*/ 343453 w 599394"/>
                <a:gd name="connsiteY17" fmla="*/ 289110 h 589770"/>
                <a:gd name="connsiteX18" fmla="*/ 343453 w 599394"/>
                <a:gd name="connsiteY18" fmla="*/ 377065 h 589770"/>
                <a:gd name="connsiteX19" fmla="*/ 255424 w 599394"/>
                <a:gd name="connsiteY19" fmla="*/ 377065 h 589770"/>
                <a:gd name="connsiteX20" fmla="*/ 114311 w 599394"/>
                <a:gd name="connsiteY20" fmla="*/ 289110 h 589770"/>
                <a:gd name="connsiteX21" fmla="*/ 202414 w 599394"/>
                <a:gd name="connsiteY21" fmla="*/ 289110 h 589770"/>
                <a:gd name="connsiteX22" fmla="*/ 202414 w 599394"/>
                <a:gd name="connsiteY22" fmla="*/ 377065 h 589770"/>
                <a:gd name="connsiteX23" fmla="*/ 114311 w 599394"/>
                <a:gd name="connsiteY23" fmla="*/ 377065 h 589770"/>
                <a:gd name="connsiteX24" fmla="*/ 73311 w 599394"/>
                <a:gd name="connsiteY24" fmla="*/ 262427 h 589770"/>
                <a:gd name="connsiteX25" fmla="*/ 64089 w 599394"/>
                <a:gd name="connsiteY25" fmla="*/ 271635 h 589770"/>
                <a:gd name="connsiteX26" fmla="*/ 64089 w 599394"/>
                <a:gd name="connsiteY26" fmla="*/ 517027 h 589770"/>
                <a:gd name="connsiteX27" fmla="*/ 73311 w 599394"/>
                <a:gd name="connsiteY27" fmla="*/ 526235 h 589770"/>
                <a:gd name="connsiteX28" fmla="*/ 526083 w 599394"/>
                <a:gd name="connsiteY28" fmla="*/ 526235 h 589770"/>
                <a:gd name="connsiteX29" fmla="*/ 535305 w 599394"/>
                <a:gd name="connsiteY29" fmla="*/ 517027 h 589770"/>
                <a:gd name="connsiteX30" fmla="*/ 535305 w 599394"/>
                <a:gd name="connsiteY30" fmla="*/ 271635 h 589770"/>
                <a:gd name="connsiteX31" fmla="*/ 526083 w 599394"/>
                <a:gd name="connsiteY31" fmla="*/ 262427 h 589770"/>
                <a:gd name="connsiteX32" fmla="*/ 437558 w 599394"/>
                <a:gd name="connsiteY32" fmla="*/ 35911 h 589770"/>
                <a:gd name="connsiteX33" fmla="*/ 428336 w 599394"/>
                <a:gd name="connsiteY33" fmla="*/ 45119 h 589770"/>
                <a:gd name="connsiteX34" fmla="*/ 428336 w 599394"/>
                <a:gd name="connsiteY34" fmla="*/ 169887 h 589770"/>
                <a:gd name="connsiteX35" fmla="*/ 437558 w 599394"/>
                <a:gd name="connsiteY35" fmla="*/ 179095 h 589770"/>
                <a:gd name="connsiteX36" fmla="*/ 473982 w 599394"/>
                <a:gd name="connsiteY36" fmla="*/ 179095 h 589770"/>
                <a:gd name="connsiteX37" fmla="*/ 483204 w 599394"/>
                <a:gd name="connsiteY37" fmla="*/ 169887 h 589770"/>
                <a:gd name="connsiteX38" fmla="*/ 483204 w 599394"/>
                <a:gd name="connsiteY38" fmla="*/ 45119 h 589770"/>
                <a:gd name="connsiteX39" fmla="*/ 473982 w 599394"/>
                <a:gd name="connsiteY39" fmla="*/ 35911 h 589770"/>
                <a:gd name="connsiteX40" fmla="*/ 125412 w 599394"/>
                <a:gd name="connsiteY40" fmla="*/ 35911 h 589770"/>
                <a:gd name="connsiteX41" fmla="*/ 116190 w 599394"/>
                <a:gd name="connsiteY41" fmla="*/ 45119 h 589770"/>
                <a:gd name="connsiteX42" fmla="*/ 116190 w 599394"/>
                <a:gd name="connsiteY42" fmla="*/ 169887 h 589770"/>
                <a:gd name="connsiteX43" fmla="*/ 125412 w 599394"/>
                <a:gd name="connsiteY43" fmla="*/ 179095 h 589770"/>
                <a:gd name="connsiteX44" fmla="*/ 161836 w 599394"/>
                <a:gd name="connsiteY44" fmla="*/ 179095 h 589770"/>
                <a:gd name="connsiteX45" fmla="*/ 171058 w 599394"/>
                <a:gd name="connsiteY45" fmla="*/ 169887 h 589770"/>
                <a:gd name="connsiteX46" fmla="*/ 171058 w 599394"/>
                <a:gd name="connsiteY46" fmla="*/ 45119 h 589770"/>
                <a:gd name="connsiteX47" fmla="*/ 161836 w 599394"/>
                <a:gd name="connsiteY47" fmla="*/ 35911 h 589770"/>
                <a:gd name="connsiteX48" fmla="*/ 92676 w 599394"/>
                <a:gd name="connsiteY48" fmla="*/ 0 h 589770"/>
                <a:gd name="connsiteX49" fmla="*/ 194573 w 599394"/>
                <a:gd name="connsiteY49" fmla="*/ 0 h 589770"/>
                <a:gd name="connsiteX50" fmla="*/ 207021 w 599394"/>
                <a:gd name="connsiteY50" fmla="*/ 12431 h 589770"/>
                <a:gd name="connsiteX51" fmla="*/ 207021 w 599394"/>
                <a:gd name="connsiteY51" fmla="*/ 84713 h 589770"/>
                <a:gd name="connsiteX52" fmla="*/ 392373 w 599394"/>
                <a:gd name="connsiteY52" fmla="*/ 84713 h 589770"/>
                <a:gd name="connsiteX53" fmla="*/ 392373 w 599394"/>
                <a:gd name="connsiteY53" fmla="*/ 12431 h 589770"/>
                <a:gd name="connsiteX54" fmla="*/ 404360 w 599394"/>
                <a:gd name="connsiteY54" fmla="*/ 0 h 589770"/>
                <a:gd name="connsiteX55" fmla="*/ 506718 w 599394"/>
                <a:gd name="connsiteY55" fmla="*/ 0 h 589770"/>
                <a:gd name="connsiteX56" fmla="*/ 519167 w 599394"/>
                <a:gd name="connsiteY56" fmla="*/ 12431 h 589770"/>
                <a:gd name="connsiteX57" fmla="*/ 519167 w 599394"/>
                <a:gd name="connsiteY57" fmla="*/ 84713 h 589770"/>
                <a:gd name="connsiteX58" fmla="*/ 586945 w 599394"/>
                <a:gd name="connsiteY58" fmla="*/ 84713 h 589770"/>
                <a:gd name="connsiteX59" fmla="*/ 599394 w 599394"/>
                <a:gd name="connsiteY59" fmla="*/ 97144 h 589770"/>
                <a:gd name="connsiteX60" fmla="*/ 599394 w 599394"/>
                <a:gd name="connsiteY60" fmla="*/ 577800 h 589770"/>
                <a:gd name="connsiteX61" fmla="*/ 586945 w 599394"/>
                <a:gd name="connsiteY61" fmla="*/ 589770 h 589770"/>
                <a:gd name="connsiteX62" fmla="*/ 12449 w 599394"/>
                <a:gd name="connsiteY62" fmla="*/ 589770 h 589770"/>
                <a:gd name="connsiteX63" fmla="*/ 0 w 599394"/>
                <a:gd name="connsiteY63" fmla="*/ 577800 h 589770"/>
                <a:gd name="connsiteX64" fmla="*/ 0 w 599394"/>
                <a:gd name="connsiteY64" fmla="*/ 97144 h 589770"/>
                <a:gd name="connsiteX65" fmla="*/ 12449 w 599394"/>
                <a:gd name="connsiteY65" fmla="*/ 84713 h 589770"/>
                <a:gd name="connsiteX66" fmla="*/ 80227 w 599394"/>
                <a:gd name="connsiteY66" fmla="*/ 84713 h 589770"/>
                <a:gd name="connsiteX67" fmla="*/ 80227 w 599394"/>
                <a:gd name="connsiteY67" fmla="*/ 12431 h 589770"/>
                <a:gd name="connsiteX68" fmla="*/ 92676 w 599394"/>
                <a:gd name="connsiteY68" fmla="*/ 0 h 589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599394" h="589770">
                  <a:moveTo>
                    <a:pt x="396980" y="411566"/>
                  </a:moveTo>
                  <a:lnTo>
                    <a:pt x="485009" y="411566"/>
                  </a:lnTo>
                  <a:lnTo>
                    <a:pt x="485009" y="499521"/>
                  </a:lnTo>
                  <a:lnTo>
                    <a:pt x="396980" y="499521"/>
                  </a:lnTo>
                  <a:close/>
                  <a:moveTo>
                    <a:pt x="255424" y="411566"/>
                  </a:moveTo>
                  <a:lnTo>
                    <a:pt x="343453" y="411566"/>
                  </a:lnTo>
                  <a:lnTo>
                    <a:pt x="343453" y="499521"/>
                  </a:lnTo>
                  <a:lnTo>
                    <a:pt x="255424" y="499521"/>
                  </a:lnTo>
                  <a:close/>
                  <a:moveTo>
                    <a:pt x="114311" y="411566"/>
                  </a:moveTo>
                  <a:lnTo>
                    <a:pt x="202414" y="411566"/>
                  </a:lnTo>
                  <a:lnTo>
                    <a:pt x="202414" y="499521"/>
                  </a:lnTo>
                  <a:lnTo>
                    <a:pt x="114311" y="499521"/>
                  </a:lnTo>
                  <a:close/>
                  <a:moveTo>
                    <a:pt x="396980" y="289110"/>
                  </a:moveTo>
                  <a:lnTo>
                    <a:pt x="485009" y="289110"/>
                  </a:lnTo>
                  <a:lnTo>
                    <a:pt x="485009" y="377065"/>
                  </a:lnTo>
                  <a:lnTo>
                    <a:pt x="396980" y="377065"/>
                  </a:lnTo>
                  <a:close/>
                  <a:moveTo>
                    <a:pt x="255424" y="289110"/>
                  </a:moveTo>
                  <a:lnTo>
                    <a:pt x="343453" y="289110"/>
                  </a:lnTo>
                  <a:lnTo>
                    <a:pt x="343453" y="377065"/>
                  </a:lnTo>
                  <a:lnTo>
                    <a:pt x="255424" y="377065"/>
                  </a:lnTo>
                  <a:close/>
                  <a:moveTo>
                    <a:pt x="114311" y="289110"/>
                  </a:moveTo>
                  <a:lnTo>
                    <a:pt x="202414" y="289110"/>
                  </a:lnTo>
                  <a:lnTo>
                    <a:pt x="202414" y="377065"/>
                  </a:lnTo>
                  <a:lnTo>
                    <a:pt x="114311" y="377065"/>
                  </a:lnTo>
                  <a:close/>
                  <a:moveTo>
                    <a:pt x="73311" y="262427"/>
                  </a:moveTo>
                  <a:cubicBezTo>
                    <a:pt x="68239" y="262427"/>
                    <a:pt x="64089" y="266570"/>
                    <a:pt x="64089" y="271635"/>
                  </a:cubicBezTo>
                  <a:lnTo>
                    <a:pt x="64089" y="517027"/>
                  </a:lnTo>
                  <a:cubicBezTo>
                    <a:pt x="64089" y="522091"/>
                    <a:pt x="68239" y="526235"/>
                    <a:pt x="73311" y="526235"/>
                  </a:cubicBezTo>
                  <a:lnTo>
                    <a:pt x="526083" y="526235"/>
                  </a:lnTo>
                  <a:cubicBezTo>
                    <a:pt x="531155" y="526235"/>
                    <a:pt x="535305" y="522091"/>
                    <a:pt x="535305" y="517027"/>
                  </a:cubicBezTo>
                  <a:lnTo>
                    <a:pt x="535305" y="271635"/>
                  </a:lnTo>
                  <a:cubicBezTo>
                    <a:pt x="535305" y="266570"/>
                    <a:pt x="531155" y="262427"/>
                    <a:pt x="526083" y="262427"/>
                  </a:cubicBezTo>
                  <a:close/>
                  <a:moveTo>
                    <a:pt x="437558" y="35911"/>
                  </a:moveTo>
                  <a:cubicBezTo>
                    <a:pt x="432486" y="35911"/>
                    <a:pt x="428336" y="40055"/>
                    <a:pt x="428336" y="45119"/>
                  </a:cubicBezTo>
                  <a:lnTo>
                    <a:pt x="428336" y="169887"/>
                  </a:lnTo>
                  <a:cubicBezTo>
                    <a:pt x="428336" y="174951"/>
                    <a:pt x="432486" y="179095"/>
                    <a:pt x="437558" y="179095"/>
                  </a:cubicBezTo>
                  <a:lnTo>
                    <a:pt x="473982" y="179095"/>
                  </a:lnTo>
                  <a:cubicBezTo>
                    <a:pt x="479054" y="179095"/>
                    <a:pt x="483204" y="174951"/>
                    <a:pt x="483204" y="169887"/>
                  </a:cubicBezTo>
                  <a:lnTo>
                    <a:pt x="483204" y="45119"/>
                  </a:lnTo>
                  <a:cubicBezTo>
                    <a:pt x="483204" y="40055"/>
                    <a:pt x="479054" y="35911"/>
                    <a:pt x="473982" y="35911"/>
                  </a:cubicBezTo>
                  <a:close/>
                  <a:moveTo>
                    <a:pt x="125412" y="35911"/>
                  </a:moveTo>
                  <a:cubicBezTo>
                    <a:pt x="120340" y="35911"/>
                    <a:pt x="116190" y="40055"/>
                    <a:pt x="116190" y="45119"/>
                  </a:cubicBezTo>
                  <a:lnTo>
                    <a:pt x="116190" y="169887"/>
                  </a:lnTo>
                  <a:cubicBezTo>
                    <a:pt x="116190" y="174951"/>
                    <a:pt x="120340" y="179095"/>
                    <a:pt x="125412" y="179095"/>
                  </a:cubicBezTo>
                  <a:lnTo>
                    <a:pt x="161836" y="179095"/>
                  </a:lnTo>
                  <a:cubicBezTo>
                    <a:pt x="166908" y="179095"/>
                    <a:pt x="171058" y="174951"/>
                    <a:pt x="171058" y="169887"/>
                  </a:cubicBezTo>
                  <a:lnTo>
                    <a:pt x="171058" y="45119"/>
                  </a:lnTo>
                  <a:cubicBezTo>
                    <a:pt x="171058" y="40055"/>
                    <a:pt x="166908" y="35911"/>
                    <a:pt x="161836" y="35911"/>
                  </a:cubicBezTo>
                  <a:close/>
                  <a:moveTo>
                    <a:pt x="92676" y="0"/>
                  </a:moveTo>
                  <a:lnTo>
                    <a:pt x="194573" y="0"/>
                  </a:lnTo>
                  <a:cubicBezTo>
                    <a:pt x="201489" y="0"/>
                    <a:pt x="207021" y="5525"/>
                    <a:pt x="207021" y="12431"/>
                  </a:cubicBezTo>
                  <a:lnTo>
                    <a:pt x="207021" y="84713"/>
                  </a:lnTo>
                  <a:lnTo>
                    <a:pt x="392373" y="84713"/>
                  </a:lnTo>
                  <a:lnTo>
                    <a:pt x="392373" y="12431"/>
                  </a:lnTo>
                  <a:cubicBezTo>
                    <a:pt x="392373" y="5525"/>
                    <a:pt x="397905" y="0"/>
                    <a:pt x="404360" y="0"/>
                  </a:cubicBezTo>
                  <a:lnTo>
                    <a:pt x="506718" y="0"/>
                  </a:lnTo>
                  <a:cubicBezTo>
                    <a:pt x="513635" y="0"/>
                    <a:pt x="519167" y="5525"/>
                    <a:pt x="519167" y="12431"/>
                  </a:cubicBezTo>
                  <a:lnTo>
                    <a:pt x="519167" y="84713"/>
                  </a:lnTo>
                  <a:lnTo>
                    <a:pt x="586945" y="84713"/>
                  </a:lnTo>
                  <a:cubicBezTo>
                    <a:pt x="593861" y="84713"/>
                    <a:pt x="599394" y="90238"/>
                    <a:pt x="599394" y="97144"/>
                  </a:cubicBezTo>
                  <a:lnTo>
                    <a:pt x="599394" y="577800"/>
                  </a:lnTo>
                  <a:cubicBezTo>
                    <a:pt x="599394" y="584245"/>
                    <a:pt x="593861" y="589770"/>
                    <a:pt x="586945" y="589770"/>
                  </a:cubicBezTo>
                  <a:lnTo>
                    <a:pt x="12449" y="589770"/>
                  </a:lnTo>
                  <a:cubicBezTo>
                    <a:pt x="5533" y="589770"/>
                    <a:pt x="0" y="584245"/>
                    <a:pt x="0" y="577800"/>
                  </a:cubicBezTo>
                  <a:lnTo>
                    <a:pt x="0" y="97144"/>
                  </a:lnTo>
                  <a:cubicBezTo>
                    <a:pt x="0" y="90238"/>
                    <a:pt x="5533" y="84713"/>
                    <a:pt x="12449" y="84713"/>
                  </a:cubicBezTo>
                  <a:lnTo>
                    <a:pt x="80227" y="84713"/>
                  </a:lnTo>
                  <a:lnTo>
                    <a:pt x="80227" y="12431"/>
                  </a:lnTo>
                  <a:cubicBezTo>
                    <a:pt x="80227" y="5525"/>
                    <a:pt x="85759" y="0"/>
                    <a:pt x="92676" y="0"/>
                  </a:cubicBezTo>
                  <a:close/>
                </a:path>
              </a:pathLst>
            </a:custGeom>
            <a:solidFill>
              <a:schemeClr val="bg1"/>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1440" tIns="45720" rIns="91440" bIns="45720" numCol="1" spcCol="1270" anchor="ctr" anchorCtr="0">
              <a:normAutofit fontScale="55000" lnSpcReduction="20000"/>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lvl="0" algn="ctr" defTabSz="977900">
                <a:lnSpc>
                  <a:spcPct val="150000"/>
                </a:lnSpc>
                <a:spcBef>
                  <a:spcPct val="0"/>
                </a:spcBef>
                <a:spcAft>
                  <a:spcPct val="0"/>
                </a:spcAft>
              </a:pPr>
              <a:endParaRPr lang="en-US" sz="2200" kern="1200">
                <a:cs typeface="+mn-ea"/>
                <a:sym typeface="+mn-lt"/>
              </a:endParaRPr>
            </a:p>
          </p:txBody>
        </p:sp>
        <p:cxnSp>
          <p:nvCxnSpPr>
            <p:cNvPr id="27" name="直接连接符 26"/>
            <p:cNvCxnSpPr/>
            <p:nvPr/>
          </p:nvCxnSpPr>
          <p:spPr>
            <a:xfrm flipH="1">
              <a:off x="3978804" y="3481404"/>
              <a:ext cx="7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
        <p:nvSpPr>
          <p:cNvPr id="38" name="íś1ïḍé"/>
          <p:cNvSpPr txBox="1"/>
          <p:nvPr/>
        </p:nvSpPr>
        <p:spPr bwMode="auto">
          <a:xfrm>
            <a:off x="6929810" y="3870091"/>
            <a:ext cx="3877330"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b">
            <a:no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L="0" marR="0" lvl="0" indent="0" defTabSz="913765" rtl="0" eaLnBrk="1" fontAlgn="auto" latinLnBrk="0" hangingPunct="1">
              <a:lnSpc>
                <a:spcPct val="150000"/>
              </a:lnSpc>
              <a:spcBef>
                <a:spcPct val="0"/>
              </a:spcBef>
              <a:buClrTx/>
              <a:buSzTx/>
              <a:buFontTx/>
              <a:buNone/>
              <a:defRPr/>
            </a:pPr>
            <a:r>
              <a:rPr kumimoji="0" lang="en-US" altLang="zh-CN" b="1" i="0" u="none" strike="noStrike" kern="1200" cap="none" spc="0" normalizeH="0" baseline="0" noProof="0" dirty="0">
                <a:ln>
                  <a:noFill/>
                </a:ln>
                <a:solidFill>
                  <a:srgbClr val="EAB905"/>
                </a:solidFill>
                <a:effectLst/>
                <a:uLnTx/>
                <a:uFillTx/>
                <a:cs typeface="+mn-ea"/>
                <a:sym typeface="+mn-lt"/>
              </a:rPr>
              <a:t>Qualitative</a:t>
            </a:r>
            <a:r>
              <a:rPr kumimoji="0" lang="en-US" altLang="zh-CN" b="1" i="0" u="none" strike="noStrike" kern="1200" cap="none" spc="0" normalizeH="0" baseline="0" noProof="0" dirty="0">
                <a:ln>
                  <a:noFill/>
                </a:ln>
                <a:solidFill>
                  <a:srgbClr val="000000"/>
                </a:solidFill>
                <a:effectLst/>
                <a:uLnTx/>
                <a:uFillTx/>
                <a:cs typeface="+mn-ea"/>
                <a:sym typeface="+mn-lt"/>
              </a:rPr>
              <a:t> </a:t>
            </a:r>
            <a:r>
              <a:rPr lang="en-US" altLang="zh-CN" b="1" dirty="0">
                <a:solidFill>
                  <a:srgbClr val="000000"/>
                </a:solidFill>
                <a:cs typeface="+mn-ea"/>
                <a:sym typeface="+mn-lt"/>
              </a:rPr>
              <a:t>I</a:t>
            </a:r>
            <a:r>
              <a:rPr kumimoji="0" lang="en-US" altLang="zh-CN" b="1" i="0" u="none" strike="noStrike" kern="1200" cap="none" spc="0" normalizeH="0" baseline="0" noProof="0" dirty="0">
                <a:ln>
                  <a:noFill/>
                </a:ln>
                <a:solidFill>
                  <a:srgbClr val="000000"/>
                </a:solidFill>
                <a:effectLst/>
                <a:uLnTx/>
                <a:uFillTx/>
                <a:cs typeface="+mn-ea"/>
                <a:sym typeface="+mn-lt"/>
              </a:rPr>
              <a:t>n-depth </a:t>
            </a:r>
            <a:r>
              <a:rPr lang="en-US" altLang="zh-CN" b="1" dirty="0">
                <a:solidFill>
                  <a:srgbClr val="000000"/>
                </a:solidFill>
                <a:cs typeface="+mn-ea"/>
                <a:sym typeface="+mn-lt"/>
              </a:rPr>
              <a:t>I</a:t>
            </a:r>
            <a:r>
              <a:rPr kumimoji="0" lang="en-US" altLang="zh-CN" b="1" i="0" u="none" strike="noStrike" kern="1200" cap="none" spc="0" normalizeH="0" baseline="0" noProof="0" dirty="0" err="1">
                <a:ln>
                  <a:noFill/>
                </a:ln>
                <a:solidFill>
                  <a:srgbClr val="000000"/>
                </a:solidFill>
                <a:effectLst/>
                <a:uLnTx/>
                <a:uFillTx/>
                <a:cs typeface="+mn-ea"/>
                <a:sym typeface="+mn-lt"/>
              </a:rPr>
              <a:t>nterviews</a:t>
            </a:r>
            <a:endParaRPr kumimoji="0" lang="en-US" altLang="zh-CN" b="1" i="0" u="none" strike="noStrike" kern="1200" cap="none" spc="0" normalizeH="0" baseline="0" noProof="0" dirty="0">
              <a:ln>
                <a:noFill/>
              </a:ln>
              <a:solidFill>
                <a:srgbClr val="000000"/>
              </a:solidFill>
              <a:effectLst/>
              <a:uLnTx/>
              <a:uFillTx/>
              <a:cs typeface="+mn-ea"/>
              <a:sym typeface="+mn-lt"/>
            </a:endParaRPr>
          </a:p>
        </p:txBody>
      </p:sp>
      <p:sp>
        <p:nvSpPr>
          <p:cNvPr id="39" name="íŝļiḓè"/>
          <p:cNvSpPr/>
          <p:nvPr/>
        </p:nvSpPr>
        <p:spPr bwMode="auto">
          <a:xfrm>
            <a:off x="6206549" y="4556156"/>
            <a:ext cx="5174673" cy="829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lvl="0" algn="ctr">
              <a:lnSpc>
                <a:spcPct val="130000"/>
              </a:lnSpc>
              <a:spcBef>
                <a:spcPct val="0"/>
              </a:spcBef>
              <a:spcAft>
                <a:spcPct val="0"/>
              </a:spcAft>
              <a:defRPr/>
            </a:pPr>
            <a:r>
              <a:rPr lang="en-US" altLang="zh-CN" sz="2000" dirty="0">
                <a:solidFill>
                  <a:srgbClr val="000000"/>
                </a:solidFill>
                <a:cs typeface="+mn-ea"/>
                <a:sym typeface="+mn-lt"/>
              </a:rPr>
              <a:t>P</a:t>
            </a:r>
            <a:r>
              <a:rPr kumimoji="0" lang="en-US" altLang="zh-CN" sz="2000" b="0" i="0" u="none" strike="noStrike" kern="1200" cap="none" spc="0" normalizeH="0" baseline="0" noProof="0" dirty="0" err="1">
                <a:ln>
                  <a:noFill/>
                </a:ln>
                <a:solidFill>
                  <a:srgbClr val="000000"/>
                </a:solidFill>
                <a:effectLst/>
                <a:uLnTx/>
                <a:uFillTx/>
                <a:cs typeface="+mn-ea"/>
                <a:sym typeface="+mn-lt"/>
              </a:rPr>
              <a:t>roviding</a:t>
            </a:r>
            <a:r>
              <a:rPr kumimoji="0" lang="en-US" altLang="zh-CN" sz="2000" b="0" i="0" u="none" strike="noStrike" kern="1200" cap="none" spc="0" normalizeH="0" baseline="0" noProof="0" dirty="0">
                <a:ln>
                  <a:noFill/>
                </a:ln>
                <a:solidFill>
                  <a:srgbClr val="000000"/>
                </a:solidFill>
                <a:effectLst/>
                <a:uLnTx/>
                <a:uFillTx/>
                <a:cs typeface="+mn-ea"/>
                <a:sym typeface="+mn-lt"/>
              </a:rPr>
              <a:t> insights into </a:t>
            </a:r>
          </a:p>
          <a:p>
            <a:pPr lvl="0" algn="ctr">
              <a:lnSpc>
                <a:spcPct val="130000"/>
              </a:lnSpc>
              <a:spcBef>
                <a:spcPct val="0"/>
              </a:spcBef>
              <a:spcAft>
                <a:spcPct val="0"/>
              </a:spcAft>
              <a:defRPr/>
            </a:pPr>
            <a:r>
              <a:rPr kumimoji="0" lang="en-US" altLang="zh-CN" sz="2000" b="1" i="0" u="none" strike="noStrike" kern="1200" cap="none" spc="0" normalizeH="0" baseline="0" noProof="0" dirty="0">
                <a:ln>
                  <a:noFill/>
                </a:ln>
                <a:solidFill>
                  <a:srgbClr val="EAB905"/>
                </a:solidFill>
                <a:effectLst/>
                <a:uLnTx/>
                <a:uFillTx/>
                <a:cs typeface="+mn-ea"/>
                <a:sym typeface="+mn-lt"/>
              </a:rPr>
              <a:t>individual</a:t>
            </a:r>
            <a:r>
              <a:rPr kumimoji="0" lang="en-US" altLang="zh-CN" sz="2000" b="1" i="0" u="none" strike="noStrike" kern="1200" cap="none" spc="0" normalizeH="0" baseline="0" noProof="0" dirty="0">
                <a:ln>
                  <a:noFill/>
                </a:ln>
                <a:solidFill>
                  <a:srgbClr val="000000"/>
                </a:solidFill>
                <a:effectLst/>
                <a:uLnTx/>
                <a:uFillTx/>
                <a:cs typeface="+mn-ea"/>
                <a:sym typeface="+mn-lt"/>
              </a:rPr>
              <a:t> </a:t>
            </a:r>
            <a:r>
              <a:rPr kumimoji="0" lang="en-US" altLang="zh-CN" sz="2000" b="0" i="0" u="none" strike="noStrike" kern="1200" cap="none" spc="0" normalizeH="0" baseline="0" noProof="0" dirty="0">
                <a:ln>
                  <a:noFill/>
                </a:ln>
                <a:solidFill>
                  <a:srgbClr val="000000"/>
                </a:solidFill>
                <a:effectLst/>
                <a:uLnTx/>
                <a:uFillTx/>
                <a:cs typeface="+mn-ea"/>
                <a:sym typeface="+mn-lt"/>
              </a:rPr>
              <a:t>experiences and perceptions</a:t>
            </a:r>
          </a:p>
        </p:txBody>
      </p:sp>
      <p:grpSp>
        <p:nvGrpSpPr>
          <p:cNvPr id="49" name="组合 48"/>
          <p:cNvGrpSpPr/>
          <p:nvPr/>
        </p:nvGrpSpPr>
        <p:grpSpPr>
          <a:xfrm rot="16200000">
            <a:off x="7994782" y="2471209"/>
            <a:ext cx="1562114" cy="1223376"/>
            <a:chOff x="3978804" y="2864046"/>
            <a:chExt cx="1562114" cy="1223376"/>
          </a:xfrm>
        </p:grpSpPr>
        <p:sp>
          <p:nvSpPr>
            <p:cNvPr id="50" name="ï$ḷïďé"/>
            <p:cNvSpPr/>
            <p:nvPr/>
          </p:nvSpPr>
          <p:spPr>
            <a:xfrm rot="8100000">
              <a:off x="4319611" y="2864046"/>
              <a:ext cx="1221307" cy="1223376"/>
            </a:xfrm>
            <a:custGeom>
              <a:avLst/>
              <a:gdLst/>
              <a:ahLst/>
              <a:cxnLst>
                <a:cxn ang="0">
                  <a:pos x="wd2" y="hd2"/>
                </a:cxn>
                <a:cxn ang="5400000">
                  <a:pos x="wd2" y="hd2"/>
                </a:cxn>
                <a:cxn ang="10800000">
                  <a:pos x="wd2" y="hd2"/>
                </a:cxn>
                <a:cxn ang="16200000">
                  <a:pos x="wd2" y="hd2"/>
                </a:cxn>
              </a:cxnLst>
              <a:rect l="0" t="0" r="r" b="b"/>
              <a:pathLst>
                <a:path w="21600" h="21600" extrusionOk="0">
                  <a:moveTo>
                    <a:pt x="21600" y="13523"/>
                  </a:moveTo>
                  <a:cubicBezTo>
                    <a:pt x="21600" y="11878"/>
                    <a:pt x="20978" y="10307"/>
                    <a:pt x="19806" y="9137"/>
                  </a:cubicBezTo>
                  <a:cubicBezTo>
                    <a:pt x="10617" y="0"/>
                    <a:pt x="10617" y="0"/>
                    <a:pt x="10617" y="0"/>
                  </a:cubicBezTo>
                  <a:cubicBezTo>
                    <a:pt x="0" y="10599"/>
                    <a:pt x="0" y="10599"/>
                    <a:pt x="0" y="10599"/>
                  </a:cubicBezTo>
                  <a:cubicBezTo>
                    <a:pt x="9153" y="19773"/>
                    <a:pt x="9153" y="19773"/>
                    <a:pt x="9153" y="19773"/>
                  </a:cubicBezTo>
                  <a:cubicBezTo>
                    <a:pt x="10324" y="20942"/>
                    <a:pt x="11898" y="21600"/>
                    <a:pt x="13546" y="21600"/>
                  </a:cubicBezTo>
                  <a:cubicBezTo>
                    <a:pt x="21600" y="21600"/>
                    <a:pt x="21600" y="21600"/>
                    <a:pt x="21600" y="21600"/>
                  </a:cubicBezTo>
                  <a:lnTo>
                    <a:pt x="21600" y="13523"/>
                  </a:lnTo>
                  <a:close/>
                </a:path>
              </a:pathLst>
            </a:custGeom>
            <a:solidFill>
              <a:schemeClr val="accent1"/>
            </a:solidFill>
            <a:ln w="12700" cap="flat">
              <a:noFill/>
              <a:miter lim="400000"/>
            </a:ln>
            <a:effectLst/>
          </p:spPr>
          <p:txBody>
            <a:bodyPr wrap="square" lIns="91440" tIns="45720" rIns="91440" bIns="45720" anchor="b">
              <a:normAutofit/>
            </a:bodyPr>
            <a:lstStyle/>
            <a:p>
              <a:pPr algn="r">
                <a:lnSpc>
                  <a:spcPct val="130000"/>
                </a:lnSpc>
              </a:pPr>
              <a:endParaRPr sz="3200" b="1" dirty="0">
                <a:solidFill>
                  <a:schemeClr val="bg1"/>
                </a:solidFill>
                <a:cs typeface="+mn-ea"/>
                <a:sym typeface="+mn-lt"/>
              </a:endParaRPr>
            </a:p>
          </p:txBody>
        </p:sp>
        <p:sp>
          <p:nvSpPr>
            <p:cNvPr id="51" name="íṣ1îḋê"/>
            <p:cNvSpPr>
              <a:spLocks noChangeAspect="1"/>
            </p:cNvSpPr>
            <p:nvPr/>
          </p:nvSpPr>
          <p:spPr>
            <a:xfrm rot="5400000">
              <a:off x="4375953" y="3331781"/>
              <a:ext cx="329287" cy="324000"/>
            </a:xfrm>
            <a:custGeom>
              <a:avLst/>
              <a:gdLst>
                <a:gd name="connsiteX0" fmla="*/ 396980 w 599394"/>
                <a:gd name="connsiteY0" fmla="*/ 411566 h 589770"/>
                <a:gd name="connsiteX1" fmla="*/ 485009 w 599394"/>
                <a:gd name="connsiteY1" fmla="*/ 411566 h 589770"/>
                <a:gd name="connsiteX2" fmla="*/ 485009 w 599394"/>
                <a:gd name="connsiteY2" fmla="*/ 499521 h 589770"/>
                <a:gd name="connsiteX3" fmla="*/ 396980 w 599394"/>
                <a:gd name="connsiteY3" fmla="*/ 499521 h 589770"/>
                <a:gd name="connsiteX4" fmla="*/ 255424 w 599394"/>
                <a:gd name="connsiteY4" fmla="*/ 411566 h 589770"/>
                <a:gd name="connsiteX5" fmla="*/ 343453 w 599394"/>
                <a:gd name="connsiteY5" fmla="*/ 411566 h 589770"/>
                <a:gd name="connsiteX6" fmla="*/ 343453 w 599394"/>
                <a:gd name="connsiteY6" fmla="*/ 499521 h 589770"/>
                <a:gd name="connsiteX7" fmla="*/ 255424 w 599394"/>
                <a:gd name="connsiteY7" fmla="*/ 499521 h 589770"/>
                <a:gd name="connsiteX8" fmla="*/ 114311 w 599394"/>
                <a:gd name="connsiteY8" fmla="*/ 411566 h 589770"/>
                <a:gd name="connsiteX9" fmla="*/ 202414 w 599394"/>
                <a:gd name="connsiteY9" fmla="*/ 411566 h 589770"/>
                <a:gd name="connsiteX10" fmla="*/ 202414 w 599394"/>
                <a:gd name="connsiteY10" fmla="*/ 499521 h 589770"/>
                <a:gd name="connsiteX11" fmla="*/ 114311 w 599394"/>
                <a:gd name="connsiteY11" fmla="*/ 499521 h 589770"/>
                <a:gd name="connsiteX12" fmla="*/ 396980 w 599394"/>
                <a:gd name="connsiteY12" fmla="*/ 289110 h 589770"/>
                <a:gd name="connsiteX13" fmla="*/ 485009 w 599394"/>
                <a:gd name="connsiteY13" fmla="*/ 289110 h 589770"/>
                <a:gd name="connsiteX14" fmla="*/ 485009 w 599394"/>
                <a:gd name="connsiteY14" fmla="*/ 377065 h 589770"/>
                <a:gd name="connsiteX15" fmla="*/ 396980 w 599394"/>
                <a:gd name="connsiteY15" fmla="*/ 377065 h 589770"/>
                <a:gd name="connsiteX16" fmla="*/ 255424 w 599394"/>
                <a:gd name="connsiteY16" fmla="*/ 289110 h 589770"/>
                <a:gd name="connsiteX17" fmla="*/ 343453 w 599394"/>
                <a:gd name="connsiteY17" fmla="*/ 289110 h 589770"/>
                <a:gd name="connsiteX18" fmla="*/ 343453 w 599394"/>
                <a:gd name="connsiteY18" fmla="*/ 377065 h 589770"/>
                <a:gd name="connsiteX19" fmla="*/ 255424 w 599394"/>
                <a:gd name="connsiteY19" fmla="*/ 377065 h 589770"/>
                <a:gd name="connsiteX20" fmla="*/ 114311 w 599394"/>
                <a:gd name="connsiteY20" fmla="*/ 289110 h 589770"/>
                <a:gd name="connsiteX21" fmla="*/ 202414 w 599394"/>
                <a:gd name="connsiteY21" fmla="*/ 289110 h 589770"/>
                <a:gd name="connsiteX22" fmla="*/ 202414 w 599394"/>
                <a:gd name="connsiteY22" fmla="*/ 377065 h 589770"/>
                <a:gd name="connsiteX23" fmla="*/ 114311 w 599394"/>
                <a:gd name="connsiteY23" fmla="*/ 377065 h 589770"/>
                <a:gd name="connsiteX24" fmla="*/ 73311 w 599394"/>
                <a:gd name="connsiteY24" fmla="*/ 262427 h 589770"/>
                <a:gd name="connsiteX25" fmla="*/ 64089 w 599394"/>
                <a:gd name="connsiteY25" fmla="*/ 271635 h 589770"/>
                <a:gd name="connsiteX26" fmla="*/ 64089 w 599394"/>
                <a:gd name="connsiteY26" fmla="*/ 517027 h 589770"/>
                <a:gd name="connsiteX27" fmla="*/ 73311 w 599394"/>
                <a:gd name="connsiteY27" fmla="*/ 526235 h 589770"/>
                <a:gd name="connsiteX28" fmla="*/ 526083 w 599394"/>
                <a:gd name="connsiteY28" fmla="*/ 526235 h 589770"/>
                <a:gd name="connsiteX29" fmla="*/ 535305 w 599394"/>
                <a:gd name="connsiteY29" fmla="*/ 517027 h 589770"/>
                <a:gd name="connsiteX30" fmla="*/ 535305 w 599394"/>
                <a:gd name="connsiteY30" fmla="*/ 271635 h 589770"/>
                <a:gd name="connsiteX31" fmla="*/ 526083 w 599394"/>
                <a:gd name="connsiteY31" fmla="*/ 262427 h 589770"/>
                <a:gd name="connsiteX32" fmla="*/ 437558 w 599394"/>
                <a:gd name="connsiteY32" fmla="*/ 35911 h 589770"/>
                <a:gd name="connsiteX33" fmla="*/ 428336 w 599394"/>
                <a:gd name="connsiteY33" fmla="*/ 45119 h 589770"/>
                <a:gd name="connsiteX34" fmla="*/ 428336 w 599394"/>
                <a:gd name="connsiteY34" fmla="*/ 169887 h 589770"/>
                <a:gd name="connsiteX35" fmla="*/ 437558 w 599394"/>
                <a:gd name="connsiteY35" fmla="*/ 179095 h 589770"/>
                <a:gd name="connsiteX36" fmla="*/ 473982 w 599394"/>
                <a:gd name="connsiteY36" fmla="*/ 179095 h 589770"/>
                <a:gd name="connsiteX37" fmla="*/ 483204 w 599394"/>
                <a:gd name="connsiteY37" fmla="*/ 169887 h 589770"/>
                <a:gd name="connsiteX38" fmla="*/ 483204 w 599394"/>
                <a:gd name="connsiteY38" fmla="*/ 45119 h 589770"/>
                <a:gd name="connsiteX39" fmla="*/ 473982 w 599394"/>
                <a:gd name="connsiteY39" fmla="*/ 35911 h 589770"/>
                <a:gd name="connsiteX40" fmla="*/ 125412 w 599394"/>
                <a:gd name="connsiteY40" fmla="*/ 35911 h 589770"/>
                <a:gd name="connsiteX41" fmla="*/ 116190 w 599394"/>
                <a:gd name="connsiteY41" fmla="*/ 45119 h 589770"/>
                <a:gd name="connsiteX42" fmla="*/ 116190 w 599394"/>
                <a:gd name="connsiteY42" fmla="*/ 169887 h 589770"/>
                <a:gd name="connsiteX43" fmla="*/ 125412 w 599394"/>
                <a:gd name="connsiteY43" fmla="*/ 179095 h 589770"/>
                <a:gd name="connsiteX44" fmla="*/ 161836 w 599394"/>
                <a:gd name="connsiteY44" fmla="*/ 179095 h 589770"/>
                <a:gd name="connsiteX45" fmla="*/ 171058 w 599394"/>
                <a:gd name="connsiteY45" fmla="*/ 169887 h 589770"/>
                <a:gd name="connsiteX46" fmla="*/ 171058 w 599394"/>
                <a:gd name="connsiteY46" fmla="*/ 45119 h 589770"/>
                <a:gd name="connsiteX47" fmla="*/ 161836 w 599394"/>
                <a:gd name="connsiteY47" fmla="*/ 35911 h 589770"/>
                <a:gd name="connsiteX48" fmla="*/ 92676 w 599394"/>
                <a:gd name="connsiteY48" fmla="*/ 0 h 589770"/>
                <a:gd name="connsiteX49" fmla="*/ 194573 w 599394"/>
                <a:gd name="connsiteY49" fmla="*/ 0 h 589770"/>
                <a:gd name="connsiteX50" fmla="*/ 207021 w 599394"/>
                <a:gd name="connsiteY50" fmla="*/ 12431 h 589770"/>
                <a:gd name="connsiteX51" fmla="*/ 207021 w 599394"/>
                <a:gd name="connsiteY51" fmla="*/ 84713 h 589770"/>
                <a:gd name="connsiteX52" fmla="*/ 392373 w 599394"/>
                <a:gd name="connsiteY52" fmla="*/ 84713 h 589770"/>
                <a:gd name="connsiteX53" fmla="*/ 392373 w 599394"/>
                <a:gd name="connsiteY53" fmla="*/ 12431 h 589770"/>
                <a:gd name="connsiteX54" fmla="*/ 404360 w 599394"/>
                <a:gd name="connsiteY54" fmla="*/ 0 h 589770"/>
                <a:gd name="connsiteX55" fmla="*/ 506718 w 599394"/>
                <a:gd name="connsiteY55" fmla="*/ 0 h 589770"/>
                <a:gd name="connsiteX56" fmla="*/ 519167 w 599394"/>
                <a:gd name="connsiteY56" fmla="*/ 12431 h 589770"/>
                <a:gd name="connsiteX57" fmla="*/ 519167 w 599394"/>
                <a:gd name="connsiteY57" fmla="*/ 84713 h 589770"/>
                <a:gd name="connsiteX58" fmla="*/ 586945 w 599394"/>
                <a:gd name="connsiteY58" fmla="*/ 84713 h 589770"/>
                <a:gd name="connsiteX59" fmla="*/ 599394 w 599394"/>
                <a:gd name="connsiteY59" fmla="*/ 97144 h 589770"/>
                <a:gd name="connsiteX60" fmla="*/ 599394 w 599394"/>
                <a:gd name="connsiteY60" fmla="*/ 577800 h 589770"/>
                <a:gd name="connsiteX61" fmla="*/ 586945 w 599394"/>
                <a:gd name="connsiteY61" fmla="*/ 589770 h 589770"/>
                <a:gd name="connsiteX62" fmla="*/ 12449 w 599394"/>
                <a:gd name="connsiteY62" fmla="*/ 589770 h 589770"/>
                <a:gd name="connsiteX63" fmla="*/ 0 w 599394"/>
                <a:gd name="connsiteY63" fmla="*/ 577800 h 589770"/>
                <a:gd name="connsiteX64" fmla="*/ 0 w 599394"/>
                <a:gd name="connsiteY64" fmla="*/ 97144 h 589770"/>
                <a:gd name="connsiteX65" fmla="*/ 12449 w 599394"/>
                <a:gd name="connsiteY65" fmla="*/ 84713 h 589770"/>
                <a:gd name="connsiteX66" fmla="*/ 80227 w 599394"/>
                <a:gd name="connsiteY66" fmla="*/ 84713 h 589770"/>
                <a:gd name="connsiteX67" fmla="*/ 80227 w 599394"/>
                <a:gd name="connsiteY67" fmla="*/ 12431 h 589770"/>
                <a:gd name="connsiteX68" fmla="*/ 92676 w 599394"/>
                <a:gd name="connsiteY68" fmla="*/ 0 h 589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599394" h="589770">
                  <a:moveTo>
                    <a:pt x="396980" y="411566"/>
                  </a:moveTo>
                  <a:lnTo>
                    <a:pt x="485009" y="411566"/>
                  </a:lnTo>
                  <a:lnTo>
                    <a:pt x="485009" y="499521"/>
                  </a:lnTo>
                  <a:lnTo>
                    <a:pt x="396980" y="499521"/>
                  </a:lnTo>
                  <a:close/>
                  <a:moveTo>
                    <a:pt x="255424" y="411566"/>
                  </a:moveTo>
                  <a:lnTo>
                    <a:pt x="343453" y="411566"/>
                  </a:lnTo>
                  <a:lnTo>
                    <a:pt x="343453" y="499521"/>
                  </a:lnTo>
                  <a:lnTo>
                    <a:pt x="255424" y="499521"/>
                  </a:lnTo>
                  <a:close/>
                  <a:moveTo>
                    <a:pt x="114311" y="411566"/>
                  </a:moveTo>
                  <a:lnTo>
                    <a:pt x="202414" y="411566"/>
                  </a:lnTo>
                  <a:lnTo>
                    <a:pt x="202414" y="499521"/>
                  </a:lnTo>
                  <a:lnTo>
                    <a:pt x="114311" y="499521"/>
                  </a:lnTo>
                  <a:close/>
                  <a:moveTo>
                    <a:pt x="396980" y="289110"/>
                  </a:moveTo>
                  <a:lnTo>
                    <a:pt x="485009" y="289110"/>
                  </a:lnTo>
                  <a:lnTo>
                    <a:pt x="485009" y="377065"/>
                  </a:lnTo>
                  <a:lnTo>
                    <a:pt x="396980" y="377065"/>
                  </a:lnTo>
                  <a:close/>
                  <a:moveTo>
                    <a:pt x="255424" y="289110"/>
                  </a:moveTo>
                  <a:lnTo>
                    <a:pt x="343453" y="289110"/>
                  </a:lnTo>
                  <a:lnTo>
                    <a:pt x="343453" y="377065"/>
                  </a:lnTo>
                  <a:lnTo>
                    <a:pt x="255424" y="377065"/>
                  </a:lnTo>
                  <a:close/>
                  <a:moveTo>
                    <a:pt x="114311" y="289110"/>
                  </a:moveTo>
                  <a:lnTo>
                    <a:pt x="202414" y="289110"/>
                  </a:lnTo>
                  <a:lnTo>
                    <a:pt x="202414" y="377065"/>
                  </a:lnTo>
                  <a:lnTo>
                    <a:pt x="114311" y="377065"/>
                  </a:lnTo>
                  <a:close/>
                  <a:moveTo>
                    <a:pt x="73311" y="262427"/>
                  </a:moveTo>
                  <a:cubicBezTo>
                    <a:pt x="68239" y="262427"/>
                    <a:pt x="64089" y="266570"/>
                    <a:pt x="64089" y="271635"/>
                  </a:cubicBezTo>
                  <a:lnTo>
                    <a:pt x="64089" y="517027"/>
                  </a:lnTo>
                  <a:cubicBezTo>
                    <a:pt x="64089" y="522091"/>
                    <a:pt x="68239" y="526235"/>
                    <a:pt x="73311" y="526235"/>
                  </a:cubicBezTo>
                  <a:lnTo>
                    <a:pt x="526083" y="526235"/>
                  </a:lnTo>
                  <a:cubicBezTo>
                    <a:pt x="531155" y="526235"/>
                    <a:pt x="535305" y="522091"/>
                    <a:pt x="535305" y="517027"/>
                  </a:cubicBezTo>
                  <a:lnTo>
                    <a:pt x="535305" y="271635"/>
                  </a:lnTo>
                  <a:cubicBezTo>
                    <a:pt x="535305" y="266570"/>
                    <a:pt x="531155" y="262427"/>
                    <a:pt x="526083" y="262427"/>
                  </a:cubicBezTo>
                  <a:close/>
                  <a:moveTo>
                    <a:pt x="437558" y="35911"/>
                  </a:moveTo>
                  <a:cubicBezTo>
                    <a:pt x="432486" y="35911"/>
                    <a:pt x="428336" y="40055"/>
                    <a:pt x="428336" y="45119"/>
                  </a:cubicBezTo>
                  <a:lnTo>
                    <a:pt x="428336" y="169887"/>
                  </a:lnTo>
                  <a:cubicBezTo>
                    <a:pt x="428336" y="174951"/>
                    <a:pt x="432486" y="179095"/>
                    <a:pt x="437558" y="179095"/>
                  </a:cubicBezTo>
                  <a:lnTo>
                    <a:pt x="473982" y="179095"/>
                  </a:lnTo>
                  <a:cubicBezTo>
                    <a:pt x="479054" y="179095"/>
                    <a:pt x="483204" y="174951"/>
                    <a:pt x="483204" y="169887"/>
                  </a:cubicBezTo>
                  <a:lnTo>
                    <a:pt x="483204" y="45119"/>
                  </a:lnTo>
                  <a:cubicBezTo>
                    <a:pt x="483204" y="40055"/>
                    <a:pt x="479054" y="35911"/>
                    <a:pt x="473982" y="35911"/>
                  </a:cubicBezTo>
                  <a:close/>
                  <a:moveTo>
                    <a:pt x="125412" y="35911"/>
                  </a:moveTo>
                  <a:cubicBezTo>
                    <a:pt x="120340" y="35911"/>
                    <a:pt x="116190" y="40055"/>
                    <a:pt x="116190" y="45119"/>
                  </a:cubicBezTo>
                  <a:lnTo>
                    <a:pt x="116190" y="169887"/>
                  </a:lnTo>
                  <a:cubicBezTo>
                    <a:pt x="116190" y="174951"/>
                    <a:pt x="120340" y="179095"/>
                    <a:pt x="125412" y="179095"/>
                  </a:cubicBezTo>
                  <a:lnTo>
                    <a:pt x="161836" y="179095"/>
                  </a:lnTo>
                  <a:cubicBezTo>
                    <a:pt x="166908" y="179095"/>
                    <a:pt x="171058" y="174951"/>
                    <a:pt x="171058" y="169887"/>
                  </a:cubicBezTo>
                  <a:lnTo>
                    <a:pt x="171058" y="45119"/>
                  </a:lnTo>
                  <a:cubicBezTo>
                    <a:pt x="171058" y="40055"/>
                    <a:pt x="166908" y="35911"/>
                    <a:pt x="161836" y="35911"/>
                  </a:cubicBezTo>
                  <a:close/>
                  <a:moveTo>
                    <a:pt x="92676" y="0"/>
                  </a:moveTo>
                  <a:lnTo>
                    <a:pt x="194573" y="0"/>
                  </a:lnTo>
                  <a:cubicBezTo>
                    <a:pt x="201489" y="0"/>
                    <a:pt x="207021" y="5525"/>
                    <a:pt x="207021" y="12431"/>
                  </a:cubicBezTo>
                  <a:lnTo>
                    <a:pt x="207021" y="84713"/>
                  </a:lnTo>
                  <a:lnTo>
                    <a:pt x="392373" y="84713"/>
                  </a:lnTo>
                  <a:lnTo>
                    <a:pt x="392373" y="12431"/>
                  </a:lnTo>
                  <a:cubicBezTo>
                    <a:pt x="392373" y="5525"/>
                    <a:pt x="397905" y="0"/>
                    <a:pt x="404360" y="0"/>
                  </a:cubicBezTo>
                  <a:lnTo>
                    <a:pt x="506718" y="0"/>
                  </a:lnTo>
                  <a:cubicBezTo>
                    <a:pt x="513635" y="0"/>
                    <a:pt x="519167" y="5525"/>
                    <a:pt x="519167" y="12431"/>
                  </a:cubicBezTo>
                  <a:lnTo>
                    <a:pt x="519167" y="84713"/>
                  </a:lnTo>
                  <a:lnTo>
                    <a:pt x="586945" y="84713"/>
                  </a:lnTo>
                  <a:cubicBezTo>
                    <a:pt x="593861" y="84713"/>
                    <a:pt x="599394" y="90238"/>
                    <a:pt x="599394" y="97144"/>
                  </a:cubicBezTo>
                  <a:lnTo>
                    <a:pt x="599394" y="577800"/>
                  </a:lnTo>
                  <a:cubicBezTo>
                    <a:pt x="599394" y="584245"/>
                    <a:pt x="593861" y="589770"/>
                    <a:pt x="586945" y="589770"/>
                  </a:cubicBezTo>
                  <a:lnTo>
                    <a:pt x="12449" y="589770"/>
                  </a:lnTo>
                  <a:cubicBezTo>
                    <a:pt x="5533" y="589770"/>
                    <a:pt x="0" y="584245"/>
                    <a:pt x="0" y="577800"/>
                  </a:cubicBezTo>
                  <a:lnTo>
                    <a:pt x="0" y="97144"/>
                  </a:lnTo>
                  <a:cubicBezTo>
                    <a:pt x="0" y="90238"/>
                    <a:pt x="5533" y="84713"/>
                    <a:pt x="12449" y="84713"/>
                  </a:cubicBezTo>
                  <a:lnTo>
                    <a:pt x="80227" y="84713"/>
                  </a:lnTo>
                  <a:lnTo>
                    <a:pt x="80227" y="12431"/>
                  </a:lnTo>
                  <a:cubicBezTo>
                    <a:pt x="80227" y="5525"/>
                    <a:pt x="85759" y="0"/>
                    <a:pt x="92676" y="0"/>
                  </a:cubicBezTo>
                  <a:close/>
                </a:path>
              </a:pathLst>
            </a:custGeom>
            <a:solidFill>
              <a:schemeClr val="bg1"/>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1440" tIns="45720" rIns="91440" bIns="45720" numCol="1" spcCol="1270" anchor="ctr" anchorCtr="0">
              <a:normAutofit fontScale="55000" lnSpcReduction="20000"/>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lvl="0" algn="ctr" defTabSz="977900">
                <a:lnSpc>
                  <a:spcPct val="150000"/>
                </a:lnSpc>
                <a:spcBef>
                  <a:spcPct val="0"/>
                </a:spcBef>
                <a:spcAft>
                  <a:spcPct val="0"/>
                </a:spcAft>
              </a:pPr>
              <a:endParaRPr lang="en-US" sz="2200" kern="1200">
                <a:cs typeface="+mn-ea"/>
                <a:sym typeface="+mn-lt"/>
              </a:endParaRPr>
            </a:p>
          </p:txBody>
        </p:sp>
        <p:cxnSp>
          <p:nvCxnSpPr>
            <p:cNvPr id="52" name="直接连接符 51"/>
            <p:cNvCxnSpPr/>
            <p:nvPr/>
          </p:nvCxnSpPr>
          <p:spPr>
            <a:xfrm flipH="1">
              <a:off x="3978804" y="3481404"/>
              <a:ext cx="7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圆角 15"/>
          <p:cNvSpPr/>
          <p:nvPr/>
        </p:nvSpPr>
        <p:spPr>
          <a:xfrm>
            <a:off x="3117273" y="1049252"/>
            <a:ext cx="6005945" cy="584775"/>
          </a:xfrm>
          <a:prstGeom prst="roundRect">
            <a:avLst/>
          </a:prstGeom>
          <a:solidFill>
            <a:schemeClr val="accent1">
              <a:lumMod val="20000"/>
              <a:lumOff val="8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标题 2"/>
          <p:cNvSpPr>
            <a:spLocks noGrp="1"/>
          </p:cNvSpPr>
          <p:nvPr>
            <p:ph type="title"/>
          </p:nvPr>
        </p:nvSpPr>
        <p:spPr/>
        <p:txBody>
          <a:bodyPr/>
          <a:lstStyle/>
          <a:p>
            <a:r>
              <a:rPr lang="en-US" altLang="zh-CN" dirty="0">
                <a:latin typeface="+mj-lt"/>
                <a:cs typeface="Arial" panose="020B0604020202020204" pitchFamily="34" charset="0"/>
              </a:rPr>
              <a:t>Method</a:t>
            </a:r>
            <a:endParaRPr lang="zh-CN" altLang="en-US" dirty="0">
              <a:latin typeface="+mj-lt"/>
              <a:cs typeface="Arial" panose="020B0604020202020204" pitchFamily="34" charset="0"/>
            </a:endParaRPr>
          </a:p>
        </p:txBody>
      </p:sp>
      <p:sp>
        <p:nvSpPr>
          <p:cNvPr id="6" name="文本框 5"/>
          <p:cNvSpPr txBox="1"/>
          <p:nvPr/>
        </p:nvSpPr>
        <p:spPr>
          <a:xfrm>
            <a:off x="2961861" y="6400800"/>
            <a:ext cx="8994913" cy="338554"/>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altLang="zh-CN" sz="1600" b="1" i="0" u="none" strike="noStrike" kern="1200" cap="none" spc="0" normalizeH="0" baseline="0" noProof="0" dirty="0">
                <a:ln>
                  <a:noFill/>
                </a:ln>
                <a:solidFill>
                  <a:srgbClr val="505122"/>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A Research on Computer Science Students’ Cognition and Usage Patterns of Generative Models</a:t>
            </a:r>
            <a:endParaRPr kumimoji="0" lang="zh-CN" altLang="en-US" sz="1600" b="1" i="0" u="none" strike="noStrike" kern="1200" cap="none" spc="0" normalizeH="0" baseline="0" noProof="0" dirty="0">
              <a:ln>
                <a:noFill/>
              </a:ln>
              <a:solidFill>
                <a:srgbClr val="505122"/>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5" name="文本框 44"/>
          <p:cNvSpPr txBox="1"/>
          <p:nvPr/>
        </p:nvSpPr>
        <p:spPr>
          <a:xfrm>
            <a:off x="0" y="1049252"/>
            <a:ext cx="12192000"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200" b="1" i="0" u="none" strike="noStrike" kern="1200" cap="none" spc="0" normalizeH="0" baseline="0" noProof="0" dirty="0">
                <a:ln>
                  <a:noFill/>
                </a:ln>
                <a:solidFill>
                  <a:srgbClr val="505122"/>
                </a:solidFill>
                <a:effectLst/>
                <a:uLnTx/>
                <a:uFillTx/>
                <a:latin typeface="微软雅黑" panose="020B0503020204020204" pitchFamily="34" charset="-122"/>
                <a:ea typeface="微软雅黑" panose="020B0503020204020204" pitchFamily="34" charset="-122"/>
                <a:cs typeface="+mn-ea"/>
                <a:sym typeface="+mn-lt"/>
              </a:rPr>
              <a:t>Sample and Participants</a:t>
            </a:r>
            <a:endParaRPr kumimoji="0" lang="zh-CN" altLang="en-US" sz="3200" b="1" i="0" u="none" strike="noStrike" kern="1200" cap="none" spc="0" normalizeH="0" baseline="0" noProof="0" dirty="0">
              <a:ln>
                <a:noFill/>
              </a:ln>
              <a:solidFill>
                <a:srgbClr val="505122"/>
              </a:solidFill>
              <a:effectLst/>
              <a:uLnTx/>
              <a:uFillTx/>
              <a:latin typeface="微软雅黑" panose="020B0503020204020204" pitchFamily="34" charset="-122"/>
              <a:ea typeface="微软雅黑" panose="020B0503020204020204" pitchFamily="34" charset="-122"/>
              <a:cs typeface="+mn-ea"/>
              <a:sym typeface="+mn-lt"/>
            </a:endParaRPr>
          </a:p>
        </p:txBody>
      </p:sp>
      <p:sp>
        <p:nvSpPr>
          <p:cNvPr id="20" name="矩形 19"/>
          <p:cNvSpPr/>
          <p:nvPr/>
        </p:nvSpPr>
        <p:spPr>
          <a:xfrm>
            <a:off x="621748" y="2029284"/>
            <a:ext cx="10948504" cy="1371600"/>
          </a:xfrm>
          <a:prstGeom prst="rect">
            <a:avLst/>
          </a:prstGeom>
          <a:solidFill>
            <a:schemeClr val="bg1"/>
          </a:solidFill>
          <a:ln>
            <a:noFill/>
          </a:ln>
          <a:effectLst>
            <a:outerShdw blurRad="190500" dist="38100" algn="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1" name="文本框 20"/>
          <p:cNvSpPr txBox="1"/>
          <p:nvPr/>
        </p:nvSpPr>
        <p:spPr>
          <a:xfrm>
            <a:off x="1091255" y="2467710"/>
            <a:ext cx="2435282" cy="523220"/>
          </a:xfrm>
          <a:prstGeom prst="rect">
            <a:avLst/>
          </a:prstGeom>
          <a:noFill/>
        </p:spPr>
        <p:txBody>
          <a:bodyPr wrap="none" rtlCol="0">
            <a:spAutoFit/>
          </a:bodyPr>
          <a:lstStyle/>
          <a:p>
            <a:r>
              <a:rPr lang="en-US" altLang="zh-CN" sz="2800" b="1" dirty="0">
                <a:solidFill>
                  <a:schemeClr val="accent1"/>
                </a:solidFill>
                <a:cs typeface="+mn-ea"/>
                <a:sym typeface="+mn-lt"/>
              </a:rPr>
              <a:t>Participants </a:t>
            </a:r>
            <a:endParaRPr lang="zh-CN" altLang="en-US" sz="2800" b="1" dirty="0">
              <a:solidFill>
                <a:schemeClr val="accent1"/>
              </a:solidFill>
              <a:cs typeface="+mn-ea"/>
              <a:sym typeface="+mn-lt"/>
            </a:endParaRPr>
          </a:p>
        </p:txBody>
      </p:sp>
      <p:sp>
        <p:nvSpPr>
          <p:cNvPr id="23" name="文本框 22"/>
          <p:cNvSpPr txBox="1"/>
          <p:nvPr/>
        </p:nvSpPr>
        <p:spPr>
          <a:xfrm>
            <a:off x="4931596" y="2361141"/>
            <a:ext cx="6205099" cy="706755"/>
          </a:xfrm>
          <a:prstGeom prst="rect">
            <a:avLst/>
          </a:prstGeom>
          <a:noFill/>
        </p:spPr>
        <p:txBody>
          <a:bodyPr wrap="square" rtlCol="0">
            <a:spAutoFit/>
          </a:bodyPr>
          <a:lstStyle/>
          <a:p>
            <a:pPr algn="ctr"/>
            <a:r>
              <a:rPr lang="en-US" altLang="zh-CN" sz="2000" dirty="0">
                <a:cs typeface="+mn-ea"/>
                <a:sym typeface="+mn-lt"/>
              </a:rPr>
              <a:t>Undergraduate and graduate </a:t>
            </a:r>
            <a:r>
              <a:rPr lang="en-US" altLang="zh-CN" sz="2000" b="1" dirty="0">
                <a:solidFill>
                  <a:srgbClr val="EAB905"/>
                </a:solidFill>
                <a:cs typeface="+mn-ea"/>
                <a:sym typeface="+mn-lt"/>
              </a:rPr>
              <a:t>computer science </a:t>
            </a:r>
            <a:endParaRPr lang="en-US" altLang="zh-CN" sz="2000" dirty="0">
              <a:solidFill>
                <a:srgbClr val="EAB905"/>
              </a:solidFill>
              <a:cs typeface="+mn-ea"/>
              <a:sym typeface="+mn-lt"/>
            </a:endParaRPr>
          </a:p>
          <a:p>
            <a:pPr algn="ctr"/>
            <a:r>
              <a:rPr lang="en-US" altLang="zh-CN" sz="2000" dirty="0">
                <a:cs typeface="+mn-ea"/>
                <a:sym typeface="+mn-lt"/>
              </a:rPr>
              <a:t>students at universities in China</a:t>
            </a:r>
            <a:endParaRPr lang="zh-CN" altLang="en-US" sz="2400" dirty="0">
              <a:cs typeface="+mn-ea"/>
              <a:sym typeface="+mn-lt"/>
            </a:endParaRPr>
          </a:p>
        </p:txBody>
      </p:sp>
      <p:sp>
        <p:nvSpPr>
          <p:cNvPr id="28" name="矩形 27"/>
          <p:cNvSpPr/>
          <p:nvPr/>
        </p:nvSpPr>
        <p:spPr>
          <a:xfrm>
            <a:off x="621748" y="3773979"/>
            <a:ext cx="10948504" cy="2253726"/>
          </a:xfrm>
          <a:prstGeom prst="rect">
            <a:avLst/>
          </a:prstGeom>
          <a:solidFill>
            <a:schemeClr val="bg1"/>
          </a:solidFill>
          <a:ln>
            <a:noFill/>
          </a:ln>
          <a:effectLst>
            <a:outerShdw blurRad="190500" dist="38100" algn="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0" name="文本框 29"/>
          <p:cNvSpPr txBox="1"/>
          <p:nvPr/>
        </p:nvSpPr>
        <p:spPr>
          <a:xfrm>
            <a:off x="5882640" y="4608495"/>
            <a:ext cx="426720" cy="400110"/>
          </a:xfrm>
          <a:prstGeom prst="rect">
            <a:avLst/>
          </a:prstGeom>
          <a:noFill/>
        </p:spPr>
        <p:txBody>
          <a:bodyPr wrap="none" rtlCol="0">
            <a:spAutoFit/>
          </a:bodyPr>
          <a:lstStyle/>
          <a:p>
            <a:r>
              <a:rPr lang="en-US" altLang="zh-CN" sz="2000" b="1" dirty="0">
                <a:solidFill>
                  <a:srgbClr val="EAB908"/>
                </a:solidFill>
                <a:cs typeface="+mn-ea"/>
                <a:sym typeface="+mn-lt"/>
              </a:rPr>
              <a:t>in</a:t>
            </a:r>
            <a:endParaRPr lang="zh-CN" altLang="en-US" sz="1400" dirty="0">
              <a:cs typeface="+mn-ea"/>
              <a:sym typeface="+mn-lt"/>
            </a:endParaRPr>
          </a:p>
        </p:txBody>
      </p:sp>
      <p:sp>
        <p:nvSpPr>
          <p:cNvPr id="31" name="文本框 30"/>
          <p:cNvSpPr txBox="1"/>
          <p:nvPr/>
        </p:nvSpPr>
        <p:spPr>
          <a:xfrm>
            <a:off x="2657257" y="4191237"/>
            <a:ext cx="1999586" cy="400110"/>
          </a:xfrm>
          <a:prstGeom prst="rect">
            <a:avLst/>
          </a:prstGeom>
          <a:noFill/>
        </p:spPr>
        <p:txBody>
          <a:bodyPr wrap="none" rtlCol="0">
            <a:spAutoFit/>
          </a:bodyPr>
          <a:lstStyle/>
          <a:p>
            <a:r>
              <a:rPr lang="en-US" altLang="zh-CN" sz="2000" b="1" dirty="0">
                <a:solidFill>
                  <a:schemeClr val="accent1"/>
                </a:solidFill>
                <a:cs typeface="+mn-ea"/>
                <a:sym typeface="+mn-lt"/>
              </a:rPr>
              <a:t>Questionnaire</a:t>
            </a:r>
            <a:endParaRPr lang="zh-CN" altLang="en-US" dirty="0">
              <a:cs typeface="+mn-ea"/>
              <a:sym typeface="+mn-lt"/>
            </a:endParaRPr>
          </a:p>
        </p:txBody>
      </p:sp>
      <p:sp>
        <p:nvSpPr>
          <p:cNvPr id="17" name="文本框 16"/>
          <p:cNvSpPr txBox="1"/>
          <p:nvPr/>
        </p:nvSpPr>
        <p:spPr>
          <a:xfrm>
            <a:off x="1091255" y="4633943"/>
            <a:ext cx="1513556" cy="523220"/>
          </a:xfrm>
          <a:prstGeom prst="rect">
            <a:avLst/>
          </a:prstGeom>
          <a:noFill/>
        </p:spPr>
        <p:txBody>
          <a:bodyPr wrap="none" rtlCol="0">
            <a:spAutoFit/>
          </a:bodyPr>
          <a:lstStyle/>
          <a:p>
            <a:r>
              <a:rPr lang="en-US" altLang="zh-CN" sz="2800" b="1" dirty="0">
                <a:solidFill>
                  <a:schemeClr val="accent1"/>
                </a:solidFill>
                <a:cs typeface="+mn-ea"/>
                <a:sym typeface="+mn-lt"/>
              </a:rPr>
              <a:t>Sample</a:t>
            </a:r>
            <a:endParaRPr lang="zh-CN" altLang="en-US" sz="2800" b="1" dirty="0">
              <a:solidFill>
                <a:schemeClr val="accent1"/>
              </a:solidFill>
              <a:cs typeface="+mn-ea"/>
              <a:sym typeface="+mn-lt"/>
            </a:endParaRPr>
          </a:p>
        </p:txBody>
      </p:sp>
      <p:sp>
        <p:nvSpPr>
          <p:cNvPr id="18" name="文本框 17"/>
          <p:cNvSpPr txBox="1"/>
          <p:nvPr/>
        </p:nvSpPr>
        <p:spPr>
          <a:xfrm>
            <a:off x="2824756" y="5008605"/>
            <a:ext cx="1588493" cy="707886"/>
          </a:xfrm>
          <a:prstGeom prst="rect">
            <a:avLst/>
          </a:prstGeom>
          <a:noFill/>
        </p:spPr>
        <p:txBody>
          <a:bodyPr wrap="square" rtlCol="0">
            <a:spAutoFit/>
          </a:bodyPr>
          <a:lstStyle/>
          <a:p>
            <a:pPr algn="ctr"/>
            <a:r>
              <a:rPr lang="en-US" altLang="zh-CN" sz="2000" b="1" dirty="0">
                <a:solidFill>
                  <a:schemeClr val="accent1"/>
                </a:solidFill>
                <a:cs typeface="+mn-ea"/>
                <a:sym typeface="+mn-lt"/>
              </a:rPr>
              <a:t>in-depth </a:t>
            </a:r>
          </a:p>
          <a:p>
            <a:pPr algn="ctr"/>
            <a:r>
              <a:rPr lang="en-US" altLang="zh-CN" sz="2000" b="1" dirty="0">
                <a:solidFill>
                  <a:schemeClr val="accent1"/>
                </a:solidFill>
                <a:cs typeface="+mn-ea"/>
                <a:sym typeface="+mn-lt"/>
              </a:rPr>
              <a:t>interview</a:t>
            </a:r>
            <a:endParaRPr lang="zh-CN" altLang="en-US" dirty="0">
              <a:cs typeface="+mn-ea"/>
              <a:sym typeface="+mn-lt"/>
            </a:endParaRPr>
          </a:p>
        </p:txBody>
      </p:sp>
      <p:sp>
        <p:nvSpPr>
          <p:cNvPr id="19" name="文本框 18"/>
          <p:cNvSpPr txBox="1"/>
          <p:nvPr/>
        </p:nvSpPr>
        <p:spPr>
          <a:xfrm>
            <a:off x="4931595" y="4191237"/>
            <a:ext cx="6205099" cy="398780"/>
          </a:xfrm>
          <a:prstGeom prst="rect">
            <a:avLst/>
          </a:prstGeom>
          <a:noFill/>
        </p:spPr>
        <p:txBody>
          <a:bodyPr wrap="square" rtlCol="0">
            <a:spAutoFit/>
          </a:bodyPr>
          <a:lstStyle/>
          <a:p>
            <a:pPr algn="ctr"/>
            <a:r>
              <a:rPr lang="en-US" altLang="zh-CN" sz="2000" dirty="0">
                <a:cs typeface="+mn-ea"/>
                <a:sym typeface="+mn-lt"/>
              </a:rPr>
              <a:t>About </a:t>
            </a:r>
            <a:r>
              <a:rPr lang="en-US" altLang="zh-CN" sz="2000" b="1" dirty="0">
                <a:solidFill>
                  <a:srgbClr val="EAB905"/>
                </a:solidFill>
                <a:cs typeface="+mn-ea"/>
                <a:sym typeface="+mn-lt"/>
              </a:rPr>
              <a:t>200</a:t>
            </a:r>
            <a:r>
              <a:rPr lang="en-US" altLang="zh-CN" sz="2000" b="1" dirty="0">
                <a:cs typeface="+mn-ea"/>
                <a:sym typeface="+mn-lt"/>
              </a:rPr>
              <a:t> </a:t>
            </a:r>
            <a:r>
              <a:rPr lang="en-US" altLang="zh-CN" sz="2000" dirty="0">
                <a:cs typeface="+mn-ea"/>
                <a:sym typeface="+mn-lt"/>
              </a:rPr>
              <a:t>students were randomly selected</a:t>
            </a:r>
            <a:endParaRPr lang="zh-CN" altLang="en-US" sz="2400" dirty="0">
              <a:cs typeface="+mn-ea"/>
              <a:sym typeface="+mn-lt"/>
            </a:endParaRPr>
          </a:p>
        </p:txBody>
      </p:sp>
      <p:sp>
        <p:nvSpPr>
          <p:cNvPr id="25" name="文本框 24"/>
          <p:cNvSpPr txBox="1"/>
          <p:nvPr/>
        </p:nvSpPr>
        <p:spPr>
          <a:xfrm>
            <a:off x="4931595" y="5008605"/>
            <a:ext cx="6205099" cy="706755"/>
          </a:xfrm>
          <a:prstGeom prst="rect">
            <a:avLst/>
          </a:prstGeom>
          <a:noFill/>
        </p:spPr>
        <p:txBody>
          <a:bodyPr wrap="square" rtlCol="0">
            <a:spAutoFit/>
          </a:bodyPr>
          <a:lstStyle/>
          <a:p>
            <a:pPr algn="ctr"/>
            <a:r>
              <a:rPr lang="en-US" altLang="zh-CN" sz="2000" b="1" dirty="0">
                <a:solidFill>
                  <a:srgbClr val="EAB905"/>
                </a:solidFill>
                <a:cs typeface="+mn-ea"/>
                <a:sym typeface="+mn-lt"/>
              </a:rPr>
              <a:t>5</a:t>
            </a:r>
            <a:r>
              <a:rPr lang="en-US" altLang="zh-CN" sz="2000" b="1" dirty="0">
                <a:cs typeface="+mn-ea"/>
                <a:sym typeface="+mn-lt"/>
              </a:rPr>
              <a:t> </a:t>
            </a:r>
            <a:r>
              <a:rPr lang="en-US" altLang="zh-CN" sz="2000" dirty="0">
                <a:cs typeface="+mn-ea"/>
                <a:sym typeface="+mn-lt"/>
              </a:rPr>
              <a:t>students majoring in computer science at Southeast University</a:t>
            </a:r>
            <a:endParaRPr lang="zh-CN" altLang="en-US" sz="2400" dirty="0">
              <a:cs typeface="+mn-ea"/>
              <a:sym typeface="+mn-lt"/>
            </a:endParaRPr>
          </a:p>
        </p:txBody>
      </p:sp>
      <p:cxnSp>
        <p:nvCxnSpPr>
          <p:cNvPr id="7" name="连接符: 曲线 6"/>
          <p:cNvCxnSpPr/>
          <p:nvPr/>
        </p:nvCxnSpPr>
        <p:spPr>
          <a:xfrm flipV="1">
            <a:off x="5524500" y="4518609"/>
            <a:ext cx="806450" cy="489996"/>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262872" y="2399130"/>
            <a:ext cx="11609565" cy="3111113"/>
          </a:xfrm>
          <a:prstGeom prst="rect">
            <a:avLst/>
          </a:prstGeom>
          <a:solidFill>
            <a:schemeClr val="bg1"/>
          </a:solidFill>
          <a:ln>
            <a:noFill/>
          </a:ln>
          <a:effectLst>
            <a:outerShdw blurRad="190500" dist="38100" algn="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矩形: 圆角 3"/>
          <p:cNvSpPr/>
          <p:nvPr/>
        </p:nvSpPr>
        <p:spPr>
          <a:xfrm>
            <a:off x="4035136" y="1049252"/>
            <a:ext cx="4121727" cy="584775"/>
          </a:xfrm>
          <a:prstGeom prst="roundRect">
            <a:avLst/>
          </a:prstGeom>
          <a:solidFill>
            <a:schemeClr val="accent1">
              <a:lumMod val="20000"/>
              <a:lumOff val="8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文本框 44"/>
          <p:cNvSpPr txBox="1"/>
          <p:nvPr/>
        </p:nvSpPr>
        <p:spPr>
          <a:xfrm>
            <a:off x="0" y="1049252"/>
            <a:ext cx="12192000" cy="584775"/>
          </a:xfrm>
          <a:prstGeom prst="rect">
            <a:avLst/>
          </a:prstGeom>
          <a:noFill/>
        </p:spPr>
        <p:txBody>
          <a:bodyPr wrap="square" rtlCol="0">
            <a:spAutoFit/>
          </a:bodyPr>
          <a:lstStyle/>
          <a:p>
            <a:pPr algn="ctr"/>
            <a:r>
              <a:rPr lang="en-US" altLang="zh-CN" sz="3200" b="1" dirty="0">
                <a:solidFill>
                  <a:schemeClr val="accent1"/>
                </a:solidFill>
                <a:cs typeface="+mn-ea"/>
                <a:sym typeface="+mn-lt"/>
              </a:rPr>
              <a:t>Data Collection</a:t>
            </a:r>
            <a:endParaRPr lang="zh-CN" altLang="en-US" sz="3200" b="1" dirty="0">
              <a:solidFill>
                <a:schemeClr val="accent1"/>
              </a:solidFill>
              <a:cs typeface="+mn-ea"/>
              <a:sym typeface="+mn-lt"/>
            </a:endParaRPr>
          </a:p>
        </p:txBody>
      </p:sp>
      <p:sp>
        <p:nvSpPr>
          <p:cNvPr id="3" name="标题 2"/>
          <p:cNvSpPr>
            <a:spLocks noGrp="1"/>
          </p:cNvSpPr>
          <p:nvPr>
            <p:ph type="title"/>
          </p:nvPr>
        </p:nvSpPr>
        <p:spPr/>
        <p:txBody>
          <a:bodyPr/>
          <a:lstStyle/>
          <a:p>
            <a:r>
              <a:rPr lang="en-US" altLang="zh-CN" dirty="0">
                <a:latin typeface="+mj-lt"/>
                <a:cs typeface="Arial" panose="020B0604020202020204" pitchFamily="34" charset="0"/>
              </a:rPr>
              <a:t>Method</a:t>
            </a:r>
            <a:endParaRPr lang="zh-CN" altLang="en-US" dirty="0">
              <a:latin typeface="+mj-lt"/>
              <a:cs typeface="Arial" panose="020B0604020202020204" pitchFamily="34" charset="0"/>
            </a:endParaRPr>
          </a:p>
        </p:txBody>
      </p:sp>
      <p:sp>
        <p:nvSpPr>
          <p:cNvPr id="6" name="文本框 5"/>
          <p:cNvSpPr txBox="1"/>
          <p:nvPr/>
        </p:nvSpPr>
        <p:spPr>
          <a:xfrm>
            <a:off x="2961861" y="6400800"/>
            <a:ext cx="8994913" cy="338554"/>
          </a:xfrm>
          <a:prstGeom prst="rect">
            <a:avLst/>
          </a:prstGeom>
          <a:noFill/>
        </p:spPr>
        <p:txBody>
          <a:bodyPr wrap="square" rtlCol="0">
            <a:spAutoFit/>
          </a:bodyPr>
          <a:lstStyle/>
          <a:p>
            <a:pPr algn="r"/>
            <a:r>
              <a:rPr lang="en-US" altLang="zh-CN" sz="1600" b="1" dirty="0">
                <a:solidFill>
                  <a:srgbClr val="505122"/>
                </a:solidFill>
                <a:latin typeface="Times New Roman" panose="02020603050405020304" pitchFamily="18" charset="0"/>
                <a:cs typeface="Times New Roman" panose="02020603050405020304" pitchFamily="18" charset="0"/>
              </a:rPr>
              <a:t>A Research on Computer Science Students’ Cognition and Usage Patterns of Generative Models</a:t>
            </a:r>
            <a:endParaRPr lang="zh-CN" altLang="en-US" sz="1600" b="1" dirty="0">
              <a:solidFill>
                <a:srgbClr val="505122"/>
              </a:solidFill>
              <a:latin typeface="Times New Roman" panose="02020603050405020304" pitchFamily="18" charset="0"/>
              <a:cs typeface="Times New Roman" panose="02020603050405020304" pitchFamily="18" charset="0"/>
            </a:endParaRPr>
          </a:p>
        </p:txBody>
      </p:sp>
      <p:sp>
        <p:nvSpPr>
          <p:cNvPr id="21" name="文本框 20"/>
          <p:cNvSpPr txBox="1"/>
          <p:nvPr/>
        </p:nvSpPr>
        <p:spPr>
          <a:xfrm>
            <a:off x="395762" y="3389218"/>
            <a:ext cx="2933845" cy="954107"/>
          </a:xfrm>
          <a:prstGeom prst="rect">
            <a:avLst/>
          </a:prstGeom>
          <a:noFill/>
        </p:spPr>
        <p:txBody>
          <a:bodyPr wrap="square" rtlCol="0">
            <a:spAutoFit/>
          </a:bodyPr>
          <a:lstStyle/>
          <a:p>
            <a:pPr algn="ctr"/>
            <a:r>
              <a:rPr lang="en-US" altLang="zh-CN" sz="2800" b="1" dirty="0">
                <a:solidFill>
                  <a:schemeClr val="accent1"/>
                </a:solidFill>
                <a:cs typeface="+mn-ea"/>
                <a:sym typeface="+mn-lt"/>
              </a:rPr>
              <a:t>Survey</a:t>
            </a:r>
          </a:p>
          <a:p>
            <a:pPr algn="ctr"/>
            <a:r>
              <a:rPr lang="en-US" altLang="zh-CN" sz="2800" b="1" dirty="0">
                <a:solidFill>
                  <a:schemeClr val="accent1"/>
                </a:solidFill>
                <a:cs typeface="+mn-ea"/>
                <a:sym typeface="+mn-lt"/>
              </a:rPr>
              <a:t>Questionnaire</a:t>
            </a:r>
            <a:endParaRPr lang="zh-CN" altLang="en-US" sz="2800" b="1" dirty="0">
              <a:solidFill>
                <a:schemeClr val="accent1"/>
              </a:solidFill>
              <a:cs typeface="+mn-ea"/>
              <a:sym typeface="+mn-lt"/>
            </a:endParaRPr>
          </a:p>
        </p:txBody>
      </p:sp>
      <p:sp>
        <p:nvSpPr>
          <p:cNvPr id="22" name="文本框 21"/>
          <p:cNvSpPr txBox="1"/>
          <p:nvPr/>
        </p:nvSpPr>
        <p:spPr>
          <a:xfrm>
            <a:off x="0" y="5639471"/>
            <a:ext cx="12192000" cy="368300"/>
          </a:xfrm>
          <a:prstGeom prst="rect">
            <a:avLst/>
          </a:prstGeom>
          <a:noFill/>
        </p:spPr>
        <p:txBody>
          <a:bodyPr wrap="square" rtlCol="0">
            <a:spAutoFit/>
          </a:bodyPr>
          <a:lstStyle/>
          <a:p>
            <a:pPr algn="ctr"/>
            <a:r>
              <a:rPr lang="en-US" altLang="zh-CN" b="1" dirty="0">
                <a:solidFill>
                  <a:srgbClr val="505122"/>
                </a:solidFill>
                <a:latin typeface="Times New Roman" panose="02020603050405020304" pitchFamily="18" charset="0"/>
                <a:cs typeface="Times New Roman" panose="02020603050405020304" pitchFamily="18" charset="0"/>
              </a:rPr>
              <a:t>NOTE</a:t>
            </a:r>
            <a:r>
              <a:rPr lang="zh-CN" altLang="en-US" b="1" dirty="0">
                <a:solidFill>
                  <a:srgbClr val="505122"/>
                </a:solidFill>
                <a:latin typeface="Times New Roman" panose="02020603050405020304" pitchFamily="18" charset="0"/>
                <a:cs typeface="Times New Roman" panose="02020603050405020304" pitchFamily="18" charset="0"/>
              </a:rPr>
              <a:t>：</a:t>
            </a:r>
            <a:r>
              <a:rPr lang="en-US" altLang="zh-CN" b="1" dirty="0">
                <a:solidFill>
                  <a:srgbClr val="505122"/>
                </a:solidFill>
                <a:latin typeface="Times New Roman" panose="02020603050405020304" pitchFamily="18" charset="0"/>
                <a:cs typeface="Times New Roman" panose="02020603050405020304" pitchFamily="18" charset="0"/>
              </a:rPr>
              <a:t>The specific survey questionnaire will be shown in the </a:t>
            </a:r>
            <a:r>
              <a:rPr lang="en-US" altLang="zh-CN" b="1" dirty="0">
                <a:solidFill>
                  <a:srgbClr val="EAB905"/>
                </a:solidFill>
                <a:latin typeface="Times New Roman" panose="02020603050405020304" pitchFamily="18" charset="0"/>
                <a:cs typeface="Times New Roman" panose="02020603050405020304" pitchFamily="18" charset="0"/>
              </a:rPr>
              <a:t>RESULT</a:t>
            </a:r>
            <a:r>
              <a:rPr lang="en-US" altLang="zh-CN" b="1" dirty="0">
                <a:solidFill>
                  <a:srgbClr val="505122"/>
                </a:solidFill>
                <a:latin typeface="Times New Roman" panose="02020603050405020304" pitchFamily="18" charset="0"/>
                <a:cs typeface="Times New Roman" panose="02020603050405020304" pitchFamily="18" charset="0"/>
              </a:rPr>
              <a:t> section. </a:t>
            </a:r>
            <a:endParaRPr lang="zh-CN" altLang="en-US" b="1" dirty="0">
              <a:solidFill>
                <a:srgbClr val="505122"/>
              </a:solidFill>
              <a:latin typeface="Times New Roman" panose="02020603050405020304" pitchFamily="18" charset="0"/>
              <a:cs typeface="Times New Roman" panose="02020603050405020304" pitchFamily="18" charset="0"/>
            </a:endParaRPr>
          </a:p>
        </p:txBody>
      </p:sp>
      <p:sp>
        <p:nvSpPr>
          <p:cNvPr id="23" name="文本框 22"/>
          <p:cNvSpPr txBox="1"/>
          <p:nvPr/>
        </p:nvSpPr>
        <p:spPr>
          <a:xfrm>
            <a:off x="0" y="1900571"/>
            <a:ext cx="12192000" cy="368300"/>
          </a:xfrm>
          <a:prstGeom prst="rect">
            <a:avLst/>
          </a:prstGeom>
          <a:noFill/>
        </p:spPr>
        <p:txBody>
          <a:bodyPr wrap="square" rtlCol="0">
            <a:spAutoFit/>
          </a:bodyPr>
          <a:lstStyle/>
          <a:p>
            <a:pPr algn="ctr"/>
            <a:r>
              <a:rPr lang="en-US" altLang="zh-CN" b="1" dirty="0">
                <a:solidFill>
                  <a:srgbClr val="505122"/>
                </a:solidFill>
                <a:latin typeface="Times New Roman" panose="02020603050405020304" pitchFamily="18" charset="0"/>
                <a:cs typeface="Times New Roman" panose="02020603050405020304" pitchFamily="18" charset="0"/>
              </a:rPr>
              <a:t>The survey questionnaire was distributed </a:t>
            </a:r>
            <a:r>
              <a:rPr lang="en-US" altLang="zh-CN" b="1" dirty="0">
                <a:solidFill>
                  <a:srgbClr val="EAB905"/>
                </a:solidFill>
                <a:latin typeface="Times New Roman" panose="02020603050405020304" pitchFamily="18" charset="0"/>
                <a:cs typeface="Times New Roman" panose="02020603050405020304" pitchFamily="18" charset="0"/>
              </a:rPr>
              <a:t>electronically</a:t>
            </a:r>
            <a:r>
              <a:rPr lang="en-US" altLang="zh-CN" b="1" dirty="0">
                <a:solidFill>
                  <a:srgbClr val="505122"/>
                </a:solidFill>
                <a:latin typeface="Times New Roman" panose="02020603050405020304" pitchFamily="18" charset="0"/>
                <a:cs typeface="Times New Roman" panose="02020603050405020304" pitchFamily="18" charset="0"/>
              </a:rPr>
              <a:t> to participants through an </a:t>
            </a:r>
            <a:r>
              <a:rPr lang="en-US" altLang="zh-CN" b="1" dirty="0">
                <a:solidFill>
                  <a:srgbClr val="EAB905"/>
                </a:solidFill>
                <a:latin typeface="Times New Roman" panose="02020603050405020304" pitchFamily="18" charset="0"/>
                <a:cs typeface="Times New Roman" panose="02020603050405020304" pitchFamily="18" charset="0"/>
              </a:rPr>
              <a:t>ONLINE platform</a:t>
            </a:r>
            <a:r>
              <a:rPr lang="en-US" altLang="zh-CN" b="1" dirty="0">
                <a:solidFill>
                  <a:srgbClr val="505122"/>
                </a:solidFill>
                <a:latin typeface="Times New Roman" panose="02020603050405020304" pitchFamily="18" charset="0"/>
                <a:cs typeface="Times New Roman" panose="02020603050405020304" pitchFamily="18" charset="0"/>
              </a:rPr>
              <a:t>.</a:t>
            </a:r>
            <a:endParaRPr lang="zh-CN" altLang="en-US" b="1" dirty="0">
              <a:solidFill>
                <a:srgbClr val="505122"/>
              </a:solidFill>
              <a:latin typeface="Times New Roman" panose="02020603050405020304" pitchFamily="18" charset="0"/>
              <a:cs typeface="Times New Roman" panose="02020603050405020304" pitchFamily="18" charset="0"/>
            </a:endParaRPr>
          </a:p>
        </p:txBody>
      </p:sp>
      <p:sp>
        <p:nvSpPr>
          <p:cNvPr id="5" name="左大括号 4"/>
          <p:cNvSpPr/>
          <p:nvPr/>
        </p:nvSpPr>
        <p:spPr>
          <a:xfrm>
            <a:off x="3425687" y="2753139"/>
            <a:ext cx="685649" cy="249433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8" name="文本框 27"/>
          <p:cNvSpPr txBox="1"/>
          <p:nvPr/>
        </p:nvSpPr>
        <p:spPr>
          <a:xfrm>
            <a:off x="4111333" y="2822687"/>
            <a:ext cx="7689095" cy="400110"/>
          </a:xfrm>
          <a:prstGeom prst="rect">
            <a:avLst/>
          </a:prstGeom>
          <a:noFill/>
        </p:spPr>
        <p:txBody>
          <a:bodyPr wrap="square" rtlCol="0">
            <a:spAutoFit/>
          </a:bodyPr>
          <a:lstStyle/>
          <a:p>
            <a:r>
              <a:rPr lang="en-US" altLang="zh-CN" sz="2000" b="1" dirty="0">
                <a:solidFill>
                  <a:srgbClr val="505122"/>
                </a:solidFill>
                <a:cs typeface="+mn-ea"/>
                <a:sym typeface="+mn-lt"/>
              </a:rPr>
              <a:t>1. Basic Information</a:t>
            </a:r>
            <a:endParaRPr lang="zh-CN" altLang="en-US" sz="2400" b="1" dirty="0">
              <a:solidFill>
                <a:srgbClr val="505122"/>
              </a:solidFill>
              <a:cs typeface="+mn-ea"/>
              <a:sym typeface="+mn-lt"/>
            </a:endParaRPr>
          </a:p>
        </p:txBody>
      </p:sp>
      <p:sp>
        <p:nvSpPr>
          <p:cNvPr id="29" name="文本框 28"/>
          <p:cNvSpPr txBox="1"/>
          <p:nvPr/>
        </p:nvSpPr>
        <p:spPr>
          <a:xfrm>
            <a:off x="4111333" y="3619549"/>
            <a:ext cx="7689095" cy="400110"/>
          </a:xfrm>
          <a:prstGeom prst="rect">
            <a:avLst/>
          </a:prstGeom>
          <a:noFill/>
        </p:spPr>
        <p:txBody>
          <a:bodyPr wrap="square" rtlCol="0">
            <a:spAutoFit/>
          </a:bodyPr>
          <a:lstStyle/>
          <a:p>
            <a:r>
              <a:rPr lang="en-US" altLang="zh-CN" sz="2000" b="1" dirty="0">
                <a:solidFill>
                  <a:srgbClr val="505122"/>
                </a:solidFill>
                <a:cs typeface="+mn-ea"/>
                <a:sym typeface="+mn-lt"/>
              </a:rPr>
              <a:t>2. Generative Model Cognition Survey</a:t>
            </a:r>
            <a:endParaRPr lang="zh-CN" altLang="en-US" sz="2400" b="1" dirty="0">
              <a:solidFill>
                <a:srgbClr val="505122"/>
              </a:solidFill>
              <a:cs typeface="+mn-ea"/>
              <a:sym typeface="+mn-lt"/>
            </a:endParaRPr>
          </a:p>
        </p:txBody>
      </p:sp>
      <p:sp>
        <p:nvSpPr>
          <p:cNvPr id="30" name="文本框 29"/>
          <p:cNvSpPr txBox="1"/>
          <p:nvPr/>
        </p:nvSpPr>
        <p:spPr>
          <a:xfrm>
            <a:off x="4111333" y="4416411"/>
            <a:ext cx="7689095" cy="400110"/>
          </a:xfrm>
          <a:prstGeom prst="rect">
            <a:avLst/>
          </a:prstGeom>
          <a:noFill/>
        </p:spPr>
        <p:txBody>
          <a:bodyPr wrap="square" rtlCol="0">
            <a:spAutoFit/>
          </a:bodyPr>
          <a:lstStyle/>
          <a:p>
            <a:r>
              <a:rPr lang="en-US" altLang="zh-CN" sz="2000" b="1" dirty="0">
                <a:solidFill>
                  <a:srgbClr val="505122"/>
                </a:solidFill>
                <a:cs typeface="+mn-ea"/>
                <a:sym typeface="+mn-lt"/>
              </a:rPr>
              <a:t>3. Generative Model Usage Survey</a:t>
            </a:r>
            <a:endParaRPr lang="zh-CN" altLang="en-US" sz="2400" b="1" dirty="0">
              <a:solidFill>
                <a:srgbClr val="505122"/>
              </a:solidFill>
              <a:cs typeface="+mn-ea"/>
              <a:sym typeface="+mn-lt"/>
            </a:endParaRPr>
          </a:p>
        </p:txBody>
      </p:sp>
      <p:sp>
        <p:nvSpPr>
          <p:cNvPr id="31" name="文本框 30"/>
          <p:cNvSpPr txBox="1"/>
          <p:nvPr/>
        </p:nvSpPr>
        <p:spPr>
          <a:xfrm>
            <a:off x="4111333" y="3221118"/>
            <a:ext cx="7689095" cy="369332"/>
          </a:xfrm>
          <a:prstGeom prst="rect">
            <a:avLst/>
          </a:prstGeom>
          <a:noFill/>
        </p:spPr>
        <p:txBody>
          <a:bodyPr wrap="square" rtlCol="0">
            <a:spAutoFit/>
          </a:bodyPr>
          <a:lstStyle/>
          <a:p>
            <a:r>
              <a:rPr lang="en-US" altLang="zh-CN" dirty="0">
                <a:cs typeface="+mn-ea"/>
                <a:sym typeface="+mn-lt"/>
              </a:rPr>
              <a:t>gender, grade level, and study background…</a:t>
            </a:r>
            <a:endParaRPr lang="zh-CN" altLang="en-US" sz="2000" dirty="0">
              <a:cs typeface="+mn-ea"/>
              <a:sym typeface="+mn-lt"/>
            </a:endParaRPr>
          </a:p>
        </p:txBody>
      </p:sp>
      <p:sp>
        <p:nvSpPr>
          <p:cNvPr id="32" name="文本框 31"/>
          <p:cNvSpPr txBox="1"/>
          <p:nvPr/>
        </p:nvSpPr>
        <p:spPr>
          <a:xfrm>
            <a:off x="4111333" y="4017980"/>
            <a:ext cx="7689095" cy="369332"/>
          </a:xfrm>
          <a:prstGeom prst="rect">
            <a:avLst/>
          </a:prstGeom>
          <a:noFill/>
        </p:spPr>
        <p:txBody>
          <a:bodyPr wrap="square" rtlCol="0">
            <a:spAutoFit/>
          </a:bodyPr>
          <a:lstStyle/>
          <a:p>
            <a:r>
              <a:rPr lang="en-US" altLang="zh-CN" dirty="0">
                <a:cs typeface="+mn-ea"/>
                <a:sym typeface="+mn-lt"/>
              </a:rPr>
              <a:t>basic concepts, perceptions of use, and legal and ethical norms…</a:t>
            </a:r>
            <a:endParaRPr lang="zh-CN" altLang="en-US" dirty="0">
              <a:cs typeface="+mn-ea"/>
              <a:sym typeface="+mn-lt"/>
            </a:endParaRPr>
          </a:p>
        </p:txBody>
      </p:sp>
      <p:sp>
        <p:nvSpPr>
          <p:cNvPr id="33" name="文本框 32"/>
          <p:cNvSpPr txBox="1"/>
          <p:nvPr/>
        </p:nvSpPr>
        <p:spPr>
          <a:xfrm>
            <a:off x="4111333" y="4814841"/>
            <a:ext cx="7689095" cy="369332"/>
          </a:xfrm>
          <a:prstGeom prst="rect">
            <a:avLst/>
          </a:prstGeom>
          <a:noFill/>
        </p:spPr>
        <p:txBody>
          <a:bodyPr wrap="square" rtlCol="0">
            <a:spAutoFit/>
          </a:bodyPr>
          <a:lstStyle/>
          <a:p>
            <a:r>
              <a:rPr lang="en-US" altLang="zh-CN" dirty="0">
                <a:cs typeface="+mn-ea"/>
                <a:sym typeface="+mn-lt"/>
              </a:rPr>
              <a:t>frequency, purpose, attitude, and opinion…</a:t>
            </a:r>
            <a:endParaRPr lang="zh-CN" altLang="en-US" dirty="0">
              <a:cs typeface="+mn-ea"/>
              <a:sym typeface="+mn-lt"/>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262872" y="2513430"/>
            <a:ext cx="11609565" cy="3409618"/>
          </a:xfrm>
          <a:prstGeom prst="rect">
            <a:avLst/>
          </a:prstGeom>
          <a:solidFill>
            <a:schemeClr val="bg1"/>
          </a:solidFill>
          <a:ln>
            <a:noFill/>
          </a:ln>
          <a:effectLst>
            <a:outerShdw blurRad="190500" dist="38100" algn="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矩形: 圆角 3"/>
          <p:cNvSpPr/>
          <p:nvPr/>
        </p:nvSpPr>
        <p:spPr>
          <a:xfrm>
            <a:off x="4035136" y="1049252"/>
            <a:ext cx="4121727" cy="584775"/>
          </a:xfrm>
          <a:prstGeom prst="roundRect">
            <a:avLst/>
          </a:prstGeom>
          <a:solidFill>
            <a:schemeClr val="accent1">
              <a:lumMod val="20000"/>
              <a:lumOff val="8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文本框 44"/>
          <p:cNvSpPr txBox="1"/>
          <p:nvPr/>
        </p:nvSpPr>
        <p:spPr>
          <a:xfrm>
            <a:off x="0" y="1049252"/>
            <a:ext cx="12192000" cy="584775"/>
          </a:xfrm>
          <a:prstGeom prst="rect">
            <a:avLst/>
          </a:prstGeom>
          <a:noFill/>
        </p:spPr>
        <p:txBody>
          <a:bodyPr wrap="square" rtlCol="0">
            <a:spAutoFit/>
          </a:bodyPr>
          <a:lstStyle/>
          <a:p>
            <a:pPr algn="ctr"/>
            <a:r>
              <a:rPr lang="en-US" altLang="zh-CN" sz="3200" b="1" dirty="0">
                <a:solidFill>
                  <a:schemeClr val="accent1"/>
                </a:solidFill>
                <a:cs typeface="+mn-ea"/>
                <a:sym typeface="+mn-lt"/>
              </a:rPr>
              <a:t>Data Collection</a:t>
            </a:r>
            <a:endParaRPr lang="zh-CN" altLang="en-US" sz="3200" b="1" dirty="0">
              <a:solidFill>
                <a:schemeClr val="accent1"/>
              </a:solidFill>
              <a:cs typeface="+mn-ea"/>
              <a:sym typeface="+mn-lt"/>
            </a:endParaRPr>
          </a:p>
        </p:txBody>
      </p:sp>
      <p:sp>
        <p:nvSpPr>
          <p:cNvPr id="3" name="标题 2"/>
          <p:cNvSpPr>
            <a:spLocks noGrp="1"/>
          </p:cNvSpPr>
          <p:nvPr>
            <p:ph type="title"/>
          </p:nvPr>
        </p:nvSpPr>
        <p:spPr/>
        <p:txBody>
          <a:bodyPr/>
          <a:lstStyle/>
          <a:p>
            <a:r>
              <a:rPr lang="en-US" altLang="zh-CN" dirty="0">
                <a:latin typeface="+mj-lt"/>
                <a:cs typeface="Arial" panose="020B0604020202020204" pitchFamily="34" charset="0"/>
              </a:rPr>
              <a:t>Method</a:t>
            </a:r>
            <a:endParaRPr lang="zh-CN" altLang="en-US" dirty="0">
              <a:latin typeface="+mj-lt"/>
              <a:cs typeface="Arial" panose="020B0604020202020204" pitchFamily="34" charset="0"/>
            </a:endParaRPr>
          </a:p>
        </p:txBody>
      </p:sp>
      <p:sp>
        <p:nvSpPr>
          <p:cNvPr id="6" name="文本框 5"/>
          <p:cNvSpPr txBox="1"/>
          <p:nvPr/>
        </p:nvSpPr>
        <p:spPr>
          <a:xfrm>
            <a:off x="2961861" y="6400800"/>
            <a:ext cx="8994913" cy="338554"/>
          </a:xfrm>
          <a:prstGeom prst="rect">
            <a:avLst/>
          </a:prstGeom>
          <a:noFill/>
        </p:spPr>
        <p:txBody>
          <a:bodyPr wrap="square" rtlCol="0">
            <a:spAutoFit/>
          </a:bodyPr>
          <a:lstStyle/>
          <a:p>
            <a:pPr algn="r"/>
            <a:r>
              <a:rPr lang="en-US" altLang="zh-CN" sz="1600" b="1" dirty="0">
                <a:solidFill>
                  <a:srgbClr val="505122"/>
                </a:solidFill>
                <a:latin typeface="Times New Roman" panose="02020603050405020304" pitchFamily="18" charset="0"/>
                <a:cs typeface="Times New Roman" panose="02020603050405020304" pitchFamily="18" charset="0"/>
              </a:rPr>
              <a:t>A Research on Computer Science Students’ Cognition and Usage Patterns of Generative Models</a:t>
            </a:r>
            <a:endParaRPr lang="zh-CN" altLang="en-US" sz="1600" b="1" dirty="0">
              <a:solidFill>
                <a:srgbClr val="505122"/>
              </a:solidFill>
              <a:latin typeface="Times New Roman" panose="02020603050405020304" pitchFamily="18" charset="0"/>
              <a:cs typeface="Times New Roman" panose="02020603050405020304" pitchFamily="18" charset="0"/>
            </a:endParaRPr>
          </a:p>
        </p:txBody>
      </p:sp>
      <p:sp>
        <p:nvSpPr>
          <p:cNvPr id="21" name="文本框 20"/>
          <p:cNvSpPr txBox="1"/>
          <p:nvPr/>
        </p:nvSpPr>
        <p:spPr>
          <a:xfrm>
            <a:off x="572458" y="3701052"/>
            <a:ext cx="2696043" cy="954107"/>
          </a:xfrm>
          <a:prstGeom prst="rect">
            <a:avLst/>
          </a:prstGeom>
          <a:noFill/>
        </p:spPr>
        <p:txBody>
          <a:bodyPr wrap="square" rtlCol="0">
            <a:spAutoFit/>
          </a:bodyPr>
          <a:lstStyle/>
          <a:p>
            <a:pPr algn="ctr"/>
            <a:r>
              <a:rPr lang="en-US" altLang="zh-CN" sz="2800" b="1" dirty="0">
                <a:solidFill>
                  <a:schemeClr val="accent1"/>
                </a:solidFill>
                <a:cs typeface="+mn-ea"/>
                <a:sym typeface="+mn-lt"/>
              </a:rPr>
              <a:t>In-depth Interview</a:t>
            </a:r>
            <a:endParaRPr lang="zh-CN" altLang="en-US" sz="2800" b="1" dirty="0">
              <a:solidFill>
                <a:schemeClr val="accent1"/>
              </a:solidFill>
              <a:cs typeface="+mn-ea"/>
              <a:sym typeface="+mn-lt"/>
            </a:endParaRPr>
          </a:p>
        </p:txBody>
      </p:sp>
      <p:sp>
        <p:nvSpPr>
          <p:cNvPr id="8" name="左大括号 7"/>
          <p:cNvSpPr/>
          <p:nvPr/>
        </p:nvSpPr>
        <p:spPr>
          <a:xfrm>
            <a:off x="3285987" y="2930939"/>
            <a:ext cx="685649" cy="249433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 name="文本框 8"/>
          <p:cNvSpPr txBox="1"/>
          <p:nvPr/>
        </p:nvSpPr>
        <p:spPr>
          <a:xfrm>
            <a:off x="0" y="1900571"/>
            <a:ext cx="12192000" cy="369332"/>
          </a:xfrm>
          <a:prstGeom prst="rect">
            <a:avLst/>
          </a:prstGeom>
          <a:noFill/>
        </p:spPr>
        <p:txBody>
          <a:bodyPr wrap="square" rtlCol="0">
            <a:spAutoFit/>
          </a:bodyPr>
          <a:lstStyle/>
          <a:p>
            <a:pPr algn="ctr"/>
            <a:r>
              <a:rPr lang="en-US" altLang="zh-CN" b="1" dirty="0">
                <a:solidFill>
                  <a:srgbClr val="505122"/>
                </a:solidFill>
                <a:latin typeface="Times New Roman" panose="02020603050405020304" pitchFamily="18" charset="0"/>
                <a:cs typeface="Times New Roman" panose="02020603050405020304" pitchFamily="18" charset="0"/>
              </a:rPr>
              <a:t>The interview were </a:t>
            </a:r>
            <a:r>
              <a:rPr lang="en-US" altLang="zh-CN" b="1" dirty="0">
                <a:solidFill>
                  <a:srgbClr val="EAB905"/>
                </a:solidFill>
                <a:latin typeface="Times New Roman" panose="02020603050405020304" pitchFamily="18" charset="0"/>
                <a:cs typeface="Times New Roman" panose="02020603050405020304" pitchFamily="18" charset="0"/>
              </a:rPr>
              <a:t>semi-structured</a:t>
            </a:r>
            <a:r>
              <a:rPr lang="en-US" altLang="zh-CN" b="1" dirty="0">
                <a:solidFill>
                  <a:srgbClr val="505122"/>
                </a:solidFill>
                <a:latin typeface="Times New Roman" panose="02020603050405020304" pitchFamily="18" charset="0"/>
                <a:cs typeface="Times New Roman" panose="02020603050405020304" pitchFamily="18" charset="0"/>
              </a:rPr>
              <a:t>, allowing the interviewer the flexibility to ask questions.</a:t>
            </a:r>
            <a:endParaRPr lang="zh-CN" altLang="en-US" b="1" dirty="0">
              <a:solidFill>
                <a:srgbClr val="505122"/>
              </a:solidFill>
              <a:latin typeface="Times New Roman" panose="02020603050405020304" pitchFamily="18" charset="0"/>
              <a:cs typeface="Times New Roman" panose="02020603050405020304" pitchFamily="18" charset="0"/>
            </a:endParaRPr>
          </a:p>
        </p:txBody>
      </p:sp>
      <p:sp>
        <p:nvSpPr>
          <p:cNvPr id="10" name="文本框 9"/>
          <p:cNvSpPr txBox="1"/>
          <p:nvPr/>
        </p:nvSpPr>
        <p:spPr>
          <a:xfrm>
            <a:off x="3971633" y="3000487"/>
            <a:ext cx="7689095" cy="706755"/>
          </a:xfrm>
          <a:prstGeom prst="rect">
            <a:avLst/>
          </a:prstGeom>
          <a:noFill/>
        </p:spPr>
        <p:txBody>
          <a:bodyPr wrap="square" rtlCol="0">
            <a:spAutoFit/>
          </a:bodyPr>
          <a:lstStyle/>
          <a:p>
            <a:pPr algn="just"/>
            <a:r>
              <a:rPr lang="en-US" altLang="zh-CN" sz="2000" dirty="0">
                <a:cs typeface="+mn-ea"/>
                <a:sym typeface="+mn-lt"/>
              </a:rPr>
              <a:t>1.  </a:t>
            </a:r>
            <a:r>
              <a:rPr lang="en-US" altLang="zh-CN" sz="2000" b="1" dirty="0">
                <a:solidFill>
                  <a:srgbClr val="EAB905"/>
                </a:solidFill>
                <a:cs typeface="+mn-ea"/>
                <a:sym typeface="+mn-lt"/>
              </a:rPr>
              <a:t>How</a:t>
            </a:r>
            <a:r>
              <a:rPr lang="en-US" altLang="zh-CN" sz="2000" b="1" dirty="0">
                <a:cs typeface="+mn-ea"/>
                <a:sym typeface="+mn-lt"/>
              </a:rPr>
              <a:t> </a:t>
            </a:r>
            <a:r>
              <a:rPr lang="en-US" altLang="zh-CN" sz="2000" dirty="0">
                <a:cs typeface="+mn-ea"/>
                <a:sym typeface="+mn-lt"/>
              </a:rPr>
              <a:t>students </a:t>
            </a:r>
            <a:r>
              <a:rPr lang="en-US" altLang="zh-CN" sz="2000" b="1" dirty="0">
                <a:solidFill>
                  <a:srgbClr val="EAB905"/>
                </a:solidFill>
                <a:cs typeface="+mn-ea"/>
                <a:sym typeface="+mn-lt"/>
              </a:rPr>
              <a:t>use</a:t>
            </a:r>
            <a:r>
              <a:rPr lang="en-US" altLang="zh-CN" sz="2000" b="1" dirty="0">
                <a:cs typeface="+mn-ea"/>
                <a:sym typeface="+mn-lt"/>
              </a:rPr>
              <a:t> </a:t>
            </a:r>
            <a:r>
              <a:rPr lang="en-US" altLang="zh-CN" sz="2000" dirty="0">
                <a:cs typeface="+mn-ea"/>
                <a:sym typeface="+mn-lt"/>
              </a:rPr>
              <a:t>generative modeling to aid their </a:t>
            </a:r>
          </a:p>
          <a:p>
            <a:pPr algn="just"/>
            <a:r>
              <a:rPr lang="en-US" altLang="zh-CN" sz="2000" dirty="0">
                <a:solidFill>
                  <a:schemeClr val="bg1"/>
                </a:solidFill>
                <a:cs typeface="+mn-ea"/>
                <a:sym typeface="+mn-lt"/>
              </a:rPr>
              <a:t>1.  </a:t>
            </a:r>
            <a:r>
              <a:rPr lang="en-US" altLang="zh-CN" sz="2000" dirty="0">
                <a:cs typeface="+mn-ea"/>
                <a:sym typeface="+mn-lt"/>
              </a:rPr>
              <a:t>research and learning.</a:t>
            </a:r>
            <a:endParaRPr lang="zh-CN" altLang="en-US" sz="2400" dirty="0">
              <a:cs typeface="+mn-ea"/>
              <a:sym typeface="+mn-lt"/>
            </a:endParaRPr>
          </a:p>
        </p:txBody>
      </p:sp>
      <p:sp>
        <p:nvSpPr>
          <p:cNvPr id="11" name="文本框 10"/>
          <p:cNvSpPr txBox="1"/>
          <p:nvPr/>
        </p:nvSpPr>
        <p:spPr>
          <a:xfrm>
            <a:off x="3971633" y="3848149"/>
            <a:ext cx="7689095" cy="706755"/>
          </a:xfrm>
          <a:prstGeom prst="rect">
            <a:avLst/>
          </a:prstGeom>
          <a:noFill/>
        </p:spPr>
        <p:txBody>
          <a:bodyPr wrap="square" rtlCol="0">
            <a:spAutoFit/>
          </a:bodyPr>
          <a:lstStyle/>
          <a:p>
            <a:r>
              <a:rPr lang="en-US" altLang="zh-CN" sz="2000" dirty="0">
                <a:cs typeface="+mn-ea"/>
                <a:sym typeface="+mn-lt"/>
              </a:rPr>
              <a:t>2.  </a:t>
            </a:r>
            <a:r>
              <a:rPr lang="en-US" altLang="zh-CN" sz="2000" b="1" dirty="0">
                <a:solidFill>
                  <a:srgbClr val="EAB905"/>
                </a:solidFill>
                <a:cs typeface="+mn-ea"/>
                <a:sym typeface="+mn-lt"/>
              </a:rPr>
              <a:t>Challenges</a:t>
            </a:r>
            <a:r>
              <a:rPr lang="en-US" altLang="zh-CN" sz="2000" b="1" dirty="0">
                <a:cs typeface="+mn-ea"/>
                <a:sym typeface="+mn-lt"/>
              </a:rPr>
              <a:t> </a:t>
            </a:r>
            <a:r>
              <a:rPr lang="en-US" altLang="zh-CN" sz="2000" dirty="0">
                <a:cs typeface="+mn-ea"/>
                <a:sym typeface="+mn-lt"/>
              </a:rPr>
              <a:t>and </a:t>
            </a:r>
            <a:r>
              <a:rPr lang="en-US" altLang="zh-CN" sz="2000" b="1" dirty="0">
                <a:solidFill>
                  <a:srgbClr val="EAB905"/>
                </a:solidFill>
                <a:cs typeface="+mn-ea"/>
                <a:sym typeface="+mn-lt"/>
              </a:rPr>
              <a:t>solutions</a:t>
            </a:r>
            <a:r>
              <a:rPr lang="en-US" altLang="zh-CN" sz="2000" b="1" dirty="0">
                <a:cs typeface="+mn-ea"/>
                <a:sym typeface="+mn-lt"/>
              </a:rPr>
              <a:t> </a:t>
            </a:r>
            <a:r>
              <a:rPr lang="en-US" altLang="zh-CN" sz="2000" dirty="0">
                <a:cs typeface="+mn-ea"/>
                <a:sym typeface="+mn-lt"/>
              </a:rPr>
              <a:t>that students encountered </a:t>
            </a:r>
          </a:p>
          <a:p>
            <a:r>
              <a:rPr lang="en-US" altLang="zh-CN" sz="2000" dirty="0">
                <a:solidFill>
                  <a:schemeClr val="bg1"/>
                </a:solidFill>
                <a:cs typeface="+mn-ea"/>
                <a:sym typeface="+mn-lt"/>
              </a:rPr>
              <a:t>1.  </a:t>
            </a:r>
            <a:r>
              <a:rPr lang="en-US" altLang="zh-CN" sz="2000" dirty="0">
                <a:cs typeface="+mn-ea"/>
                <a:sym typeface="+mn-lt"/>
              </a:rPr>
              <a:t>in using generative modeling.</a:t>
            </a:r>
            <a:endParaRPr lang="zh-CN" altLang="en-US" sz="2400" dirty="0">
              <a:cs typeface="+mn-ea"/>
              <a:sym typeface="+mn-lt"/>
            </a:endParaRPr>
          </a:p>
        </p:txBody>
      </p:sp>
      <p:sp>
        <p:nvSpPr>
          <p:cNvPr id="12" name="文本框 11"/>
          <p:cNvSpPr txBox="1"/>
          <p:nvPr/>
        </p:nvSpPr>
        <p:spPr>
          <a:xfrm>
            <a:off x="3971633" y="4695811"/>
            <a:ext cx="7689095" cy="706755"/>
          </a:xfrm>
          <a:prstGeom prst="rect">
            <a:avLst/>
          </a:prstGeom>
          <a:noFill/>
        </p:spPr>
        <p:txBody>
          <a:bodyPr wrap="square" rtlCol="0">
            <a:spAutoFit/>
          </a:bodyPr>
          <a:lstStyle/>
          <a:p>
            <a:r>
              <a:rPr lang="en-US" altLang="zh-CN" sz="2000" dirty="0">
                <a:cs typeface="+mn-ea"/>
                <a:sym typeface="+mn-lt"/>
              </a:rPr>
              <a:t>3.  </a:t>
            </a:r>
            <a:r>
              <a:rPr lang="en-US" altLang="zh-CN" sz="2000" dirty="0" err="1">
                <a:cs typeface="+mn-ea"/>
                <a:sym typeface="+mn-lt"/>
              </a:rPr>
              <a:t>Students’</a:t>
            </a:r>
            <a:r>
              <a:rPr lang="en-US" altLang="zh-CN" sz="2000" b="1" dirty="0" err="1">
                <a:solidFill>
                  <a:srgbClr val="EAB905"/>
                </a:solidFill>
                <a:cs typeface="+mn-ea"/>
                <a:sym typeface="+mn-lt"/>
              </a:rPr>
              <a:t>views</a:t>
            </a:r>
            <a:r>
              <a:rPr lang="en-US" altLang="zh-CN" sz="2000" dirty="0">
                <a:cs typeface="+mn-ea"/>
                <a:sym typeface="+mn-lt"/>
              </a:rPr>
              <a:t> and </a:t>
            </a:r>
            <a:r>
              <a:rPr lang="en-US" altLang="zh-CN" sz="2000" b="1" dirty="0">
                <a:solidFill>
                  <a:srgbClr val="EAB905"/>
                </a:solidFill>
                <a:cs typeface="+mn-ea"/>
                <a:sym typeface="+mn-lt"/>
              </a:rPr>
              <a:t>expectations</a:t>
            </a:r>
            <a:r>
              <a:rPr lang="en-US" altLang="zh-CN" sz="2000" b="1" dirty="0">
                <a:cs typeface="+mn-ea"/>
                <a:sym typeface="+mn-lt"/>
              </a:rPr>
              <a:t> </a:t>
            </a:r>
            <a:r>
              <a:rPr lang="en-US" altLang="zh-CN" sz="2000" dirty="0">
                <a:cs typeface="+mn-ea"/>
                <a:sym typeface="+mn-lt"/>
              </a:rPr>
              <a:t>about the future </a:t>
            </a:r>
          </a:p>
          <a:p>
            <a:r>
              <a:rPr lang="en-US" altLang="zh-CN" sz="2000" dirty="0">
                <a:solidFill>
                  <a:schemeClr val="bg1"/>
                </a:solidFill>
                <a:cs typeface="+mn-ea"/>
                <a:sym typeface="+mn-lt"/>
              </a:rPr>
              <a:t>1.  </a:t>
            </a:r>
            <a:r>
              <a:rPr lang="en-US" altLang="zh-CN" sz="2000" dirty="0">
                <a:cs typeface="+mn-ea"/>
                <a:sym typeface="+mn-lt"/>
              </a:rPr>
              <a:t>development of generative modeling</a:t>
            </a:r>
            <a:endParaRPr lang="zh-CN" altLang="en-US" sz="2400" dirty="0">
              <a:cs typeface="+mn-ea"/>
              <a:sym typeface="+mn-lt"/>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p:cNvSpPr/>
          <p:nvPr/>
        </p:nvSpPr>
        <p:spPr>
          <a:xfrm>
            <a:off x="4035136" y="1049252"/>
            <a:ext cx="4121727" cy="584775"/>
          </a:xfrm>
          <a:prstGeom prst="roundRect">
            <a:avLst/>
          </a:prstGeom>
          <a:solidFill>
            <a:schemeClr val="accent1">
              <a:lumMod val="20000"/>
              <a:lumOff val="8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文本框 44"/>
          <p:cNvSpPr txBox="1"/>
          <p:nvPr/>
        </p:nvSpPr>
        <p:spPr>
          <a:xfrm>
            <a:off x="0" y="1049252"/>
            <a:ext cx="12192000" cy="584775"/>
          </a:xfrm>
          <a:prstGeom prst="rect">
            <a:avLst/>
          </a:prstGeom>
          <a:noFill/>
        </p:spPr>
        <p:txBody>
          <a:bodyPr wrap="square" rtlCol="0">
            <a:spAutoFit/>
          </a:bodyPr>
          <a:lstStyle/>
          <a:p>
            <a:pPr algn="ctr"/>
            <a:r>
              <a:rPr lang="en-US" altLang="zh-CN" sz="3200" b="1" dirty="0">
                <a:solidFill>
                  <a:schemeClr val="accent1"/>
                </a:solidFill>
                <a:cs typeface="+mn-ea"/>
                <a:sym typeface="+mn-lt"/>
              </a:rPr>
              <a:t>Data Analysis</a:t>
            </a:r>
            <a:endParaRPr lang="zh-CN" altLang="en-US" sz="3200" b="1" dirty="0">
              <a:solidFill>
                <a:schemeClr val="accent1"/>
              </a:solidFill>
              <a:cs typeface="+mn-ea"/>
              <a:sym typeface="+mn-lt"/>
            </a:endParaRPr>
          </a:p>
        </p:txBody>
      </p:sp>
      <p:sp>
        <p:nvSpPr>
          <p:cNvPr id="3" name="标题 2"/>
          <p:cNvSpPr>
            <a:spLocks noGrp="1"/>
          </p:cNvSpPr>
          <p:nvPr>
            <p:ph type="title"/>
          </p:nvPr>
        </p:nvSpPr>
        <p:spPr/>
        <p:txBody>
          <a:bodyPr/>
          <a:lstStyle/>
          <a:p>
            <a:r>
              <a:rPr lang="en-US" altLang="zh-CN" dirty="0">
                <a:latin typeface="+mj-lt"/>
                <a:cs typeface="Arial" panose="020B0604020202020204" pitchFamily="34" charset="0"/>
              </a:rPr>
              <a:t>Method</a:t>
            </a:r>
            <a:endParaRPr lang="zh-CN" altLang="en-US" dirty="0">
              <a:latin typeface="+mj-lt"/>
              <a:cs typeface="Arial" panose="020B0604020202020204" pitchFamily="34" charset="0"/>
            </a:endParaRPr>
          </a:p>
        </p:txBody>
      </p:sp>
      <p:sp>
        <p:nvSpPr>
          <p:cNvPr id="6" name="文本框 5"/>
          <p:cNvSpPr txBox="1"/>
          <p:nvPr/>
        </p:nvSpPr>
        <p:spPr>
          <a:xfrm>
            <a:off x="2961861" y="6400800"/>
            <a:ext cx="8994913" cy="338554"/>
          </a:xfrm>
          <a:prstGeom prst="rect">
            <a:avLst/>
          </a:prstGeom>
          <a:noFill/>
        </p:spPr>
        <p:txBody>
          <a:bodyPr wrap="square" rtlCol="0">
            <a:spAutoFit/>
          </a:bodyPr>
          <a:lstStyle/>
          <a:p>
            <a:pPr algn="r"/>
            <a:r>
              <a:rPr lang="en-US" altLang="zh-CN" sz="1600" b="1" dirty="0">
                <a:solidFill>
                  <a:srgbClr val="505122"/>
                </a:solidFill>
                <a:latin typeface="Times New Roman" panose="02020603050405020304" pitchFamily="18" charset="0"/>
                <a:cs typeface="Times New Roman" panose="02020603050405020304" pitchFamily="18" charset="0"/>
              </a:rPr>
              <a:t>A Research on Computer Science Students’ Cognition and Usage Patterns of Generative Models</a:t>
            </a:r>
            <a:endParaRPr lang="zh-CN" altLang="en-US" sz="1600" b="1" dirty="0">
              <a:solidFill>
                <a:srgbClr val="505122"/>
              </a:solidFill>
              <a:latin typeface="Times New Roman" panose="02020603050405020304" pitchFamily="18" charset="0"/>
              <a:cs typeface="Times New Roman" panose="02020603050405020304" pitchFamily="18" charset="0"/>
            </a:endParaRPr>
          </a:p>
        </p:txBody>
      </p:sp>
      <p:sp>
        <p:nvSpPr>
          <p:cNvPr id="7" name="矩形 6"/>
          <p:cNvSpPr/>
          <p:nvPr/>
        </p:nvSpPr>
        <p:spPr>
          <a:xfrm>
            <a:off x="621748" y="2029284"/>
            <a:ext cx="10948504" cy="1679116"/>
          </a:xfrm>
          <a:prstGeom prst="rect">
            <a:avLst/>
          </a:prstGeom>
          <a:solidFill>
            <a:schemeClr val="bg1"/>
          </a:solidFill>
          <a:ln>
            <a:noFill/>
          </a:ln>
          <a:effectLst>
            <a:outerShdw blurRad="190500" dist="38100" algn="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文本框 7"/>
          <p:cNvSpPr txBox="1"/>
          <p:nvPr/>
        </p:nvSpPr>
        <p:spPr>
          <a:xfrm>
            <a:off x="850900" y="2607232"/>
            <a:ext cx="2723694" cy="523220"/>
          </a:xfrm>
          <a:prstGeom prst="rect">
            <a:avLst/>
          </a:prstGeom>
          <a:noFill/>
        </p:spPr>
        <p:txBody>
          <a:bodyPr wrap="none" rtlCol="0">
            <a:spAutoFit/>
          </a:bodyPr>
          <a:lstStyle/>
          <a:p>
            <a:pPr algn="ctr"/>
            <a:r>
              <a:rPr lang="en-US" altLang="zh-CN" sz="2800" b="1" dirty="0">
                <a:solidFill>
                  <a:schemeClr val="accent1"/>
                </a:solidFill>
                <a:cs typeface="+mn-ea"/>
                <a:sym typeface="+mn-lt"/>
              </a:rPr>
              <a:t>Questionnaire</a:t>
            </a:r>
          </a:p>
        </p:txBody>
      </p:sp>
      <p:sp>
        <p:nvSpPr>
          <p:cNvPr id="9" name="文本框 8"/>
          <p:cNvSpPr txBox="1"/>
          <p:nvPr/>
        </p:nvSpPr>
        <p:spPr>
          <a:xfrm>
            <a:off x="3803746" y="2156256"/>
            <a:ext cx="7651654" cy="706755"/>
          </a:xfrm>
          <a:prstGeom prst="rect">
            <a:avLst/>
          </a:prstGeom>
          <a:noFill/>
        </p:spPr>
        <p:txBody>
          <a:bodyPr wrap="square" rtlCol="0">
            <a:spAutoFit/>
          </a:bodyPr>
          <a:lstStyle/>
          <a:p>
            <a:pPr marL="457200" indent="-457200" algn="just">
              <a:buFont typeface="+mj-lt"/>
              <a:buAutoNum type="arabicPeriod"/>
            </a:pPr>
            <a:r>
              <a:rPr lang="en-US" altLang="zh-CN" sz="2000" dirty="0">
                <a:cs typeface="+mn-ea"/>
                <a:sym typeface="+mn-lt"/>
              </a:rPr>
              <a:t>The data were </a:t>
            </a:r>
            <a:r>
              <a:rPr lang="en-US" altLang="zh-CN" sz="2000" b="1" dirty="0">
                <a:solidFill>
                  <a:srgbClr val="EAB905"/>
                </a:solidFill>
                <a:cs typeface="+mn-ea"/>
                <a:sym typeface="+mn-lt"/>
              </a:rPr>
              <a:t>cleaned</a:t>
            </a:r>
            <a:r>
              <a:rPr lang="en-US" altLang="zh-CN" sz="2000" b="1" dirty="0">
                <a:cs typeface="+mn-ea"/>
                <a:sym typeface="+mn-lt"/>
              </a:rPr>
              <a:t> </a:t>
            </a:r>
            <a:r>
              <a:rPr lang="en-US" altLang="zh-CN" sz="2000" dirty="0">
                <a:cs typeface="+mn-ea"/>
                <a:sym typeface="+mn-lt"/>
              </a:rPr>
              <a:t>and coded, and then analyzed it to understand the </a:t>
            </a:r>
            <a:r>
              <a:rPr lang="en-US" altLang="zh-CN" sz="2000" b="1" dirty="0">
                <a:solidFill>
                  <a:srgbClr val="EAB905"/>
                </a:solidFill>
                <a:cs typeface="+mn-ea"/>
                <a:sym typeface="+mn-lt"/>
              </a:rPr>
              <a:t>basic usage</a:t>
            </a:r>
            <a:r>
              <a:rPr lang="en-US" altLang="zh-CN" sz="2000" b="1" dirty="0">
                <a:cs typeface="+mn-ea"/>
                <a:sym typeface="+mn-lt"/>
              </a:rPr>
              <a:t> </a:t>
            </a:r>
            <a:r>
              <a:rPr lang="en-US" altLang="zh-CN" sz="2000" dirty="0">
                <a:cs typeface="+mn-ea"/>
                <a:sym typeface="+mn-lt"/>
              </a:rPr>
              <a:t>and </a:t>
            </a:r>
            <a:r>
              <a:rPr lang="en-US" altLang="zh-CN" sz="2000" b="1" dirty="0">
                <a:solidFill>
                  <a:srgbClr val="EAB905"/>
                </a:solidFill>
                <a:cs typeface="+mn-ea"/>
                <a:sym typeface="+mn-lt"/>
              </a:rPr>
              <a:t>perception</a:t>
            </a:r>
            <a:r>
              <a:rPr lang="en-US" altLang="zh-CN" sz="2000" b="1" dirty="0">
                <a:cs typeface="+mn-ea"/>
                <a:sym typeface="+mn-lt"/>
              </a:rPr>
              <a:t> </a:t>
            </a:r>
            <a:r>
              <a:rPr lang="en-US" altLang="zh-CN" sz="2000" dirty="0">
                <a:cs typeface="+mn-ea"/>
                <a:sym typeface="+mn-lt"/>
              </a:rPr>
              <a:t>levels.</a:t>
            </a:r>
          </a:p>
        </p:txBody>
      </p:sp>
      <p:sp>
        <p:nvSpPr>
          <p:cNvPr id="19" name="矩形 18"/>
          <p:cNvSpPr/>
          <p:nvPr/>
        </p:nvSpPr>
        <p:spPr>
          <a:xfrm>
            <a:off x="621748" y="4040257"/>
            <a:ext cx="10948504" cy="1679116"/>
          </a:xfrm>
          <a:prstGeom prst="rect">
            <a:avLst/>
          </a:prstGeom>
          <a:solidFill>
            <a:schemeClr val="bg1"/>
          </a:solidFill>
          <a:ln>
            <a:noFill/>
          </a:ln>
          <a:effectLst>
            <a:outerShdw blurRad="190500" dist="38100" algn="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0" name="文本框 19"/>
          <p:cNvSpPr txBox="1"/>
          <p:nvPr/>
        </p:nvSpPr>
        <p:spPr>
          <a:xfrm>
            <a:off x="1031174" y="4389827"/>
            <a:ext cx="2363145" cy="954107"/>
          </a:xfrm>
          <a:prstGeom prst="rect">
            <a:avLst/>
          </a:prstGeom>
          <a:noFill/>
        </p:spPr>
        <p:txBody>
          <a:bodyPr wrap="square" rtlCol="0">
            <a:spAutoFit/>
          </a:bodyPr>
          <a:lstStyle/>
          <a:p>
            <a:pPr algn="ctr"/>
            <a:r>
              <a:rPr lang="en-US" altLang="zh-CN" sz="2800" b="1" dirty="0">
                <a:solidFill>
                  <a:schemeClr val="accent1"/>
                </a:solidFill>
                <a:cs typeface="+mn-ea"/>
                <a:sym typeface="+mn-lt"/>
              </a:rPr>
              <a:t>in-depth </a:t>
            </a:r>
          </a:p>
          <a:p>
            <a:pPr algn="ctr"/>
            <a:r>
              <a:rPr lang="en-US" altLang="zh-CN" sz="2800" b="1" dirty="0">
                <a:solidFill>
                  <a:schemeClr val="accent1"/>
                </a:solidFill>
                <a:cs typeface="+mn-ea"/>
                <a:sym typeface="+mn-lt"/>
              </a:rPr>
              <a:t>interview</a:t>
            </a:r>
          </a:p>
        </p:txBody>
      </p:sp>
      <p:sp>
        <p:nvSpPr>
          <p:cNvPr id="23" name="文本框 22"/>
          <p:cNvSpPr txBox="1"/>
          <p:nvPr/>
        </p:nvSpPr>
        <p:spPr>
          <a:xfrm>
            <a:off x="3803746" y="2626685"/>
            <a:ext cx="7651654" cy="1014730"/>
          </a:xfrm>
          <a:prstGeom prst="rect">
            <a:avLst/>
          </a:prstGeom>
          <a:noFill/>
        </p:spPr>
        <p:txBody>
          <a:bodyPr wrap="square" rtlCol="0">
            <a:spAutoFit/>
          </a:bodyPr>
          <a:lstStyle/>
          <a:p>
            <a:pPr algn="just"/>
            <a:endParaRPr lang="en-US" altLang="zh-CN" sz="2000" dirty="0">
              <a:cs typeface="+mn-ea"/>
              <a:sym typeface="+mn-lt"/>
            </a:endParaRPr>
          </a:p>
          <a:p>
            <a:pPr marL="457200" indent="-457200" algn="just">
              <a:buFont typeface="+mj-lt"/>
              <a:buAutoNum type="arabicPeriod" startAt="2"/>
            </a:pPr>
            <a:r>
              <a:rPr lang="en-US" altLang="zh-CN" sz="2000" dirty="0">
                <a:cs typeface="+mn-ea"/>
                <a:sym typeface="+mn-lt"/>
              </a:rPr>
              <a:t>The </a:t>
            </a:r>
            <a:r>
              <a:rPr lang="en-US" altLang="zh-CN" sz="2000" b="1" dirty="0">
                <a:solidFill>
                  <a:srgbClr val="EAB905"/>
                </a:solidFill>
                <a:cs typeface="+mn-ea"/>
                <a:sym typeface="+mn-lt"/>
              </a:rPr>
              <a:t>relationship</a:t>
            </a:r>
            <a:r>
              <a:rPr lang="en-US" altLang="zh-CN" sz="2000" b="1" dirty="0">
                <a:cs typeface="+mn-ea"/>
                <a:sym typeface="+mn-lt"/>
              </a:rPr>
              <a:t> </a:t>
            </a:r>
            <a:r>
              <a:rPr lang="en-US" altLang="zh-CN" sz="2000" dirty="0">
                <a:cs typeface="+mn-ea"/>
                <a:sym typeface="+mn-lt"/>
              </a:rPr>
              <a:t>between different variables was explored through </a:t>
            </a:r>
            <a:r>
              <a:rPr lang="en-US" altLang="zh-CN" sz="2000" b="1" dirty="0">
                <a:solidFill>
                  <a:srgbClr val="EAB905"/>
                </a:solidFill>
                <a:cs typeface="+mn-ea"/>
                <a:sym typeface="+mn-lt"/>
              </a:rPr>
              <a:t>correlation</a:t>
            </a:r>
            <a:r>
              <a:rPr lang="en-US" altLang="zh-CN" sz="2000" b="1" dirty="0">
                <a:cs typeface="+mn-ea"/>
                <a:sym typeface="+mn-lt"/>
              </a:rPr>
              <a:t> </a:t>
            </a:r>
            <a:r>
              <a:rPr lang="en-US" altLang="zh-CN" sz="2000" dirty="0">
                <a:cs typeface="+mn-ea"/>
                <a:sym typeface="+mn-lt"/>
              </a:rPr>
              <a:t>and </a:t>
            </a:r>
            <a:r>
              <a:rPr lang="en-US" altLang="zh-CN" sz="2000" b="1" dirty="0">
                <a:solidFill>
                  <a:srgbClr val="EAB905"/>
                </a:solidFill>
                <a:cs typeface="+mn-ea"/>
                <a:sym typeface="+mn-lt"/>
              </a:rPr>
              <a:t>regression</a:t>
            </a:r>
            <a:r>
              <a:rPr lang="en-US" altLang="zh-CN" sz="2000" b="1" dirty="0">
                <a:cs typeface="+mn-ea"/>
                <a:sym typeface="+mn-lt"/>
              </a:rPr>
              <a:t> </a:t>
            </a:r>
            <a:r>
              <a:rPr lang="en-US" altLang="zh-CN" sz="2000" dirty="0">
                <a:cs typeface="+mn-ea"/>
                <a:sym typeface="+mn-lt"/>
              </a:rPr>
              <a:t>analysis.</a:t>
            </a:r>
          </a:p>
        </p:txBody>
      </p:sp>
      <p:sp>
        <p:nvSpPr>
          <p:cNvPr id="24" name="文本框 23"/>
          <p:cNvSpPr txBox="1"/>
          <p:nvPr/>
        </p:nvSpPr>
        <p:spPr>
          <a:xfrm>
            <a:off x="3803745" y="4164771"/>
            <a:ext cx="7651654" cy="706755"/>
          </a:xfrm>
          <a:prstGeom prst="rect">
            <a:avLst/>
          </a:prstGeom>
          <a:noFill/>
        </p:spPr>
        <p:txBody>
          <a:bodyPr wrap="square" rtlCol="0">
            <a:spAutoFit/>
          </a:bodyPr>
          <a:lstStyle/>
          <a:p>
            <a:pPr marL="457200" indent="-457200" algn="just">
              <a:buFont typeface="+mj-lt"/>
              <a:buAutoNum type="arabicPeriod"/>
            </a:pPr>
            <a:r>
              <a:rPr lang="en-US" altLang="zh-CN" sz="2000" dirty="0">
                <a:cs typeface="+mn-ea"/>
                <a:sym typeface="+mn-lt"/>
              </a:rPr>
              <a:t>The </a:t>
            </a:r>
            <a:r>
              <a:rPr lang="en-US" altLang="zh-CN" sz="2000" b="1" dirty="0">
                <a:solidFill>
                  <a:srgbClr val="EAB905"/>
                </a:solidFill>
                <a:cs typeface="+mn-ea"/>
                <a:sym typeface="+mn-lt"/>
              </a:rPr>
              <a:t>audio</a:t>
            </a:r>
            <a:r>
              <a:rPr lang="en-US" altLang="zh-CN" sz="2000" b="1" dirty="0">
                <a:cs typeface="+mn-ea"/>
                <a:sym typeface="+mn-lt"/>
              </a:rPr>
              <a:t> </a:t>
            </a:r>
            <a:r>
              <a:rPr lang="en-US" altLang="zh-CN" sz="2000" dirty="0">
                <a:cs typeface="+mn-ea"/>
                <a:sym typeface="+mn-lt"/>
              </a:rPr>
              <a:t>recordings of the interviews were first transcribed into text.</a:t>
            </a:r>
          </a:p>
        </p:txBody>
      </p:sp>
      <p:sp>
        <p:nvSpPr>
          <p:cNvPr id="25" name="文本框 24"/>
          <p:cNvSpPr txBox="1"/>
          <p:nvPr/>
        </p:nvSpPr>
        <p:spPr>
          <a:xfrm>
            <a:off x="3803745" y="4614621"/>
            <a:ext cx="7651654" cy="1014730"/>
          </a:xfrm>
          <a:prstGeom prst="rect">
            <a:avLst/>
          </a:prstGeom>
          <a:noFill/>
        </p:spPr>
        <p:txBody>
          <a:bodyPr wrap="square" rtlCol="0">
            <a:spAutoFit/>
          </a:bodyPr>
          <a:lstStyle/>
          <a:p>
            <a:pPr algn="just"/>
            <a:endParaRPr lang="en-US" altLang="zh-CN" sz="2000" dirty="0">
              <a:cs typeface="+mn-ea"/>
              <a:sym typeface="+mn-lt"/>
            </a:endParaRPr>
          </a:p>
          <a:p>
            <a:pPr marL="457200" indent="-457200" algn="just">
              <a:buFont typeface="+mj-lt"/>
              <a:buAutoNum type="arabicPeriod" startAt="2"/>
            </a:pPr>
            <a:r>
              <a:rPr lang="en-US" altLang="zh-CN" sz="2000" dirty="0">
                <a:cs typeface="+mn-ea"/>
                <a:sym typeface="+mn-lt"/>
              </a:rPr>
              <a:t>The categorized themes were analyzed and interpreted in </a:t>
            </a:r>
            <a:r>
              <a:rPr lang="en-US" altLang="zh-CN" sz="2000" b="1" dirty="0">
                <a:solidFill>
                  <a:srgbClr val="EAB905"/>
                </a:solidFill>
                <a:cs typeface="+mn-ea"/>
                <a:sym typeface="+mn-lt"/>
              </a:rPr>
              <a:t>depth</a:t>
            </a:r>
            <a:r>
              <a:rPr lang="en-US" altLang="zh-CN" sz="2000" b="1" dirty="0">
                <a:cs typeface="+mn-ea"/>
                <a:sym typeface="+mn-lt"/>
              </a:rPr>
              <a:t> </a:t>
            </a:r>
            <a:r>
              <a:rPr lang="en-US" altLang="zh-CN" sz="2000" dirty="0">
                <a:cs typeface="+mn-ea"/>
                <a:sym typeface="+mn-lt"/>
              </a:rPr>
              <a:t>to reveal the specific contexts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p:cNvSpPr/>
          <p:nvPr/>
        </p:nvSpPr>
        <p:spPr>
          <a:xfrm>
            <a:off x="3352800" y="1049252"/>
            <a:ext cx="5486400" cy="584775"/>
          </a:xfrm>
          <a:prstGeom prst="roundRect">
            <a:avLst/>
          </a:prstGeom>
          <a:solidFill>
            <a:schemeClr val="accent1">
              <a:lumMod val="20000"/>
              <a:lumOff val="8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文本框 44"/>
          <p:cNvSpPr txBox="1"/>
          <p:nvPr/>
        </p:nvSpPr>
        <p:spPr>
          <a:xfrm>
            <a:off x="0" y="1049252"/>
            <a:ext cx="12192000" cy="584775"/>
          </a:xfrm>
          <a:prstGeom prst="rect">
            <a:avLst/>
          </a:prstGeom>
          <a:noFill/>
        </p:spPr>
        <p:txBody>
          <a:bodyPr wrap="square" rtlCol="0">
            <a:spAutoFit/>
          </a:bodyPr>
          <a:lstStyle/>
          <a:p>
            <a:pPr algn="ctr"/>
            <a:r>
              <a:rPr lang="en-US" altLang="zh-CN" sz="3200" b="1" dirty="0">
                <a:solidFill>
                  <a:schemeClr val="accent1"/>
                </a:solidFill>
                <a:cs typeface="+mn-ea"/>
                <a:sym typeface="+mn-lt"/>
              </a:rPr>
              <a:t>Ethical Considerations</a:t>
            </a:r>
            <a:endParaRPr lang="zh-CN" altLang="en-US" sz="3200" b="1" dirty="0">
              <a:solidFill>
                <a:schemeClr val="accent1"/>
              </a:solidFill>
              <a:cs typeface="+mn-ea"/>
              <a:sym typeface="+mn-lt"/>
            </a:endParaRPr>
          </a:p>
        </p:txBody>
      </p:sp>
      <p:sp>
        <p:nvSpPr>
          <p:cNvPr id="3" name="标题 2"/>
          <p:cNvSpPr>
            <a:spLocks noGrp="1"/>
          </p:cNvSpPr>
          <p:nvPr>
            <p:ph type="title"/>
          </p:nvPr>
        </p:nvSpPr>
        <p:spPr/>
        <p:txBody>
          <a:bodyPr/>
          <a:lstStyle/>
          <a:p>
            <a:r>
              <a:rPr lang="en-US" altLang="zh-CN" dirty="0">
                <a:latin typeface="+mj-lt"/>
                <a:cs typeface="Arial" panose="020B0604020202020204" pitchFamily="34" charset="0"/>
              </a:rPr>
              <a:t>Method</a:t>
            </a:r>
            <a:endParaRPr lang="zh-CN" altLang="en-US" dirty="0">
              <a:latin typeface="+mj-lt"/>
              <a:cs typeface="Arial" panose="020B0604020202020204" pitchFamily="34" charset="0"/>
            </a:endParaRPr>
          </a:p>
        </p:txBody>
      </p:sp>
      <p:sp>
        <p:nvSpPr>
          <p:cNvPr id="6" name="文本框 5"/>
          <p:cNvSpPr txBox="1"/>
          <p:nvPr/>
        </p:nvSpPr>
        <p:spPr>
          <a:xfrm>
            <a:off x="2961861" y="6400800"/>
            <a:ext cx="8994913" cy="338554"/>
          </a:xfrm>
          <a:prstGeom prst="rect">
            <a:avLst/>
          </a:prstGeom>
          <a:noFill/>
        </p:spPr>
        <p:txBody>
          <a:bodyPr wrap="square" rtlCol="0">
            <a:spAutoFit/>
          </a:bodyPr>
          <a:lstStyle/>
          <a:p>
            <a:pPr algn="r"/>
            <a:r>
              <a:rPr lang="en-US" altLang="zh-CN" sz="1600" b="1" dirty="0">
                <a:solidFill>
                  <a:srgbClr val="505122"/>
                </a:solidFill>
                <a:latin typeface="Times New Roman" panose="02020603050405020304" pitchFamily="18" charset="0"/>
                <a:cs typeface="Times New Roman" panose="02020603050405020304" pitchFamily="18" charset="0"/>
              </a:rPr>
              <a:t>A Research on Computer Science Students’ Cognition and Usage Patterns of Generative Models</a:t>
            </a:r>
            <a:endParaRPr lang="zh-CN" altLang="en-US" sz="1600" b="1" dirty="0">
              <a:solidFill>
                <a:srgbClr val="505122"/>
              </a:solidFill>
              <a:latin typeface="Times New Roman" panose="02020603050405020304" pitchFamily="18" charset="0"/>
              <a:cs typeface="Times New Roman" panose="02020603050405020304" pitchFamily="18" charset="0"/>
            </a:endParaRPr>
          </a:p>
        </p:txBody>
      </p:sp>
      <p:sp>
        <p:nvSpPr>
          <p:cNvPr id="7" name="矩形 6"/>
          <p:cNvSpPr/>
          <p:nvPr/>
        </p:nvSpPr>
        <p:spPr>
          <a:xfrm>
            <a:off x="915582" y="2065179"/>
            <a:ext cx="10360833" cy="3743569"/>
          </a:xfrm>
          <a:prstGeom prst="rect">
            <a:avLst/>
          </a:prstGeom>
          <a:solidFill>
            <a:schemeClr val="bg1"/>
          </a:solidFill>
          <a:ln>
            <a:noFill/>
          </a:ln>
          <a:effectLst>
            <a:outerShdw blurRad="190500" dist="38100" algn="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8" name="组合 7"/>
          <p:cNvGrpSpPr/>
          <p:nvPr/>
        </p:nvGrpSpPr>
        <p:grpSpPr>
          <a:xfrm>
            <a:off x="5226867" y="2398708"/>
            <a:ext cx="1738265" cy="552035"/>
            <a:chOff x="2415642" y="2284408"/>
            <a:chExt cx="1738265" cy="552035"/>
          </a:xfrm>
        </p:grpSpPr>
        <p:sp>
          <p:nvSpPr>
            <p:cNvPr id="9" name="î$ļïḋê"/>
            <p:cNvSpPr/>
            <p:nvPr/>
          </p:nvSpPr>
          <p:spPr>
            <a:xfrm>
              <a:off x="2415642" y="2284408"/>
              <a:ext cx="1738265" cy="552035"/>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Autofit/>
            </a:bodyPr>
            <a:lstStyle/>
            <a:p>
              <a:pPr algn="ctr">
                <a:lnSpc>
                  <a:spcPct val="130000"/>
                </a:lnSpc>
              </a:pPr>
              <a:endParaRPr lang="zh-CN" altLang="en-US" sz="2000" dirty="0">
                <a:cs typeface="+mn-ea"/>
                <a:sym typeface="+mn-lt"/>
              </a:endParaRPr>
            </a:p>
          </p:txBody>
        </p:sp>
        <p:sp>
          <p:nvSpPr>
            <p:cNvPr id="10" name="have-an-idea_65779"/>
            <p:cNvSpPr>
              <a:spLocks noChangeAspect="1"/>
            </p:cNvSpPr>
            <p:nvPr/>
          </p:nvSpPr>
          <p:spPr bwMode="auto">
            <a:xfrm>
              <a:off x="3111563" y="2380425"/>
              <a:ext cx="346423" cy="360000"/>
            </a:xfrm>
            <a:custGeom>
              <a:avLst/>
              <a:gdLst>
                <a:gd name="T0" fmla="*/ 295 w 589"/>
                <a:gd name="T1" fmla="*/ 0 h 613"/>
                <a:gd name="T2" fmla="*/ 295 w 589"/>
                <a:gd name="T3" fmla="*/ 0 h 613"/>
                <a:gd name="T4" fmla="*/ 0 w 589"/>
                <a:gd name="T5" fmla="*/ 295 h 613"/>
                <a:gd name="T6" fmla="*/ 139 w 589"/>
                <a:gd name="T7" fmla="*/ 545 h 613"/>
                <a:gd name="T8" fmla="*/ 125 w 589"/>
                <a:gd name="T9" fmla="*/ 571 h 613"/>
                <a:gd name="T10" fmla="*/ 125 w 589"/>
                <a:gd name="T11" fmla="*/ 599 h 613"/>
                <a:gd name="T12" fmla="*/ 149 w 589"/>
                <a:gd name="T13" fmla="*/ 613 h 613"/>
                <a:gd name="T14" fmla="*/ 383 w 589"/>
                <a:gd name="T15" fmla="*/ 613 h 613"/>
                <a:gd name="T16" fmla="*/ 408 w 589"/>
                <a:gd name="T17" fmla="*/ 599 h 613"/>
                <a:gd name="T18" fmla="*/ 432 w 589"/>
                <a:gd name="T19" fmla="*/ 555 h 613"/>
                <a:gd name="T20" fmla="*/ 511 w 589"/>
                <a:gd name="T21" fmla="*/ 494 h 613"/>
                <a:gd name="T22" fmla="*/ 519 w 589"/>
                <a:gd name="T23" fmla="*/ 475 h 613"/>
                <a:gd name="T24" fmla="*/ 519 w 589"/>
                <a:gd name="T25" fmla="*/ 387 h 613"/>
                <a:gd name="T26" fmla="*/ 553 w 589"/>
                <a:gd name="T27" fmla="*/ 387 h 613"/>
                <a:gd name="T28" fmla="*/ 581 w 589"/>
                <a:gd name="T29" fmla="*/ 365 h 613"/>
                <a:gd name="T30" fmla="*/ 589 w 589"/>
                <a:gd name="T31" fmla="*/ 295 h 613"/>
                <a:gd name="T32" fmla="*/ 295 w 589"/>
                <a:gd name="T33" fmla="*/ 0 h 613"/>
                <a:gd name="T34" fmla="*/ 419 w 589"/>
                <a:gd name="T35" fmla="*/ 284 h 613"/>
                <a:gd name="T36" fmla="*/ 380 w 589"/>
                <a:gd name="T37" fmla="*/ 284 h 613"/>
                <a:gd name="T38" fmla="*/ 342 w 589"/>
                <a:gd name="T39" fmla="*/ 349 h 613"/>
                <a:gd name="T40" fmla="*/ 342 w 589"/>
                <a:gd name="T41" fmla="*/ 359 h 613"/>
                <a:gd name="T42" fmla="*/ 323 w 589"/>
                <a:gd name="T43" fmla="*/ 394 h 613"/>
                <a:gd name="T44" fmla="*/ 323 w 589"/>
                <a:gd name="T45" fmla="*/ 434 h 613"/>
                <a:gd name="T46" fmla="*/ 302 w 589"/>
                <a:gd name="T47" fmla="*/ 455 h 613"/>
                <a:gd name="T48" fmla="*/ 234 w 589"/>
                <a:gd name="T49" fmla="*/ 455 h 613"/>
                <a:gd name="T50" fmla="*/ 213 w 589"/>
                <a:gd name="T51" fmla="*/ 434 h 613"/>
                <a:gd name="T52" fmla="*/ 213 w 589"/>
                <a:gd name="T53" fmla="*/ 394 h 613"/>
                <a:gd name="T54" fmla="*/ 194 w 589"/>
                <a:gd name="T55" fmla="*/ 359 h 613"/>
                <a:gd name="T56" fmla="*/ 194 w 589"/>
                <a:gd name="T57" fmla="*/ 349 h 613"/>
                <a:gd name="T58" fmla="*/ 156 w 589"/>
                <a:gd name="T59" fmla="*/ 284 h 613"/>
                <a:gd name="T60" fmla="*/ 117 w 589"/>
                <a:gd name="T61" fmla="*/ 284 h 613"/>
                <a:gd name="T62" fmla="*/ 96 w 589"/>
                <a:gd name="T63" fmla="*/ 263 h 613"/>
                <a:gd name="T64" fmla="*/ 117 w 589"/>
                <a:gd name="T65" fmla="*/ 242 h 613"/>
                <a:gd name="T66" fmla="*/ 156 w 589"/>
                <a:gd name="T67" fmla="*/ 242 h 613"/>
                <a:gd name="T68" fmla="*/ 174 w 589"/>
                <a:gd name="T69" fmla="*/ 199 h 613"/>
                <a:gd name="T70" fmla="*/ 147 w 589"/>
                <a:gd name="T71" fmla="*/ 171 h 613"/>
                <a:gd name="T72" fmla="*/ 147 w 589"/>
                <a:gd name="T73" fmla="*/ 142 h 613"/>
                <a:gd name="T74" fmla="*/ 176 w 589"/>
                <a:gd name="T75" fmla="*/ 142 h 613"/>
                <a:gd name="T76" fmla="*/ 204 w 589"/>
                <a:gd name="T77" fmla="*/ 170 h 613"/>
                <a:gd name="T78" fmla="*/ 247 w 589"/>
                <a:gd name="T79" fmla="*/ 152 h 613"/>
                <a:gd name="T80" fmla="*/ 247 w 589"/>
                <a:gd name="T81" fmla="*/ 112 h 613"/>
                <a:gd name="T82" fmla="*/ 268 w 589"/>
                <a:gd name="T83" fmla="*/ 92 h 613"/>
                <a:gd name="T84" fmla="*/ 289 w 589"/>
                <a:gd name="T85" fmla="*/ 112 h 613"/>
                <a:gd name="T86" fmla="*/ 289 w 589"/>
                <a:gd name="T87" fmla="*/ 152 h 613"/>
                <a:gd name="T88" fmla="*/ 332 w 589"/>
                <a:gd name="T89" fmla="*/ 170 h 613"/>
                <a:gd name="T90" fmla="*/ 360 w 589"/>
                <a:gd name="T91" fmla="*/ 142 h 613"/>
                <a:gd name="T92" fmla="*/ 389 w 589"/>
                <a:gd name="T93" fmla="*/ 142 h 613"/>
                <a:gd name="T94" fmla="*/ 389 w 589"/>
                <a:gd name="T95" fmla="*/ 171 h 613"/>
                <a:gd name="T96" fmla="*/ 362 w 589"/>
                <a:gd name="T97" fmla="*/ 199 h 613"/>
                <a:gd name="T98" fmla="*/ 380 w 589"/>
                <a:gd name="T99" fmla="*/ 242 h 613"/>
                <a:gd name="T100" fmla="*/ 419 w 589"/>
                <a:gd name="T101" fmla="*/ 242 h 613"/>
                <a:gd name="T102" fmla="*/ 440 w 589"/>
                <a:gd name="T103" fmla="*/ 263 h 613"/>
                <a:gd name="T104" fmla="*/ 419 w 589"/>
                <a:gd name="T105" fmla="*/ 284 h 613"/>
                <a:gd name="T106" fmla="*/ 340 w 589"/>
                <a:gd name="T107" fmla="*/ 263 h 613"/>
                <a:gd name="T108" fmla="*/ 301 w 589"/>
                <a:gd name="T109" fmla="*/ 327 h 613"/>
                <a:gd name="T110" fmla="*/ 301 w 589"/>
                <a:gd name="T111" fmla="*/ 359 h 613"/>
                <a:gd name="T112" fmla="*/ 235 w 589"/>
                <a:gd name="T113" fmla="*/ 359 h 613"/>
                <a:gd name="T114" fmla="*/ 235 w 589"/>
                <a:gd name="T115" fmla="*/ 327 h 613"/>
                <a:gd name="T116" fmla="*/ 196 w 589"/>
                <a:gd name="T117" fmla="*/ 263 h 613"/>
                <a:gd name="T118" fmla="*/ 268 w 589"/>
                <a:gd name="T119" fmla="*/ 191 h 613"/>
                <a:gd name="T120" fmla="*/ 340 w 589"/>
                <a:gd name="T121" fmla="*/ 263 h 6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89" h="613">
                  <a:moveTo>
                    <a:pt x="295" y="0"/>
                  </a:moveTo>
                  <a:lnTo>
                    <a:pt x="295" y="0"/>
                  </a:lnTo>
                  <a:cubicBezTo>
                    <a:pt x="132" y="0"/>
                    <a:pt x="0" y="132"/>
                    <a:pt x="0" y="295"/>
                  </a:cubicBezTo>
                  <a:cubicBezTo>
                    <a:pt x="0" y="398"/>
                    <a:pt x="53" y="491"/>
                    <a:pt x="139" y="545"/>
                  </a:cubicBezTo>
                  <a:lnTo>
                    <a:pt x="125" y="571"/>
                  </a:lnTo>
                  <a:cubicBezTo>
                    <a:pt x="120" y="580"/>
                    <a:pt x="120" y="591"/>
                    <a:pt x="125" y="599"/>
                  </a:cubicBezTo>
                  <a:cubicBezTo>
                    <a:pt x="130" y="608"/>
                    <a:pt x="139" y="613"/>
                    <a:pt x="149" y="613"/>
                  </a:cubicBezTo>
                  <a:lnTo>
                    <a:pt x="383" y="613"/>
                  </a:lnTo>
                  <a:cubicBezTo>
                    <a:pt x="393" y="613"/>
                    <a:pt x="403" y="608"/>
                    <a:pt x="408" y="599"/>
                  </a:cubicBezTo>
                  <a:lnTo>
                    <a:pt x="432" y="555"/>
                  </a:lnTo>
                  <a:cubicBezTo>
                    <a:pt x="462" y="540"/>
                    <a:pt x="488" y="519"/>
                    <a:pt x="511" y="494"/>
                  </a:cubicBezTo>
                  <a:cubicBezTo>
                    <a:pt x="516" y="489"/>
                    <a:pt x="519" y="482"/>
                    <a:pt x="519" y="475"/>
                  </a:cubicBezTo>
                  <a:lnTo>
                    <a:pt x="519" y="387"/>
                  </a:lnTo>
                  <a:lnTo>
                    <a:pt x="553" y="387"/>
                  </a:lnTo>
                  <a:cubicBezTo>
                    <a:pt x="566" y="387"/>
                    <a:pt x="578" y="378"/>
                    <a:pt x="581" y="365"/>
                  </a:cubicBezTo>
                  <a:cubicBezTo>
                    <a:pt x="587" y="342"/>
                    <a:pt x="589" y="318"/>
                    <a:pt x="589" y="295"/>
                  </a:cubicBezTo>
                  <a:cubicBezTo>
                    <a:pt x="589" y="132"/>
                    <a:pt x="457" y="0"/>
                    <a:pt x="295" y="0"/>
                  </a:cubicBezTo>
                  <a:close/>
                  <a:moveTo>
                    <a:pt x="419" y="284"/>
                  </a:moveTo>
                  <a:lnTo>
                    <a:pt x="380" y="284"/>
                  </a:lnTo>
                  <a:cubicBezTo>
                    <a:pt x="375" y="310"/>
                    <a:pt x="362" y="333"/>
                    <a:pt x="342" y="349"/>
                  </a:cubicBezTo>
                  <a:lnTo>
                    <a:pt x="342" y="359"/>
                  </a:lnTo>
                  <a:cubicBezTo>
                    <a:pt x="342" y="374"/>
                    <a:pt x="334" y="387"/>
                    <a:pt x="323" y="394"/>
                  </a:cubicBezTo>
                  <a:lnTo>
                    <a:pt x="323" y="434"/>
                  </a:lnTo>
                  <a:cubicBezTo>
                    <a:pt x="323" y="446"/>
                    <a:pt x="313" y="455"/>
                    <a:pt x="302" y="455"/>
                  </a:cubicBezTo>
                  <a:lnTo>
                    <a:pt x="234" y="455"/>
                  </a:lnTo>
                  <a:cubicBezTo>
                    <a:pt x="223" y="455"/>
                    <a:pt x="213" y="446"/>
                    <a:pt x="213" y="434"/>
                  </a:cubicBezTo>
                  <a:lnTo>
                    <a:pt x="213" y="394"/>
                  </a:lnTo>
                  <a:cubicBezTo>
                    <a:pt x="202" y="387"/>
                    <a:pt x="194" y="374"/>
                    <a:pt x="194" y="359"/>
                  </a:cubicBezTo>
                  <a:lnTo>
                    <a:pt x="194" y="349"/>
                  </a:lnTo>
                  <a:cubicBezTo>
                    <a:pt x="174" y="333"/>
                    <a:pt x="161" y="310"/>
                    <a:pt x="156" y="284"/>
                  </a:cubicBezTo>
                  <a:lnTo>
                    <a:pt x="117" y="284"/>
                  </a:lnTo>
                  <a:cubicBezTo>
                    <a:pt x="106" y="284"/>
                    <a:pt x="96" y="275"/>
                    <a:pt x="96" y="263"/>
                  </a:cubicBezTo>
                  <a:cubicBezTo>
                    <a:pt x="96" y="252"/>
                    <a:pt x="106" y="242"/>
                    <a:pt x="117" y="242"/>
                  </a:cubicBezTo>
                  <a:lnTo>
                    <a:pt x="156" y="242"/>
                  </a:lnTo>
                  <a:cubicBezTo>
                    <a:pt x="159" y="226"/>
                    <a:pt x="166" y="212"/>
                    <a:pt x="174" y="199"/>
                  </a:cubicBezTo>
                  <a:lnTo>
                    <a:pt x="147" y="171"/>
                  </a:lnTo>
                  <a:cubicBezTo>
                    <a:pt x="139" y="163"/>
                    <a:pt x="139" y="150"/>
                    <a:pt x="147" y="142"/>
                  </a:cubicBezTo>
                  <a:cubicBezTo>
                    <a:pt x="155" y="134"/>
                    <a:pt x="168" y="134"/>
                    <a:pt x="176" y="142"/>
                  </a:cubicBezTo>
                  <a:lnTo>
                    <a:pt x="204" y="170"/>
                  </a:lnTo>
                  <a:cubicBezTo>
                    <a:pt x="217" y="161"/>
                    <a:pt x="231" y="155"/>
                    <a:pt x="247" y="152"/>
                  </a:cubicBezTo>
                  <a:lnTo>
                    <a:pt x="247" y="112"/>
                  </a:lnTo>
                  <a:cubicBezTo>
                    <a:pt x="247" y="101"/>
                    <a:pt x="257" y="92"/>
                    <a:pt x="268" y="92"/>
                  </a:cubicBezTo>
                  <a:cubicBezTo>
                    <a:pt x="280" y="92"/>
                    <a:pt x="289" y="101"/>
                    <a:pt x="289" y="112"/>
                  </a:cubicBezTo>
                  <a:lnTo>
                    <a:pt x="289" y="152"/>
                  </a:lnTo>
                  <a:cubicBezTo>
                    <a:pt x="305" y="155"/>
                    <a:pt x="319" y="161"/>
                    <a:pt x="332" y="170"/>
                  </a:cubicBezTo>
                  <a:lnTo>
                    <a:pt x="360" y="142"/>
                  </a:lnTo>
                  <a:cubicBezTo>
                    <a:pt x="368" y="134"/>
                    <a:pt x="381" y="134"/>
                    <a:pt x="389" y="142"/>
                  </a:cubicBezTo>
                  <a:cubicBezTo>
                    <a:pt x="398" y="150"/>
                    <a:pt x="398" y="163"/>
                    <a:pt x="389" y="171"/>
                  </a:cubicBezTo>
                  <a:lnTo>
                    <a:pt x="362" y="199"/>
                  </a:lnTo>
                  <a:cubicBezTo>
                    <a:pt x="371" y="212"/>
                    <a:pt x="377" y="226"/>
                    <a:pt x="380" y="242"/>
                  </a:cubicBezTo>
                  <a:lnTo>
                    <a:pt x="419" y="242"/>
                  </a:lnTo>
                  <a:cubicBezTo>
                    <a:pt x="430" y="242"/>
                    <a:pt x="440" y="252"/>
                    <a:pt x="440" y="263"/>
                  </a:cubicBezTo>
                  <a:cubicBezTo>
                    <a:pt x="440" y="275"/>
                    <a:pt x="430" y="284"/>
                    <a:pt x="419" y="284"/>
                  </a:cubicBezTo>
                  <a:close/>
                  <a:moveTo>
                    <a:pt x="340" y="263"/>
                  </a:moveTo>
                  <a:cubicBezTo>
                    <a:pt x="340" y="291"/>
                    <a:pt x="324" y="316"/>
                    <a:pt x="301" y="327"/>
                  </a:cubicBezTo>
                  <a:lnTo>
                    <a:pt x="301" y="359"/>
                  </a:lnTo>
                  <a:lnTo>
                    <a:pt x="235" y="359"/>
                  </a:lnTo>
                  <a:lnTo>
                    <a:pt x="235" y="327"/>
                  </a:lnTo>
                  <a:cubicBezTo>
                    <a:pt x="212" y="316"/>
                    <a:pt x="196" y="291"/>
                    <a:pt x="196" y="263"/>
                  </a:cubicBezTo>
                  <a:cubicBezTo>
                    <a:pt x="196" y="224"/>
                    <a:pt x="228" y="191"/>
                    <a:pt x="268" y="191"/>
                  </a:cubicBezTo>
                  <a:cubicBezTo>
                    <a:pt x="308" y="191"/>
                    <a:pt x="340" y="224"/>
                    <a:pt x="340" y="263"/>
                  </a:cubicBezTo>
                  <a:close/>
                </a:path>
              </a:pathLst>
            </a:custGeom>
            <a:solidFill>
              <a:schemeClr val="bg1"/>
            </a:solidFill>
            <a:ln>
              <a:noFill/>
            </a:ln>
          </p:spPr>
          <p:txBody>
            <a:bodyPr/>
            <a:lstStyle/>
            <a:p>
              <a:pPr>
                <a:lnSpc>
                  <a:spcPct val="130000"/>
                </a:lnSpc>
              </a:pPr>
              <a:endParaRPr lang="zh-CN" altLang="en-US">
                <a:cs typeface="+mn-ea"/>
                <a:sym typeface="+mn-lt"/>
              </a:endParaRPr>
            </a:p>
          </p:txBody>
        </p:sp>
      </p:grpSp>
      <p:sp>
        <p:nvSpPr>
          <p:cNvPr id="11" name="文本框 10"/>
          <p:cNvSpPr txBox="1"/>
          <p:nvPr/>
        </p:nvSpPr>
        <p:spPr>
          <a:xfrm>
            <a:off x="1483313" y="3225583"/>
            <a:ext cx="9225369" cy="2308324"/>
          </a:xfrm>
          <a:prstGeom prst="rect">
            <a:avLst/>
          </a:prstGeom>
          <a:noFill/>
        </p:spPr>
        <p:txBody>
          <a:bodyPr wrap="square" rtlCol="0">
            <a:spAutoFit/>
          </a:bodyPr>
          <a:lstStyle/>
          <a:p>
            <a:pPr algn="just"/>
            <a:r>
              <a:rPr lang="en-US" altLang="zh-CN" sz="2400" dirty="0">
                <a:cs typeface="+mn-ea"/>
                <a:sym typeface="+mn-lt"/>
              </a:rPr>
              <a:t>All participants participated in the survey on a completely </a:t>
            </a:r>
            <a:r>
              <a:rPr lang="en-US" altLang="zh-CN" sz="2400" b="1" dirty="0">
                <a:solidFill>
                  <a:srgbClr val="EAB905"/>
                </a:solidFill>
                <a:cs typeface="+mn-ea"/>
                <a:sym typeface="+mn-lt"/>
              </a:rPr>
              <a:t>voluntary</a:t>
            </a:r>
            <a:r>
              <a:rPr lang="en-US" altLang="zh-CN" sz="2400" dirty="0">
                <a:cs typeface="+mn-ea"/>
                <a:sym typeface="+mn-lt"/>
              </a:rPr>
              <a:t> basis and were informed about </a:t>
            </a:r>
            <a:r>
              <a:rPr lang="en-US" altLang="zh-CN" sz="2400" b="1" dirty="0">
                <a:solidFill>
                  <a:srgbClr val="EAB905"/>
                </a:solidFill>
                <a:cs typeface="+mn-ea"/>
                <a:sym typeface="+mn-lt"/>
              </a:rPr>
              <a:t>the purpose of the study, the process, and their rights</a:t>
            </a:r>
            <a:r>
              <a:rPr lang="en-US" altLang="zh-CN" sz="2400" dirty="0">
                <a:cs typeface="+mn-ea"/>
                <a:sym typeface="+mn-lt"/>
              </a:rPr>
              <a:t>. </a:t>
            </a:r>
          </a:p>
          <a:p>
            <a:pPr algn="just"/>
            <a:endParaRPr lang="en-US" altLang="zh-CN" sz="2400" dirty="0">
              <a:cs typeface="+mn-ea"/>
              <a:sym typeface="+mn-lt"/>
            </a:endParaRPr>
          </a:p>
          <a:p>
            <a:pPr algn="just"/>
            <a:r>
              <a:rPr lang="en-US" altLang="zh-CN" sz="2400" dirty="0">
                <a:cs typeface="+mn-ea"/>
                <a:sym typeface="+mn-lt"/>
              </a:rPr>
              <a:t>All information about the participants was kept </a:t>
            </a:r>
            <a:r>
              <a:rPr lang="en-US" altLang="zh-CN" sz="2400" b="1" dirty="0">
                <a:solidFill>
                  <a:srgbClr val="EAB905"/>
                </a:solidFill>
                <a:cs typeface="+mn-ea"/>
                <a:sym typeface="+mn-lt"/>
              </a:rPr>
              <a:t>confidential</a:t>
            </a:r>
            <a:r>
              <a:rPr lang="en-US" altLang="zh-CN" sz="2400" dirty="0">
                <a:cs typeface="+mn-ea"/>
                <a:sym typeface="+mn-lt"/>
              </a:rPr>
              <a:t> and </a:t>
            </a:r>
            <a:r>
              <a:rPr lang="en-US" altLang="zh-CN" sz="2400" b="1" dirty="0">
                <a:solidFill>
                  <a:srgbClr val="EAB905"/>
                </a:solidFill>
                <a:cs typeface="+mn-ea"/>
                <a:sym typeface="+mn-lt"/>
              </a:rPr>
              <a:t>used only for the purpose of the study</a:t>
            </a:r>
            <a:r>
              <a:rPr lang="en-US" altLang="zh-CN" sz="2400" dirty="0">
                <a:cs typeface="+mn-ea"/>
                <a:sym typeface="+mn-lt"/>
              </a:rPr>
              <a: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D6AE6107-2055-40DA-9AB0-35D52C34B8CF}"/>
              </a:ext>
            </a:extLst>
          </p:cNvPr>
          <p:cNvSpPr>
            <a:spLocks noGrp="1"/>
          </p:cNvSpPr>
          <p:nvPr>
            <p:ph type="body" sz="quarter" idx="10"/>
          </p:nvPr>
        </p:nvSpPr>
        <p:spPr/>
        <p:txBody>
          <a:bodyPr/>
          <a:lstStyle/>
          <a:p>
            <a:r>
              <a:rPr lang="en-US" altLang="zh-CN" dirty="0"/>
              <a:t>Result &amp; Discussion</a:t>
            </a:r>
            <a:endParaRPr lang="zh-CN" altLang="en-US" dirty="0"/>
          </a:p>
        </p:txBody>
      </p:sp>
    </p:spTree>
    <p:extLst>
      <p:ext uri="{BB962C8B-B14F-4D97-AF65-F5344CB8AC3E}">
        <p14:creationId xmlns:p14="http://schemas.microsoft.com/office/powerpoint/2010/main" val="26863800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p:cNvGrpSpPr/>
          <p:nvPr/>
        </p:nvGrpSpPr>
        <p:grpSpPr>
          <a:xfrm>
            <a:off x="1668390" y="3099146"/>
            <a:ext cx="3415453" cy="607224"/>
            <a:chOff x="2049502" y="2816971"/>
            <a:chExt cx="3782675" cy="607224"/>
          </a:xfrm>
        </p:grpSpPr>
        <p:sp>
          <p:nvSpPr>
            <p:cNvPr id="23" name="文本框 22"/>
            <p:cNvSpPr txBox="1"/>
            <p:nvPr/>
          </p:nvSpPr>
          <p:spPr>
            <a:xfrm>
              <a:off x="2922131" y="2857754"/>
              <a:ext cx="2910046" cy="525657"/>
            </a:xfrm>
            <a:prstGeom prst="rect">
              <a:avLst/>
            </a:prstGeom>
            <a:noFill/>
          </p:spPr>
          <p:txBody>
            <a:bodyPr wrap="square" rtlCol="0">
              <a:spAutoFit/>
            </a:bodyPr>
            <a:lstStyle/>
            <a:p>
              <a:pPr>
                <a:lnSpc>
                  <a:spcPct val="130000"/>
                </a:lnSpc>
              </a:pPr>
              <a:r>
                <a:rPr lang="en-US" altLang="zh-CN" sz="2400" dirty="0">
                  <a:solidFill>
                    <a:schemeClr val="accent1"/>
                  </a:solidFill>
                  <a:latin typeface="+mj-lt"/>
                  <a:cs typeface="Arial" panose="020B0604020202020204" pitchFamily="34" charset="0"/>
                  <a:sym typeface="+mn-lt"/>
                </a:rPr>
                <a:t>Introduction</a:t>
              </a:r>
            </a:p>
          </p:txBody>
        </p:sp>
        <p:sp>
          <p:nvSpPr>
            <p:cNvPr id="25" name="椭圆 24"/>
            <p:cNvSpPr/>
            <p:nvPr/>
          </p:nvSpPr>
          <p:spPr>
            <a:xfrm>
              <a:off x="2049502" y="2816971"/>
              <a:ext cx="672511" cy="6072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zh-CN" sz="2400" dirty="0">
                  <a:solidFill>
                    <a:schemeClr val="bg1"/>
                  </a:solidFill>
                  <a:cs typeface="+mn-ea"/>
                  <a:sym typeface="+mn-lt"/>
                </a:rPr>
                <a:t>01</a:t>
              </a:r>
              <a:endParaRPr lang="zh-CN" altLang="en-US" sz="2400" dirty="0">
                <a:solidFill>
                  <a:schemeClr val="bg1"/>
                </a:solidFill>
                <a:cs typeface="+mn-ea"/>
                <a:sym typeface="+mn-lt"/>
              </a:endParaRPr>
            </a:p>
          </p:txBody>
        </p:sp>
      </p:grpSp>
      <p:grpSp>
        <p:nvGrpSpPr>
          <p:cNvPr id="26" name="组合 25"/>
          <p:cNvGrpSpPr/>
          <p:nvPr/>
        </p:nvGrpSpPr>
        <p:grpSpPr>
          <a:xfrm>
            <a:off x="1668390" y="4117852"/>
            <a:ext cx="3760894" cy="607224"/>
            <a:chOff x="2049502" y="2931272"/>
            <a:chExt cx="3760894" cy="607224"/>
          </a:xfrm>
        </p:grpSpPr>
        <p:sp>
          <p:nvSpPr>
            <p:cNvPr id="27" name="文本框 26"/>
            <p:cNvSpPr txBox="1"/>
            <p:nvPr/>
          </p:nvSpPr>
          <p:spPr>
            <a:xfrm>
              <a:off x="2837418" y="2935222"/>
              <a:ext cx="2972978" cy="525657"/>
            </a:xfrm>
            <a:prstGeom prst="rect">
              <a:avLst/>
            </a:prstGeom>
            <a:noFill/>
          </p:spPr>
          <p:txBody>
            <a:bodyPr wrap="square" rtlCol="0">
              <a:spAutoFit/>
            </a:bodyPr>
            <a:lstStyle/>
            <a:p>
              <a:pPr>
                <a:lnSpc>
                  <a:spcPct val="130000"/>
                </a:lnSpc>
              </a:pPr>
              <a:r>
                <a:rPr lang="en-US" altLang="zh-CN" sz="2400" dirty="0">
                  <a:solidFill>
                    <a:schemeClr val="accent1"/>
                  </a:solidFill>
                  <a:latin typeface="+mj-lt"/>
                  <a:cs typeface="Arial" panose="020B0604020202020204" pitchFamily="34" charset="0"/>
                  <a:sym typeface="+mn-lt"/>
                </a:rPr>
                <a:t>Literature Review</a:t>
              </a:r>
              <a:endParaRPr lang="zh-CN" altLang="en-US" sz="2400" dirty="0">
                <a:solidFill>
                  <a:schemeClr val="accent1"/>
                </a:solidFill>
                <a:latin typeface="+mj-lt"/>
                <a:cs typeface="Arial" panose="020B0604020202020204" pitchFamily="34" charset="0"/>
                <a:sym typeface="+mn-lt"/>
              </a:endParaRPr>
            </a:p>
          </p:txBody>
        </p:sp>
        <p:sp>
          <p:nvSpPr>
            <p:cNvPr id="28" name="椭圆 27"/>
            <p:cNvSpPr/>
            <p:nvPr/>
          </p:nvSpPr>
          <p:spPr>
            <a:xfrm>
              <a:off x="2049502" y="2931272"/>
              <a:ext cx="607224" cy="6072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zh-CN" sz="2400" dirty="0">
                  <a:solidFill>
                    <a:schemeClr val="bg1"/>
                  </a:solidFill>
                  <a:cs typeface="+mn-ea"/>
                  <a:sym typeface="+mn-lt"/>
                </a:rPr>
                <a:t>02</a:t>
              </a:r>
              <a:endParaRPr lang="zh-CN" altLang="en-US" sz="2400" dirty="0">
                <a:solidFill>
                  <a:schemeClr val="bg1"/>
                </a:solidFill>
                <a:cs typeface="+mn-ea"/>
                <a:sym typeface="+mn-lt"/>
              </a:endParaRPr>
            </a:p>
          </p:txBody>
        </p:sp>
      </p:grpSp>
      <p:sp>
        <p:nvSpPr>
          <p:cNvPr id="2" name="矩形 1"/>
          <p:cNvSpPr/>
          <p:nvPr/>
        </p:nvSpPr>
        <p:spPr>
          <a:xfrm>
            <a:off x="5156632" y="674319"/>
            <a:ext cx="1952978" cy="93697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t>CONTENT</a:t>
            </a:r>
            <a:endParaRPr lang="zh-CN" altLang="en-US" sz="2800" dirty="0"/>
          </a:p>
        </p:txBody>
      </p:sp>
      <p:grpSp>
        <p:nvGrpSpPr>
          <p:cNvPr id="3" name="组合 2"/>
          <p:cNvGrpSpPr/>
          <p:nvPr/>
        </p:nvGrpSpPr>
        <p:grpSpPr>
          <a:xfrm>
            <a:off x="1668390" y="5181292"/>
            <a:ext cx="3080174" cy="607224"/>
            <a:chOff x="2049502" y="2931272"/>
            <a:chExt cx="3080174" cy="607224"/>
          </a:xfrm>
        </p:grpSpPr>
        <p:sp>
          <p:nvSpPr>
            <p:cNvPr id="4" name="文本框 3"/>
            <p:cNvSpPr txBox="1"/>
            <p:nvPr/>
          </p:nvSpPr>
          <p:spPr>
            <a:xfrm>
              <a:off x="2837418" y="2935222"/>
              <a:ext cx="2292258" cy="525657"/>
            </a:xfrm>
            <a:prstGeom prst="rect">
              <a:avLst/>
            </a:prstGeom>
            <a:noFill/>
          </p:spPr>
          <p:txBody>
            <a:bodyPr wrap="square" rtlCol="0">
              <a:spAutoFit/>
            </a:bodyPr>
            <a:lstStyle/>
            <a:p>
              <a:pPr>
                <a:lnSpc>
                  <a:spcPct val="130000"/>
                </a:lnSpc>
              </a:pPr>
              <a:r>
                <a:rPr lang="en-US" altLang="zh-CN" sz="2400" dirty="0">
                  <a:solidFill>
                    <a:schemeClr val="accent1"/>
                  </a:solidFill>
                  <a:latin typeface="+mj-lt"/>
                  <a:cs typeface="Arial" panose="020B0604020202020204" pitchFamily="34" charset="0"/>
                  <a:sym typeface="+mn-lt"/>
                </a:rPr>
                <a:t>Method</a:t>
              </a:r>
              <a:endParaRPr lang="zh-CN" altLang="en-US" sz="2400" dirty="0">
                <a:solidFill>
                  <a:schemeClr val="accent1"/>
                </a:solidFill>
                <a:latin typeface="+mj-lt"/>
                <a:cs typeface="Arial" panose="020B0604020202020204" pitchFamily="34" charset="0"/>
                <a:sym typeface="+mn-lt"/>
              </a:endParaRPr>
            </a:p>
          </p:txBody>
        </p:sp>
        <p:sp>
          <p:nvSpPr>
            <p:cNvPr id="6" name="椭圆 5"/>
            <p:cNvSpPr/>
            <p:nvPr/>
          </p:nvSpPr>
          <p:spPr>
            <a:xfrm>
              <a:off x="2049502" y="2931272"/>
              <a:ext cx="607224" cy="6072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zh-CN" sz="2400" dirty="0">
                  <a:solidFill>
                    <a:schemeClr val="bg1"/>
                  </a:solidFill>
                  <a:cs typeface="+mn-ea"/>
                  <a:sym typeface="+mn-lt"/>
                </a:rPr>
                <a:t>03</a:t>
              </a:r>
              <a:endParaRPr lang="zh-CN" altLang="en-US" sz="2400" dirty="0">
                <a:solidFill>
                  <a:schemeClr val="bg1"/>
                </a:solidFill>
                <a:cs typeface="+mn-ea"/>
                <a:sym typeface="+mn-lt"/>
              </a:endParaRPr>
            </a:p>
          </p:txBody>
        </p:sp>
      </p:grpSp>
      <p:grpSp>
        <p:nvGrpSpPr>
          <p:cNvPr id="15" name="组合 14">
            <a:extLst>
              <a:ext uri="{FF2B5EF4-FFF2-40B4-BE49-F238E27FC236}">
                <a16:creationId xmlns:a16="http://schemas.microsoft.com/office/drawing/2014/main" id="{3A756EE0-62DF-4BFB-AA5B-FF171DE90C5D}"/>
              </a:ext>
            </a:extLst>
          </p:cNvPr>
          <p:cNvGrpSpPr/>
          <p:nvPr/>
        </p:nvGrpSpPr>
        <p:grpSpPr>
          <a:xfrm>
            <a:off x="7443437" y="3604720"/>
            <a:ext cx="4278263" cy="1037996"/>
            <a:chOff x="2049502" y="2931272"/>
            <a:chExt cx="4278263" cy="1037996"/>
          </a:xfrm>
        </p:grpSpPr>
        <p:sp>
          <p:nvSpPr>
            <p:cNvPr id="16" name="文本框 15">
              <a:extLst>
                <a:ext uri="{FF2B5EF4-FFF2-40B4-BE49-F238E27FC236}">
                  <a16:creationId xmlns:a16="http://schemas.microsoft.com/office/drawing/2014/main" id="{61BB2BC0-8F90-4225-BD61-5FC0B5FD232E}"/>
                </a:ext>
              </a:extLst>
            </p:cNvPr>
            <p:cNvSpPr txBox="1"/>
            <p:nvPr/>
          </p:nvSpPr>
          <p:spPr>
            <a:xfrm>
              <a:off x="2837416" y="2963480"/>
              <a:ext cx="3490349" cy="1005788"/>
            </a:xfrm>
            <a:prstGeom prst="rect">
              <a:avLst/>
            </a:prstGeom>
            <a:noFill/>
          </p:spPr>
          <p:txBody>
            <a:bodyPr wrap="square" rtlCol="0">
              <a:spAutoFit/>
            </a:bodyPr>
            <a:lstStyle/>
            <a:p>
              <a:pPr>
                <a:lnSpc>
                  <a:spcPct val="130000"/>
                </a:lnSpc>
              </a:pPr>
              <a:r>
                <a:rPr lang="en-US" altLang="zh-CN" sz="2400" dirty="0">
                  <a:solidFill>
                    <a:schemeClr val="accent1"/>
                  </a:solidFill>
                  <a:latin typeface="+mj-lt"/>
                  <a:cs typeface="Arial" panose="020B0604020202020204" pitchFamily="34" charset="0"/>
                </a:rPr>
                <a:t>Results &amp; </a:t>
              </a:r>
              <a:r>
                <a:rPr lang="en-US" altLang="zh-CN" sz="2400" dirty="0">
                  <a:solidFill>
                    <a:schemeClr val="accent1"/>
                  </a:solidFill>
                  <a:latin typeface="+mj-lt"/>
                  <a:cs typeface="Arial" panose="020B0604020202020204" pitchFamily="34" charset="0"/>
                  <a:sym typeface="+mn-lt"/>
                </a:rPr>
                <a:t>Discussion</a:t>
              </a:r>
            </a:p>
            <a:p>
              <a:pPr>
                <a:lnSpc>
                  <a:spcPct val="130000"/>
                </a:lnSpc>
              </a:pPr>
              <a:endParaRPr lang="zh-CN" altLang="en-US" sz="2400" dirty="0">
                <a:solidFill>
                  <a:schemeClr val="accent1"/>
                </a:solidFill>
                <a:latin typeface="+mj-lt"/>
                <a:cs typeface="Arial" panose="020B0604020202020204" pitchFamily="34" charset="0"/>
                <a:sym typeface="+mn-lt"/>
              </a:endParaRPr>
            </a:p>
          </p:txBody>
        </p:sp>
        <p:sp>
          <p:nvSpPr>
            <p:cNvPr id="17" name="椭圆 16">
              <a:extLst>
                <a:ext uri="{FF2B5EF4-FFF2-40B4-BE49-F238E27FC236}">
                  <a16:creationId xmlns:a16="http://schemas.microsoft.com/office/drawing/2014/main" id="{0340EB02-2A88-4E7A-ABE6-D97D3E2015D8}"/>
                </a:ext>
              </a:extLst>
            </p:cNvPr>
            <p:cNvSpPr/>
            <p:nvPr/>
          </p:nvSpPr>
          <p:spPr>
            <a:xfrm>
              <a:off x="2049502" y="2931272"/>
              <a:ext cx="607224" cy="6072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zh-CN" sz="2400" dirty="0">
                  <a:solidFill>
                    <a:schemeClr val="bg1"/>
                  </a:solidFill>
                  <a:cs typeface="+mn-ea"/>
                  <a:sym typeface="+mn-lt"/>
                </a:rPr>
                <a:t>04</a:t>
              </a:r>
              <a:endParaRPr lang="zh-CN" altLang="en-US" sz="2400" dirty="0">
                <a:solidFill>
                  <a:schemeClr val="bg1"/>
                </a:solidFill>
                <a:cs typeface="+mn-ea"/>
                <a:sym typeface="+mn-lt"/>
              </a:endParaRPr>
            </a:p>
          </p:txBody>
        </p:sp>
      </p:grpSp>
      <p:grpSp>
        <p:nvGrpSpPr>
          <p:cNvPr id="18" name="组合 17">
            <a:extLst>
              <a:ext uri="{FF2B5EF4-FFF2-40B4-BE49-F238E27FC236}">
                <a16:creationId xmlns:a16="http://schemas.microsoft.com/office/drawing/2014/main" id="{3C32FD9C-28EC-4D01-AE4B-D5BF397DB3EA}"/>
              </a:ext>
            </a:extLst>
          </p:cNvPr>
          <p:cNvGrpSpPr/>
          <p:nvPr/>
        </p:nvGrpSpPr>
        <p:grpSpPr>
          <a:xfrm>
            <a:off x="7443437" y="4574068"/>
            <a:ext cx="3415453" cy="607224"/>
            <a:chOff x="2049502" y="2816971"/>
            <a:chExt cx="3782675" cy="607224"/>
          </a:xfrm>
        </p:grpSpPr>
        <p:sp>
          <p:nvSpPr>
            <p:cNvPr id="19" name="文本框 18">
              <a:extLst>
                <a:ext uri="{FF2B5EF4-FFF2-40B4-BE49-F238E27FC236}">
                  <a16:creationId xmlns:a16="http://schemas.microsoft.com/office/drawing/2014/main" id="{4EBFD8D6-5710-4AE1-827F-C24AD7A92BEA}"/>
                </a:ext>
              </a:extLst>
            </p:cNvPr>
            <p:cNvSpPr txBox="1"/>
            <p:nvPr/>
          </p:nvSpPr>
          <p:spPr>
            <a:xfrm>
              <a:off x="2922131" y="2857754"/>
              <a:ext cx="2910046" cy="525657"/>
            </a:xfrm>
            <a:prstGeom prst="rect">
              <a:avLst/>
            </a:prstGeom>
            <a:noFill/>
          </p:spPr>
          <p:txBody>
            <a:bodyPr wrap="square" rtlCol="0">
              <a:spAutoFit/>
            </a:bodyPr>
            <a:lstStyle/>
            <a:p>
              <a:pPr>
                <a:lnSpc>
                  <a:spcPct val="130000"/>
                </a:lnSpc>
              </a:pPr>
              <a:r>
                <a:rPr lang="en-US" altLang="zh-CN" sz="2400" dirty="0">
                  <a:solidFill>
                    <a:schemeClr val="accent1"/>
                  </a:solidFill>
                  <a:latin typeface="+mj-lt"/>
                  <a:cs typeface="Arial" panose="020B0604020202020204" pitchFamily="34" charset="0"/>
                  <a:sym typeface="+mn-lt"/>
                </a:rPr>
                <a:t>Conclusion</a:t>
              </a:r>
            </a:p>
          </p:txBody>
        </p:sp>
        <p:sp>
          <p:nvSpPr>
            <p:cNvPr id="20" name="椭圆 19">
              <a:extLst>
                <a:ext uri="{FF2B5EF4-FFF2-40B4-BE49-F238E27FC236}">
                  <a16:creationId xmlns:a16="http://schemas.microsoft.com/office/drawing/2014/main" id="{67F128BF-E316-4359-A434-F4B34B8A498F}"/>
                </a:ext>
              </a:extLst>
            </p:cNvPr>
            <p:cNvSpPr/>
            <p:nvPr/>
          </p:nvSpPr>
          <p:spPr>
            <a:xfrm>
              <a:off x="2049502" y="2816971"/>
              <a:ext cx="672511" cy="6072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zh-CN" sz="2400" dirty="0">
                  <a:solidFill>
                    <a:schemeClr val="bg1"/>
                  </a:solidFill>
                  <a:cs typeface="+mn-ea"/>
                  <a:sym typeface="+mn-lt"/>
                </a:rPr>
                <a:t>05</a:t>
              </a:r>
              <a:endParaRPr lang="zh-CN" altLang="en-US" sz="2400" dirty="0">
                <a:solidFill>
                  <a:schemeClr val="bg1"/>
                </a:solidFill>
                <a:cs typeface="+mn-ea"/>
                <a:sym typeface="+mn-lt"/>
              </a:endParaRPr>
            </a:p>
          </p:txBody>
        </p:sp>
      </p:grpSp>
      <p:cxnSp>
        <p:nvCxnSpPr>
          <p:cNvPr id="8" name="直接连接符 7">
            <a:extLst>
              <a:ext uri="{FF2B5EF4-FFF2-40B4-BE49-F238E27FC236}">
                <a16:creationId xmlns:a16="http://schemas.microsoft.com/office/drawing/2014/main" id="{9955A653-ABA4-485E-B246-26CA130F9A11}"/>
              </a:ext>
            </a:extLst>
          </p:cNvPr>
          <p:cNvCxnSpPr/>
          <p:nvPr/>
        </p:nvCxnSpPr>
        <p:spPr>
          <a:xfrm>
            <a:off x="6096000" y="2958193"/>
            <a:ext cx="0" cy="3536950"/>
          </a:xfrm>
          <a:prstGeom prst="line">
            <a:avLst/>
          </a:prstGeom>
          <a:ln w="12700">
            <a:solidFill>
              <a:srgbClr val="505122"/>
            </a:solidFill>
            <a:prstDash val="lgDash"/>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pPr marL="0" indent="0"/>
            <a:r>
              <a:rPr lang="en-US" altLang="zh-CN" dirty="0">
                <a:latin typeface="+mj-lt"/>
                <a:cs typeface="Arial" panose="020B0604020202020204" pitchFamily="34" charset="0"/>
              </a:rPr>
              <a:t>Result &amp; Discussion</a:t>
            </a:r>
            <a:br>
              <a:rPr lang="en-US" altLang="zh-CN" dirty="0">
                <a:latin typeface="+mj-lt"/>
                <a:cs typeface="Arial" panose="020B0604020202020204" pitchFamily="34" charset="0"/>
              </a:rPr>
            </a:br>
            <a:r>
              <a:rPr lang="zh-CN" altLang="en-US" dirty="0">
                <a:latin typeface="+mj-lt"/>
                <a:cs typeface="Arial" panose="020B0604020202020204" pitchFamily="34" charset="0"/>
              </a:rPr>
              <a:t>⭐</a:t>
            </a:r>
            <a:r>
              <a:rPr lang="en-US" altLang="zh-CN" sz="2700" dirty="0">
                <a:latin typeface="+mj-lt"/>
                <a:cs typeface="Arial" panose="020B0604020202020204" pitchFamily="34" charset="0"/>
              </a:rPr>
              <a:t>Basic Information</a:t>
            </a:r>
          </a:p>
        </p:txBody>
      </p:sp>
      <p:sp>
        <p:nvSpPr>
          <p:cNvPr id="6" name="文本框 5"/>
          <p:cNvSpPr txBox="1"/>
          <p:nvPr/>
        </p:nvSpPr>
        <p:spPr>
          <a:xfrm>
            <a:off x="2961861" y="6400800"/>
            <a:ext cx="8994913" cy="338554"/>
          </a:xfrm>
          <a:prstGeom prst="rect">
            <a:avLst/>
          </a:prstGeom>
          <a:noFill/>
        </p:spPr>
        <p:txBody>
          <a:bodyPr wrap="square" rtlCol="0">
            <a:spAutoFit/>
          </a:bodyPr>
          <a:lstStyle/>
          <a:p>
            <a:pPr algn="r"/>
            <a:r>
              <a:rPr lang="en-US" altLang="zh-CN" sz="1600" b="1" dirty="0">
                <a:solidFill>
                  <a:srgbClr val="505122"/>
                </a:solidFill>
                <a:latin typeface="Times New Roman" panose="02020603050405020304" pitchFamily="18" charset="0"/>
                <a:cs typeface="Times New Roman" panose="02020603050405020304" pitchFamily="18" charset="0"/>
              </a:rPr>
              <a:t>A Research on Computer Science Students’ Cognition and Usage Patterns of Generative Models</a:t>
            </a:r>
            <a:endParaRPr lang="zh-CN" altLang="en-US" sz="1600" b="1" dirty="0">
              <a:solidFill>
                <a:srgbClr val="505122"/>
              </a:solidFill>
              <a:latin typeface="Times New Roman" panose="02020603050405020304" pitchFamily="18" charset="0"/>
              <a:cs typeface="Times New Roman" panose="02020603050405020304" pitchFamily="18" charset="0"/>
            </a:endParaRPr>
          </a:p>
        </p:txBody>
      </p:sp>
      <p:sp>
        <p:nvSpPr>
          <p:cNvPr id="4" name="文本框 3"/>
          <p:cNvSpPr txBox="1"/>
          <p:nvPr/>
        </p:nvSpPr>
        <p:spPr>
          <a:xfrm>
            <a:off x="5213350" y="5037455"/>
            <a:ext cx="1765300" cy="768350"/>
          </a:xfrm>
          <a:prstGeom prst="rect">
            <a:avLst/>
          </a:prstGeom>
          <a:noFill/>
        </p:spPr>
        <p:txBody>
          <a:bodyPr wrap="square" rtlCol="0">
            <a:spAutoFit/>
          </a:bodyPr>
          <a:lstStyle/>
          <a:p>
            <a:pPr algn="ctr">
              <a:lnSpc>
                <a:spcPct val="110000"/>
              </a:lnSpc>
            </a:pPr>
            <a:r>
              <a:rPr lang="en-US" altLang="zh-CN" sz="2000" b="1">
                <a:latin typeface="Times New Roman" panose="02020603050405020304" pitchFamily="18" charset="0"/>
                <a:cs typeface="Times New Roman" panose="02020603050405020304" pitchFamily="18" charset="0"/>
              </a:rPr>
              <a:t>Total Number: </a:t>
            </a:r>
          </a:p>
          <a:p>
            <a:pPr algn="ctr">
              <a:lnSpc>
                <a:spcPct val="110000"/>
              </a:lnSpc>
            </a:pPr>
            <a:r>
              <a:rPr lang="en-US" altLang="zh-CN" sz="2000" b="1">
                <a:latin typeface="Times New Roman" panose="02020603050405020304" pitchFamily="18" charset="0"/>
                <a:cs typeface="Times New Roman" panose="02020603050405020304" pitchFamily="18" charset="0"/>
              </a:rPr>
              <a:t>167</a:t>
            </a:r>
          </a:p>
        </p:txBody>
      </p:sp>
      <p:grpSp>
        <p:nvGrpSpPr>
          <p:cNvPr id="8" name="组合 7"/>
          <p:cNvGrpSpPr/>
          <p:nvPr/>
        </p:nvGrpSpPr>
        <p:grpSpPr>
          <a:xfrm>
            <a:off x="296545" y="1449070"/>
            <a:ext cx="11598910" cy="3167380"/>
            <a:chOff x="714" y="2282"/>
            <a:chExt cx="18266" cy="4988"/>
          </a:xfrm>
        </p:grpSpPr>
        <p:graphicFrame>
          <p:nvGraphicFramePr>
            <p:cNvPr id="2" name="图表 1" descr="7b0a202020202263686172745265734964223a20223230343730393037220a7d0a"/>
            <p:cNvGraphicFramePr>
              <a:graphicFrameLocks noChangeAspect="1"/>
            </p:cNvGraphicFramePr>
            <p:nvPr/>
          </p:nvGraphicFramePr>
          <p:xfrm>
            <a:off x="714" y="2282"/>
            <a:ext cx="8617" cy="4989"/>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图表 4" descr="7b0a202020202263686172745265734964223a20223230343730393037220a7d0a"/>
            <p:cNvGraphicFramePr/>
            <p:nvPr/>
          </p:nvGraphicFramePr>
          <p:xfrm>
            <a:off x="8210" y="2282"/>
            <a:ext cx="10771" cy="4989"/>
          </p:xfrm>
          <a:graphic>
            <a:graphicData uri="http://schemas.openxmlformats.org/drawingml/2006/chart">
              <c:chart xmlns:c="http://schemas.openxmlformats.org/drawingml/2006/chart" xmlns:r="http://schemas.openxmlformats.org/officeDocument/2006/relationships" r:id="rId3"/>
            </a:graphicData>
          </a:graphic>
        </p:graphicFrame>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2961861" y="6400800"/>
            <a:ext cx="8994913" cy="338554"/>
          </a:xfrm>
          <a:prstGeom prst="rect">
            <a:avLst/>
          </a:prstGeom>
          <a:noFill/>
        </p:spPr>
        <p:txBody>
          <a:bodyPr wrap="square" rtlCol="0">
            <a:spAutoFit/>
          </a:bodyPr>
          <a:lstStyle/>
          <a:p>
            <a:pPr algn="r"/>
            <a:r>
              <a:rPr lang="en-US" altLang="zh-CN" sz="1600" b="1" dirty="0">
                <a:solidFill>
                  <a:srgbClr val="505122"/>
                </a:solidFill>
                <a:latin typeface="Times New Roman" panose="02020603050405020304" pitchFamily="18" charset="0"/>
                <a:cs typeface="Times New Roman" panose="02020603050405020304" pitchFamily="18" charset="0"/>
              </a:rPr>
              <a:t>A Research on Computer Science Students’ Cognition and Usage Patterns of Generative Models</a:t>
            </a:r>
            <a:endParaRPr lang="zh-CN" altLang="en-US" sz="1600" b="1" dirty="0">
              <a:solidFill>
                <a:srgbClr val="505122"/>
              </a:solidFill>
              <a:latin typeface="Times New Roman" panose="02020603050405020304" pitchFamily="18" charset="0"/>
              <a:cs typeface="Times New Roman" panose="02020603050405020304" pitchFamily="18" charset="0"/>
            </a:endParaRPr>
          </a:p>
        </p:txBody>
      </p:sp>
      <p:grpSp>
        <p:nvGrpSpPr>
          <p:cNvPr id="5" name="组合 4"/>
          <p:cNvGrpSpPr/>
          <p:nvPr/>
        </p:nvGrpSpPr>
        <p:grpSpPr>
          <a:xfrm>
            <a:off x="167005" y="1652270"/>
            <a:ext cx="12035790" cy="3563620"/>
            <a:chOff x="374" y="2602"/>
            <a:chExt cx="18954" cy="5612"/>
          </a:xfrm>
        </p:grpSpPr>
        <p:graphicFrame>
          <p:nvGraphicFramePr>
            <p:cNvPr id="4" name="图表 3" descr="7b0a202020202263686172745265734964223a20223230313537353139220a7d0a"/>
            <p:cNvGraphicFramePr>
              <a:graphicFrameLocks noChangeAspect="1"/>
            </p:cNvGraphicFramePr>
            <p:nvPr/>
          </p:nvGraphicFramePr>
          <p:xfrm>
            <a:off x="374" y="2602"/>
            <a:ext cx="9694" cy="561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2" name="图表 1" descr="7b0a202020202263686172745265734964223a20223230313537353139220a7d0a"/>
            <p:cNvGraphicFramePr>
              <a:graphicFrameLocks noChangeAspect="1"/>
            </p:cNvGraphicFramePr>
            <p:nvPr/>
          </p:nvGraphicFramePr>
          <p:xfrm>
            <a:off x="9634" y="2602"/>
            <a:ext cx="9694" cy="5612"/>
          </p:xfrm>
          <a:graphic>
            <a:graphicData uri="http://schemas.openxmlformats.org/drawingml/2006/chart">
              <c:chart xmlns:c="http://schemas.openxmlformats.org/drawingml/2006/chart" xmlns:r="http://schemas.openxmlformats.org/officeDocument/2006/relationships" r:id="rId3"/>
            </a:graphicData>
          </a:graphic>
        </p:graphicFrame>
      </p:grpSp>
      <p:sp>
        <p:nvSpPr>
          <p:cNvPr id="7" name="文本框 6"/>
          <p:cNvSpPr txBox="1"/>
          <p:nvPr/>
        </p:nvSpPr>
        <p:spPr>
          <a:xfrm>
            <a:off x="3544253" y="5037455"/>
            <a:ext cx="5103495" cy="768350"/>
          </a:xfrm>
          <a:prstGeom prst="rect">
            <a:avLst/>
          </a:prstGeom>
          <a:noFill/>
        </p:spPr>
        <p:txBody>
          <a:bodyPr wrap="square" rtlCol="0">
            <a:spAutoFit/>
          </a:bodyPr>
          <a:lstStyle/>
          <a:p>
            <a:pPr algn="ctr">
              <a:lnSpc>
                <a:spcPct val="110000"/>
              </a:lnSpc>
            </a:pPr>
            <a:r>
              <a:rPr lang="en-US" altLang="zh-CN" sz="2000" b="1" dirty="0">
                <a:latin typeface="Times New Roman" panose="02020603050405020304" pitchFamily="18" charset="0"/>
                <a:cs typeface="Times New Roman" panose="02020603050405020304" pitchFamily="18" charset="0"/>
              </a:rPr>
              <a:t>Widely used</a:t>
            </a:r>
          </a:p>
          <a:p>
            <a:pPr algn="ctr">
              <a:lnSpc>
                <a:spcPct val="110000"/>
              </a:lnSpc>
            </a:pPr>
            <a:r>
              <a:rPr lang="en-US" altLang="zh-CN" sz="2000" b="1" dirty="0">
                <a:latin typeface="Times New Roman" panose="02020603050405020304" pitchFamily="18" charset="0"/>
                <a:cs typeface="Times New Roman" panose="02020603050405020304" pitchFamily="18" charset="0"/>
              </a:rPr>
              <a:t>Diverse application scenarios</a:t>
            </a:r>
          </a:p>
        </p:txBody>
      </p:sp>
      <p:sp>
        <p:nvSpPr>
          <p:cNvPr id="11" name="标题 10"/>
          <p:cNvSpPr>
            <a:spLocks noGrp="1"/>
          </p:cNvSpPr>
          <p:nvPr>
            <p:ph type="title"/>
          </p:nvPr>
        </p:nvSpPr>
        <p:spPr/>
        <p:txBody>
          <a:bodyPr>
            <a:normAutofit fontScale="90000"/>
          </a:bodyPr>
          <a:lstStyle/>
          <a:p>
            <a:pPr marL="0" indent="0"/>
            <a:r>
              <a:rPr lang="en-US" altLang="zh-CN" dirty="0">
                <a:latin typeface="+mj-lt"/>
                <a:cs typeface="Arial" panose="020B0604020202020204" pitchFamily="34" charset="0"/>
              </a:rPr>
              <a:t>Result &amp; Discussion</a:t>
            </a:r>
            <a:br>
              <a:rPr lang="en-US" altLang="zh-CN" dirty="0">
                <a:latin typeface="+mj-lt"/>
                <a:cs typeface="Arial" panose="020B0604020202020204" pitchFamily="34" charset="0"/>
              </a:rPr>
            </a:br>
            <a:r>
              <a:rPr lang="zh-CN" altLang="en-US" dirty="0">
                <a:latin typeface="+mj-lt"/>
                <a:cs typeface="Arial" panose="020B0604020202020204" pitchFamily="34" charset="0"/>
              </a:rPr>
              <a:t>⭐</a:t>
            </a:r>
            <a:r>
              <a:rPr lang="en-US" altLang="zh-CN" sz="2700" dirty="0">
                <a:latin typeface="+mj-lt"/>
                <a:cs typeface="Arial" panose="020B0604020202020204" pitchFamily="34" charset="0"/>
              </a:rPr>
              <a:t>Cognitive survey</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2961861" y="6400800"/>
            <a:ext cx="8994913" cy="338554"/>
          </a:xfrm>
          <a:prstGeom prst="rect">
            <a:avLst/>
          </a:prstGeom>
          <a:noFill/>
        </p:spPr>
        <p:txBody>
          <a:bodyPr wrap="square" rtlCol="0">
            <a:spAutoFit/>
          </a:bodyPr>
          <a:lstStyle/>
          <a:p>
            <a:pPr algn="r"/>
            <a:r>
              <a:rPr lang="en-US" altLang="zh-CN" sz="1600" b="1" dirty="0">
                <a:solidFill>
                  <a:srgbClr val="505122"/>
                </a:solidFill>
                <a:latin typeface="Times New Roman" panose="02020603050405020304" pitchFamily="18" charset="0"/>
                <a:cs typeface="Times New Roman" panose="02020603050405020304" pitchFamily="18" charset="0"/>
              </a:rPr>
              <a:t>A Research on Computer Science Students’ Cognition and Usage Patterns of Generative Models</a:t>
            </a:r>
            <a:endParaRPr lang="zh-CN" altLang="en-US" sz="1600" b="1" dirty="0">
              <a:solidFill>
                <a:srgbClr val="505122"/>
              </a:solidFill>
              <a:latin typeface="Times New Roman" panose="02020603050405020304" pitchFamily="18" charset="0"/>
              <a:cs typeface="Times New Roman" panose="02020603050405020304" pitchFamily="18" charset="0"/>
            </a:endParaRPr>
          </a:p>
        </p:txBody>
      </p:sp>
      <p:grpSp>
        <p:nvGrpSpPr>
          <p:cNvPr id="7" name="组合 6"/>
          <p:cNvGrpSpPr/>
          <p:nvPr/>
        </p:nvGrpSpPr>
        <p:grpSpPr>
          <a:xfrm>
            <a:off x="-310833" y="1455946"/>
            <a:ext cx="12813665" cy="3167380"/>
            <a:chOff x="-977" y="2282"/>
            <a:chExt cx="20179" cy="4988"/>
          </a:xfrm>
        </p:grpSpPr>
        <p:graphicFrame>
          <p:nvGraphicFramePr>
            <p:cNvPr id="2" name="图表 1" descr="7b0a202020202263686172745265734964223a20223230343730393037220a7d0a"/>
            <p:cNvGraphicFramePr>
              <a:graphicFrameLocks noChangeAspect="1"/>
            </p:cNvGraphicFramePr>
            <p:nvPr/>
          </p:nvGraphicFramePr>
          <p:xfrm>
            <a:off x="-977" y="2282"/>
            <a:ext cx="8617" cy="4989"/>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 name="图表 3" descr="7b0a202020202263686172745265734964223a20223230343730393037220a7d0a"/>
            <p:cNvGraphicFramePr>
              <a:graphicFrameLocks noChangeAspect="1"/>
            </p:cNvGraphicFramePr>
            <p:nvPr/>
          </p:nvGraphicFramePr>
          <p:xfrm>
            <a:off x="4805" y="2282"/>
            <a:ext cx="8616" cy="4989"/>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 name="图表 4" descr="7b0a202020202263686172745265734964223a20223230343730393037220a7d0a"/>
            <p:cNvGraphicFramePr>
              <a:graphicFrameLocks noChangeAspect="1"/>
            </p:cNvGraphicFramePr>
            <p:nvPr/>
          </p:nvGraphicFramePr>
          <p:xfrm>
            <a:off x="10586" y="2282"/>
            <a:ext cx="8616" cy="4989"/>
          </p:xfrm>
          <a:graphic>
            <a:graphicData uri="http://schemas.openxmlformats.org/drawingml/2006/chart">
              <c:chart xmlns:c="http://schemas.openxmlformats.org/drawingml/2006/chart" xmlns:r="http://schemas.openxmlformats.org/officeDocument/2006/relationships" r:id="rId4"/>
            </a:graphicData>
          </a:graphic>
        </p:graphicFrame>
      </p:grpSp>
      <p:sp>
        <p:nvSpPr>
          <p:cNvPr id="9" name="文本框 8"/>
          <p:cNvSpPr txBox="1"/>
          <p:nvPr/>
        </p:nvSpPr>
        <p:spPr>
          <a:xfrm>
            <a:off x="2819400" y="4946015"/>
            <a:ext cx="6553200" cy="829945"/>
          </a:xfrm>
          <a:prstGeom prst="rect">
            <a:avLst/>
          </a:prstGeom>
          <a:noFill/>
        </p:spPr>
        <p:txBody>
          <a:bodyPr wrap="square" rtlCol="0">
            <a:spAutoFit/>
          </a:bodyPr>
          <a:lstStyle/>
          <a:p>
            <a:pPr algn="ctr">
              <a:lnSpc>
                <a:spcPct val="120000"/>
              </a:lnSpc>
            </a:pPr>
            <a:r>
              <a:rPr lang="en-US" altLang="zh-CN" sz="2000" b="1">
                <a:latin typeface="Times New Roman" panose="02020603050405020304" pitchFamily="18" charset="0"/>
                <a:cs typeface="Times New Roman" panose="02020603050405020304" pitchFamily="18" charset="0"/>
              </a:rPr>
              <a:t>Important ! </a:t>
            </a:r>
          </a:p>
          <a:p>
            <a:pPr algn="ctr">
              <a:lnSpc>
                <a:spcPct val="120000"/>
              </a:lnSpc>
            </a:pPr>
            <a:r>
              <a:rPr lang="en-US" altLang="zh-CN" sz="2000" b="1">
                <a:latin typeface="Times New Roman" panose="02020603050405020304" pitchFamily="18" charset="0"/>
                <a:cs typeface="Times New Roman" panose="02020603050405020304" pitchFamily="18" charset="0"/>
              </a:rPr>
              <a:t>But limited understanding !</a:t>
            </a:r>
          </a:p>
        </p:txBody>
      </p:sp>
      <p:sp>
        <p:nvSpPr>
          <p:cNvPr id="11" name="标题 10"/>
          <p:cNvSpPr>
            <a:spLocks noGrp="1"/>
          </p:cNvSpPr>
          <p:nvPr>
            <p:ph type="title"/>
          </p:nvPr>
        </p:nvSpPr>
        <p:spPr/>
        <p:txBody>
          <a:bodyPr>
            <a:normAutofit fontScale="90000"/>
          </a:bodyPr>
          <a:lstStyle/>
          <a:p>
            <a:pPr marL="0" indent="0"/>
            <a:r>
              <a:rPr lang="en-US" altLang="zh-CN" dirty="0">
                <a:latin typeface="+mj-lt"/>
                <a:cs typeface="Arial" panose="020B0604020202020204" pitchFamily="34" charset="0"/>
              </a:rPr>
              <a:t>Result &amp; Discussion</a:t>
            </a:r>
            <a:br>
              <a:rPr lang="en-US" altLang="zh-CN" dirty="0">
                <a:latin typeface="+mj-lt"/>
                <a:cs typeface="Arial" panose="020B0604020202020204" pitchFamily="34" charset="0"/>
              </a:rPr>
            </a:br>
            <a:r>
              <a:rPr lang="zh-CN" altLang="en-US" dirty="0">
                <a:latin typeface="+mj-lt"/>
                <a:cs typeface="Arial" panose="020B0604020202020204" pitchFamily="34" charset="0"/>
              </a:rPr>
              <a:t>⭐</a:t>
            </a:r>
            <a:r>
              <a:rPr lang="en-US" altLang="zh-CN" sz="2700" dirty="0">
                <a:latin typeface="+mj-lt"/>
                <a:cs typeface="Arial" panose="020B0604020202020204" pitchFamily="34" charset="0"/>
              </a:rPr>
              <a:t>Cognitive survey</a:t>
            </a:r>
          </a:p>
        </p:txBody>
      </p:sp>
      <p:grpSp>
        <p:nvGrpSpPr>
          <p:cNvPr id="15" name="组合 14"/>
          <p:cNvGrpSpPr/>
          <p:nvPr/>
        </p:nvGrpSpPr>
        <p:grpSpPr>
          <a:xfrm>
            <a:off x="4064000" y="5657215"/>
            <a:ext cx="4064000" cy="763905"/>
            <a:chOff x="6738" y="8756"/>
            <a:chExt cx="6400" cy="1203"/>
          </a:xfrm>
        </p:grpSpPr>
        <p:grpSp>
          <p:nvGrpSpPr>
            <p:cNvPr id="13" name="组合 12"/>
            <p:cNvGrpSpPr/>
            <p:nvPr/>
          </p:nvGrpSpPr>
          <p:grpSpPr>
            <a:xfrm>
              <a:off x="6832" y="8756"/>
              <a:ext cx="6212" cy="725"/>
              <a:chOff x="6382" y="8979"/>
              <a:chExt cx="6212" cy="725"/>
            </a:xfrm>
          </p:grpSpPr>
          <p:grpSp>
            <p:nvGrpSpPr>
              <p:cNvPr id="10" name="组合 9"/>
              <p:cNvGrpSpPr/>
              <p:nvPr/>
            </p:nvGrpSpPr>
            <p:grpSpPr>
              <a:xfrm>
                <a:off x="6382" y="8980"/>
                <a:ext cx="6212" cy="724"/>
                <a:chOff x="6382" y="8979"/>
                <a:chExt cx="6212" cy="724"/>
              </a:xfrm>
            </p:grpSpPr>
            <p:sp>
              <p:nvSpPr>
                <p:cNvPr id="3" name="右箭头 2"/>
                <p:cNvSpPr/>
                <p:nvPr/>
              </p:nvSpPr>
              <p:spPr>
                <a:xfrm>
                  <a:off x="6382" y="9203"/>
                  <a:ext cx="6212" cy="277"/>
                </a:xfrm>
                <a:prstGeom prst="rightArrow">
                  <a:avLst>
                    <a:gd name="adj1" fmla="val 50000"/>
                    <a:gd name="adj2" fmla="val 49579"/>
                  </a:avLst>
                </a:prstGeom>
                <a:gradFill>
                  <a:gsLst>
                    <a:gs pos="100000">
                      <a:schemeClr val="bg1"/>
                    </a:gs>
                    <a:gs pos="0">
                      <a:srgbClr val="FF0000"/>
                    </a:gs>
                  </a:gsLst>
                  <a:lin ang="5400000" scaled="0"/>
                </a:gra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6382" y="8979"/>
                  <a:ext cx="510" cy="725"/>
                </a:xfrm>
                <a:prstGeom prst="rect">
                  <a:avLst/>
                </a:prstGeom>
                <a:noFill/>
              </p:spPr>
              <p:txBody>
                <a:bodyPr wrap="square" rtlCol="0">
                  <a:spAutoFit/>
                </a:bodyPr>
                <a:lstStyle/>
                <a:p>
                  <a:r>
                    <a:rPr lang="en-US" altLang="zh-CN" sz="2400" b="1"/>
                    <a:t>5</a:t>
                  </a:r>
                </a:p>
              </p:txBody>
            </p:sp>
          </p:grpSp>
          <p:sp>
            <p:nvSpPr>
              <p:cNvPr id="12" name="文本框 11"/>
              <p:cNvSpPr txBox="1"/>
              <p:nvPr/>
            </p:nvSpPr>
            <p:spPr>
              <a:xfrm>
                <a:off x="12084" y="8979"/>
                <a:ext cx="510" cy="725"/>
              </a:xfrm>
              <a:prstGeom prst="rect">
                <a:avLst/>
              </a:prstGeom>
              <a:noFill/>
            </p:spPr>
            <p:txBody>
              <a:bodyPr wrap="square" rtlCol="0">
                <a:spAutoFit/>
              </a:bodyPr>
              <a:lstStyle/>
              <a:p>
                <a:r>
                  <a:rPr lang="en-US" altLang="zh-CN" sz="2400" b="1"/>
                  <a:t>1</a:t>
                </a:r>
              </a:p>
            </p:txBody>
          </p:sp>
        </p:grpSp>
        <p:sp>
          <p:nvSpPr>
            <p:cNvPr id="14" name="文本框 13"/>
            <p:cNvSpPr txBox="1"/>
            <p:nvPr/>
          </p:nvSpPr>
          <p:spPr>
            <a:xfrm>
              <a:off x="6738" y="9379"/>
              <a:ext cx="6400" cy="580"/>
            </a:xfrm>
            <a:prstGeom prst="rect">
              <a:avLst/>
            </a:prstGeom>
            <a:noFill/>
          </p:spPr>
          <p:txBody>
            <a:bodyPr wrap="square" rtlCol="0">
              <a:spAutoFit/>
            </a:bodyPr>
            <a:lstStyle/>
            <a:p>
              <a:pPr algn="ctr"/>
              <a:r>
                <a:rPr lang="en-US" altLang="zh-CN">
                  <a:latin typeface="Times New Roman" panose="02020603050405020304" pitchFamily="18" charset="0"/>
                  <a:cs typeface="Times New Roman" panose="02020603050405020304" pitchFamily="18" charset="0"/>
                </a:rPr>
                <a:t>High Level → Low Level</a:t>
              </a:r>
            </a:p>
          </p:txBody>
        </p:sp>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2961861" y="6400800"/>
            <a:ext cx="8994913" cy="338554"/>
          </a:xfrm>
          <a:prstGeom prst="rect">
            <a:avLst/>
          </a:prstGeom>
          <a:noFill/>
        </p:spPr>
        <p:txBody>
          <a:bodyPr wrap="square" rtlCol="0">
            <a:spAutoFit/>
          </a:bodyPr>
          <a:lstStyle/>
          <a:p>
            <a:pPr algn="r"/>
            <a:r>
              <a:rPr lang="en-US" altLang="zh-CN" sz="1600" b="1" dirty="0">
                <a:solidFill>
                  <a:srgbClr val="505122"/>
                </a:solidFill>
                <a:latin typeface="Times New Roman" panose="02020603050405020304" pitchFamily="18" charset="0"/>
                <a:cs typeface="Times New Roman" panose="02020603050405020304" pitchFamily="18" charset="0"/>
              </a:rPr>
              <a:t>A Research on Computer Science Students’ Cognition and Usage Patterns of Generative Models</a:t>
            </a:r>
            <a:endParaRPr lang="zh-CN" altLang="en-US" sz="1600" b="1" dirty="0">
              <a:solidFill>
                <a:srgbClr val="505122"/>
              </a:solidFill>
              <a:latin typeface="Times New Roman" panose="02020603050405020304" pitchFamily="18" charset="0"/>
              <a:cs typeface="Times New Roman" panose="02020603050405020304" pitchFamily="18" charset="0"/>
            </a:endParaRPr>
          </a:p>
        </p:txBody>
      </p:sp>
      <p:sp>
        <p:nvSpPr>
          <p:cNvPr id="11" name="标题 10"/>
          <p:cNvSpPr>
            <a:spLocks noGrp="1"/>
          </p:cNvSpPr>
          <p:nvPr>
            <p:ph type="title"/>
          </p:nvPr>
        </p:nvSpPr>
        <p:spPr/>
        <p:txBody>
          <a:bodyPr>
            <a:normAutofit fontScale="90000"/>
          </a:bodyPr>
          <a:lstStyle/>
          <a:p>
            <a:pPr marL="0" indent="0"/>
            <a:r>
              <a:rPr lang="en-US" altLang="zh-CN" dirty="0">
                <a:latin typeface="+mj-lt"/>
                <a:cs typeface="Arial" panose="020B0604020202020204" pitchFamily="34" charset="0"/>
              </a:rPr>
              <a:t>Result &amp; Discussion</a:t>
            </a:r>
            <a:br>
              <a:rPr lang="en-US" altLang="zh-CN" dirty="0">
                <a:latin typeface="+mj-lt"/>
                <a:cs typeface="Arial" panose="020B0604020202020204" pitchFamily="34" charset="0"/>
              </a:rPr>
            </a:br>
            <a:r>
              <a:rPr lang="zh-CN" altLang="en-US" dirty="0">
                <a:latin typeface="+mj-lt"/>
                <a:cs typeface="Arial" panose="020B0604020202020204" pitchFamily="34" charset="0"/>
              </a:rPr>
              <a:t>⭐</a:t>
            </a:r>
            <a:r>
              <a:rPr lang="en-US" altLang="zh-CN" sz="2700" dirty="0">
                <a:latin typeface="+mj-lt"/>
                <a:cs typeface="Arial" panose="020B0604020202020204" pitchFamily="34" charset="0"/>
              </a:rPr>
              <a:t>Usage survey</a:t>
            </a:r>
          </a:p>
        </p:txBody>
      </p:sp>
      <p:graphicFrame>
        <p:nvGraphicFramePr>
          <p:cNvPr id="22" name="图表 21" descr="7b0a202020202263686172745265734964223a20223230343730393037220a7d0a"/>
          <p:cNvGraphicFramePr>
            <a:graphicFrameLocks noChangeAspect="1"/>
          </p:cNvGraphicFramePr>
          <p:nvPr/>
        </p:nvGraphicFramePr>
        <p:xfrm>
          <a:off x="394600" y="1059401"/>
          <a:ext cx="4991683" cy="2890044"/>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6" name="图表 25" descr="7b0a202020202263686172745265734964223a20223230343730393037220a7d0a"/>
          <p:cNvGraphicFramePr>
            <a:graphicFrameLocks noChangeAspect="1"/>
          </p:cNvGraphicFramePr>
          <p:nvPr/>
        </p:nvGraphicFramePr>
        <p:xfrm>
          <a:off x="4465645" y="1096289"/>
          <a:ext cx="4968000" cy="2876333"/>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27" name="图表 26" descr="7b0a202020202263686172745265734964223a20223230343730393037220a7d0a"/>
          <p:cNvGraphicFramePr>
            <a:graphicFrameLocks noChangeAspect="1"/>
          </p:cNvGraphicFramePr>
          <p:nvPr/>
        </p:nvGraphicFramePr>
        <p:xfrm>
          <a:off x="7861212" y="1096288"/>
          <a:ext cx="4968000" cy="2876333"/>
        </p:xfrm>
        <a:graphic>
          <a:graphicData uri="http://schemas.openxmlformats.org/drawingml/2006/chart">
            <c:chart xmlns:c="http://schemas.openxmlformats.org/drawingml/2006/chart" xmlns:r="http://schemas.openxmlformats.org/officeDocument/2006/relationships" r:id="rId5"/>
          </a:graphicData>
        </a:graphic>
      </p:graphicFrame>
      <p:sp>
        <p:nvSpPr>
          <p:cNvPr id="31" name="文本框 30"/>
          <p:cNvSpPr txBox="1"/>
          <p:nvPr/>
        </p:nvSpPr>
        <p:spPr>
          <a:xfrm>
            <a:off x="1896792" y="4077515"/>
            <a:ext cx="4968000" cy="1477328"/>
          </a:xfrm>
          <a:prstGeom prst="rect">
            <a:avLst/>
          </a:prstGeom>
          <a:noFill/>
        </p:spPr>
        <p:txBody>
          <a:bodyPr wrap="square">
            <a:spAutoFit/>
          </a:bodyPr>
          <a:lstStyle/>
          <a:p>
            <a:r>
              <a:rPr lang="en-US" altLang="zh-CN" dirty="0">
                <a:latin typeface="Times New Roman" panose="02020603050405020304" pitchFamily="18" charset="0"/>
                <a:cs typeface="Times New Roman" panose="02020603050405020304" pitchFamily="18" charset="0"/>
              </a:rPr>
              <a:t>H</a:t>
            </a:r>
            <a:r>
              <a:rPr lang="zh-CN" altLang="en-US" dirty="0">
                <a:latin typeface="Times New Roman" panose="02020603050405020304" pitchFamily="18" charset="0"/>
                <a:cs typeface="Times New Roman" panose="02020603050405020304" pitchFamily="18" charset="0"/>
              </a:rPr>
              <a:t>igh </a:t>
            </a:r>
            <a:r>
              <a:rPr lang="en-US" altLang="zh-CN" dirty="0">
                <a:latin typeface="Times New Roman" panose="02020603050405020304" pitchFamily="18" charset="0"/>
                <a:cs typeface="Times New Roman" panose="02020603050405020304" pitchFamily="18" charset="0"/>
              </a:rPr>
              <a:t>F</a:t>
            </a:r>
            <a:r>
              <a:rPr lang="zh-CN" altLang="en-US" dirty="0">
                <a:latin typeface="Times New Roman" panose="02020603050405020304" pitchFamily="18" charset="0"/>
                <a:cs typeface="Times New Roman" panose="02020603050405020304" pitchFamily="18" charset="0"/>
              </a:rPr>
              <a:t>requency</a:t>
            </a:r>
            <a:endParaRPr lang="en-US" altLang="zh-CN" dirty="0">
              <a:latin typeface="Times New Roman" panose="02020603050405020304" pitchFamily="18" charset="0"/>
              <a:cs typeface="Times New Roman" panose="02020603050405020304" pitchFamily="18" charset="0"/>
            </a:endParaRPr>
          </a:p>
          <a:p>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Student’s K</a:t>
            </a:r>
            <a:r>
              <a:rPr lang="zh-CN" altLang="en-US" dirty="0">
                <a:latin typeface="Times New Roman" panose="02020603050405020304" pitchFamily="18" charset="0"/>
                <a:cs typeface="Times New Roman" panose="02020603050405020304" pitchFamily="18" charset="0"/>
              </a:rPr>
              <a:t>een </a:t>
            </a:r>
            <a:r>
              <a:rPr lang="en-US" altLang="zh-CN" dirty="0">
                <a:latin typeface="Times New Roman" panose="02020603050405020304" pitchFamily="18" charset="0"/>
                <a:cs typeface="Times New Roman" panose="02020603050405020304" pitchFamily="18" charset="0"/>
              </a:rPr>
              <a:t>I</a:t>
            </a:r>
            <a:r>
              <a:rPr lang="zh-CN" altLang="en-US" dirty="0">
                <a:latin typeface="Times New Roman" panose="02020603050405020304" pitchFamily="18" charset="0"/>
                <a:cs typeface="Times New Roman" panose="02020603050405020304" pitchFamily="18" charset="0"/>
              </a:rPr>
              <a:t>nterest</a:t>
            </a:r>
            <a:r>
              <a:rPr lang="en-US" altLang="zh-CN" dirty="0">
                <a:latin typeface="Times New Roman" panose="02020603050405020304" pitchFamily="18" charset="0"/>
                <a:cs typeface="Times New Roman" panose="02020603050405020304" pitchFamily="18" charset="0"/>
              </a:rPr>
              <a:t>&amp;</a:t>
            </a:r>
          </a:p>
          <a:p>
            <a:r>
              <a:rPr lang="en-US" altLang="zh-CN" dirty="0">
                <a:latin typeface="Times New Roman" panose="02020603050405020304" pitchFamily="18" charset="0"/>
                <a:cs typeface="Times New Roman" panose="02020603050405020304" pitchFamily="18" charset="0"/>
              </a:rPr>
              <a:t>Maturity of Technology</a:t>
            </a:r>
            <a:endParaRPr lang="zh-CN" altLang="en-US" dirty="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 </a:t>
            </a:r>
          </a:p>
        </p:txBody>
      </p:sp>
      <p:sp>
        <p:nvSpPr>
          <p:cNvPr id="32" name="文本框 31"/>
          <p:cNvSpPr txBox="1"/>
          <p:nvPr/>
        </p:nvSpPr>
        <p:spPr>
          <a:xfrm>
            <a:off x="6067203" y="4100691"/>
            <a:ext cx="3588018" cy="1200329"/>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Widely Mixed &amp; </a:t>
            </a:r>
          </a:p>
          <a:p>
            <a:r>
              <a:rPr lang="en-US" altLang="zh-CN" dirty="0">
                <a:latin typeface="Times New Roman" panose="02020603050405020304" pitchFamily="18" charset="0"/>
                <a:cs typeface="Times New Roman" panose="02020603050405020304" pitchFamily="18" charset="0"/>
              </a:rPr>
              <a:t>Foreign Preference</a:t>
            </a:r>
          </a:p>
          <a:p>
            <a:endParaRPr lang="it-IT" altLang="zh-CN"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r>
              <a:rPr lang="it-IT" altLang="zh-CN" dirty="0">
                <a:solidFill>
                  <a:srgbClr val="0D0D0D"/>
                </a:solidFill>
                <a:highlight>
                  <a:srgbClr val="FFFFFF"/>
                </a:highlight>
                <a:latin typeface="Times New Roman" panose="02020603050405020304" pitchFamily="18" charset="0"/>
                <a:cs typeface="Times New Roman" panose="02020603050405020304" pitchFamily="18" charset="0"/>
              </a:rPr>
              <a:t>User</a:t>
            </a:r>
            <a:r>
              <a:rPr lang="en-US" altLang="zh-CN" dirty="0">
                <a:latin typeface="Times New Roman" panose="02020603050405020304" pitchFamily="18" charset="0"/>
                <a:cs typeface="Times New Roman" panose="02020603050405020304" pitchFamily="18" charset="0"/>
              </a:rPr>
              <a:t>’s </a:t>
            </a:r>
            <a:r>
              <a:rPr lang="it-IT" altLang="zh-CN" dirty="0">
                <a:solidFill>
                  <a:srgbClr val="0D0D0D"/>
                </a:solidFill>
                <a:highlight>
                  <a:srgbClr val="FFFFFF"/>
                </a:highlight>
                <a:latin typeface="Times New Roman" panose="02020603050405020304" pitchFamily="18" charset="0"/>
                <a:cs typeface="Times New Roman" panose="02020603050405020304" pitchFamily="18" charset="0"/>
              </a:rPr>
              <a:t>A</a:t>
            </a:r>
            <a:r>
              <a:rPr lang="it-IT" altLang="zh-CN" b="0" i="0" dirty="0">
                <a:solidFill>
                  <a:srgbClr val="0D0D0D"/>
                </a:solidFill>
                <a:effectLst/>
                <a:highlight>
                  <a:srgbClr val="FFFFFF"/>
                </a:highlight>
                <a:latin typeface="Times New Roman" panose="02020603050405020304" pitchFamily="18" charset="0"/>
                <a:cs typeface="Times New Roman" panose="02020603050405020304" pitchFamily="18" charset="0"/>
              </a:rPr>
              <a:t>daptability</a:t>
            </a:r>
            <a:endParaRPr lang="en-US" altLang="zh-CN" dirty="0">
              <a:latin typeface="Times New Roman" panose="02020603050405020304" pitchFamily="18" charset="0"/>
              <a:cs typeface="Times New Roman" panose="02020603050405020304" pitchFamily="18" charset="0"/>
            </a:endParaRPr>
          </a:p>
        </p:txBody>
      </p:sp>
      <p:sp>
        <p:nvSpPr>
          <p:cNvPr id="2" name="文本框 1"/>
          <p:cNvSpPr txBox="1"/>
          <p:nvPr/>
        </p:nvSpPr>
        <p:spPr>
          <a:xfrm>
            <a:off x="9433645" y="4149071"/>
            <a:ext cx="3588018" cy="923330"/>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Single Preference</a:t>
            </a:r>
          </a:p>
          <a:p>
            <a:endParaRPr lang="it-IT" altLang="zh-CN"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r>
              <a:rPr lang="it-IT" altLang="zh-CN" dirty="0">
                <a:solidFill>
                  <a:srgbClr val="0D0D0D"/>
                </a:solidFill>
                <a:highlight>
                  <a:srgbClr val="FFFFFF"/>
                </a:highlight>
                <a:latin typeface="Times New Roman" panose="02020603050405020304" pitchFamily="18" charset="0"/>
                <a:cs typeface="Times New Roman" panose="02020603050405020304" pitchFamily="18" charset="0"/>
              </a:rPr>
              <a:t>Functional Overlap</a:t>
            </a:r>
            <a:endParaRPr lang="en-US" altLang="zh-C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2961861" y="6400800"/>
            <a:ext cx="8994913" cy="338554"/>
          </a:xfrm>
          <a:prstGeom prst="rect">
            <a:avLst/>
          </a:prstGeom>
          <a:noFill/>
        </p:spPr>
        <p:txBody>
          <a:bodyPr wrap="square" rtlCol="0">
            <a:spAutoFit/>
          </a:bodyPr>
          <a:lstStyle/>
          <a:p>
            <a:pPr algn="r"/>
            <a:r>
              <a:rPr lang="en-US" altLang="zh-CN" sz="1600" b="1" dirty="0">
                <a:solidFill>
                  <a:srgbClr val="505122"/>
                </a:solidFill>
                <a:latin typeface="Times New Roman" panose="02020603050405020304" pitchFamily="18" charset="0"/>
                <a:cs typeface="Times New Roman" panose="02020603050405020304" pitchFamily="18" charset="0"/>
              </a:rPr>
              <a:t>A Research on Computer Science Students’ Cognition and Usage Patterns of Generative Models</a:t>
            </a:r>
            <a:endParaRPr lang="zh-CN" altLang="en-US" sz="1600" b="1" dirty="0">
              <a:solidFill>
                <a:srgbClr val="505122"/>
              </a:solidFill>
              <a:latin typeface="Times New Roman" panose="02020603050405020304" pitchFamily="18" charset="0"/>
              <a:cs typeface="Times New Roman" panose="02020603050405020304" pitchFamily="18" charset="0"/>
            </a:endParaRPr>
          </a:p>
        </p:txBody>
      </p:sp>
      <p:sp>
        <p:nvSpPr>
          <p:cNvPr id="11" name="标题 10"/>
          <p:cNvSpPr>
            <a:spLocks noGrp="1"/>
          </p:cNvSpPr>
          <p:nvPr>
            <p:ph type="title"/>
          </p:nvPr>
        </p:nvSpPr>
        <p:spPr/>
        <p:txBody>
          <a:bodyPr>
            <a:normAutofit fontScale="90000"/>
          </a:bodyPr>
          <a:lstStyle/>
          <a:p>
            <a:pPr marL="0" indent="0"/>
            <a:r>
              <a:rPr lang="en-US" altLang="zh-CN" dirty="0">
                <a:latin typeface="+mj-lt"/>
                <a:cs typeface="Arial" panose="020B0604020202020204" pitchFamily="34" charset="0"/>
              </a:rPr>
              <a:t>Result &amp; Discussion</a:t>
            </a:r>
            <a:br>
              <a:rPr lang="en-US" altLang="zh-CN" dirty="0">
                <a:latin typeface="+mj-lt"/>
                <a:cs typeface="Arial" panose="020B0604020202020204" pitchFamily="34" charset="0"/>
              </a:rPr>
            </a:br>
            <a:r>
              <a:rPr lang="zh-CN" altLang="en-US" dirty="0">
                <a:latin typeface="+mj-lt"/>
                <a:cs typeface="Arial" panose="020B0604020202020204" pitchFamily="34" charset="0"/>
              </a:rPr>
              <a:t>⭐</a:t>
            </a:r>
            <a:r>
              <a:rPr lang="en-US" altLang="zh-CN" sz="2700" dirty="0">
                <a:latin typeface="+mj-lt"/>
                <a:cs typeface="Arial" panose="020B0604020202020204" pitchFamily="34" charset="0"/>
              </a:rPr>
              <a:t>Usage survey</a:t>
            </a:r>
          </a:p>
        </p:txBody>
      </p:sp>
      <p:graphicFrame>
        <p:nvGraphicFramePr>
          <p:cNvPr id="10" name="图表 9" descr="7b0a202020202263686172745265734964223a20223230313537353139220a7d0a"/>
          <p:cNvGraphicFramePr>
            <a:graphicFrameLocks noChangeAspect="1"/>
          </p:cNvGraphicFramePr>
          <p:nvPr/>
        </p:nvGraphicFramePr>
        <p:xfrm>
          <a:off x="245698" y="1647190"/>
          <a:ext cx="6155690" cy="356362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2" name="图表 11" descr="7b0a202020202263686172745265734964223a20223230313537353139220a7d0a"/>
          <p:cNvGraphicFramePr>
            <a:graphicFrameLocks noChangeAspect="1"/>
          </p:cNvGraphicFramePr>
          <p:nvPr/>
        </p:nvGraphicFramePr>
        <p:xfrm>
          <a:off x="5944148" y="1647190"/>
          <a:ext cx="6155690" cy="3563620"/>
        </p:xfrm>
        <a:graphic>
          <a:graphicData uri="http://schemas.openxmlformats.org/drawingml/2006/chart">
            <c:chart xmlns:c="http://schemas.openxmlformats.org/drawingml/2006/chart" xmlns:r="http://schemas.openxmlformats.org/officeDocument/2006/relationships" r:id="rId4"/>
          </a:graphicData>
        </a:graphic>
      </p:graphicFrame>
      <p:sp>
        <p:nvSpPr>
          <p:cNvPr id="3" name="文本框 2"/>
          <p:cNvSpPr txBox="1"/>
          <p:nvPr/>
        </p:nvSpPr>
        <p:spPr>
          <a:xfrm>
            <a:off x="568960" y="5026144"/>
            <a:ext cx="6096000" cy="923330"/>
          </a:xfrm>
          <a:prstGeom prst="rect">
            <a:avLst/>
          </a:prstGeom>
          <a:noFill/>
        </p:spPr>
        <p:txBody>
          <a:bodyPr wrap="square">
            <a:spAutoFit/>
          </a:bodyPr>
          <a:lstStyle/>
          <a:p>
            <a:r>
              <a:rPr lang="en-US" altLang="zh-CN" dirty="0">
                <a:latin typeface="Times New Roman" panose="02020603050405020304" pitchFamily="18" charset="0"/>
                <a:cs typeface="Times New Roman" panose="02020603050405020304" pitchFamily="18" charset="0"/>
              </a:rPr>
              <a:t>Mainly for A</a:t>
            </a:r>
            <a:r>
              <a:rPr lang="zh-CN" altLang="en-US" dirty="0">
                <a:latin typeface="Times New Roman" panose="02020603050405020304" pitchFamily="18" charset="0"/>
                <a:cs typeface="Times New Roman" panose="02020603050405020304" pitchFamily="18" charset="0"/>
              </a:rPr>
              <a:t>cademic research and </a:t>
            </a:r>
            <a:r>
              <a:rPr lang="en-US" altLang="zh-CN" dirty="0">
                <a:latin typeface="Times New Roman" panose="02020603050405020304" pitchFamily="18" charset="0"/>
                <a:cs typeface="Times New Roman" panose="02020603050405020304" pitchFamily="18" charset="0"/>
              </a:rPr>
              <a:t>C</a:t>
            </a:r>
            <a:r>
              <a:rPr lang="zh-CN" altLang="en-US" dirty="0">
                <a:latin typeface="Times New Roman" panose="02020603050405020304" pitchFamily="18" charset="0"/>
                <a:cs typeface="Times New Roman" panose="02020603050405020304" pitchFamily="18" charset="0"/>
              </a:rPr>
              <a:t>oursework</a:t>
            </a:r>
            <a:endParaRPr lang="en-US" altLang="zh-CN" dirty="0">
              <a:latin typeface="Times New Roman" panose="02020603050405020304" pitchFamily="18" charset="0"/>
              <a:cs typeface="Times New Roman" panose="02020603050405020304" pitchFamily="18" charset="0"/>
            </a:endParaRPr>
          </a:p>
          <a:p>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Matching Educational Priorities.</a:t>
            </a:r>
            <a:endParaRPr lang="zh-CN" altLang="en-US" dirty="0">
              <a:latin typeface="Times New Roman" panose="02020603050405020304" pitchFamily="18" charset="0"/>
              <a:cs typeface="Times New Roman" panose="02020603050405020304" pitchFamily="18" charset="0"/>
            </a:endParaRPr>
          </a:p>
        </p:txBody>
      </p:sp>
      <p:sp>
        <p:nvSpPr>
          <p:cNvPr id="5" name="文本框 4"/>
          <p:cNvSpPr txBox="1"/>
          <p:nvPr/>
        </p:nvSpPr>
        <p:spPr>
          <a:xfrm>
            <a:off x="6334399" y="5026144"/>
            <a:ext cx="6096000" cy="923330"/>
          </a:xfrm>
          <a:prstGeom prst="rect">
            <a:avLst/>
          </a:prstGeom>
          <a:noFill/>
        </p:spPr>
        <p:txBody>
          <a:bodyPr wrap="square">
            <a:spAutoFit/>
          </a:bodyPr>
          <a:lstStyle/>
          <a:p>
            <a:r>
              <a:rPr lang="it-IT" altLang="zh-CN" b="0" i="0" dirty="0">
                <a:solidFill>
                  <a:srgbClr val="0D0D0D"/>
                </a:solidFill>
                <a:effectLst/>
                <a:highlight>
                  <a:srgbClr val="FFFFFF"/>
                </a:highlight>
                <a:latin typeface="Times New Roman" panose="02020603050405020304" pitchFamily="18" charset="0"/>
                <a:cs typeface="Times New Roman" panose="02020603050405020304" pitchFamily="18" charset="0"/>
              </a:rPr>
              <a:t>Inconsistent performance &amp; data quality issues</a:t>
            </a:r>
          </a:p>
          <a:p>
            <a:endParaRPr lang="it-IT" altLang="zh-CN" dirty="0">
              <a:solidFill>
                <a:srgbClr val="0D0D0D"/>
              </a:solidFill>
              <a:highlight>
                <a:srgbClr val="FFFFFF"/>
              </a:highlight>
              <a:latin typeface="Times New Roman" panose="02020603050405020304" pitchFamily="18" charset="0"/>
              <a:cs typeface="Times New Roman" panose="02020603050405020304" pitchFamily="18" charset="0"/>
            </a:endParaRPr>
          </a:p>
          <a:p>
            <a:r>
              <a:rPr lang="it-IT" altLang="zh-CN" b="0" i="0" dirty="0">
                <a:solidFill>
                  <a:srgbClr val="0D0D0D"/>
                </a:solidFill>
                <a:effectLst/>
                <a:highlight>
                  <a:srgbClr val="FFFFFF"/>
                </a:highlight>
                <a:latin typeface="Times New Roman" panose="02020603050405020304" pitchFamily="18" charset="0"/>
                <a:cs typeface="Times New Roman" panose="02020603050405020304" pitchFamily="18" charset="0"/>
              </a:rPr>
              <a:t>Outlined Improvement </a:t>
            </a:r>
            <a:r>
              <a:rPr lang="it-IT" altLang="zh-CN" dirty="0">
                <a:solidFill>
                  <a:srgbClr val="0D0D0D"/>
                </a:solidFill>
                <a:highlight>
                  <a:srgbClr val="FFFFFF"/>
                </a:highlight>
                <a:latin typeface="Times New Roman" panose="02020603050405020304" pitchFamily="18" charset="0"/>
                <a:cs typeface="Times New Roman" panose="02020603050405020304" pitchFamily="18" charset="0"/>
              </a:rPr>
              <a:t>D</a:t>
            </a:r>
            <a:r>
              <a:rPr lang="it-IT" altLang="zh-CN" b="0" i="0" dirty="0">
                <a:solidFill>
                  <a:srgbClr val="0D0D0D"/>
                </a:solidFill>
                <a:effectLst/>
                <a:highlight>
                  <a:srgbClr val="FFFFFF"/>
                </a:highlight>
                <a:latin typeface="Times New Roman" panose="02020603050405020304" pitchFamily="18" charset="0"/>
                <a:cs typeface="Times New Roman" panose="02020603050405020304" pitchFamily="18" charset="0"/>
              </a:rPr>
              <a:t>irections</a:t>
            </a:r>
            <a:endParaRPr lang="zh-CN" alt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2961861" y="6400800"/>
            <a:ext cx="8994913" cy="338554"/>
          </a:xfrm>
          <a:prstGeom prst="rect">
            <a:avLst/>
          </a:prstGeom>
          <a:noFill/>
        </p:spPr>
        <p:txBody>
          <a:bodyPr wrap="square" rtlCol="0">
            <a:spAutoFit/>
          </a:bodyPr>
          <a:lstStyle/>
          <a:p>
            <a:pPr algn="r"/>
            <a:r>
              <a:rPr lang="en-US" altLang="zh-CN" sz="1600" b="1" dirty="0">
                <a:solidFill>
                  <a:srgbClr val="505122"/>
                </a:solidFill>
                <a:latin typeface="Times New Roman" panose="02020603050405020304" pitchFamily="18" charset="0"/>
                <a:cs typeface="Times New Roman" panose="02020603050405020304" pitchFamily="18" charset="0"/>
              </a:rPr>
              <a:t>A Research on Computer Science Students’ Cognition and Usage Patterns of Generative Models</a:t>
            </a:r>
            <a:endParaRPr lang="zh-CN" altLang="en-US" sz="1600" b="1" dirty="0">
              <a:solidFill>
                <a:srgbClr val="505122"/>
              </a:solidFill>
              <a:latin typeface="Times New Roman" panose="02020603050405020304" pitchFamily="18" charset="0"/>
              <a:cs typeface="Times New Roman" panose="02020603050405020304" pitchFamily="18" charset="0"/>
            </a:endParaRPr>
          </a:p>
        </p:txBody>
      </p:sp>
      <p:sp>
        <p:nvSpPr>
          <p:cNvPr id="11" name="标题 10"/>
          <p:cNvSpPr>
            <a:spLocks noGrp="1"/>
          </p:cNvSpPr>
          <p:nvPr>
            <p:ph type="title"/>
          </p:nvPr>
        </p:nvSpPr>
        <p:spPr/>
        <p:txBody>
          <a:bodyPr>
            <a:normAutofit fontScale="90000"/>
          </a:bodyPr>
          <a:lstStyle/>
          <a:p>
            <a:pPr marL="0" indent="0"/>
            <a:r>
              <a:rPr lang="en-US" altLang="zh-CN" dirty="0">
                <a:latin typeface="+mj-lt"/>
                <a:cs typeface="Arial" panose="020B0604020202020204" pitchFamily="34" charset="0"/>
              </a:rPr>
              <a:t>Result &amp; Discussion</a:t>
            </a:r>
            <a:br>
              <a:rPr lang="en-US" altLang="zh-CN" dirty="0">
                <a:latin typeface="+mj-lt"/>
                <a:cs typeface="Arial" panose="020B0604020202020204" pitchFamily="34" charset="0"/>
              </a:rPr>
            </a:br>
            <a:r>
              <a:rPr lang="zh-CN" altLang="en-US" dirty="0">
                <a:latin typeface="+mj-lt"/>
                <a:cs typeface="Arial" panose="020B0604020202020204" pitchFamily="34" charset="0"/>
              </a:rPr>
              <a:t>⭐</a:t>
            </a:r>
            <a:r>
              <a:rPr lang="en-US" altLang="zh-CN" sz="2700" dirty="0">
                <a:latin typeface="+mj-lt"/>
                <a:cs typeface="Arial" panose="020B0604020202020204" pitchFamily="34" charset="0"/>
              </a:rPr>
              <a:t>Usage survey</a:t>
            </a:r>
          </a:p>
        </p:txBody>
      </p:sp>
      <p:graphicFrame>
        <p:nvGraphicFramePr>
          <p:cNvPr id="5" name="图表 4" descr="7b0a202020202263686172745265734964223a20223230343730393037220a7d0a"/>
          <p:cNvGraphicFramePr>
            <a:graphicFrameLocks noChangeAspect="1"/>
          </p:cNvGraphicFramePr>
          <p:nvPr/>
        </p:nvGraphicFramePr>
        <p:xfrm>
          <a:off x="178540" y="1321034"/>
          <a:ext cx="5360295" cy="3103821"/>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 name="图表 6" descr="7b0a202020202263686172745265734964223a20223230343730393037220a7d0a"/>
          <p:cNvGraphicFramePr>
            <a:graphicFrameLocks noChangeAspect="1"/>
          </p:cNvGraphicFramePr>
          <p:nvPr/>
        </p:nvGraphicFramePr>
        <p:xfrm>
          <a:off x="5846185" y="1321035"/>
          <a:ext cx="5360295" cy="3103820"/>
        </p:xfrm>
        <a:graphic>
          <a:graphicData uri="http://schemas.openxmlformats.org/drawingml/2006/chart">
            <c:chart xmlns:c="http://schemas.openxmlformats.org/drawingml/2006/chart" xmlns:r="http://schemas.openxmlformats.org/officeDocument/2006/relationships" r:id="rId4"/>
          </a:graphicData>
        </a:graphic>
      </p:graphicFrame>
      <p:sp>
        <p:nvSpPr>
          <p:cNvPr id="3" name="文本框 2"/>
          <p:cNvSpPr txBox="1"/>
          <p:nvPr/>
        </p:nvSpPr>
        <p:spPr>
          <a:xfrm>
            <a:off x="1554479" y="4424855"/>
            <a:ext cx="3984355" cy="1477328"/>
          </a:xfrm>
          <a:prstGeom prst="rect">
            <a:avLst/>
          </a:prstGeom>
          <a:noFill/>
        </p:spPr>
        <p:txBody>
          <a:bodyPr wrap="square">
            <a:spAutoFit/>
          </a:bodyPr>
          <a:lstStyle/>
          <a:p>
            <a:r>
              <a:rPr lang="zh-CN" altLang="en-US" dirty="0">
                <a:latin typeface="Times New Roman" panose="02020603050405020304" pitchFamily="18" charset="0"/>
                <a:cs typeface="Times New Roman" panose="02020603050405020304" pitchFamily="18" charset="0"/>
              </a:rPr>
              <a:t>Widespread </a:t>
            </a:r>
            <a:r>
              <a:rPr lang="en-US" altLang="zh-CN" dirty="0">
                <a:latin typeface="Times New Roman" panose="02020603050405020304" pitchFamily="18" charset="0"/>
                <a:cs typeface="Times New Roman" panose="02020603050405020304" pitchFamily="18" charset="0"/>
              </a:rPr>
              <a:t>A</a:t>
            </a:r>
            <a:r>
              <a:rPr lang="zh-CN" altLang="en-US" dirty="0">
                <a:latin typeface="Times New Roman" panose="02020603050405020304" pitchFamily="18" charset="0"/>
                <a:cs typeface="Times New Roman" panose="02020603050405020304" pitchFamily="18" charset="0"/>
              </a:rPr>
              <a:t>cclaim</a:t>
            </a:r>
            <a:endParaRPr lang="en-US" altLang="zh-CN" dirty="0">
              <a:latin typeface="Times New Roman" panose="02020603050405020304" pitchFamily="18" charset="0"/>
              <a:cs typeface="Times New Roman" panose="02020603050405020304" pitchFamily="18" charset="0"/>
            </a:endParaRPr>
          </a:p>
          <a:p>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Superior Model Performance&amp;</a:t>
            </a:r>
          </a:p>
          <a:p>
            <a:r>
              <a:rPr lang="en-US" altLang="zh-CN" dirty="0">
                <a:latin typeface="Times New Roman" panose="02020603050405020304" pitchFamily="18" charset="0"/>
                <a:cs typeface="Times New Roman" panose="02020603050405020304" pitchFamily="18" charset="0"/>
              </a:rPr>
              <a:t>High User Satisfaction </a:t>
            </a:r>
          </a:p>
          <a:p>
            <a:endParaRPr lang="zh-CN" altLang="en-US" dirty="0">
              <a:latin typeface="Times New Roman" panose="02020603050405020304" pitchFamily="18" charset="0"/>
              <a:cs typeface="Times New Roman" panose="02020603050405020304" pitchFamily="18" charset="0"/>
            </a:endParaRPr>
          </a:p>
        </p:txBody>
      </p:sp>
      <p:sp>
        <p:nvSpPr>
          <p:cNvPr id="4" name="文本框 3"/>
          <p:cNvSpPr txBox="1"/>
          <p:nvPr/>
        </p:nvSpPr>
        <p:spPr>
          <a:xfrm>
            <a:off x="7459317" y="4424855"/>
            <a:ext cx="3984355" cy="1200329"/>
          </a:xfrm>
          <a:prstGeom prst="rect">
            <a:avLst/>
          </a:prstGeom>
          <a:noFill/>
        </p:spPr>
        <p:txBody>
          <a:bodyPr wrap="square">
            <a:spAutoFit/>
          </a:bodyPr>
          <a:lstStyle/>
          <a:p>
            <a:r>
              <a:rPr lang="it-IT" altLang="zh-CN" dirty="0">
                <a:latin typeface="Times New Roman" panose="02020603050405020304" pitchFamily="18" charset="0"/>
                <a:cs typeface="Times New Roman" panose="02020603050405020304" pitchFamily="18" charset="0"/>
              </a:rPr>
              <a:t>Overwhelming optimism</a:t>
            </a:r>
            <a:endParaRPr lang="en-US" altLang="zh-CN" dirty="0">
              <a:latin typeface="Times New Roman" panose="02020603050405020304" pitchFamily="18" charset="0"/>
              <a:cs typeface="Times New Roman" panose="02020603050405020304" pitchFamily="18" charset="0"/>
            </a:endParaRPr>
          </a:p>
          <a:p>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Wide Application Prospect&amp;</a:t>
            </a:r>
          </a:p>
          <a:p>
            <a:r>
              <a:rPr lang="en-US" altLang="zh-CN" dirty="0">
                <a:latin typeface="Times New Roman" panose="02020603050405020304" pitchFamily="18" charset="0"/>
                <a:cs typeface="Times New Roman" panose="02020603050405020304" pitchFamily="18" charset="0"/>
              </a:rPr>
              <a:t>Technological Innovation</a:t>
            </a:r>
            <a:endParaRPr lang="zh-CN" altLang="en-US" dirty="0">
              <a:latin typeface="Times New Roman" panose="02020603050405020304" pitchFamily="18" charset="0"/>
              <a:cs typeface="Times New Roman" panose="02020603050405020304" pitchFamily="18" charset="0"/>
            </a:endParaRPr>
          </a:p>
        </p:txBody>
      </p:sp>
      <p:grpSp>
        <p:nvGrpSpPr>
          <p:cNvPr id="15" name="组合 14"/>
          <p:cNvGrpSpPr/>
          <p:nvPr/>
        </p:nvGrpSpPr>
        <p:grpSpPr>
          <a:xfrm>
            <a:off x="4064000" y="5657215"/>
            <a:ext cx="4064000" cy="763905"/>
            <a:chOff x="6738" y="8756"/>
            <a:chExt cx="6400" cy="1203"/>
          </a:xfrm>
        </p:grpSpPr>
        <p:grpSp>
          <p:nvGrpSpPr>
            <p:cNvPr id="13" name="组合 12"/>
            <p:cNvGrpSpPr/>
            <p:nvPr/>
          </p:nvGrpSpPr>
          <p:grpSpPr>
            <a:xfrm>
              <a:off x="6832" y="8756"/>
              <a:ext cx="6212" cy="725"/>
              <a:chOff x="6382" y="8979"/>
              <a:chExt cx="6212" cy="725"/>
            </a:xfrm>
          </p:grpSpPr>
          <p:grpSp>
            <p:nvGrpSpPr>
              <p:cNvPr id="10" name="组合 9"/>
              <p:cNvGrpSpPr/>
              <p:nvPr/>
            </p:nvGrpSpPr>
            <p:grpSpPr>
              <a:xfrm>
                <a:off x="6382" y="8980"/>
                <a:ext cx="6212" cy="724"/>
                <a:chOff x="6382" y="8979"/>
                <a:chExt cx="6212" cy="724"/>
              </a:xfrm>
            </p:grpSpPr>
            <p:sp>
              <p:nvSpPr>
                <p:cNvPr id="2" name="右箭头 1"/>
                <p:cNvSpPr/>
                <p:nvPr/>
              </p:nvSpPr>
              <p:spPr>
                <a:xfrm>
                  <a:off x="6382" y="9203"/>
                  <a:ext cx="6212" cy="277"/>
                </a:xfrm>
                <a:prstGeom prst="rightArrow">
                  <a:avLst>
                    <a:gd name="adj1" fmla="val 50000"/>
                    <a:gd name="adj2" fmla="val 49579"/>
                  </a:avLst>
                </a:prstGeom>
                <a:gradFill>
                  <a:gsLst>
                    <a:gs pos="100000">
                      <a:schemeClr val="bg1"/>
                    </a:gs>
                    <a:gs pos="0">
                      <a:srgbClr val="FF0000"/>
                    </a:gs>
                  </a:gsLst>
                  <a:lin ang="5400000" scaled="0"/>
                </a:gra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6382" y="8979"/>
                  <a:ext cx="510" cy="725"/>
                </a:xfrm>
                <a:prstGeom prst="rect">
                  <a:avLst/>
                </a:prstGeom>
                <a:noFill/>
              </p:spPr>
              <p:txBody>
                <a:bodyPr wrap="square" rtlCol="0">
                  <a:spAutoFit/>
                </a:bodyPr>
                <a:lstStyle/>
                <a:p>
                  <a:r>
                    <a:rPr lang="en-US" altLang="zh-CN" sz="2400" b="1"/>
                    <a:t>5</a:t>
                  </a:r>
                </a:p>
              </p:txBody>
            </p:sp>
          </p:grpSp>
          <p:sp>
            <p:nvSpPr>
              <p:cNvPr id="12" name="文本框 11"/>
              <p:cNvSpPr txBox="1"/>
              <p:nvPr/>
            </p:nvSpPr>
            <p:spPr>
              <a:xfrm>
                <a:off x="12084" y="8979"/>
                <a:ext cx="510" cy="725"/>
              </a:xfrm>
              <a:prstGeom prst="rect">
                <a:avLst/>
              </a:prstGeom>
              <a:noFill/>
            </p:spPr>
            <p:txBody>
              <a:bodyPr wrap="square" rtlCol="0">
                <a:spAutoFit/>
              </a:bodyPr>
              <a:lstStyle/>
              <a:p>
                <a:r>
                  <a:rPr lang="en-US" altLang="zh-CN" sz="2400" b="1"/>
                  <a:t>1</a:t>
                </a:r>
              </a:p>
            </p:txBody>
          </p:sp>
        </p:grpSp>
        <p:sp>
          <p:nvSpPr>
            <p:cNvPr id="14" name="文本框 13"/>
            <p:cNvSpPr txBox="1"/>
            <p:nvPr/>
          </p:nvSpPr>
          <p:spPr>
            <a:xfrm>
              <a:off x="6738" y="9379"/>
              <a:ext cx="6400" cy="580"/>
            </a:xfrm>
            <a:prstGeom prst="rect">
              <a:avLst/>
            </a:prstGeom>
            <a:noFill/>
          </p:spPr>
          <p:txBody>
            <a:bodyPr wrap="square" rtlCol="0">
              <a:spAutoFit/>
            </a:bodyPr>
            <a:lstStyle/>
            <a:p>
              <a:pPr algn="ctr"/>
              <a:r>
                <a:rPr lang="en-US" altLang="zh-CN">
                  <a:latin typeface="Times New Roman" panose="02020603050405020304" pitchFamily="18" charset="0"/>
                  <a:cs typeface="Times New Roman" panose="02020603050405020304" pitchFamily="18" charset="0"/>
                </a:rPr>
                <a:t>High Level → Low Level</a:t>
              </a:r>
            </a:p>
          </p:txBody>
        </p:sp>
      </p:gr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B861FAEA-92B0-424A-9E3B-46DB55A2EC95}"/>
              </a:ext>
            </a:extLst>
          </p:cNvPr>
          <p:cNvSpPr>
            <a:spLocks noGrp="1"/>
          </p:cNvSpPr>
          <p:nvPr>
            <p:ph type="body" sz="quarter" idx="10"/>
          </p:nvPr>
        </p:nvSpPr>
        <p:spPr/>
        <p:txBody>
          <a:bodyPr/>
          <a:lstStyle/>
          <a:p>
            <a:r>
              <a:rPr lang="en-US" altLang="zh-CN" dirty="0"/>
              <a:t>Conclusion</a:t>
            </a:r>
            <a:endParaRPr lang="zh-CN" altLang="en-US" dirty="0"/>
          </a:p>
        </p:txBody>
      </p:sp>
    </p:spTree>
    <p:extLst>
      <p:ext uri="{BB962C8B-B14F-4D97-AF65-F5344CB8AC3E}">
        <p14:creationId xmlns:p14="http://schemas.microsoft.com/office/powerpoint/2010/main" val="18227331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latin typeface="+mj-lt"/>
                <a:cs typeface="Arial" panose="020B0604020202020204" pitchFamily="34" charset="0"/>
              </a:rPr>
              <a:t>Conclusion</a:t>
            </a:r>
            <a:endParaRPr lang="zh-CN" altLang="en-US" dirty="0">
              <a:latin typeface="+mj-lt"/>
              <a:cs typeface="Arial" panose="020B0604020202020204" pitchFamily="34" charset="0"/>
            </a:endParaRPr>
          </a:p>
        </p:txBody>
      </p:sp>
      <p:sp>
        <p:nvSpPr>
          <p:cNvPr id="6" name="文本框 5"/>
          <p:cNvSpPr txBox="1"/>
          <p:nvPr/>
        </p:nvSpPr>
        <p:spPr>
          <a:xfrm>
            <a:off x="2961861" y="6400800"/>
            <a:ext cx="8994913" cy="338554"/>
          </a:xfrm>
          <a:prstGeom prst="rect">
            <a:avLst/>
          </a:prstGeom>
          <a:noFill/>
        </p:spPr>
        <p:txBody>
          <a:bodyPr wrap="square" rtlCol="0">
            <a:spAutoFit/>
          </a:bodyPr>
          <a:lstStyle/>
          <a:p>
            <a:pPr algn="r"/>
            <a:r>
              <a:rPr lang="en-US" altLang="zh-CN" sz="1600" b="1" dirty="0">
                <a:solidFill>
                  <a:srgbClr val="505122"/>
                </a:solidFill>
                <a:latin typeface="Times New Roman" panose="02020603050405020304" pitchFamily="18" charset="0"/>
                <a:cs typeface="Times New Roman" panose="02020603050405020304" pitchFamily="18" charset="0"/>
              </a:rPr>
              <a:t>A Research on Computer Science Students’ Cognition and Usage Patterns of Generative Models</a:t>
            </a:r>
            <a:endParaRPr lang="zh-CN" altLang="en-US" sz="1600" b="1" dirty="0">
              <a:solidFill>
                <a:srgbClr val="505122"/>
              </a:solidFill>
              <a:latin typeface="Times New Roman" panose="02020603050405020304" pitchFamily="18" charset="0"/>
              <a:cs typeface="Times New Roman" panose="02020603050405020304" pitchFamily="18" charset="0"/>
            </a:endParaRPr>
          </a:p>
        </p:txBody>
      </p:sp>
      <p:sp>
        <p:nvSpPr>
          <p:cNvPr id="2" name="文本框 1"/>
          <p:cNvSpPr txBox="1"/>
          <p:nvPr/>
        </p:nvSpPr>
        <p:spPr>
          <a:xfrm>
            <a:off x="362585" y="1170305"/>
            <a:ext cx="11594465" cy="4825365"/>
          </a:xfrm>
          <a:prstGeom prst="rect">
            <a:avLst/>
          </a:prstGeom>
          <a:noFill/>
        </p:spPr>
        <p:txBody>
          <a:bodyPr wrap="square" rtlCol="0">
            <a:noAutofit/>
          </a:bodyPr>
          <a:lstStyle/>
          <a:p>
            <a:r>
              <a:rPr lang="zh-CN" altLang="en-US" sz="1600">
                <a:latin typeface="Times New Roman" panose="02020603050405020304" pitchFamily="18" charset="0"/>
                <a:cs typeface="Times New Roman" panose="02020603050405020304" pitchFamily="18" charset="0"/>
              </a:rPr>
              <a:t>The study on the cognition and usage patterns of generative models among computer science students at Southeast University has shed light on the multifaceted engagement with these advanced AI tools. The findings from both the quantitative survey and qualitative interviews have provided a comprehensive overview of the current state of generative model usage, the challenges faced, and the optimistic future outlook among the student cohort. </a:t>
            </a:r>
          </a:p>
          <a:p>
            <a:endParaRPr lang="zh-CN" altLang="en-US" sz="1600">
              <a:latin typeface="Times New Roman" panose="02020603050405020304" pitchFamily="18" charset="0"/>
              <a:cs typeface="Times New Roman" panose="02020603050405020304" pitchFamily="18" charset="0"/>
            </a:endParaRPr>
          </a:p>
          <a:p>
            <a:r>
              <a:rPr lang="en-US" altLang="zh-CN" b="1">
                <a:latin typeface="Times New Roman" panose="02020603050405020304" pitchFamily="18" charset="0"/>
                <a:cs typeface="Times New Roman" panose="02020603050405020304" pitchFamily="18" charset="0"/>
              </a:rPr>
              <a:t>Findings:</a:t>
            </a:r>
            <a:r>
              <a:rPr lang="en-US" altLang="zh-CN" sz="1600">
                <a:latin typeface="Times New Roman" panose="02020603050405020304" pitchFamily="18" charset="0"/>
                <a:cs typeface="Times New Roman" panose="02020603050405020304" pitchFamily="18" charset="0"/>
              </a:rPr>
              <a:t>  </a:t>
            </a:r>
            <a:r>
              <a:rPr lang="zh-CN" altLang="en-US" sz="1600">
                <a:latin typeface="Times New Roman" panose="02020603050405020304" pitchFamily="18" charset="0"/>
                <a:cs typeface="Times New Roman" panose="02020603050405020304" pitchFamily="18" charset="0"/>
              </a:rPr>
              <a:t>a significant portion of students learn about generative models through formal education, with peer communication being a major source of information. The respondents' high valuation of generative models, particularly in data generation and processing tasks, reflects their perceived utility in computer science. However, a moderate understanding of the legal and ethical frameworks suggests an educational gap that needs addressing. The preference for foreign models and the frequent use of single modal models indicate areas for domestic model improvement and a potential shift towards multimodal applications. </a:t>
            </a:r>
          </a:p>
          <a:p>
            <a:endParaRPr lang="zh-CN" altLang="en-US" sz="1600">
              <a:latin typeface="Times New Roman" panose="02020603050405020304" pitchFamily="18" charset="0"/>
              <a:cs typeface="Times New Roman" panose="02020603050405020304" pitchFamily="18" charset="0"/>
            </a:endParaRPr>
          </a:p>
          <a:p>
            <a:r>
              <a:rPr lang="en-US" altLang="zh-CN" b="1">
                <a:latin typeface="Times New Roman" panose="02020603050405020304" pitchFamily="18" charset="0"/>
                <a:cs typeface="Times New Roman" panose="02020603050405020304" pitchFamily="18" charset="0"/>
              </a:rPr>
              <a:t>L</a:t>
            </a:r>
            <a:r>
              <a:rPr lang="zh-CN" altLang="en-US" b="1">
                <a:latin typeface="Times New Roman" panose="02020603050405020304" pitchFamily="18" charset="0"/>
                <a:cs typeface="Times New Roman" panose="02020603050405020304" pitchFamily="18" charset="0"/>
              </a:rPr>
              <a:t>imitations</a:t>
            </a:r>
            <a:r>
              <a:rPr lang="en-US" altLang="zh-CN" b="1">
                <a:latin typeface="Times New Roman" panose="02020603050405020304" pitchFamily="18" charset="0"/>
                <a:cs typeface="Times New Roman" panose="02020603050405020304" pitchFamily="18" charset="0"/>
              </a:rPr>
              <a:t>: </a:t>
            </a:r>
            <a:r>
              <a:rPr lang="zh-CN" altLang="en-US" sz="1600">
                <a:latin typeface="Times New Roman" panose="02020603050405020304" pitchFamily="18" charset="0"/>
                <a:cs typeface="Times New Roman" panose="02020603050405020304" pitchFamily="18" charset="0"/>
              </a:rPr>
              <a:t> a focus on a specific demographic</a:t>
            </a:r>
            <a:r>
              <a:rPr lang="en-US" altLang="zh-CN" sz="1600">
                <a:latin typeface="Times New Roman" panose="02020603050405020304" pitchFamily="18" charset="0"/>
                <a:cs typeface="Times New Roman" panose="02020603050405020304" pitchFamily="18" charset="0"/>
              </a:rPr>
              <a:t>   - &gt;  </a:t>
            </a:r>
            <a:r>
              <a:rPr lang="zh-CN" altLang="en-US" sz="1600">
                <a:latin typeface="Times New Roman" panose="02020603050405020304" pitchFamily="18" charset="0"/>
                <a:cs typeface="Times New Roman" panose="02020603050405020304" pitchFamily="18" charset="0"/>
              </a:rPr>
              <a:t>may not be fully representative of all computer science students. </a:t>
            </a:r>
          </a:p>
          <a:p>
            <a:endParaRPr lang="zh-CN" altLang="en-US" sz="1600">
              <a:latin typeface="Times New Roman" panose="02020603050405020304" pitchFamily="18" charset="0"/>
              <a:cs typeface="Times New Roman" panose="02020603050405020304" pitchFamily="18" charset="0"/>
            </a:endParaRPr>
          </a:p>
          <a:p>
            <a:r>
              <a:rPr lang="en-US" altLang="zh-CN" b="1">
                <a:latin typeface="Times New Roman" panose="02020603050405020304" pitchFamily="18" charset="0"/>
                <a:cs typeface="Times New Roman" panose="02020603050405020304" pitchFamily="18" charset="0"/>
              </a:rPr>
              <a:t>F</a:t>
            </a:r>
            <a:r>
              <a:rPr lang="zh-CN" altLang="en-US" b="1">
                <a:latin typeface="Times New Roman" panose="02020603050405020304" pitchFamily="18" charset="0"/>
                <a:cs typeface="Times New Roman" panose="02020603050405020304" pitchFamily="18" charset="0"/>
              </a:rPr>
              <a:t>uture research</a:t>
            </a:r>
            <a:r>
              <a:rPr lang="en-US" altLang="zh-CN" b="1">
                <a:latin typeface="Times New Roman" panose="02020603050405020304" pitchFamily="18" charset="0"/>
                <a:cs typeface="Times New Roman" panose="02020603050405020304" pitchFamily="18" charset="0"/>
              </a:rPr>
              <a:t>:</a:t>
            </a:r>
            <a:r>
              <a:rPr lang="en-US" altLang="zh-CN" sz="1600">
                <a:latin typeface="Times New Roman" panose="02020603050405020304" pitchFamily="18" charset="0"/>
                <a:cs typeface="Times New Roman" panose="02020603050405020304" pitchFamily="18" charset="0"/>
              </a:rPr>
              <a:t> </a:t>
            </a:r>
            <a:r>
              <a:rPr lang="zh-CN" altLang="en-US" sz="1600">
                <a:latin typeface="Times New Roman" panose="02020603050405020304" pitchFamily="18" charset="0"/>
                <a:cs typeface="Times New Roman" panose="02020603050405020304" pitchFamily="18" charset="0"/>
              </a:rPr>
              <a:t> compare domestic and foreign models' effectiveness and explore the development of multimodal models. </a:t>
            </a:r>
          </a:p>
          <a:p>
            <a:endParaRPr lang="zh-CN" altLang="en-US" sz="1600">
              <a:latin typeface="Times New Roman" panose="02020603050405020304" pitchFamily="18" charset="0"/>
              <a:cs typeface="Times New Roman" panose="02020603050405020304" pitchFamily="18" charset="0"/>
            </a:endParaRPr>
          </a:p>
          <a:p>
            <a:r>
              <a:rPr lang="zh-CN" altLang="en-US" sz="1600">
                <a:latin typeface="Times New Roman" panose="02020603050405020304" pitchFamily="18" charset="0"/>
                <a:cs typeface="Times New Roman" panose="02020603050405020304" pitchFamily="18" charset="0"/>
              </a:rPr>
              <a:t>In conclusion, the generative models' integration into academic work is evident, and the optimistic future outlook can stimulate further exploration in AI. It is imperative for educational programs to keep pace with these developments, ensuring students are equipped with the knowledge and skills necessary to navigate the ethical and technical landscape of generative models effectively.</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latin typeface="+mj-lt"/>
                <a:cs typeface="Arial" panose="020B0604020202020204" pitchFamily="34" charset="0"/>
              </a:rPr>
              <a:t>Acknowledgement</a:t>
            </a:r>
            <a:endParaRPr lang="zh-CN" altLang="en-US" dirty="0">
              <a:latin typeface="+mj-lt"/>
              <a:cs typeface="Arial" panose="020B0604020202020204" pitchFamily="34" charset="0"/>
            </a:endParaRPr>
          </a:p>
        </p:txBody>
      </p:sp>
      <p:sp>
        <p:nvSpPr>
          <p:cNvPr id="6" name="文本框 5">
            <a:extLst>
              <a:ext uri="{FF2B5EF4-FFF2-40B4-BE49-F238E27FC236}">
                <a16:creationId xmlns:a16="http://schemas.microsoft.com/office/drawing/2014/main" id="{7385556F-BBF8-410F-B6E6-1439AC805506}"/>
              </a:ext>
            </a:extLst>
          </p:cNvPr>
          <p:cNvSpPr txBox="1"/>
          <p:nvPr/>
        </p:nvSpPr>
        <p:spPr>
          <a:xfrm>
            <a:off x="2961861" y="6400800"/>
            <a:ext cx="8994913" cy="338554"/>
          </a:xfrm>
          <a:prstGeom prst="rect">
            <a:avLst/>
          </a:prstGeom>
          <a:noFill/>
        </p:spPr>
        <p:txBody>
          <a:bodyPr wrap="square" rtlCol="0">
            <a:spAutoFit/>
          </a:bodyPr>
          <a:lstStyle/>
          <a:p>
            <a:pPr algn="r"/>
            <a:r>
              <a:rPr lang="en-US" altLang="zh-CN" sz="1600" b="1" dirty="0">
                <a:solidFill>
                  <a:srgbClr val="505122"/>
                </a:solidFill>
                <a:latin typeface="Times New Roman" panose="02020603050405020304" pitchFamily="18" charset="0"/>
                <a:cs typeface="Times New Roman" panose="02020603050405020304" pitchFamily="18" charset="0"/>
              </a:rPr>
              <a:t>A Research on Computer Science Students’ Cognition and Usage Patterns of Generative Models</a:t>
            </a:r>
            <a:endParaRPr lang="zh-CN" altLang="en-US" sz="1600" b="1" dirty="0">
              <a:solidFill>
                <a:srgbClr val="505122"/>
              </a:solidFill>
              <a:latin typeface="Times New Roman" panose="02020603050405020304" pitchFamily="18" charset="0"/>
              <a:cs typeface="Times New Roman" panose="02020603050405020304" pitchFamily="18" charset="0"/>
            </a:endParaRPr>
          </a:p>
        </p:txBody>
      </p:sp>
      <p:sp>
        <p:nvSpPr>
          <p:cNvPr id="2" name="文本框 1">
            <a:extLst>
              <a:ext uri="{FF2B5EF4-FFF2-40B4-BE49-F238E27FC236}">
                <a16:creationId xmlns:a16="http://schemas.microsoft.com/office/drawing/2014/main" id="{AACD37DC-CAAF-4F0C-9B9A-1A758002C1FA}"/>
              </a:ext>
            </a:extLst>
          </p:cNvPr>
          <p:cNvSpPr txBox="1"/>
          <p:nvPr/>
        </p:nvSpPr>
        <p:spPr>
          <a:xfrm>
            <a:off x="812082" y="1200054"/>
            <a:ext cx="9862546" cy="5121723"/>
          </a:xfrm>
          <a:prstGeom prst="rect">
            <a:avLst/>
          </a:prstGeom>
          <a:noFill/>
        </p:spPr>
        <p:txBody>
          <a:bodyPr wrap="square" rtlCol="0">
            <a:spAutoFit/>
          </a:bodyPr>
          <a:lstStyle/>
          <a:p>
            <a:pPr>
              <a:lnSpc>
                <a:spcPct val="150000"/>
              </a:lnSpc>
            </a:pPr>
            <a:r>
              <a:rPr lang="en-US" altLang="zh-CN" sz="2000" b="1" dirty="0"/>
              <a:t>Sections:</a:t>
            </a:r>
          </a:p>
          <a:p>
            <a:pPr lvl="1">
              <a:lnSpc>
                <a:spcPct val="150000"/>
              </a:lnSpc>
            </a:pPr>
            <a:r>
              <a:rPr lang="en-US" altLang="zh-CN" b="1" dirty="0"/>
              <a:t>Abstract &amp; Conclusion</a:t>
            </a:r>
            <a:r>
              <a:rPr lang="en-US" altLang="zh-CN" dirty="0"/>
              <a:t>: 		Zhou </a:t>
            </a:r>
            <a:r>
              <a:rPr lang="en-US" altLang="zh-CN" dirty="0" err="1"/>
              <a:t>Yunlian</a:t>
            </a:r>
            <a:r>
              <a:rPr lang="en-US" altLang="zh-CN" dirty="0"/>
              <a:t>;</a:t>
            </a:r>
          </a:p>
          <a:p>
            <a:pPr lvl="1">
              <a:lnSpc>
                <a:spcPct val="150000"/>
              </a:lnSpc>
            </a:pPr>
            <a:r>
              <a:rPr lang="en-US" altLang="zh-CN" b="1" dirty="0"/>
              <a:t>Introduction</a:t>
            </a:r>
            <a:r>
              <a:rPr lang="en-US" altLang="zh-CN" dirty="0"/>
              <a:t>:			Wang </a:t>
            </a:r>
            <a:r>
              <a:rPr lang="en-US" altLang="zh-CN" dirty="0" err="1"/>
              <a:t>Xudong</a:t>
            </a:r>
            <a:r>
              <a:rPr lang="en-US" altLang="zh-CN" dirty="0"/>
              <a:t>;</a:t>
            </a:r>
          </a:p>
          <a:p>
            <a:pPr lvl="1">
              <a:lnSpc>
                <a:spcPct val="150000"/>
              </a:lnSpc>
            </a:pPr>
            <a:r>
              <a:rPr lang="en-US" altLang="zh-CN" b="1" dirty="0"/>
              <a:t>Literature Review</a:t>
            </a:r>
            <a:r>
              <a:rPr lang="en-US" altLang="zh-CN" dirty="0"/>
              <a:t>:			Li </a:t>
            </a:r>
            <a:r>
              <a:rPr lang="en-US" altLang="zh-CN" dirty="0" err="1"/>
              <a:t>Junru</a:t>
            </a:r>
            <a:r>
              <a:rPr lang="en-US" altLang="zh-CN" dirty="0"/>
              <a:t>; Liu </a:t>
            </a:r>
            <a:r>
              <a:rPr lang="en-US" altLang="zh-CN" dirty="0" err="1"/>
              <a:t>Likai</a:t>
            </a:r>
            <a:r>
              <a:rPr lang="en-US" altLang="zh-CN" dirty="0"/>
              <a:t>;</a:t>
            </a:r>
          </a:p>
          <a:p>
            <a:pPr lvl="1">
              <a:lnSpc>
                <a:spcPct val="150000"/>
              </a:lnSpc>
            </a:pPr>
            <a:r>
              <a:rPr lang="en-US" altLang="zh-CN" b="1" dirty="0"/>
              <a:t>Method</a:t>
            </a:r>
            <a:r>
              <a:rPr lang="en-US" altLang="zh-CN" dirty="0"/>
              <a:t>: 				Kan Dong;</a:t>
            </a:r>
          </a:p>
          <a:p>
            <a:pPr lvl="1">
              <a:lnSpc>
                <a:spcPct val="150000"/>
              </a:lnSpc>
            </a:pPr>
            <a:r>
              <a:rPr lang="en-US" altLang="zh-CN" b="1" dirty="0"/>
              <a:t>Results &amp; </a:t>
            </a:r>
            <a:r>
              <a:rPr lang="en-US" altLang="zh-CN" b="1" dirty="0" err="1"/>
              <a:t>Disucssion</a:t>
            </a:r>
            <a:r>
              <a:rPr lang="en-US" altLang="zh-CN" dirty="0"/>
              <a:t>: 		Zheng </a:t>
            </a:r>
            <a:r>
              <a:rPr lang="en-US" altLang="zh-CN" dirty="0" err="1"/>
              <a:t>Weihuang</a:t>
            </a:r>
            <a:r>
              <a:rPr lang="en-US" altLang="zh-CN" dirty="0"/>
              <a:t>; Yu </a:t>
            </a:r>
            <a:r>
              <a:rPr lang="en-US" altLang="zh-CN" dirty="0" err="1"/>
              <a:t>Shicheng</a:t>
            </a:r>
            <a:r>
              <a:rPr lang="en-US" altLang="zh-CN" dirty="0"/>
              <a:t>;</a:t>
            </a:r>
          </a:p>
          <a:p>
            <a:pPr>
              <a:lnSpc>
                <a:spcPct val="150000"/>
              </a:lnSpc>
            </a:pPr>
            <a:r>
              <a:rPr lang="en-US" altLang="zh-CN" sz="2000" b="1" dirty="0"/>
              <a:t>Other specific work:</a:t>
            </a:r>
          </a:p>
          <a:p>
            <a:pPr lvl="1">
              <a:lnSpc>
                <a:spcPct val="150000"/>
              </a:lnSpc>
            </a:pPr>
            <a:r>
              <a:rPr lang="en-US" altLang="zh-CN" b="1" dirty="0"/>
              <a:t>Questionnaire Design</a:t>
            </a:r>
            <a:r>
              <a:rPr lang="en-US" altLang="zh-CN" dirty="0"/>
              <a:t>: 		Kan Dong;</a:t>
            </a:r>
          </a:p>
          <a:p>
            <a:pPr lvl="1">
              <a:lnSpc>
                <a:spcPct val="150000"/>
              </a:lnSpc>
            </a:pPr>
            <a:r>
              <a:rPr lang="en-US" altLang="zh-CN" b="1" dirty="0"/>
              <a:t>Interview</a:t>
            </a:r>
            <a:r>
              <a:rPr lang="en-US" altLang="zh-CN" dirty="0"/>
              <a:t>: 				Zhou </a:t>
            </a:r>
            <a:r>
              <a:rPr lang="en-US" altLang="zh-CN" dirty="0" err="1"/>
              <a:t>Yunlian</a:t>
            </a:r>
            <a:r>
              <a:rPr lang="en-US" altLang="zh-CN" dirty="0"/>
              <a:t>; Kan Dong;</a:t>
            </a:r>
          </a:p>
          <a:p>
            <a:pPr lvl="1">
              <a:lnSpc>
                <a:spcPct val="150000"/>
              </a:lnSpc>
            </a:pPr>
            <a:r>
              <a:rPr lang="en-US" altLang="zh-CN" b="1" dirty="0"/>
              <a:t>Questionnaire Collection</a:t>
            </a:r>
            <a:r>
              <a:rPr lang="en-US" altLang="zh-CN" dirty="0"/>
              <a:t>: 		Wang </a:t>
            </a:r>
            <a:r>
              <a:rPr lang="en-US" altLang="zh-CN" dirty="0" err="1"/>
              <a:t>Xudong</a:t>
            </a:r>
            <a:r>
              <a:rPr lang="en-US" altLang="zh-CN" dirty="0"/>
              <a:t>; Li </a:t>
            </a:r>
            <a:r>
              <a:rPr lang="en-US" altLang="zh-CN" dirty="0" err="1"/>
              <a:t>Junru</a:t>
            </a:r>
            <a:r>
              <a:rPr lang="en-US" altLang="zh-CN" dirty="0"/>
              <a:t>; Liu </a:t>
            </a:r>
            <a:r>
              <a:rPr lang="en-US" altLang="zh-CN" dirty="0" err="1"/>
              <a:t>Likai</a:t>
            </a:r>
            <a:r>
              <a:rPr lang="en-US" altLang="zh-CN" dirty="0"/>
              <a:t>;</a:t>
            </a:r>
          </a:p>
          <a:p>
            <a:pPr lvl="1">
              <a:lnSpc>
                <a:spcPct val="150000"/>
              </a:lnSpc>
            </a:pPr>
            <a:r>
              <a:rPr lang="en-GB" altLang="zh-CN" b="1" dirty="0"/>
              <a:t>Data Analysis</a:t>
            </a:r>
            <a:r>
              <a:rPr lang="en-GB" altLang="zh-CN" dirty="0"/>
              <a:t>: 			Zheng </a:t>
            </a:r>
            <a:r>
              <a:rPr lang="en-GB" altLang="zh-CN" dirty="0" err="1"/>
              <a:t>Weihuang</a:t>
            </a:r>
            <a:r>
              <a:rPr lang="en-GB" altLang="zh-CN" dirty="0"/>
              <a:t>; Yu </a:t>
            </a:r>
            <a:r>
              <a:rPr lang="en-GB" altLang="zh-CN" dirty="0" err="1"/>
              <a:t>Shicheng</a:t>
            </a:r>
            <a:endParaRPr lang="en-GB" altLang="zh-CN" dirty="0"/>
          </a:p>
          <a:p>
            <a:pPr>
              <a:lnSpc>
                <a:spcPct val="150000"/>
              </a:lnSpc>
            </a:pPr>
            <a:endParaRPr lang="zh-CN" altLang="en-US" dirty="0"/>
          </a:p>
        </p:txBody>
      </p:sp>
    </p:spTree>
    <p:extLst>
      <p:ext uri="{BB962C8B-B14F-4D97-AF65-F5344CB8AC3E}">
        <p14:creationId xmlns:p14="http://schemas.microsoft.com/office/powerpoint/2010/main" val="35115797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对话气泡: 椭圆形 21">
            <a:extLst>
              <a:ext uri="{FF2B5EF4-FFF2-40B4-BE49-F238E27FC236}">
                <a16:creationId xmlns:a16="http://schemas.microsoft.com/office/drawing/2014/main" id="{54D5AAF4-337C-4338-8850-1666FC7CC3ED}"/>
              </a:ext>
            </a:extLst>
          </p:cNvPr>
          <p:cNvSpPr/>
          <p:nvPr/>
        </p:nvSpPr>
        <p:spPr>
          <a:xfrm>
            <a:off x="12284074" y="1612893"/>
            <a:ext cx="876300" cy="698954"/>
          </a:xfrm>
          <a:prstGeom prst="wedgeEllipseCallout">
            <a:avLst>
              <a:gd name="adj1" fmla="val -20833"/>
              <a:gd name="adj2" fmla="val 75933"/>
            </a:avLst>
          </a:prstGeom>
          <a:noFill/>
          <a:ln>
            <a:solidFill>
              <a:schemeClr val="bg1">
                <a:alpha val="1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3" name="组合 2">
            <a:extLst>
              <a:ext uri="{FF2B5EF4-FFF2-40B4-BE49-F238E27FC236}">
                <a16:creationId xmlns:a16="http://schemas.microsoft.com/office/drawing/2014/main" id="{9CD724E9-DF65-4225-8ECD-E0363566E4B8}"/>
              </a:ext>
            </a:extLst>
          </p:cNvPr>
          <p:cNvGrpSpPr/>
          <p:nvPr/>
        </p:nvGrpSpPr>
        <p:grpSpPr>
          <a:xfrm>
            <a:off x="3735624" y="2105561"/>
            <a:ext cx="4720753" cy="2646878"/>
            <a:chOff x="3626414" y="2137083"/>
            <a:chExt cx="4720753" cy="2646878"/>
          </a:xfrm>
        </p:grpSpPr>
        <p:sp>
          <p:nvSpPr>
            <p:cNvPr id="18" name="文本框 17">
              <a:extLst>
                <a:ext uri="{FF2B5EF4-FFF2-40B4-BE49-F238E27FC236}">
                  <a16:creationId xmlns:a16="http://schemas.microsoft.com/office/drawing/2014/main" id="{773DA7CB-0DA9-4B7D-917F-89485E16F993}"/>
                </a:ext>
              </a:extLst>
            </p:cNvPr>
            <p:cNvSpPr txBox="1"/>
            <p:nvPr/>
          </p:nvSpPr>
          <p:spPr>
            <a:xfrm>
              <a:off x="3626414" y="2137083"/>
              <a:ext cx="1840568" cy="2646878"/>
            </a:xfrm>
            <a:prstGeom prst="rect">
              <a:avLst/>
            </a:prstGeom>
            <a:noFill/>
            <a:effectLst/>
            <a:scene3d>
              <a:camera prst="perspectiveRight">
                <a:rot lat="0" lon="20699999" rev="0"/>
              </a:camera>
              <a:lightRig rig="soft" dir="t"/>
            </a:scene3d>
            <a:sp3d/>
          </p:spPr>
          <p:txBody>
            <a:bodyPr wrap="none" rtlCol="0">
              <a:spAutoFit/>
              <a:sp3d>
                <a:contourClr>
                  <a:schemeClr val="bg1"/>
                </a:contourClr>
              </a:sp3d>
            </a:bodyPr>
            <a:lstStyle/>
            <a:p>
              <a:r>
                <a:rPr lang="en-US" altLang="zh-CN" sz="16600" b="1" dirty="0">
                  <a:solidFill>
                    <a:schemeClr val="accent1"/>
                  </a:solidFill>
                  <a:effectLst/>
                  <a:latin typeface="Arial" panose="020B0604020202020204" pitchFamily="34" charset="0"/>
                  <a:cs typeface="Arial" panose="020B0604020202020204" pitchFamily="34" charset="0"/>
                  <a:sym typeface="+mn-lt"/>
                </a:rPr>
                <a:t>Q</a:t>
              </a:r>
              <a:endParaRPr lang="zh-CN" altLang="en-US" sz="16600" b="1" dirty="0">
                <a:solidFill>
                  <a:schemeClr val="accent1"/>
                </a:solidFill>
                <a:effectLst/>
                <a:latin typeface="Arial" panose="020B0604020202020204" pitchFamily="34" charset="0"/>
                <a:cs typeface="Arial" panose="020B0604020202020204" pitchFamily="34" charset="0"/>
                <a:sym typeface="+mn-lt"/>
              </a:endParaRPr>
            </a:p>
          </p:txBody>
        </p:sp>
        <p:sp>
          <p:nvSpPr>
            <p:cNvPr id="19" name="文本框 18">
              <a:extLst>
                <a:ext uri="{FF2B5EF4-FFF2-40B4-BE49-F238E27FC236}">
                  <a16:creationId xmlns:a16="http://schemas.microsoft.com/office/drawing/2014/main" id="{AF9A62D6-7881-41BE-BB4E-8B789312E248}"/>
                </a:ext>
              </a:extLst>
            </p:cNvPr>
            <p:cNvSpPr txBox="1"/>
            <p:nvPr/>
          </p:nvSpPr>
          <p:spPr>
            <a:xfrm>
              <a:off x="6625221" y="2137083"/>
              <a:ext cx="1721946" cy="2646878"/>
            </a:xfrm>
            <a:prstGeom prst="rect">
              <a:avLst/>
            </a:prstGeom>
            <a:noFill/>
          </p:spPr>
          <p:txBody>
            <a:bodyPr wrap="none" rtlCol="0">
              <a:spAutoFit/>
            </a:bodyPr>
            <a:lstStyle/>
            <a:p>
              <a:r>
                <a:rPr lang="en-US" altLang="zh-CN" sz="16600" b="1" dirty="0">
                  <a:solidFill>
                    <a:schemeClr val="accent1"/>
                  </a:solidFill>
                  <a:effectLst/>
                  <a:latin typeface="Arial" panose="020B0604020202020204" pitchFamily="34" charset="0"/>
                  <a:cs typeface="Arial" panose="020B0604020202020204" pitchFamily="34" charset="0"/>
                  <a:sym typeface="+mn-lt"/>
                </a:rPr>
                <a:t>A</a:t>
              </a:r>
              <a:endParaRPr lang="zh-CN" altLang="en-US" sz="16600" b="1" dirty="0">
                <a:solidFill>
                  <a:schemeClr val="accent1"/>
                </a:solidFill>
                <a:effectLst/>
                <a:latin typeface="Arial" panose="020B0604020202020204" pitchFamily="34" charset="0"/>
                <a:cs typeface="Arial" panose="020B0604020202020204" pitchFamily="34" charset="0"/>
                <a:sym typeface="+mn-lt"/>
              </a:endParaRPr>
            </a:p>
          </p:txBody>
        </p:sp>
        <p:grpSp>
          <p:nvGrpSpPr>
            <p:cNvPr id="38" name="组合 37">
              <a:extLst>
                <a:ext uri="{FF2B5EF4-FFF2-40B4-BE49-F238E27FC236}">
                  <a16:creationId xmlns:a16="http://schemas.microsoft.com/office/drawing/2014/main" id="{A8529BA5-3675-4B20-AF0D-9C2B86B1F96F}"/>
                </a:ext>
              </a:extLst>
            </p:cNvPr>
            <p:cNvGrpSpPr/>
            <p:nvPr/>
          </p:nvGrpSpPr>
          <p:grpSpPr>
            <a:xfrm>
              <a:off x="5542002" y="2519155"/>
              <a:ext cx="1210588" cy="1882735"/>
              <a:chOff x="5542002" y="2605948"/>
              <a:chExt cx="1210588" cy="1882735"/>
            </a:xfrm>
          </p:grpSpPr>
          <p:sp>
            <p:nvSpPr>
              <p:cNvPr id="20" name="文本框 19">
                <a:extLst>
                  <a:ext uri="{FF2B5EF4-FFF2-40B4-BE49-F238E27FC236}">
                    <a16:creationId xmlns:a16="http://schemas.microsoft.com/office/drawing/2014/main" id="{78B9B525-AAEA-48AE-83A0-3689671C94A8}"/>
                  </a:ext>
                </a:extLst>
              </p:cNvPr>
              <p:cNvSpPr txBox="1"/>
              <p:nvPr/>
            </p:nvSpPr>
            <p:spPr>
              <a:xfrm>
                <a:off x="5624948" y="3165244"/>
                <a:ext cx="925253" cy="1323439"/>
              </a:xfrm>
              <a:prstGeom prst="rect">
                <a:avLst/>
              </a:prstGeom>
              <a:noFill/>
            </p:spPr>
            <p:txBody>
              <a:bodyPr wrap="none" rtlCol="0">
                <a:spAutoFit/>
              </a:bodyPr>
              <a:lstStyle/>
              <a:p>
                <a:r>
                  <a:rPr lang="en-US" altLang="zh-CN" sz="8000" b="1" dirty="0">
                    <a:solidFill>
                      <a:schemeClr val="accent1"/>
                    </a:solidFill>
                    <a:latin typeface="Arial" panose="020B0604020202020204" pitchFamily="34" charset="0"/>
                    <a:cs typeface="Arial" panose="020B0604020202020204" pitchFamily="34" charset="0"/>
                    <a:sym typeface="+mn-lt"/>
                  </a:rPr>
                  <a:t>&amp;</a:t>
                </a:r>
                <a:endParaRPr lang="zh-CN" altLang="en-US" sz="8000" b="1" dirty="0">
                  <a:solidFill>
                    <a:schemeClr val="accent1"/>
                  </a:solidFill>
                  <a:latin typeface="Arial" panose="020B0604020202020204" pitchFamily="34" charset="0"/>
                  <a:cs typeface="Arial" panose="020B0604020202020204" pitchFamily="34" charset="0"/>
                  <a:sym typeface="+mn-lt"/>
                </a:endParaRPr>
              </a:p>
            </p:txBody>
          </p:sp>
          <p:sp>
            <p:nvSpPr>
              <p:cNvPr id="37" name="文本框 36">
                <a:extLst>
                  <a:ext uri="{FF2B5EF4-FFF2-40B4-BE49-F238E27FC236}">
                    <a16:creationId xmlns:a16="http://schemas.microsoft.com/office/drawing/2014/main" id="{AEB98D2D-D4EF-4F42-BBFA-224BF1D6C1D9}"/>
                  </a:ext>
                </a:extLst>
              </p:cNvPr>
              <p:cNvSpPr txBox="1"/>
              <p:nvPr/>
            </p:nvSpPr>
            <p:spPr>
              <a:xfrm>
                <a:off x="5542002" y="2605948"/>
                <a:ext cx="1210588" cy="707886"/>
              </a:xfrm>
              <a:prstGeom prst="rect">
                <a:avLst/>
              </a:prstGeom>
              <a:noFill/>
            </p:spPr>
            <p:txBody>
              <a:bodyPr wrap="none" rtlCol="0">
                <a:spAutoFit/>
              </a:bodyPr>
              <a:lstStyle/>
              <a:p>
                <a:r>
                  <a:rPr lang="zh-CN" altLang="en-US" sz="4000" dirty="0">
                    <a:solidFill>
                      <a:schemeClr val="accent1"/>
                    </a:solidFill>
                    <a:cs typeface="+mn-ea"/>
                    <a:sym typeface="+mn-lt"/>
                  </a:rPr>
                  <a:t>问答</a:t>
                </a:r>
              </a:p>
            </p:txBody>
          </p:sp>
        </p:grpSp>
      </p:grpSp>
    </p:spTree>
    <p:extLst>
      <p:ext uri="{BB962C8B-B14F-4D97-AF65-F5344CB8AC3E}">
        <p14:creationId xmlns:p14="http://schemas.microsoft.com/office/powerpoint/2010/main" val="16341914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D23D164D-AA81-43E5-9B4D-9DA3417656E4}"/>
              </a:ext>
            </a:extLst>
          </p:cNvPr>
          <p:cNvSpPr>
            <a:spLocks noGrp="1"/>
          </p:cNvSpPr>
          <p:nvPr>
            <p:ph type="body" sz="quarter" idx="10"/>
          </p:nvPr>
        </p:nvSpPr>
        <p:spPr/>
        <p:txBody>
          <a:bodyPr/>
          <a:lstStyle/>
          <a:p>
            <a:r>
              <a:rPr lang="en-US" altLang="zh-CN" dirty="0"/>
              <a:t>Introduction</a:t>
            </a:r>
            <a:endParaRPr lang="zh-CN" altLang="en-US" dirty="0"/>
          </a:p>
        </p:txBody>
      </p:sp>
    </p:spTree>
    <p:extLst>
      <p:ext uri="{BB962C8B-B14F-4D97-AF65-F5344CB8AC3E}">
        <p14:creationId xmlns:p14="http://schemas.microsoft.com/office/powerpoint/2010/main" val="31402604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a:extLst>
              <a:ext uri="{FF2B5EF4-FFF2-40B4-BE49-F238E27FC236}">
                <a16:creationId xmlns:a16="http://schemas.microsoft.com/office/drawing/2014/main" id="{118630B5-2A9F-2607-372F-9BCDA3CC66F7}"/>
              </a:ext>
            </a:extLst>
          </p:cNvPr>
          <p:cNvSpPr>
            <a:spLocks noGrp="1"/>
          </p:cNvSpPr>
          <p:nvPr>
            <p:ph type="body" sz="quarter" idx="10"/>
          </p:nvPr>
        </p:nvSpPr>
        <p:spPr>
          <a:xfrm>
            <a:off x="2363916" y="3269344"/>
            <a:ext cx="7783479" cy="914400"/>
          </a:xfrm>
        </p:spPr>
        <p:txBody>
          <a:bodyPr>
            <a:noAutofit/>
          </a:bodyPr>
          <a:lstStyle/>
          <a:p>
            <a:r>
              <a:rPr lang="en-US" altLang="zh-CN" sz="9600" b="1" dirty="0"/>
              <a:t>THANKS</a:t>
            </a:r>
            <a:endParaRPr lang="zh-CN" altLang="en-US" sz="9600" b="1" dirty="0"/>
          </a:p>
        </p:txBody>
      </p:sp>
    </p:spTree>
    <p:extLst>
      <p:ext uri="{BB962C8B-B14F-4D97-AF65-F5344CB8AC3E}">
        <p14:creationId xmlns:p14="http://schemas.microsoft.com/office/powerpoint/2010/main" val="33361153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latin typeface="+mj-lt"/>
                <a:cs typeface="Arial" panose="020B0604020202020204" pitchFamily="34" charset="0"/>
              </a:rPr>
              <a:t>Introduction</a:t>
            </a:r>
            <a:endParaRPr lang="zh-CN" altLang="en-US" dirty="0">
              <a:latin typeface="+mj-lt"/>
              <a:cs typeface="Arial" panose="020B0604020202020204" pitchFamily="34" charset="0"/>
            </a:endParaRPr>
          </a:p>
        </p:txBody>
      </p:sp>
      <p:sp>
        <p:nvSpPr>
          <p:cNvPr id="6" name="文本框 5">
            <a:extLst>
              <a:ext uri="{FF2B5EF4-FFF2-40B4-BE49-F238E27FC236}">
                <a16:creationId xmlns:a16="http://schemas.microsoft.com/office/drawing/2014/main" id="{7385556F-BBF8-410F-B6E6-1439AC805506}"/>
              </a:ext>
            </a:extLst>
          </p:cNvPr>
          <p:cNvSpPr txBox="1"/>
          <p:nvPr/>
        </p:nvSpPr>
        <p:spPr>
          <a:xfrm>
            <a:off x="2961861" y="6400800"/>
            <a:ext cx="8994913" cy="338554"/>
          </a:xfrm>
          <a:prstGeom prst="rect">
            <a:avLst/>
          </a:prstGeom>
          <a:noFill/>
        </p:spPr>
        <p:txBody>
          <a:bodyPr wrap="square" rtlCol="0">
            <a:spAutoFit/>
          </a:bodyPr>
          <a:lstStyle/>
          <a:p>
            <a:pPr algn="r"/>
            <a:r>
              <a:rPr lang="en-US" altLang="zh-CN" sz="1600" b="1" dirty="0">
                <a:solidFill>
                  <a:srgbClr val="505122"/>
                </a:solidFill>
                <a:latin typeface="Times New Roman" panose="02020603050405020304" pitchFamily="18" charset="0"/>
                <a:cs typeface="Times New Roman" panose="02020603050405020304" pitchFamily="18" charset="0"/>
              </a:rPr>
              <a:t>A Research on Computer Science Students’ Cognition and Usage Patterns of Generative Models</a:t>
            </a:r>
            <a:endParaRPr lang="zh-CN" altLang="en-US" sz="1600" b="1" dirty="0">
              <a:solidFill>
                <a:srgbClr val="505122"/>
              </a:solidFill>
              <a:latin typeface="Times New Roman" panose="02020603050405020304" pitchFamily="18" charset="0"/>
              <a:cs typeface="Times New Roman" panose="02020603050405020304" pitchFamily="18" charset="0"/>
            </a:endParaRPr>
          </a:p>
        </p:txBody>
      </p:sp>
      <p:sp>
        <p:nvSpPr>
          <p:cNvPr id="2" name="文本框 1">
            <a:extLst>
              <a:ext uri="{FF2B5EF4-FFF2-40B4-BE49-F238E27FC236}">
                <a16:creationId xmlns:a16="http://schemas.microsoft.com/office/drawing/2014/main" id="{7CFF7AA5-FD13-4754-AEEA-6E9F09FB6845}"/>
              </a:ext>
            </a:extLst>
          </p:cNvPr>
          <p:cNvSpPr txBox="1"/>
          <p:nvPr/>
        </p:nvSpPr>
        <p:spPr>
          <a:xfrm>
            <a:off x="576904" y="1555953"/>
            <a:ext cx="8370797" cy="369332"/>
          </a:xfrm>
          <a:prstGeom prst="rect">
            <a:avLst/>
          </a:prstGeom>
          <a:noFill/>
        </p:spPr>
        <p:txBody>
          <a:bodyPr wrap="square" rtlCol="0">
            <a:spAutoFit/>
          </a:bodyPr>
          <a:lstStyle/>
          <a:p>
            <a:r>
              <a:rPr lang="en-US" altLang="zh-CN" b="1" dirty="0"/>
              <a:t>Background</a:t>
            </a:r>
            <a:r>
              <a:rPr lang="en-US" altLang="zh-CN" dirty="0"/>
              <a:t>: </a:t>
            </a:r>
            <a:r>
              <a:rPr lang="en-US" altLang="zh-CN" dirty="0">
                <a:highlight>
                  <a:srgbClr val="FFFF00"/>
                </a:highlight>
              </a:rPr>
              <a:t>Generative AIs</a:t>
            </a:r>
            <a:r>
              <a:rPr lang="en-US" altLang="zh-CN" dirty="0"/>
              <a:t> are becoming more and more popular</a:t>
            </a:r>
            <a:endParaRPr lang="zh-CN" altLang="en-US" dirty="0"/>
          </a:p>
        </p:txBody>
      </p:sp>
      <p:sp>
        <p:nvSpPr>
          <p:cNvPr id="5" name="文本框 4">
            <a:extLst>
              <a:ext uri="{FF2B5EF4-FFF2-40B4-BE49-F238E27FC236}">
                <a16:creationId xmlns:a16="http://schemas.microsoft.com/office/drawing/2014/main" id="{420C7B27-AF2C-471F-BB15-C33CBDE9B13A}"/>
              </a:ext>
            </a:extLst>
          </p:cNvPr>
          <p:cNvSpPr txBox="1"/>
          <p:nvPr/>
        </p:nvSpPr>
        <p:spPr>
          <a:xfrm>
            <a:off x="576904" y="4891888"/>
            <a:ext cx="11615096" cy="369332"/>
          </a:xfrm>
          <a:prstGeom prst="rect">
            <a:avLst/>
          </a:prstGeom>
          <a:noFill/>
        </p:spPr>
        <p:txBody>
          <a:bodyPr wrap="square" rtlCol="0">
            <a:spAutoFit/>
          </a:bodyPr>
          <a:lstStyle/>
          <a:p>
            <a:r>
              <a:rPr lang="en-US" altLang="zh-CN" b="1" dirty="0"/>
              <a:t>Focus</a:t>
            </a:r>
            <a:r>
              <a:rPr lang="en-US" altLang="zh-CN" dirty="0"/>
              <a:t>:  computer science students </a:t>
            </a:r>
            <a:r>
              <a:rPr lang="en-US" altLang="zh-CN" dirty="0">
                <a:highlight>
                  <a:srgbClr val="FFFF00"/>
                </a:highlight>
              </a:rPr>
              <a:t>cognition level</a:t>
            </a:r>
            <a:r>
              <a:rPr lang="en-US" altLang="zh-CN" dirty="0"/>
              <a:t>, </a:t>
            </a:r>
            <a:r>
              <a:rPr lang="en-US" altLang="zh-CN" dirty="0">
                <a:highlight>
                  <a:srgbClr val="FFFF00"/>
                </a:highlight>
              </a:rPr>
              <a:t>user patterns </a:t>
            </a:r>
            <a:r>
              <a:rPr lang="en-US" altLang="zh-CN" dirty="0"/>
              <a:t>and </a:t>
            </a:r>
            <a:r>
              <a:rPr lang="en-US" altLang="zh-CN" dirty="0">
                <a:highlight>
                  <a:srgbClr val="FFFF00"/>
                </a:highlight>
              </a:rPr>
              <a:t>usage tricks </a:t>
            </a:r>
            <a:r>
              <a:rPr lang="en-US" altLang="zh-CN" dirty="0"/>
              <a:t>of generative AIs</a:t>
            </a:r>
            <a:endParaRPr lang="zh-CN" altLang="en-US" dirty="0"/>
          </a:p>
        </p:txBody>
      </p:sp>
      <p:sp>
        <p:nvSpPr>
          <p:cNvPr id="7" name="文本框 6">
            <a:extLst>
              <a:ext uri="{FF2B5EF4-FFF2-40B4-BE49-F238E27FC236}">
                <a16:creationId xmlns:a16="http://schemas.microsoft.com/office/drawing/2014/main" id="{E6C26444-EBA3-49FE-8C20-ADC065F9D22E}"/>
              </a:ext>
            </a:extLst>
          </p:cNvPr>
          <p:cNvSpPr txBox="1"/>
          <p:nvPr/>
        </p:nvSpPr>
        <p:spPr>
          <a:xfrm>
            <a:off x="576903" y="5504214"/>
            <a:ext cx="11818835" cy="369332"/>
          </a:xfrm>
          <a:prstGeom prst="rect">
            <a:avLst/>
          </a:prstGeom>
          <a:noFill/>
        </p:spPr>
        <p:txBody>
          <a:bodyPr wrap="square" rtlCol="0">
            <a:spAutoFit/>
          </a:bodyPr>
          <a:lstStyle/>
          <a:p>
            <a:r>
              <a:rPr lang="en-US" altLang="zh-CN" b="1" dirty="0"/>
              <a:t>Our Research</a:t>
            </a:r>
            <a:r>
              <a:rPr lang="en-US" altLang="zh-CN" dirty="0"/>
              <a:t>: mixed methods; abundant data analysis; evidence-based conclusion</a:t>
            </a:r>
            <a:endParaRPr lang="zh-CN" altLang="en-US" dirty="0"/>
          </a:p>
        </p:txBody>
      </p:sp>
      <p:sp>
        <p:nvSpPr>
          <p:cNvPr id="8" name="文本框 7">
            <a:extLst>
              <a:ext uri="{FF2B5EF4-FFF2-40B4-BE49-F238E27FC236}">
                <a16:creationId xmlns:a16="http://schemas.microsoft.com/office/drawing/2014/main" id="{46CB1882-B718-492D-805C-CFB0C6DF6140}"/>
              </a:ext>
            </a:extLst>
          </p:cNvPr>
          <p:cNvSpPr txBox="1"/>
          <p:nvPr/>
        </p:nvSpPr>
        <p:spPr>
          <a:xfrm>
            <a:off x="576904" y="4279563"/>
            <a:ext cx="10289049" cy="369332"/>
          </a:xfrm>
          <a:prstGeom prst="rect">
            <a:avLst/>
          </a:prstGeom>
          <a:noFill/>
        </p:spPr>
        <p:txBody>
          <a:bodyPr wrap="square" rtlCol="0">
            <a:spAutoFit/>
          </a:bodyPr>
          <a:lstStyle/>
          <a:p>
            <a:r>
              <a:rPr lang="en-US" altLang="zh-CN" b="1" dirty="0"/>
              <a:t>Existing Question</a:t>
            </a:r>
            <a:r>
              <a:rPr lang="en-US" altLang="zh-CN" dirty="0"/>
              <a:t>: Current research on generative AI mostly focuses on the </a:t>
            </a:r>
            <a:r>
              <a:rPr lang="en-US" altLang="zh-CN" dirty="0">
                <a:highlight>
                  <a:srgbClr val="FFFF00"/>
                </a:highlight>
              </a:rPr>
              <a:t>public level</a:t>
            </a:r>
            <a:endParaRPr lang="zh-CN" altLang="en-US" dirty="0">
              <a:highlight>
                <a:srgbClr val="FFFF00"/>
              </a:highlight>
            </a:endParaRPr>
          </a:p>
        </p:txBody>
      </p:sp>
      <p:grpSp>
        <p:nvGrpSpPr>
          <p:cNvPr id="24" name="组合 23">
            <a:extLst>
              <a:ext uri="{FF2B5EF4-FFF2-40B4-BE49-F238E27FC236}">
                <a16:creationId xmlns:a16="http://schemas.microsoft.com/office/drawing/2014/main" id="{F6905AA4-7B34-4140-AFCA-803523E58ABE}"/>
              </a:ext>
            </a:extLst>
          </p:cNvPr>
          <p:cNvGrpSpPr/>
          <p:nvPr/>
        </p:nvGrpSpPr>
        <p:grpSpPr>
          <a:xfrm>
            <a:off x="2788987" y="2058152"/>
            <a:ext cx="3946630" cy="1738167"/>
            <a:chOff x="3344384" y="2140666"/>
            <a:chExt cx="3946630" cy="1738167"/>
          </a:xfrm>
        </p:grpSpPr>
        <p:pic>
          <p:nvPicPr>
            <p:cNvPr id="13" name="图片 12">
              <a:extLst>
                <a:ext uri="{FF2B5EF4-FFF2-40B4-BE49-F238E27FC236}">
                  <a16:creationId xmlns:a16="http://schemas.microsoft.com/office/drawing/2014/main" id="{264BDCBE-925C-4B44-AE37-A7F70ABA1CAF}"/>
                </a:ext>
              </a:extLst>
            </p:cNvPr>
            <p:cNvPicPr>
              <a:picLocks noChangeAspect="1"/>
            </p:cNvPicPr>
            <p:nvPr/>
          </p:nvPicPr>
          <p:blipFill>
            <a:blip r:embed="rId3"/>
            <a:stretch>
              <a:fillRect/>
            </a:stretch>
          </p:blipFill>
          <p:spPr>
            <a:xfrm>
              <a:off x="3344384" y="2140666"/>
              <a:ext cx="1722390" cy="1038500"/>
            </a:xfrm>
            <a:prstGeom prst="rect">
              <a:avLst/>
            </a:prstGeom>
          </p:spPr>
        </p:pic>
        <p:pic>
          <p:nvPicPr>
            <p:cNvPr id="17" name="图片 16">
              <a:extLst>
                <a:ext uri="{FF2B5EF4-FFF2-40B4-BE49-F238E27FC236}">
                  <a16:creationId xmlns:a16="http://schemas.microsoft.com/office/drawing/2014/main" id="{8188C9C5-29BA-4C18-86F0-A9AAF540B48A}"/>
                </a:ext>
              </a:extLst>
            </p:cNvPr>
            <p:cNvPicPr>
              <a:picLocks noChangeAspect="1"/>
            </p:cNvPicPr>
            <p:nvPr/>
          </p:nvPicPr>
          <p:blipFill>
            <a:blip r:embed="rId4">
              <a:clrChange>
                <a:clrFrom>
                  <a:srgbClr val="FAFBFF"/>
                </a:clrFrom>
                <a:clrTo>
                  <a:srgbClr val="FAFBFF">
                    <a:alpha val="0"/>
                  </a:srgbClr>
                </a:clrTo>
              </a:clrChange>
            </a:blip>
            <a:stretch>
              <a:fillRect/>
            </a:stretch>
          </p:blipFill>
          <p:spPr>
            <a:xfrm>
              <a:off x="4918320" y="2276572"/>
              <a:ext cx="935325" cy="780952"/>
            </a:xfrm>
            <a:prstGeom prst="rect">
              <a:avLst/>
            </a:prstGeom>
          </p:spPr>
        </p:pic>
        <p:pic>
          <p:nvPicPr>
            <p:cNvPr id="19" name="图片 18">
              <a:extLst>
                <a:ext uri="{FF2B5EF4-FFF2-40B4-BE49-F238E27FC236}">
                  <a16:creationId xmlns:a16="http://schemas.microsoft.com/office/drawing/2014/main" id="{998B8857-92E6-4798-A7BF-22EF81F3EF65}"/>
                </a:ext>
              </a:extLst>
            </p:cNvPr>
            <p:cNvPicPr>
              <a:picLocks noChangeAspect="1"/>
            </p:cNvPicPr>
            <p:nvPr/>
          </p:nvPicPr>
          <p:blipFill>
            <a:blip r:embed="rId5">
              <a:clrChange>
                <a:clrFrom>
                  <a:srgbClr val="F7F7F7"/>
                </a:clrFrom>
                <a:clrTo>
                  <a:srgbClr val="F7F7F7">
                    <a:alpha val="0"/>
                  </a:srgbClr>
                </a:clrTo>
              </a:clrChange>
            </a:blip>
            <a:stretch>
              <a:fillRect/>
            </a:stretch>
          </p:blipFill>
          <p:spPr>
            <a:xfrm>
              <a:off x="6103156" y="2274248"/>
              <a:ext cx="1060011" cy="792276"/>
            </a:xfrm>
            <a:prstGeom prst="rect">
              <a:avLst/>
            </a:prstGeom>
          </p:spPr>
        </p:pic>
        <p:pic>
          <p:nvPicPr>
            <p:cNvPr id="21" name="图片 20">
              <a:extLst>
                <a:ext uri="{FF2B5EF4-FFF2-40B4-BE49-F238E27FC236}">
                  <a16:creationId xmlns:a16="http://schemas.microsoft.com/office/drawing/2014/main" id="{F639AF1C-0039-44EE-85D5-FA148328696C}"/>
                </a:ext>
              </a:extLst>
            </p:cNvPr>
            <p:cNvPicPr>
              <a:picLocks noChangeAspect="1"/>
            </p:cNvPicPr>
            <p:nvPr/>
          </p:nvPicPr>
          <p:blipFill>
            <a:blip r:embed="rId6">
              <a:clrChange>
                <a:clrFrom>
                  <a:srgbClr val="F7F7F7"/>
                </a:clrFrom>
                <a:clrTo>
                  <a:srgbClr val="F7F7F7">
                    <a:alpha val="0"/>
                  </a:srgbClr>
                </a:clrTo>
              </a:clrChange>
            </a:blip>
            <a:stretch>
              <a:fillRect/>
            </a:stretch>
          </p:blipFill>
          <p:spPr>
            <a:xfrm>
              <a:off x="4381870" y="3155065"/>
              <a:ext cx="729369" cy="710762"/>
            </a:xfrm>
            <a:prstGeom prst="rect">
              <a:avLst/>
            </a:prstGeom>
          </p:spPr>
        </p:pic>
        <p:pic>
          <p:nvPicPr>
            <p:cNvPr id="23" name="图片 22">
              <a:extLst>
                <a:ext uri="{FF2B5EF4-FFF2-40B4-BE49-F238E27FC236}">
                  <a16:creationId xmlns:a16="http://schemas.microsoft.com/office/drawing/2014/main" id="{BCB84724-A0D3-44E9-9EB4-6EAF54E5FF82}"/>
                </a:ext>
              </a:extLst>
            </p:cNvPr>
            <p:cNvPicPr>
              <a:picLocks noChangeAspect="1"/>
            </p:cNvPicPr>
            <p:nvPr/>
          </p:nvPicPr>
          <p:blipFill>
            <a:blip r:embed="rId7"/>
            <a:stretch>
              <a:fillRect/>
            </a:stretch>
          </p:blipFill>
          <p:spPr>
            <a:xfrm>
              <a:off x="5568624" y="3221605"/>
              <a:ext cx="1722390" cy="657228"/>
            </a:xfrm>
            <a:prstGeom prst="rect">
              <a:avLst/>
            </a:prstGeom>
          </p:spPr>
        </p:pic>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00C50434-D1E1-4C59-994A-DE1DF7D8470E}"/>
              </a:ext>
            </a:extLst>
          </p:cNvPr>
          <p:cNvSpPr>
            <a:spLocks noGrp="1"/>
          </p:cNvSpPr>
          <p:nvPr>
            <p:ph type="body" sz="quarter" idx="11"/>
          </p:nvPr>
        </p:nvSpPr>
        <p:spPr/>
        <p:txBody>
          <a:bodyPr/>
          <a:lstStyle/>
          <a:p>
            <a:r>
              <a:rPr lang="en-US" altLang="zh-CN" dirty="0"/>
              <a:t>Literature Review</a:t>
            </a:r>
            <a:endParaRPr lang="zh-CN" altLang="en-US" dirty="0"/>
          </a:p>
        </p:txBody>
      </p:sp>
    </p:spTree>
    <p:extLst>
      <p:ext uri="{BB962C8B-B14F-4D97-AF65-F5344CB8AC3E}">
        <p14:creationId xmlns:p14="http://schemas.microsoft.com/office/powerpoint/2010/main" val="3080736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1145038" y="14913"/>
            <a:ext cx="8168208" cy="790865"/>
          </a:xfrm>
        </p:spPr>
        <p:txBody>
          <a:bodyPr/>
          <a:lstStyle/>
          <a:p>
            <a:r>
              <a:rPr lang="en-US" altLang="zh-CN" dirty="0">
                <a:latin typeface="+mj-lt"/>
                <a:cs typeface="Arial" panose="020B0604020202020204" pitchFamily="34" charset="0"/>
              </a:rPr>
              <a:t>Literature Review</a:t>
            </a:r>
            <a:endParaRPr lang="zh-CN" altLang="en-US" dirty="0">
              <a:latin typeface="+mj-lt"/>
              <a:cs typeface="Arial" panose="020B0604020202020204" pitchFamily="34" charset="0"/>
            </a:endParaRPr>
          </a:p>
        </p:txBody>
      </p:sp>
      <p:sp>
        <p:nvSpPr>
          <p:cNvPr id="6" name="文本框 5">
            <a:extLst>
              <a:ext uri="{FF2B5EF4-FFF2-40B4-BE49-F238E27FC236}">
                <a16:creationId xmlns:a16="http://schemas.microsoft.com/office/drawing/2014/main" id="{7385556F-BBF8-410F-B6E6-1439AC805506}"/>
              </a:ext>
            </a:extLst>
          </p:cNvPr>
          <p:cNvSpPr txBox="1"/>
          <p:nvPr/>
        </p:nvSpPr>
        <p:spPr>
          <a:xfrm>
            <a:off x="2961861" y="6400800"/>
            <a:ext cx="8994913" cy="338554"/>
          </a:xfrm>
          <a:prstGeom prst="rect">
            <a:avLst/>
          </a:prstGeom>
          <a:noFill/>
        </p:spPr>
        <p:txBody>
          <a:bodyPr wrap="square" rtlCol="0">
            <a:spAutoFit/>
          </a:bodyPr>
          <a:lstStyle/>
          <a:p>
            <a:pPr algn="r"/>
            <a:r>
              <a:rPr lang="en-US" altLang="zh-CN" sz="1600" b="1" dirty="0">
                <a:solidFill>
                  <a:srgbClr val="505122"/>
                </a:solidFill>
                <a:latin typeface="Times New Roman" panose="02020603050405020304" pitchFamily="18" charset="0"/>
                <a:cs typeface="Times New Roman" panose="02020603050405020304" pitchFamily="18" charset="0"/>
              </a:rPr>
              <a:t>A Research on Computer Science Students’ Cognition and Usage Patterns of Generative Models</a:t>
            </a:r>
            <a:endParaRPr lang="zh-CN" altLang="en-US" sz="1600" b="1" dirty="0">
              <a:solidFill>
                <a:srgbClr val="505122"/>
              </a:solidFill>
              <a:latin typeface="Times New Roman" panose="02020603050405020304" pitchFamily="18" charset="0"/>
              <a:cs typeface="Times New Roman" panose="02020603050405020304" pitchFamily="18" charset="0"/>
            </a:endParaRPr>
          </a:p>
        </p:txBody>
      </p:sp>
      <p:sp>
        <p:nvSpPr>
          <p:cNvPr id="2" name="矩形 1"/>
          <p:cNvSpPr/>
          <p:nvPr/>
        </p:nvSpPr>
        <p:spPr>
          <a:xfrm>
            <a:off x="2955015" y="1203730"/>
            <a:ext cx="7814603" cy="400110"/>
          </a:xfrm>
          <a:prstGeom prst="rect">
            <a:avLst/>
          </a:prstGeom>
        </p:spPr>
        <p:txBody>
          <a:bodyPr wrap="square">
            <a:spAutoFit/>
          </a:bodyPr>
          <a:lstStyle/>
          <a:p>
            <a:r>
              <a:rPr lang="en-US" altLang="zh-CN" sz="2000" b="1" dirty="0">
                <a:solidFill>
                  <a:srgbClr val="EAB908"/>
                </a:solidFill>
              </a:rPr>
              <a:t>Data generation</a:t>
            </a:r>
            <a:r>
              <a:rPr lang="zh-CN" altLang="en-US" sz="1600" dirty="0"/>
              <a:t>     </a:t>
            </a:r>
            <a:r>
              <a:rPr lang="en-US" altLang="zh-CN" sz="1600" b="1" dirty="0"/>
              <a:t>&amp;</a:t>
            </a:r>
            <a:r>
              <a:rPr lang="zh-CN" altLang="en-US" sz="1600" dirty="0"/>
              <a:t>     </a:t>
            </a:r>
            <a:r>
              <a:rPr lang="en-US" altLang="zh-CN" sz="2000" b="1" dirty="0">
                <a:solidFill>
                  <a:srgbClr val="505122"/>
                </a:solidFill>
              </a:rPr>
              <a:t>Natural language processing</a:t>
            </a:r>
            <a:endParaRPr lang="zh-CN" altLang="en-US" sz="2000" b="1" dirty="0">
              <a:solidFill>
                <a:srgbClr val="505122"/>
              </a:solidFill>
            </a:endParaRPr>
          </a:p>
        </p:txBody>
      </p:sp>
      <p:sp>
        <p:nvSpPr>
          <p:cNvPr id="5" name="矩形 4"/>
          <p:cNvSpPr/>
          <p:nvPr/>
        </p:nvSpPr>
        <p:spPr>
          <a:xfrm>
            <a:off x="767297" y="3586776"/>
            <a:ext cx="11749689" cy="923330"/>
          </a:xfrm>
          <a:prstGeom prst="rect">
            <a:avLst/>
          </a:prstGeom>
        </p:spPr>
        <p:txBody>
          <a:bodyPr wrap="square">
            <a:spAutoFit/>
          </a:bodyPr>
          <a:lstStyle/>
          <a:p>
            <a:pPr marL="285750" indent="-285750">
              <a:lnSpc>
                <a:spcPct val="150000"/>
              </a:lnSpc>
              <a:buFont typeface="Wingdings" panose="05000000000000000000" pitchFamily="2" charset="2"/>
              <a:buChar char="Ø"/>
            </a:pPr>
            <a:r>
              <a:rPr lang="en-US" altLang="zh-CN" dirty="0"/>
              <a:t>It is essential for </a:t>
            </a:r>
            <a:r>
              <a:rPr lang="en-US" altLang="zh-CN" b="1" dirty="0"/>
              <a:t>computer science</a:t>
            </a:r>
            <a:r>
              <a:rPr lang="en-US" altLang="zh-CN" dirty="0"/>
              <a:t> students to </a:t>
            </a:r>
            <a:r>
              <a:rPr lang="en-US" altLang="zh-CN" b="1" dirty="0"/>
              <a:t>grasp the intricacies</a:t>
            </a:r>
            <a:r>
              <a:rPr lang="en-US" altLang="zh-CN" dirty="0"/>
              <a:t> of generative models, considering their significance in various applications. </a:t>
            </a:r>
          </a:p>
        </p:txBody>
      </p:sp>
      <p:sp>
        <p:nvSpPr>
          <p:cNvPr id="16" name="矩形 15"/>
          <p:cNvSpPr/>
          <p:nvPr/>
        </p:nvSpPr>
        <p:spPr>
          <a:xfrm>
            <a:off x="767297" y="2087522"/>
            <a:ext cx="11189477" cy="923330"/>
          </a:xfrm>
          <a:prstGeom prst="rect">
            <a:avLst/>
          </a:prstGeom>
        </p:spPr>
        <p:txBody>
          <a:bodyPr wrap="square">
            <a:spAutoFit/>
          </a:bodyPr>
          <a:lstStyle/>
          <a:p>
            <a:pPr marL="285750" indent="-285750">
              <a:lnSpc>
                <a:spcPct val="150000"/>
              </a:lnSpc>
              <a:buFont typeface="Wingdings" panose="05000000000000000000" pitchFamily="2" charset="2"/>
              <a:buChar char="Ø"/>
            </a:pPr>
            <a:r>
              <a:rPr lang="en-US" altLang="zh-CN" dirty="0"/>
              <a:t>Generative models have emerged as a </a:t>
            </a:r>
            <a:r>
              <a:rPr lang="en-US" altLang="zh-CN" b="1" dirty="0"/>
              <a:t>pivotal concept</a:t>
            </a:r>
            <a:r>
              <a:rPr lang="en-US" altLang="zh-CN" dirty="0"/>
              <a:t> in the realm of computer science, with a particular focus on the utilization of models like </a:t>
            </a:r>
            <a:r>
              <a:rPr lang="en-US" altLang="zh-CN" dirty="0" err="1"/>
              <a:t>ChatGPT</a:t>
            </a:r>
            <a:r>
              <a:rPr lang="en-US" altLang="zh-CN" dirty="0"/>
              <a:t>.</a:t>
            </a:r>
          </a:p>
        </p:txBody>
      </p:sp>
      <p:sp>
        <p:nvSpPr>
          <p:cNvPr id="20" name="矩形 19"/>
          <p:cNvSpPr/>
          <p:nvPr/>
        </p:nvSpPr>
        <p:spPr>
          <a:xfrm>
            <a:off x="990616" y="4949416"/>
            <a:ext cx="3593067" cy="745417"/>
          </a:xfrm>
          <a:prstGeom prst="rect">
            <a:avLst/>
          </a:prstGeom>
          <a:solidFill>
            <a:schemeClr val="bg1"/>
          </a:solidFill>
          <a:ln>
            <a:noFill/>
          </a:ln>
          <a:effectLst>
            <a:outerShdw blurRad="190500" dist="38100" algn="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矩形 3"/>
          <p:cNvSpPr/>
          <p:nvPr/>
        </p:nvSpPr>
        <p:spPr>
          <a:xfrm>
            <a:off x="1426729" y="5122070"/>
            <a:ext cx="3156954" cy="400110"/>
          </a:xfrm>
          <a:prstGeom prst="rect">
            <a:avLst/>
          </a:prstGeom>
        </p:spPr>
        <p:txBody>
          <a:bodyPr wrap="none">
            <a:spAutoFit/>
          </a:bodyPr>
          <a:lstStyle/>
          <a:p>
            <a:r>
              <a:rPr lang="zh-CN" altLang="en-US" sz="2000" b="1" dirty="0"/>
              <a:t>mental comprehension</a:t>
            </a:r>
          </a:p>
        </p:txBody>
      </p:sp>
      <p:sp>
        <p:nvSpPr>
          <p:cNvPr id="18" name="等腰三角形 17"/>
          <p:cNvSpPr/>
          <p:nvPr/>
        </p:nvSpPr>
        <p:spPr>
          <a:xfrm rot="5400000">
            <a:off x="816993" y="5123038"/>
            <a:ext cx="745417" cy="398173"/>
          </a:xfrm>
          <a:prstGeom prst="triangle">
            <a:avLst>
              <a:gd name="adj" fmla="val 49111"/>
            </a:avLst>
          </a:prstGeom>
          <a:solidFill>
            <a:srgbClr val="EAB90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3" name="组合 22"/>
          <p:cNvGrpSpPr/>
          <p:nvPr/>
        </p:nvGrpSpPr>
        <p:grpSpPr>
          <a:xfrm>
            <a:off x="7412306" y="4949416"/>
            <a:ext cx="3592800" cy="745418"/>
            <a:chOff x="6729819" y="4843363"/>
            <a:chExt cx="3592800" cy="745418"/>
          </a:xfrm>
        </p:grpSpPr>
        <p:sp>
          <p:nvSpPr>
            <p:cNvPr id="21" name="矩形 20"/>
            <p:cNvSpPr/>
            <p:nvPr/>
          </p:nvSpPr>
          <p:spPr>
            <a:xfrm>
              <a:off x="6729819" y="4843364"/>
              <a:ext cx="3592800" cy="745417"/>
            </a:xfrm>
            <a:prstGeom prst="rect">
              <a:avLst/>
            </a:prstGeom>
            <a:solidFill>
              <a:schemeClr val="bg1"/>
            </a:solidFill>
            <a:ln>
              <a:noFill/>
            </a:ln>
            <a:effectLst>
              <a:outerShdw blurRad="190500" dist="38100" algn="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矩形 6"/>
            <p:cNvSpPr/>
            <p:nvPr/>
          </p:nvSpPr>
          <p:spPr>
            <a:xfrm>
              <a:off x="7459317" y="5016018"/>
              <a:ext cx="2525371" cy="400110"/>
            </a:xfrm>
            <a:prstGeom prst="rect">
              <a:avLst/>
            </a:prstGeom>
          </p:spPr>
          <p:txBody>
            <a:bodyPr wrap="none">
              <a:spAutoFit/>
            </a:bodyPr>
            <a:lstStyle/>
            <a:p>
              <a:r>
                <a:rPr lang="zh-CN" altLang="en-US" sz="2000" b="1" dirty="0"/>
                <a:t>application trends</a:t>
              </a:r>
            </a:p>
          </p:txBody>
        </p:sp>
        <p:sp>
          <p:nvSpPr>
            <p:cNvPr id="22" name="等腰三角形 21"/>
            <p:cNvSpPr/>
            <p:nvPr/>
          </p:nvSpPr>
          <p:spPr>
            <a:xfrm rot="5400000">
              <a:off x="6556197" y="5016985"/>
              <a:ext cx="745417" cy="398173"/>
            </a:xfrm>
            <a:prstGeom prst="triangle">
              <a:avLst>
                <a:gd name="adj" fmla="val 49111"/>
              </a:avLst>
            </a:prstGeom>
            <a:solidFill>
              <a:srgbClr val="5051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34180606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1145038" y="14913"/>
            <a:ext cx="8168208" cy="790865"/>
          </a:xfrm>
        </p:spPr>
        <p:txBody>
          <a:bodyPr/>
          <a:lstStyle/>
          <a:p>
            <a:r>
              <a:rPr lang="en-US" altLang="zh-CN" dirty="0">
                <a:latin typeface="+mj-lt"/>
                <a:cs typeface="Arial" panose="020B0604020202020204" pitchFamily="34" charset="0"/>
              </a:rPr>
              <a:t>Literature Review</a:t>
            </a:r>
            <a:endParaRPr lang="zh-CN" altLang="en-US" dirty="0">
              <a:latin typeface="+mj-lt"/>
              <a:cs typeface="Arial" panose="020B0604020202020204" pitchFamily="34" charset="0"/>
            </a:endParaRPr>
          </a:p>
        </p:txBody>
      </p:sp>
      <p:sp>
        <p:nvSpPr>
          <p:cNvPr id="6" name="文本框 5">
            <a:extLst>
              <a:ext uri="{FF2B5EF4-FFF2-40B4-BE49-F238E27FC236}">
                <a16:creationId xmlns:a16="http://schemas.microsoft.com/office/drawing/2014/main" id="{7385556F-BBF8-410F-B6E6-1439AC805506}"/>
              </a:ext>
            </a:extLst>
          </p:cNvPr>
          <p:cNvSpPr txBox="1"/>
          <p:nvPr/>
        </p:nvSpPr>
        <p:spPr>
          <a:xfrm>
            <a:off x="2961861" y="6400800"/>
            <a:ext cx="8994913" cy="338554"/>
          </a:xfrm>
          <a:prstGeom prst="rect">
            <a:avLst/>
          </a:prstGeom>
          <a:noFill/>
        </p:spPr>
        <p:txBody>
          <a:bodyPr wrap="square" rtlCol="0">
            <a:spAutoFit/>
          </a:bodyPr>
          <a:lstStyle/>
          <a:p>
            <a:pPr algn="r"/>
            <a:r>
              <a:rPr lang="en-US" altLang="zh-CN" sz="1600" b="1" dirty="0">
                <a:solidFill>
                  <a:srgbClr val="505122"/>
                </a:solidFill>
                <a:latin typeface="Times New Roman" panose="02020603050405020304" pitchFamily="18" charset="0"/>
                <a:cs typeface="Times New Roman" panose="02020603050405020304" pitchFamily="18" charset="0"/>
              </a:rPr>
              <a:t>A Research on Computer Science Students’ Cognition and Usage Patterns of Generative Models</a:t>
            </a:r>
            <a:endParaRPr lang="zh-CN" altLang="en-US" sz="1600" b="1" dirty="0">
              <a:solidFill>
                <a:srgbClr val="505122"/>
              </a:solidFill>
              <a:latin typeface="Times New Roman" panose="02020603050405020304" pitchFamily="18" charset="0"/>
              <a:cs typeface="Times New Roman" panose="02020603050405020304" pitchFamily="18" charset="0"/>
            </a:endParaRPr>
          </a:p>
        </p:txBody>
      </p:sp>
      <p:sp>
        <p:nvSpPr>
          <p:cNvPr id="16" name="矩形 15"/>
          <p:cNvSpPr/>
          <p:nvPr/>
        </p:nvSpPr>
        <p:spPr>
          <a:xfrm>
            <a:off x="60567" y="1322103"/>
            <a:ext cx="6114945" cy="1338828"/>
          </a:xfrm>
          <a:prstGeom prst="rect">
            <a:avLst/>
          </a:prstGeom>
        </p:spPr>
        <p:txBody>
          <a:bodyPr wrap="square">
            <a:spAutoFit/>
          </a:bodyPr>
          <a:lstStyle/>
          <a:p>
            <a:pPr marL="285750" indent="-285750" algn="just">
              <a:lnSpc>
                <a:spcPct val="150000"/>
              </a:lnSpc>
              <a:buFont typeface="Wingdings" panose="05000000000000000000" pitchFamily="2" charset="2"/>
              <a:buChar char="Ø"/>
            </a:pPr>
            <a:r>
              <a:rPr lang="en-US" altLang="zh-CN" dirty="0" err="1"/>
              <a:t>Ruthotto</a:t>
            </a:r>
            <a:r>
              <a:rPr lang="en-US" altLang="zh-CN" dirty="0"/>
              <a:t> and Haber (</a:t>
            </a:r>
            <a:r>
              <a:rPr lang="en-US" altLang="zh-CN" dirty="0" err="1"/>
              <a:t>Ruthotto</a:t>
            </a:r>
            <a:r>
              <a:rPr lang="en-US" altLang="zh-CN" dirty="0"/>
              <a:t> &amp; Haber, 2021) offered an introduction to deep generative modeling, focusing on </a:t>
            </a:r>
            <a:r>
              <a:rPr lang="en-US" altLang="zh-CN" b="1" dirty="0"/>
              <a:t>three</a:t>
            </a:r>
            <a:r>
              <a:rPr lang="en-US" altLang="zh-CN" dirty="0"/>
              <a:t> </a:t>
            </a:r>
            <a:r>
              <a:rPr lang="en-US" altLang="zh-CN" b="1" dirty="0"/>
              <a:t>popular approaches</a:t>
            </a:r>
            <a:r>
              <a:rPr lang="en-US" altLang="zh-CN" dirty="0"/>
              <a:t>. </a:t>
            </a:r>
          </a:p>
        </p:txBody>
      </p:sp>
      <p:sp>
        <p:nvSpPr>
          <p:cNvPr id="25" name="矩形 24"/>
          <p:cNvSpPr/>
          <p:nvPr/>
        </p:nvSpPr>
        <p:spPr>
          <a:xfrm>
            <a:off x="6099175" y="3685562"/>
            <a:ext cx="5997030" cy="1338828"/>
          </a:xfrm>
          <a:prstGeom prst="rect">
            <a:avLst/>
          </a:prstGeom>
        </p:spPr>
        <p:txBody>
          <a:bodyPr wrap="square">
            <a:spAutoFit/>
          </a:bodyPr>
          <a:lstStyle/>
          <a:p>
            <a:pPr marL="285750" indent="-285750">
              <a:lnSpc>
                <a:spcPct val="150000"/>
              </a:lnSpc>
              <a:buFont typeface="Wingdings" panose="05000000000000000000" pitchFamily="2" charset="2"/>
              <a:buChar char="Ø"/>
            </a:pPr>
            <a:r>
              <a:rPr lang="en-US" altLang="zh-CN" dirty="0"/>
              <a:t>These models are particularly influential in </a:t>
            </a:r>
            <a:r>
              <a:rPr lang="en-US" altLang="zh-CN" b="1" dirty="0"/>
              <a:t>natural language processing</a:t>
            </a:r>
            <a:r>
              <a:rPr lang="en-US" altLang="zh-CN" dirty="0"/>
              <a:t>, where they can generate </a:t>
            </a:r>
            <a:r>
              <a:rPr lang="en-US" altLang="zh-CN" b="1" dirty="0"/>
              <a:t>human-like text</a:t>
            </a:r>
            <a:r>
              <a:rPr lang="en-US" altLang="zh-CN" dirty="0"/>
              <a:t> (Brown et al., 2020). </a:t>
            </a:r>
          </a:p>
        </p:txBody>
      </p:sp>
      <p:grpSp>
        <p:nvGrpSpPr>
          <p:cNvPr id="38" name="组合 37"/>
          <p:cNvGrpSpPr/>
          <p:nvPr/>
        </p:nvGrpSpPr>
        <p:grpSpPr>
          <a:xfrm>
            <a:off x="7709959" y="1269185"/>
            <a:ext cx="4246815" cy="1499776"/>
            <a:chOff x="7356188" y="1280228"/>
            <a:chExt cx="4246815" cy="1499776"/>
          </a:xfrm>
        </p:grpSpPr>
        <p:sp>
          <p:nvSpPr>
            <p:cNvPr id="27" name="左大括号 26"/>
            <p:cNvSpPr/>
            <p:nvPr/>
          </p:nvSpPr>
          <p:spPr>
            <a:xfrm>
              <a:off x="7356188" y="1464894"/>
              <a:ext cx="178905" cy="1133061"/>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8" name="矩形 27"/>
            <p:cNvSpPr/>
            <p:nvPr/>
          </p:nvSpPr>
          <p:spPr>
            <a:xfrm>
              <a:off x="7594452" y="1280228"/>
              <a:ext cx="2320040" cy="369332"/>
            </a:xfrm>
            <a:prstGeom prst="rect">
              <a:avLst/>
            </a:prstGeom>
          </p:spPr>
          <p:txBody>
            <a:bodyPr wrap="square">
              <a:spAutoFit/>
            </a:bodyPr>
            <a:lstStyle/>
            <a:p>
              <a:r>
                <a:rPr lang="en-US" altLang="zh-CN" b="1" dirty="0">
                  <a:solidFill>
                    <a:srgbClr val="505122"/>
                  </a:solidFill>
                </a:rPr>
                <a:t>Normalizing flows</a:t>
              </a:r>
              <a:endParaRPr lang="zh-CN" altLang="en-US" b="1" dirty="0">
                <a:solidFill>
                  <a:srgbClr val="505122"/>
                </a:solidFill>
              </a:endParaRPr>
            </a:p>
          </p:txBody>
        </p:sp>
        <p:sp>
          <p:nvSpPr>
            <p:cNvPr id="29" name="矩形 28"/>
            <p:cNvSpPr/>
            <p:nvPr/>
          </p:nvSpPr>
          <p:spPr>
            <a:xfrm>
              <a:off x="7591103" y="1845450"/>
              <a:ext cx="3184464" cy="369332"/>
            </a:xfrm>
            <a:prstGeom prst="rect">
              <a:avLst/>
            </a:prstGeom>
          </p:spPr>
          <p:txBody>
            <a:bodyPr wrap="square">
              <a:spAutoFit/>
            </a:bodyPr>
            <a:lstStyle/>
            <a:p>
              <a:r>
                <a:rPr lang="en-US" altLang="zh-CN" b="1" dirty="0" err="1">
                  <a:solidFill>
                    <a:srgbClr val="505122"/>
                  </a:solidFill>
                </a:rPr>
                <a:t>Variational</a:t>
              </a:r>
              <a:r>
                <a:rPr lang="en-US" altLang="zh-CN" b="1" dirty="0">
                  <a:solidFill>
                    <a:srgbClr val="505122"/>
                  </a:solidFill>
                </a:rPr>
                <a:t> </a:t>
              </a:r>
              <a:r>
                <a:rPr lang="en-US" altLang="zh-CN" b="1" dirty="0" err="1">
                  <a:solidFill>
                    <a:srgbClr val="505122"/>
                  </a:solidFill>
                </a:rPr>
                <a:t>autoencoders</a:t>
              </a:r>
              <a:endParaRPr lang="zh-CN" altLang="en-US" b="1" dirty="0">
                <a:solidFill>
                  <a:srgbClr val="505122"/>
                </a:solidFill>
              </a:endParaRPr>
            </a:p>
          </p:txBody>
        </p:sp>
        <p:sp>
          <p:nvSpPr>
            <p:cNvPr id="30" name="矩形 29"/>
            <p:cNvSpPr/>
            <p:nvPr/>
          </p:nvSpPr>
          <p:spPr>
            <a:xfrm>
              <a:off x="7591103" y="2410672"/>
              <a:ext cx="4011900" cy="369332"/>
            </a:xfrm>
            <a:prstGeom prst="rect">
              <a:avLst/>
            </a:prstGeom>
          </p:spPr>
          <p:txBody>
            <a:bodyPr wrap="square">
              <a:spAutoFit/>
            </a:bodyPr>
            <a:lstStyle/>
            <a:p>
              <a:r>
                <a:rPr lang="en-US" altLang="zh-CN" b="1" dirty="0">
                  <a:solidFill>
                    <a:srgbClr val="505122"/>
                  </a:solidFill>
                </a:rPr>
                <a:t>Generative adversarial networks</a:t>
              </a:r>
              <a:endParaRPr lang="zh-CN" altLang="en-US" b="1" dirty="0">
                <a:solidFill>
                  <a:srgbClr val="505122"/>
                </a:solidFill>
              </a:endParaRPr>
            </a:p>
          </p:txBody>
        </p:sp>
      </p:grpSp>
      <p:sp>
        <p:nvSpPr>
          <p:cNvPr id="32" name="矩形 31"/>
          <p:cNvSpPr/>
          <p:nvPr/>
        </p:nvSpPr>
        <p:spPr>
          <a:xfrm>
            <a:off x="359583" y="2952026"/>
            <a:ext cx="5739592" cy="400110"/>
          </a:xfrm>
          <a:prstGeom prst="rect">
            <a:avLst/>
          </a:prstGeom>
        </p:spPr>
        <p:txBody>
          <a:bodyPr wrap="square">
            <a:spAutoFit/>
          </a:bodyPr>
          <a:lstStyle/>
          <a:p>
            <a:r>
              <a:rPr lang="en-US" altLang="zh-CN" sz="1000" i="1" dirty="0" err="1">
                <a:solidFill>
                  <a:schemeClr val="tx1">
                    <a:lumMod val="65000"/>
                    <a:lumOff val="35000"/>
                  </a:schemeClr>
                </a:solidFill>
              </a:rPr>
              <a:t>Ruthotto</a:t>
            </a:r>
            <a:r>
              <a:rPr lang="en-US" altLang="zh-CN" sz="1000" i="1" dirty="0">
                <a:solidFill>
                  <a:schemeClr val="tx1">
                    <a:lumMod val="65000"/>
                    <a:lumOff val="35000"/>
                  </a:schemeClr>
                </a:solidFill>
              </a:rPr>
              <a:t>, L., &amp; Haber, E. (2021). An introduction to deep generative modeling. GAMM‐</a:t>
            </a:r>
            <a:r>
              <a:rPr lang="en-US" altLang="zh-CN" sz="1000" i="1" dirty="0" err="1">
                <a:solidFill>
                  <a:schemeClr val="tx1">
                    <a:lumMod val="65000"/>
                    <a:lumOff val="35000"/>
                  </a:schemeClr>
                </a:solidFill>
              </a:rPr>
              <a:t>Mitteilungen</a:t>
            </a:r>
            <a:r>
              <a:rPr lang="en-US" altLang="zh-CN" sz="1000" i="1" dirty="0">
                <a:solidFill>
                  <a:schemeClr val="tx1">
                    <a:lumMod val="65000"/>
                    <a:lumOff val="35000"/>
                  </a:schemeClr>
                </a:solidFill>
              </a:rPr>
              <a:t>, 44(2), e202100008.</a:t>
            </a:r>
            <a:endParaRPr lang="zh-CN" altLang="en-US" sz="1000" i="1" dirty="0">
              <a:solidFill>
                <a:schemeClr val="tx1">
                  <a:lumMod val="65000"/>
                  <a:lumOff val="35000"/>
                </a:schemeClr>
              </a:solidFill>
            </a:endParaRPr>
          </a:p>
        </p:txBody>
      </p:sp>
      <p:sp>
        <p:nvSpPr>
          <p:cNvPr id="33" name="矩形 32"/>
          <p:cNvSpPr/>
          <p:nvPr/>
        </p:nvSpPr>
        <p:spPr>
          <a:xfrm>
            <a:off x="6175512" y="5281580"/>
            <a:ext cx="5739592" cy="553998"/>
          </a:xfrm>
          <a:prstGeom prst="rect">
            <a:avLst/>
          </a:prstGeom>
        </p:spPr>
        <p:txBody>
          <a:bodyPr wrap="square">
            <a:spAutoFit/>
          </a:bodyPr>
          <a:lstStyle/>
          <a:p>
            <a:pPr algn="just"/>
            <a:r>
              <a:rPr lang="en-US" altLang="zh-CN" sz="1000" i="1" dirty="0">
                <a:solidFill>
                  <a:schemeClr val="tx1">
                    <a:lumMod val="65000"/>
                    <a:lumOff val="35000"/>
                  </a:schemeClr>
                </a:solidFill>
              </a:rPr>
              <a:t>Brown, T., Mann, B., Ryder, N., </a:t>
            </a:r>
            <a:r>
              <a:rPr lang="en-US" altLang="zh-CN" sz="1000" i="1" dirty="0" err="1">
                <a:solidFill>
                  <a:schemeClr val="tx1">
                    <a:lumMod val="65000"/>
                    <a:lumOff val="35000"/>
                  </a:schemeClr>
                </a:solidFill>
              </a:rPr>
              <a:t>Subbiah</a:t>
            </a:r>
            <a:r>
              <a:rPr lang="en-US" altLang="zh-CN" sz="1000" i="1" dirty="0">
                <a:solidFill>
                  <a:schemeClr val="tx1">
                    <a:lumMod val="65000"/>
                    <a:lumOff val="35000"/>
                  </a:schemeClr>
                </a:solidFill>
              </a:rPr>
              <a:t>, M., Kaplan, J. D., </a:t>
            </a:r>
            <a:r>
              <a:rPr lang="en-US" altLang="zh-CN" sz="1000" i="1" dirty="0" err="1">
                <a:solidFill>
                  <a:schemeClr val="tx1">
                    <a:lumMod val="65000"/>
                    <a:lumOff val="35000"/>
                  </a:schemeClr>
                </a:solidFill>
              </a:rPr>
              <a:t>Dhariwal</a:t>
            </a:r>
            <a:r>
              <a:rPr lang="en-US" altLang="zh-CN" sz="1000" i="1" dirty="0">
                <a:solidFill>
                  <a:schemeClr val="tx1">
                    <a:lumMod val="65000"/>
                    <a:lumOff val="35000"/>
                  </a:schemeClr>
                </a:solidFill>
              </a:rPr>
              <a:t>, P., ... &amp; </a:t>
            </a:r>
            <a:r>
              <a:rPr lang="en-US" altLang="zh-CN" sz="1000" i="1" dirty="0" err="1">
                <a:solidFill>
                  <a:schemeClr val="tx1">
                    <a:lumMod val="65000"/>
                    <a:lumOff val="35000"/>
                  </a:schemeClr>
                </a:solidFill>
              </a:rPr>
              <a:t>Amodei</a:t>
            </a:r>
            <a:r>
              <a:rPr lang="en-US" altLang="zh-CN" sz="1000" i="1" dirty="0">
                <a:solidFill>
                  <a:schemeClr val="tx1">
                    <a:lumMod val="65000"/>
                    <a:lumOff val="35000"/>
                  </a:schemeClr>
                </a:solidFill>
              </a:rPr>
              <a:t>, D. (2020). Language models are few-shot learners. Advances in neural information processing systems, 33, 1877-1901.</a:t>
            </a:r>
            <a:endParaRPr lang="zh-CN" altLang="en-US" sz="1000" i="1" dirty="0">
              <a:solidFill>
                <a:schemeClr val="tx1">
                  <a:lumMod val="65000"/>
                  <a:lumOff val="35000"/>
                </a:schemeClr>
              </a:solidFill>
            </a:endParaRPr>
          </a:p>
        </p:txBody>
      </p:sp>
      <p:pic>
        <p:nvPicPr>
          <p:cNvPr id="35" name="图片 3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78221" y="3352136"/>
            <a:ext cx="2575891" cy="2575891"/>
          </a:xfrm>
          <a:prstGeom prst="rect">
            <a:avLst/>
          </a:prstGeom>
        </p:spPr>
      </p:pic>
      <p:sp>
        <p:nvSpPr>
          <p:cNvPr id="36" name="right-arrowheads_44810">
            <a:extLst>
              <a:ext uri="{FF2B5EF4-FFF2-40B4-BE49-F238E27FC236}">
                <a16:creationId xmlns:a16="http://schemas.microsoft.com/office/drawing/2014/main" id="{D48AFA80-5147-4F61-A197-9B5C531C9B95}"/>
              </a:ext>
            </a:extLst>
          </p:cNvPr>
          <p:cNvSpPr>
            <a:spLocks noChangeAspect="1"/>
          </p:cNvSpPr>
          <p:nvPr/>
        </p:nvSpPr>
        <p:spPr bwMode="auto">
          <a:xfrm>
            <a:off x="6721614" y="1785367"/>
            <a:ext cx="442242" cy="432000"/>
          </a:xfrm>
          <a:custGeom>
            <a:avLst/>
            <a:gdLst>
              <a:gd name="T0" fmla="*/ 59 w 415"/>
              <a:gd name="T1" fmla="*/ 406 h 406"/>
              <a:gd name="T2" fmla="*/ 25 w 415"/>
              <a:gd name="T3" fmla="*/ 394 h 406"/>
              <a:gd name="T4" fmla="*/ 19 w 415"/>
              <a:gd name="T5" fmla="*/ 318 h 406"/>
              <a:gd name="T6" fmla="*/ 114 w 415"/>
              <a:gd name="T7" fmla="*/ 206 h 406"/>
              <a:gd name="T8" fmla="*/ 19 w 415"/>
              <a:gd name="T9" fmla="*/ 94 h 406"/>
              <a:gd name="T10" fmla="*/ 25 w 415"/>
              <a:gd name="T11" fmla="*/ 19 h 406"/>
              <a:gd name="T12" fmla="*/ 100 w 415"/>
              <a:gd name="T13" fmla="*/ 25 h 406"/>
              <a:gd name="T14" fmla="*/ 225 w 415"/>
              <a:gd name="T15" fmla="*/ 172 h 406"/>
              <a:gd name="T16" fmla="*/ 225 w 415"/>
              <a:gd name="T17" fmla="*/ 241 h 406"/>
              <a:gd name="T18" fmla="*/ 100 w 415"/>
              <a:gd name="T19" fmla="*/ 388 h 406"/>
              <a:gd name="T20" fmla="*/ 59 w 415"/>
              <a:gd name="T21" fmla="*/ 406 h 406"/>
              <a:gd name="T22" fmla="*/ 273 w 415"/>
              <a:gd name="T23" fmla="*/ 388 h 406"/>
              <a:gd name="T24" fmla="*/ 398 w 415"/>
              <a:gd name="T25" fmla="*/ 241 h 406"/>
              <a:gd name="T26" fmla="*/ 398 w 415"/>
              <a:gd name="T27" fmla="*/ 172 h 406"/>
              <a:gd name="T28" fmla="*/ 273 w 415"/>
              <a:gd name="T29" fmla="*/ 25 h 406"/>
              <a:gd name="T30" fmla="*/ 198 w 415"/>
              <a:gd name="T31" fmla="*/ 19 h 406"/>
              <a:gd name="T32" fmla="*/ 192 w 415"/>
              <a:gd name="T33" fmla="*/ 94 h 406"/>
              <a:gd name="T34" fmla="*/ 287 w 415"/>
              <a:gd name="T35" fmla="*/ 206 h 406"/>
              <a:gd name="T36" fmla="*/ 192 w 415"/>
              <a:gd name="T37" fmla="*/ 318 h 406"/>
              <a:gd name="T38" fmla="*/ 198 w 415"/>
              <a:gd name="T39" fmla="*/ 394 h 406"/>
              <a:gd name="T40" fmla="*/ 232 w 415"/>
              <a:gd name="T41" fmla="*/ 406 h 406"/>
              <a:gd name="T42" fmla="*/ 273 w 415"/>
              <a:gd name="T43" fmla="*/ 388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15" h="406">
                <a:moveTo>
                  <a:pt x="59" y="406"/>
                </a:moveTo>
                <a:cubicBezTo>
                  <a:pt x="47" y="406"/>
                  <a:pt x="35" y="402"/>
                  <a:pt x="25" y="394"/>
                </a:cubicBezTo>
                <a:cubicBezTo>
                  <a:pt x="2" y="375"/>
                  <a:pt x="0" y="341"/>
                  <a:pt x="19" y="318"/>
                </a:cubicBezTo>
                <a:lnTo>
                  <a:pt x="114" y="206"/>
                </a:lnTo>
                <a:lnTo>
                  <a:pt x="19" y="94"/>
                </a:lnTo>
                <a:cubicBezTo>
                  <a:pt x="0" y="71"/>
                  <a:pt x="2" y="38"/>
                  <a:pt x="25" y="19"/>
                </a:cubicBezTo>
                <a:cubicBezTo>
                  <a:pt x="47" y="0"/>
                  <a:pt x="81" y="2"/>
                  <a:pt x="100" y="25"/>
                </a:cubicBezTo>
                <a:lnTo>
                  <a:pt x="225" y="172"/>
                </a:lnTo>
                <a:cubicBezTo>
                  <a:pt x="242" y="192"/>
                  <a:pt x="242" y="221"/>
                  <a:pt x="225" y="241"/>
                </a:cubicBezTo>
                <a:lnTo>
                  <a:pt x="100" y="388"/>
                </a:lnTo>
                <a:cubicBezTo>
                  <a:pt x="89" y="400"/>
                  <a:pt x="74" y="406"/>
                  <a:pt x="59" y="406"/>
                </a:cubicBezTo>
                <a:close/>
                <a:moveTo>
                  <a:pt x="273" y="388"/>
                </a:moveTo>
                <a:lnTo>
                  <a:pt x="398" y="241"/>
                </a:lnTo>
                <a:cubicBezTo>
                  <a:pt x="415" y="221"/>
                  <a:pt x="415" y="192"/>
                  <a:pt x="398" y="172"/>
                </a:cubicBezTo>
                <a:lnTo>
                  <a:pt x="273" y="25"/>
                </a:lnTo>
                <a:cubicBezTo>
                  <a:pt x="254" y="2"/>
                  <a:pt x="220" y="0"/>
                  <a:pt x="198" y="19"/>
                </a:cubicBezTo>
                <a:cubicBezTo>
                  <a:pt x="175" y="38"/>
                  <a:pt x="173" y="71"/>
                  <a:pt x="192" y="94"/>
                </a:cubicBezTo>
                <a:lnTo>
                  <a:pt x="287" y="206"/>
                </a:lnTo>
                <a:lnTo>
                  <a:pt x="192" y="318"/>
                </a:lnTo>
                <a:cubicBezTo>
                  <a:pt x="173" y="341"/>
                  <a:pt x="175" y="375"/>
                  <a:pt x="198" y="394"/>
                </a:cubicBezTo>
                <a:cubicBezTo>
                  <a:pt x="208" y="402"/>
                  <a:pt x="220" y="406"/>
                  <a:pt x="232" y="406"/>
                </a:cubicBezTo>
                <a:cubicBezTo>
                  <a:pt x="247" y="406"/>
                  <a:pt x="262" y="400"/>
                  <a:pt x="273" y="388"/>
                </a:cubicBezTo>
                <a:close/>
              </a:path>
            </a:pathLst>
          </a:custGeom>
          <a:solidFill>
            <a:schemeClr val="bg1">
              <a:lumMod val="85000"/>
            </a:schemeClr>
          </a:solidFill>
          <a:ln>
            <a:noFill/>
          </a:ln>
        </p:spPr>
        <p:txBody>
          <a:bodyPr/>
          <a:lstStyle/>
          <a:p>
            <a:pPr>
              <a:lnSpc>
                <a:spcPct val="130000"/>
              </a:lnSpc>
            </a:pPr>
            <a:endParaRPr lang="zh-CN" altLang="en-US" dirty="0">
              <a:cs typeface="+mn-ea"/>
              <a:sym typeface="+mn-lt"/>
            </a:endParaRPr>
          </a:p>
        </p:txBody>
      </p:sp>
      <p:sp>
        <p:nvSpPr>
          <p:cNvPr id="37" name="right-arrowheads_44810">
            <a:extLst>
              <a:ext uri="{FF2B5EF4-FFF2-40B4-BE49-F238E27FC236}">
                <a16:creationId xmlns:a16="http://schemas.microsoft.com/office/drawing/2014/main" id="{D48AFA80-5147-4F61-A197-9B5C531C9B95}"/>
              </a:ext>
            </a:extLst>
          </p:cNvPr>
          <p:cNvSpPr>
            <a:spLocks/>
          </p:cNvSpPr>
          <p:nvPr/>
        </p:nvSpPr>
        <p:spPr bwMode="auto">
          <a:xfrm flipH="1">
            <a:off x="5155243" y="4588809"/>
            <a:ext cx="442800" cy="432000"/>
          </a:xfrm>
          <a:custGeom>
            <a:avLst/>
            <a:gdLst>
              <a:gd name="T0" fmla="*/ 59 w 415"/>
              <a:gd name="T1" fmla="*/ 406 h 406"/>
              <a:gd name="T2" fmla="*/ 25 w 415"/>
              <a:gd name="T3" fmla="*/ 394 h 406"/>
              <a:gd name="T4" fmla="*/ 19 w 415"/>
              <a:gd name="T5" fmla="*/ 318 h 406"/>
              <a:gd name="T6" fmla="*/ 114 w 415"/>
              <a:gd name="T7" fmla="*/ 206 h 406"/>
              <a:gd name="T8" fmla="*/ 19 w 415"/>
              <a:gd name="T9" fmla="*/ 94 h 406"/>
              <a:gd name="T10" fmla="*/ 25 w 415"/>
              <a:gd name="T11" fmla="*/ 19 h 406"/>
              <a:gd name="T12" fmla="*/ 100 w 415"/>
              <a:gd name="T13" fmla="*/ 25 h 406"/>
              <a:gd name="T14" fmla="*/ 225 w 415"/>
              <a:gd name="T15" fmla="*/ 172 h 406"/>
              <a:gd name="T16" fmla="*/ 225 w 415"/>
              <a:gd name="T17" fmla="*/ 241 h 406"/>
              <a:gd name="T18" fmla="*/ 100 w 415"/>
              <a:gd name="T19" fmla="*/ 388 h 406"/>
              <a:gd name="T20" fmla="*/ 59 w 415"/>
              <a:gd name="T21" fmla="*/ 406 h 406"/>
              <a:gd name="T22" fmla="*/ 273 w 415"/>
              <a:gd name="T23" fmla="*/ 388 h 406"/>
              <a:gd name="T24" fmla="*/ 398 w 415"/>
              <a:gd name="T25" fmla="*/ 241 h 406"/>
              <a:gd name="T26" fmla="*/ 398 w 415"/>
              <a:gd name="T27" fmla="*/ 172 h 406"/>
              <a:gd name="T28" fmla="*/ 273 w 415"/>
              <a:gd name="T29" fmla="*/ 25 h 406"/>
              <a:gd name="T30" fmla="*/ 198 w 415"/>
              <a:gd name="T31" fmla="*/ 19 h 406"/>
              <a:gd name="T32" fmla="*/ 192 w 415"/>
              <a:gd name="T33" fmla="*/ 94 h 406"/>
              <a:gd name="T34" fmla="*/ 287 w 415"/>
              <a:gd name="T35" fmla="*/ 206 h 406"/>
              <a:gd name="T36" fmla="*/ 192 w 415"/>
              <a:gd name="T37" fmla="*/ 318 h 406"/>
              <a:gd name="T38" fmla="*/ 198 w 415"/>
              <a:gd name="T39" fmla="*/ 394 h 406"/>
              <a:gd name="T40" fmla="*/ 232 w 415"/>
              <a:gd name="T41" fmla="*/ 406 h 406"/>
              <a:gd name="T42" fmla="*/ 273 w 415"/>
              <a:gd name="T43" fmla="*/ 388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15" h="406">
                <a:moveTo>
                  <a:pt x="59" y="406"/>
                </a:moveTo>
                <a:cubicBezTo>
                  <a:pt x="47" y="406"/>
                  <a:pt x="35" y="402"/>
                  <a:pt x="25" y="394"/>
                </a:cubicBezTo>
                <a:cubicBezTo>
                  <a:pt x="2" y="375"/>
                  <a:pt x="0" y="341"/>
                  <a:pt x="19" y="318"/>
                </a:cubicBezTo>
                <a:lnTo>
                  <a:pt x="114" y="206"/>
                </a:lnTo>
                <a:lnTo>
                  <a:pt x="19" y="94"/>
                </a:lnTo>
                <a:cubicBezTo>
                  <a:pt x="0" y="71"/>
                  <a:pt x="2" y="38"/>
                  <a:pt x="25" y="19"/>
                </a:cubicBezTo>
                <a:cubicBezTo>
                  <a:pt x="47" y="0"/>
                  <a:pt x="81" y="2"/>
                  <a:pt x="100" y="25"/>
                </a:cubicBezTo>
                <a:lnTo>
                  <a:pt x="225" y="172"/>
                </a:lnTo>
                <a:cubicBezTo>
                  <a:pt x="242" y="192"/>
                  <a:pt x="242" y="221"/>
                  <a:pt x="225" y="241"/>
                </a:cubicBezTo>
                <a:lnTo>
                  <a:pt x="100" y="388"/>
                </a:lnTo>
                <a:cubicBezTo>
                  <a:pt x="89" y="400"/>
                  <a:pt x="74" y="406"/>
                  <a:pt x="59" y="406"/>
                </a:cubicBezTo>
                <a:close/>
                <a:moveTo>
                  <a:pt x="273" y="388"/>
                </a:moveTo>
                <a:lnTo>
                  <a:pt x="398" y="241"/>
                </a:lnTo>
                <a:cubicBezTo>
                  <a:pt x="415" y="221"/>
                  <a:pt x="415" y="192"/>
                  <a:pt x="398" y="172"/>
                </a:cubicBezTo>
                <a:lnTo>
                  <a:pt x="273" y="25"/>
                </a:lnTo>
                <a:cubicBezTo>
                  <a:pt x="254" y="2"/>
                  <a:pt x="220" y="0"/>
                  <a:pt x="198" y="19"/>
                </a:cubicBezTo>
                <a:cubicBezTo>
                  <a:pt x="175" y="38"/>
                  <a:pt x="173" y="71"/>
                  <a:pt x="192" y="94"/>
                </a:cubicBezTo>
                <a:lnTo>
                  <a:pt x="287" y="206"/>
                </a:lnTo>
                <a:lnTo>
                  <a:pt x="192" y="318"/>
                </a:lnTo>
                <a:cubicBezTo>
                  <a:pt x="173" y="341"/>
                  <a:pt x="175" y="375"/>
                  <a:pt x="198" y="394"/>
                </a:cubicBezTo>
                <a:cubicBezTo>
                  <a:pt x="208" y="402"/>
                  <a:pt x="220" y="406"/>
                  <a:pt x="232" y="406"/>
                </a:cubicBezTo>
                <a:cubicBezTo>
                  <a:pt x="247" y="406"/>
                  <a:pt x="262" y="400"/>
                  <a:pt x="273" y="388"/>
                </a:cubicBezTo>
                <a:close/>
              </a:path>
            </a:pathLst>
          </a:custGeom>
          <a:solidFill>
            <a:schemeClr val="bg1">
              <a:lumMod val="85000"/>
            </a:schemeClr>
          </a:solidFill>
          <a:ln>
            <a:noFill/>
          </a:ln>
        </p:spPr>
        <p:txBody>
          <a:bodyPr/>
          <a:lstStyle/>
          <a:p>
            <a:pPr>
              <a:lnSpc>
                <a:spcPct val="130000"/>
              </a:lnSpc>
            </a:pPr>
            <a:endParaRPr lang="zh-CN" altLang="en-US" dirty="0">
              <a:cs typeface="+mn-ea"/>
              <a:sym typeface="+mn-lt"/>
            </a:endParaRPr>
          </a:p>
        </p:txBody>
      </p:sp>
    </p:spTree>
    <p:extLst>
      <p:ext uri="{BB962C8B-B14F-4D97-AF65-F5344CB8AC3E}">
        <p14:creationId xmlns:p14="http://schemas.microsoft.com/office/powerpoint/2010/main" val="28744086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latin typeface="+mj-lt"/>
                <a:cs typeface="Arial" panose="020B0604020202020204" pitchFamily="34" charset="0"/>
              </a:rPr>
              <a:t>Literature Review</a:t>
            </a:r>
            <a:endParaRPr lang="zh-CN" altLang="en-US" dirty="0">
              <a:latin typeface="+mj-lt"/>
              <a:cs typeface="Arial" panose="020B0604020202020204" pitchFamily="34" charset="0"/>
            </a:endParaRPr>
          </a:p>
        </p:txBody>
      </p:sp>
      <p:sp>
        <p:nvSpPr>
          <p:cNvPr id="6" name="文本框 5">
            <a:extLst>
              <a:ext uri="{FF2B5EF4-FFF2-40B4-BE49-F238E27FC236}">
                <a16:creationId xmlns:a16="http://schemas.microsoft.com/office/drawing/2014/main" id="{7385556F-BBF8-410F-B6E6-1439AC805506}"/>
              </a:ext>
            </a:extLst>
          </p:cNvPr>
          <p:cNvSpPr txBox="1"/>
          <p:nvPr/>
        </p:nvSpPr>
        <p:spPr>
          <a:xfrm>
            <a:off x="2961861" y="6400800"/>
            <a:ext cx="8994913" cy="338554"/>
          </a:xfrm>
          <a:prstGeom prst="rect">
            <a:avLst/>
          </a:prstGeom>
          <a:noFill/>
        </p:spPr>
        <p:txBody>
          <a:bodyPr wrap="square" rtlCol="0">
            <a:spAutoFit/>
          </a:bodyPr>
          <a:lstStyle/>
          <a:p>
            <a:pPr algn="r"/>
            <a:r>
              <a:rPr lang="en-US" altLang="zh-CN" sz="1600" b="1" dirty="0">
                <a:solidFill>
                  <a:srgbClr val="505122"/>
                </a:solidFill>
                <a:latin typeface="Times New Roman" panose="02020603050405020304" pitchFamily="18" charset="0"/>
                <a:cs typeface="Times New Roman" panose="02020603050405020304" pitchFamily="18" charset="0"/>
              </a:rPr>
              <a:t>A Research on Computer Science Students’ Cognition and Usage Patterns of Generative Models</a:t>
            </a:r>
            <a:endParaRPr lang="zh-CN" altLang="en-US" sz="1600" b="1" dirty="0">
              <a:solidFill>
                <a:srgbClr val="505122"/>
              </a:solidFill>
              <a:latin typeface="Times New Roman" panose="02020603050405020304" pitchFamily="18" charset="0"/>
              <a:cs typeface="Times New Roman" panose="02020603050405020304" pitchFamily="18" charset="0"/>
            </a:endParaRPr>
          </a:p>
        </p:txBody>
      </p:sp>
      <p:pic>
        <p:nvPicPr>
          <p:cNvPr id="8" name="图片 7">
            <a:extLst>
              <a:ext uri="{FF2B5EF4-FFF2-40B4-BE49-F238E27FC236}">
                <a16:creationId xmlns:a16="http://schemas.microsoft.com/office/drawing/2014/main" id="{56AFC578-CC99-47A2-AA7E-946728E8C2C6}"/>
              </a:ext>
            </a:extLst>
          </p:cNvPr>
          <p:cNvPicPr>
            <a:picLocks noChangeAspect="1"/>
          </p:cNvPicPr>
          <p:nvPr/>
        </p:nvPicPr>
        <p:blipFill>
          <a:blip r:embed="rId3"/>
          <a:stretch>
            <a:fillRect/>
          </a:stretch>
        </p:blipFill>
        <p:spPr>
          <a:xfrm>
            <a:off x="6250956" y="1661737"/>
            <a:ext cx="4389498" cy="4535815"/>
          </a:xfrm>
          <a:prstGeom prst="rect">
            <a:avLst/>
          </a:prstGeom>
        </p:spPr>
      </p:pic>
      <p:sp>
        <p:nvSpPr>
          <p:cNvPr id="13" name="íŝļiḓè">
            <a:extLst>
              <a:ext uri="{FF2B5EF4-FFF2-40B4-BE49-F238E27FC236}">
                <a16:creationId xmlns:a16="http://schemas.microsoft.com/office/drawing/2014/main" id="{757A9D25-750E-44FC-B88B-E0F75A4914BA}"/>
              </a:ext>
            </a:extLst>
          </p:cNvPr>
          <p:cNvSpPr/>
          <p:nvPr/>
        </p:nvSpPr>
        <p:spPr bwMode="auto">
          <a:xfrm>
            <a:off x="2147568" y="1865293"/>
            <a:ext cx="2869596" cy="1981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45720" rIns="0" bIns="45720" anchor="t" anchorCtr="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lnSpc>
                <a:spcPct val="130000"/>
              </a:lnSpc>
              <a:spcBef>
                <a:spcPct val="0"/>
              </a:spcBef>
              <a:spcAft>
                <a:spcPct val="0"/>
              </a:spcAft>
              <a:defRPr/>
            </a:pPr>
            <a:r>
              <a:rPr lang="en-US" altLang="zh-CN" sz="2000" b="1" dirty="0">
                <a:solidFill>
                  <a:schemeClr val="accent3"/>
                </a:solidFill>
                <a:cs typeface="+mn-ea"/>
                <a:sym typeface="+mn-lt"/>
              </a:rPr>
              <a:t>Author: Wang</a:t>
            </a:r>
          </a:p>
          <a:p>
            <a:pPr>
              <a:lnSpc>
                <a:spcPct val="130000"/>
              </a:lnSpc>
              <a:spcBef>
                <a:spcPct val="0"/>
              </a:spcBef>
              <a:spcAft>
                <a:spcPct val="0"/>
              </a:spcAft>
              <a:defRPr/>
            </a:pPr>
            <a:r>
              <a:rPr lang="en-US" altLang="zh-CN" sz="2000" b="1" dirty="0">
                <a:solidFill>
                  <a:srgbClr val="EAB908"/>
                </a:solidFill>
                <a:cs typeface="+mn-ea"/>
                <a:sym typeface="+mn-lt"/>
              </a:rPr>
              <a:t>Year: 2023</a:t>
            </a:r>
            <a:endParaRPr lang="en-US" altLang="zh-CN" sz="2000" b="1" dirty="0">
              <a:solidFill>
                <a:schemeClr val="accent3"/>
              </a:solidFill>
              <a:cs typeface="+mn-ea"/>
              <a:sym typeface="+mn-lt"/>
            </a:endParaRPr>
          </a:p>
          <a:p>
            <a:pPr>
              <a:lnSpc>
                <a:spcPct val="130000"/>
              </a:lnSpc>
              <a:spcBef>
                <a:spcPct val="0"/>
              </a:spcBef>
              <a:spcAft>
                <a:spcPct val="0"/>
              </a:spcAft>
              <a:defRPr/>
            </a:pPr>
            <a:r>
              <a:rPr lang="en-US" altLang="zh-CN" dirty="0"/>
              <a:t>Topic: The complex public perceptions of </a:t>
            </a:r>
            <a:r>
              <a:rPr lang="en-US" altLang="zh-CN" dirty="0" err="1"/>
              <a:t>ChatGPT</a:t>
            </a:r>
            <a:endParaRPr kumimoji="0" lang="en-US" altLang="zh-CN" sz="2000" b="0" i="0" u="none" strike="noStrike" kern="1200" cap="none" spc="0" normalizeH="0" baseline="0" noProof="0" dirty="0">
              <a:ln>
                <a:noFill/>
              </a:ln>
              <a:solidFill>
                <a:srgbClr val="000000"/>
              </a:solidFill>
              <a:effectLst/>
              <a:uLnTx/>
              <a:uFillTx/>
              <a:cs typeface="+mn-ea"/>
              <a:sym typeface="+mn-lt"/>
            </a:endParaRPr>
          </a:p>
        </p:txBody>
      </p:sp>
      <p:sp>
        <p:nvSpPr>
          <p:cNvPr id="16" name="文本框 15">
            <a:extLst>
              <a:ext uri="{FF2B5EF4-FFF2-40B4-BE49-F238E27FC236}">
                <a16:creationId xmlns:a16="http://schemas.microsoft.com/office/drawing/2014/main" id="{0773D23D-F06A-4161-88C6-3925159B9A64}"/>
              </a:ext>
            </a:extLst>
          </p:cNvPr>
          <p:cNvSpPr txBox="1"/>
          <p:nvPr/>
        </p:nvSpPr>
        <p:spPr>
          <a:xfrm>
            <a:off x="1343025" y="1095554"/>
            <a:ext cx="9605660" cy="523220"/>
          </a:xfrm>
          <a:prstGeom prst="rect">
            <a:avLst/>
          </a:prstGeom>
          <a:noFill/>
        </p:spPr>
        <p:txBody>
          <a:bodyPr wrap="square" rtlCol="0" anchor="ctr" anchorCtr="0">
            <a:normAutofit/>
          </a:bodyPr>
          <a:lstStyle/>
          <a:p>
            <a:pPr algn="ctr"/>
            <a:r>
              <a:rPr lang="en-US" altLang="zh-CN" sz="2400" b="1" dirty="0">
                <a:solidFill>
                  <a:srgbClr val="000000"/>
                </a:solidFill>
                <a:cs typeface="+mn-ea"/>
              </a:rPr>
              <a:t>The controversy surrounding generative models</a:t>
            </a:r>
            <a:endParaRPr lang="zh-CN" altLang="en-US" sz="2400" b="1" dirty="0">
              <a:solidFill>
                <a:srgbClr val="000000"/>
              </a:solidFill>
              <a:cs typeface="+mn-ea"/>
              <a:sym typeface="+mn-lt"/>
            </a:endParaRPr>
          </a:p>
        </p:txBody>
      </p:sp>
      <p:pic>
        <p:nvPicPr>
          <p:cNvPr id="18" name="图片 17">
            <a:extLst>
              <a:ext uri="{FF2B5EF4-FFF2-40B4-BE49-F238E27FC236}">
                <a16:creationId xmlns:a16="http://schemas.microsoft.com/office/drawing/2014/main" id="{E1FBF4AF-A148-4258-96BF-F708B77703F2}"/>
              </a:ext>
            </a:extLst>
          </p:cNvPr>
          <p:cNvPicPr>
            <a:picLocks noChangeAspect="1"/>
          </p:cNvPicPr>
          <p:nvPr/>
        </p:nvPicPr>
        <p:blipFill>
          <a:blip r:embed="rId4"/>
          <a:stretch>
            <a:fillRect/>
          </a:stretch>
        </p:blipFill>
        <p:spPr>
          <a:xfrm>
            <a:off x="894090" y="3846494"/>
            <a:ext cx="4654909" cy="1964231"/>
          </a:xfrm>
          <a:prstGeom prst="rect">
            <a:avLst/>
          </a:prstGeom>
        </p:spPr>
      </p:pic>
    </p:spTree>
    <p:extLst>
      <p:ext uri="{BB962C8B-B14F-4D97-AF65-F5344CB8AC3E}">
        <p14:creationId xmlns:p14="http://schemas.microsoft.com/office/powerpoint/2010/main" val="41071645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latin typeface="+mj-lt"/>
                <a:cs typeface="Arial" panose="020B0604020202020204" pitchFamily="34" charset="0"/>
              </a:rPr>
              <a:t>Literature Review</a:t>
            </a:r>
            <a:endParaRPr lang="zh-CN" altLang="en-US" dirty="0">
              <a:latin typeface="+mj-lt"/>
              <a:cs typeface="Arial" panose="020B0604020202020204" pitchFamily="34" charset="0"/>
            </a:endParaRPr>
          </a:p>
        </p:txBody>
      </p:sp>
      <p:sp>
        <p:nvSpPr>
          <p:cNvPr id="6" name="文本框 5">
            <a:extLst>
              <a:ext uri="{FF2B5EF4-FFF2-40B4-BE49-F238E27FC236}">
                <a16:creationId xmlns:a16="http://schemas.microsoft.com/office/drawing/2014/main" id="{7385556F-BBF8-410F-B6E6-1439AC805506}"/>
              </a:ext>
            </a:extLst>
          </p:cNvPr>
          <p:cNvSpPr txBox="1"/>
          <p:nvPr/>
        </p:nvSpPr>
        <p:spPr>
          <a:xfrm>
            <a:off x="2961861" y="6400800"/>
            <a:ext cx="8994913" cy="338554"/>
          </a:xfrm>
          <a:prstGeom prst="rect">
            <a:avLst/>
          </a:prstGeom>
          <a:noFill/>
        </p:spPr>
        <p:txBody>
          <a:bodyPr wrap="square" rtlCol="0">
            <a:spAutoFit/>
          </a:bodyPr>
          <a:lstStyle/>
          <a:p>
            <a:pPr algn="r"/>
            <a:r>
              <a:rPr lang="en-US" altLang="zh-CN" sz="1600" b="1" dirty="0">
                <a:solidFill>
                  <a:srgbClr val="505122"/>
                </a:solidFill>
                <a:latin typeface="Times New Roman" panose="02020603050405020304" pitchFamily="18" charset="0"/>
                <a:cs typeface="Times New Roman" panose="02020603050405020304" pitchFamily="18" charset="0"/>
              </a:rPr>
              <a:t>A Research on Computer Science Students’ Cognition and Usage Patterns of Generative Models</a:t>
            </a:r>
            <a:endParaRPr lang="zh-CN" altLang="en-US" sz="1600" b="1" dirty="0">
              <a:solidFill>
                <a:srgbClr val="505122"/>
              </a:solidFill>
              <a:latin typeface="Times New Roman" panose="02020603050405020304" pitchFamily="18" charset="0"/>
              <a:cs typeface="Times New Roman" panose="02020603050405020304" pitchFamily="18" charset="0"/>
            </a:endParaRPr>
          </a:p>
        </p:txBody>
      </p:sp>
      <p:sp>
        <p:nvSpPr>
          <p:cNvPr id="13" name="íŝļiḓè">
            <a:extLst>
              <a:ext uri="{FF2B5EF4-FFF2-40B4-BE49-F238E27FC236}">
                <a16:creationId xmlns:a16="http://schemas.microsoft.com/office/drawing/2014/main" id="{757A9D25-750E-44FC-B88B-E0F75A4914BA}"/>
              </a:ext>
            </a:extLst>
          </p:cNvPr>
          <p:cNvSpPr/>
          <p:nvPr/>
        </p:nvSpPr>
        <p:spPr bwMode="auto">
          <a:xfrm>
            <a:off x="7698600" y="961524"/>
            <a:ext cx="3646339" cy="1981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45720" rIns="0" bIns="45720" anchor="t" anchorCtr="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lnSpc>
                <a:spcPct val="130000"/>
              </a:lnSpc>
              <a:spcBef>
                <a:spcPct val="0"/>
              </a:spcBef>
              <a:spcAft>
                <a:spcPct val="0"/>
              </a:spcAft>
              <a:defRPr/>
            </a:pPr>
            <a:r>
              <a:rPr lang="en-US" altLang="zh-CN" sz="2000" b="1" dirty="0">
                <a:solidFill>
                  <a:schemeClr val="accent3"/>
                </a:solidFill>
                <a:cs typeface="+mn-ea"/>
                <a:sym typeface="+mn-lt"/>
              </a:rPr>
              <a:t>Author: Zhao</a:t>
            </a:r>
          </a:p>
          <a:p>
            <a:pPr>
              <a:lnSpc>
                <a:spcPct val="130000"/>
              </a:lnSpc>
              <a:spcBef>
                <a:spcPct val="0"/>
              </a:spcBef>
              <a:spcAft>
                <a:spcPct val="0"/>
              </a:spcAft>
              <a:defRPr/>
            </a:pPr>
            <a:r>
              <a:rPr lang="en-US" altLang="zh-CN" sz="2000" b="1" dirty="0">
                <a:solidFill>
                  <a:srgbClr val="EAB908"/>
                </a:solidFill>
                <a:cs typeface="+mn-ea"/>
                <a:sym typeface="+mn-lt"/>
              </a:rPr>
              <a:t>Year: 2024</a:t>
            </a:r>
            <a:endParaRPr lang="en-US" altLang="zh-CN" sz="2000" b="1" dirty="0">
              <a:solidFill>
                <a:schemeClr val="accent3"/>
              </a:solidFill>
              <a:cs typeface="+mn-ea"/>
              <a:sym typeface="+mn-lt"/>
            </a:endParaRPr>
          </a:p>
          <a:p>
            <a:pPr>
              <a:lnSpc>
                <a:spcPct val="130000"/>
              </a:lnSpc>
              <a:spcBef>
                <a:spcPct val="0"/>
              </a:spcBef>
              <a:spcAft>
                <a:spcPct val="0"/>
              </a:spcAft>
              <a:defRPr/>
            </a:pPr>
            <a:r>
              <a:rPr lang="en-US" altLang="zh-CN" dirty="0"/>
              <a:t>Topic: Improvement of the efficiency and quality of learning.</a:t>
            </a:r>
            <a:endParaRPr kumimoji="0" lang="en-US" altLang="zh-CN" sz="2000" b="0" i="0" u="none" strike="noStrike" kern="1200" cap="none" spc="0" normalizeH="0" baseline="0" noProof="0" dirty="0">
              <a:ln>
                <a:noFill/>
              </a:ln>
              <a:solidFill>
                <a:srgbClr val="000000"/>
              </a:solidFill>
              <a:effectLst/>
              <a:uLnTx/>
              <a:uFillTx/>
              <a:cs typeface="+mn-ea"/>
              <a:sym typeface="+mn-lt"/>
            </a:endParaRPr>
          </a:p>
        </p:txBody>
      </p:sp>
      <p:pic>
        <p:nvPicPr>
          <p:cNvPr id="2" name="图片 1">
            <a:extLst>
              <a:ext uri="{FF2B5EF4-FFF2-40B4-BE49-F238E27FC236}">
                <a16:creationId xmlns:a16="http://schemas.microsoft.com/office/drawing/2014/main" id="{9F58E601-6561-49BA-8588-C76309075BDB}"/>
              </a:ext>
            </a:extLst>
          </p:cNvPr>
          <p:cNvPicPr>
            <a:picLocks noChangeAspect="1"/>
          </p:cNvPicPr>
          <p:nvPr/>
        </p:nvPicPr>
        <p:blipFill>
          <a:blip r:embed="rId2"/>
          <a:stretch>
            <a:fillRect/>
          </a:stretch>
        </p:blipFill>
        <p:spPr>
          <a:xfrm>
            <a:off x="1584572" y="1014397"/>
            <a:ext cx="3393355" cy="3421300"/>
          </a:xfrm>
          <a:prstGeom prst="rect">
            <a:avLst/>
          </a:prstGeom>
        </p:spPr>
      </p:pic>
      <p:sp>
        <p:nvSpPr>
          <p:cNvPr id="9" name="right-arrowheads_44810">
            <a:extLst>
              <a:ext uri="{FF2B5EF4-FFF2-40B4-BE49-F238E27FC236}">
                <a16:creationId xmlns:a16="http://schemas.microsoft.com/office/drawing/2014/main" id="{C012570E-4966-41B3-B2D4-E3E094A0AD02}"/>
              </a:ext>
            </a:extLst>
          </p:cNvPr>
          <p:cNvSpPr>
            <a:spLocks noChangeAspect="1"/>
          </p:cNvSpPr>
          <p:nvPr/>
        </p:nvSpPr>
        <p:spPr bwMode="auto">
          <a:xfrm rot="16200000">
            <a:off x="6820109" y="2016371"/>
            <a:ext cx="442242" cy="432000"/>
          </a:xfrm>
          <a:custGeom>
            <a:avLst/>
            <a:gdLst>
              <a:gd name="T0" fmla="*/ 59 w 415"/>
              <a:gd name="T1" fmla="*/ 406 h 406"/>
              <a:gd name="T2" fmla="*/ 25 w 415"/>
              <a:gd name="T3" fmla="*/ 394 h 406"/>
              <a:gd name="T4" fmla="*/ 19 w 415"/>
              <a:gd name="T5" fmla="*/ 318 h 406"/>
              <a:gd name="T6" fmla="*/ 114 w 415"/>
              <a:gd name="T7" fmla="*/ 206 h 406"/>
              <a:gd name="T8" fmla="*/ 19 w 415"/>
              <a:gd name="T9" fmla="*/ 94 h 406"/>
              <a:gd name="T10" fmla="*/ 25 w 415"/>
              <a:gd name="T11" fmla="*/ 19 h 406"/>
              <a:gd name="T12" fmla="*/ 100 w 415"/>
              <a:gd name="T13" fmla="*/ 25 h 406"/>
              <a:gd name="T14" fmla="*/ 225 w 415"/>
              <a:gd name="T15" fmla="*/ 172 h 406"/>
              <a:gd name="T16" fmla="*/ 225 w 415"/>
              <a:gd name="T17" fmla="*/ 241 h 406"/>
              <a:gd name="T18" fmla="*/ 100 w 415"/>
              <a:gd name="T19" fmla="*/ 388 h 406"/>
              <a:gd name="T20" fmla="*/ 59 w 415"/>
              <a:gd name="T21" fmla="*/ 406 h 406"/>
              <a:gd name="T22" fmla="*/ 273 w 415"/>
              <a:gd name="T23" fmla="*/ 388 h 406"/>
              <a:gd name="T24" fmla="*/ 398 w 415"/>
              <a:gd name="T25" fmla="*/ 241 h 406"/>
              <a:gd name="T26" fmla="*/ 398 w 415"/>
              <a:gd name="T27" fmla="*/ 172 h 406"/>
              <a:gd name="T28" fmla="*/ 273 w 415"/>
              <a:gd name="T29" fmla="*/ 25 h 406"/>
              <a:gd name="T30" fmla="*/ 198 w 415"/>
              <a:gd name="T31" fmla="*/ 19 h 406"/>
              <a:gd name="T32" fmla="*/ 192 w 415"/>
              <a:gd name="T33" fmla="*/ 94 h 406"/>
              <a:gd name="T34" fmla="*/ 287 w 415"/>
              <a:gd name="T35" fmla="*/ 206 h 406"/>
              <a:gd name="T36" fmla="*/ 192 w 415"/>
              <a:gd name="T37" fmla="*/ 318 h 406"/>
              <a:gd name="T38" fmla="*/ 198 w 415"/>
              <a:gd name="T39" fmla="*/ 394 h 406"/>
              <a:gd name="T40" fmla="*/ 232 w 415"/>
              <a:gd name="T41" fmla="*/ 406 h 406"/>
              <a:gd name="T42" fmla="*/ 273 w 415"/>
              <a:gd name="T43" fmla="*/ 388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15" h="406">
                <a:moveTo>
                  <a:pt x="59" y="406"/>
                </a:moveTo>
                <a:cubicBezTo>
                  <a:pt x="47" y="406"/>
                  <a:pt x="35" y="402"/>
                  <a:pt x="25" y="394"/>
                </a:cubicBezTo>
                <a:cubicBezTo>
                  <a:pt x="2" y="375"/>
                  <a:pt x="0" y="341"/>
                  <a:pt x="19" y="318"/>
                </a:cubicBezTo>
                <a:lnTo>
                  <a:pt x="114" y="206"/>
                </a:lnTo>
                <a:lnTo>
                  <a:pt x="19" y="94"/>
                </a:lnTo>
                <a:cubicBezTo>
                  <a:pt x="0" y="71"/>
                  <a:pt x="2" y="38"/>
                  <a:pt x="25" y="19"/>
                </a:cubicBezTo>
                <a:cubicBezTo>
                  <a:pt x="47" y="0"/>
                  <a:pt x="81" y="2"/>
                  <a:pt x="100" y="25"/>
                </a:cubicBezTo>
                <a:lnTo>
                  <a:pt x="225" y="172"/>
                </a:lnTo>
                <a:cubicBezTo>
                  <a:pt x="242" y="192"/>
                  <a:pt x="242" y="221"/>
                  <a:pt x="225" y="241"/>
                </a:cubicBezTo>
                <a:lnTo>
                  <a:pt x="100" y="388"/>
                </a:lnTo>
                <a:cubicBezTo>
                  <a:pt x="89" y="400"/>
                  <a:pt x="74" y="406"/>
                  <a:pt x="59" y="406"/>
                </a:cubicBezTo>
                <a:close/>
                <a:moveTo>
                  <a:pt x="273" y="388"/>
                </a:moveTo>
                <a:lnTo>
                  <a:pt x="398" y="241"/>
                </a:lnTo>
                <a:cubicBezTo>
                  <a:pt x="415" y="221"/>
                  <a:pt x="415" y="192"/>
                  <a:pt x="398" y="172"/>
                </a:cubicBezTo>
                <a:lnTo>
                  <a:pt x="273" y="25"/>
                </a:lnTo>
                <a:cubicBezTo>
                  <a:pt x="254" y="2"/>
                  <a:pt x="220" y="0"/>
                  <a:pt x="198" y="19"/>
                </a:cubicBezTo>
                <a:cubicBezTo>
                  <a:pt x="175" y="38"/>
                  <a:pt x="173" y="71"/>
                  <a:pt x="192" y="94"/>
                </a:cubicBezTo>
                <a:lnTo>
                  <a:pt x="287" y="206"/>
                </a:lnTo>
                <a:lnTo>
                  <a:pt x="192" y="318"/>
                </a:lnTo>
                <a:cubicBezTo>
                  <a:pt x="173" y="341"/>
                  <a:pt x="175" y="375"/>
                  <a:pt x="198" y="394"/>
                </a:cubicBezTo>
                <a:cubicBezTo>
                  <a:pt x="208" y="402"/>
                  <a:pt x="220" y="406"/>
                  <a:pt x="232" y="406"/>
                </a:cubicBezTo>
                <a:cubicBezTo>
                  <a:pt x="247" y="406"/>
                  <a:pt x="262" y="400"/>
                  <a:pt x="273" y="388"/>
                </a:cubicBezTo>
                <a:close/>
              </a:path>
            </a:pathLst>
          </a:custGeom>
          <a:solidFill>
            <a:schemeClr val="bg1">
              <a:lumMod val="85000"/>
            </a:schemeClr>
          </a:solidFill>
          <a:ln>
            <a:noFill/>
          </a:ln>
        </p:spPr>
        <p:txBody>
          <a:bodyPr/>
          <a:lstStyle/>
          <a:p>
            <a:pPr>
              <a:lnSpc>
                <a:spcPct val="130000"/>
              </a:lnSpc>
            </a:pPr>
            <a:endParaRPr lang="zh-CN" altLang="en-US" dirty="0">
              <a:cs typeface="+mn-ea"/>
              <a:sym typeface="+mn-lt"/>
            </a:endParaRPr>
          </a:p>
        </p:txBody>
      </p:sp>
      <p:sp>
        <p:nvSpPr>
          <p:cNvPr id="10" name="right-arrowheads_44810">
            <a:extLst>
              <a:ext uri="{FF2B5EF4-FFF2-40B4-BE49-F238E27FC236}">
                <a16:creationId xmlns:a16="http://schemas.microsoft.com/office/drawing/2014/main" id="{6E938DC8-0214-4844-8F65-80EE7E133015}"/>
              </a:ext>
            </a:extLst>
          </p:cNvPr>
          <p:cNvSpPr>
            <a:spLocks noChangeAspect="1"/>
          </p:cNvSpPr>
          <p:nvPr/>
        </p:nvSpPr>
        <p:spPr bwMode="auto">
          <a:xfrm rot="16200000" flipH="1">
            <a:off x="4756806" y="4136288"/>
            <a:ext cx="442242" cy="432000"/>
          </a:xfrm>
          <a:custGeom>
            <a:avLst/>
            <a:gdLst>
              <a:gd name="T0" fmla="*/ 59 w 415"/>
              <a:gd name="T1" fmla="*/ 406 h 406"/>
              <a:gd name="T2" fmla="*/ 25 w 415"/>
              <a:gd name="T3" fmla="*/ 394 h 406"/>
              <a:gd name="T4" fmla="*/ 19 w 415"/>
              <a:gd name="T5" fmla="*/ 318 h 406"/>
              <a:gd name="T6" fmla="*/ 114 w 415"/>
              <a:gd name="T7" fmla="*/ 206 h 406"/>
              <a:gd name="T8" fmla="*/ 19 w 415"/>
              <a:gd name="T9" fmla="*/ 94 h 406"/>
              <a:gd name="T10" fmla="*/ 25 w 415"/>
              <a:gd name="T11" fmla="*/ 19 h 406"/>
              <a:gd name="T12" fmla="*/ 100 w 415"/>
              <a:gd name="T13" fmla="*/ 25 h 406"/>
              <a:gd name="T14" fmla="*/ 225 w 415"/>
              <a:gd name="T15" fmla="*/ 172 h 406"/>
              <a:gd name="T16" fmla="*/ 225 w 415"/>
              <a:gd name="T17" fmla="*/ 241 h 406"/>
              <a:gd name="T18" fmla="*/ 100 w 415"/>
              <a:gd name="T19" fmla="*/ 388 h 406"/>
              <a:gd name="T20" fmla="*/ 59 w 415"/>
              <a:gd name="T21" fmla="*/ 406 h 406"/>
              <a:gd name="T22" fmla="*/ 273 w 415"/>
              <a:gd name="T23" fmla="*/ 388 h 406"/>
              <a:gd name="T24" fmla="*/ 398 w 415"/>
              <a:gd name="T25" fmla="*/ 241 h 406"/>
              <a:gd name="T26" fmla="*/ 398 w 415"/>
              <a:gd name="T27" fmla="*/ 172 h 406"/>
              <a:gd name="T28" fmla="*/ 273 w 415"/>
              <a:gd name="T29" fmla="*/ 25 h 406"/>
              <a:gd name="T30" fmla="*/ 198 w 415"/>
              <a:gd name="T31" fmla="*/ 19 h 406"/>
              <a:gd name="T32" fmla="*/ 192 w 415"/>
              <a:gd name="T33" fmla="*/ 94 h 406"/>
              <a:gd name="T34" fmla="*/ 287 w 415"/>
              <a:gd name="T35" fmla="*/ 206 h 406"/>
              <a:gd name="T36" fmla="*/ 192 w 415"/>
              <a:gd name="T37" fmla="*/ 318 h 406"/>
              <a:gd name="T38" fmla="*/ 198 w 415"/>
              <a:gd name="T39" fmla="*/ 394 h 406"/>
              <a:gd name="T40" fmla="*/ 232 w 415"/>
              <a:gd name="T41" fmla="*/ 406 h 406"/>
              <a:gd name="T42" fmla="*/ 273 w 415"/>
              <a:gd name="T43" fmla="*/ 388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15" h="406">
                <a:moveTo>
                  <a:pt x="59" y="406"/>
                </a:moveTo>
                <a:cubicBezTo>
                  <a:pt x="47" y="406"/>
                  <a:pt x="35" y="402"/>
                  <a:pt x="25" y="394"/>
                </a:cubicBezTo>
                <a:cubicBezTo>
                  <a:pt x="2" y="375"/>
                  <a:pt x="0" y="341"/>
                  <a:pt x="19" y="318"/>
                </a:cubicBezTo>
                <a:lnTo>
                  <a:pt x="114" y="206"/>
                </a:lnTo>
                <a:lnTo>
                  <a:pt x="19" y="94"/>
                </a:lnTo>
                <a:cubicBezTo>
                  <a:pt x="0" y="71"/>
                  <a:pt x="2" y="38"/>
                  <a:pt x="25" y="19"/>
                </a:cubicBezTo>
                <a:cubicBezTo>
                  <a:pt x="47" y="0"/>
                  <a:pt x="81" y="2"/>
                  <a:pt x="100" y="25"/>
                </a:cubicBezTo>
                <a:lnTo>
                  <a:pt x="225" y="172"/>
                </a:lnTo>
                <a:cubicBezTo>
                  <a:pt x="242" y="192"/>
                  <a:pt x="242" y="221"/>
                  <a:pt x="225" y="241"/>
                </a:cubicBezTo>
                <a:lnTo>
                  <a:pt x="100" y="388"/>
                </a:lnTo>
                <a:cubicBezTo>
                  <a:pt x="89" y="400"/>
                  <a:pt x="74" y="406"/>
                  <a:pt x="59" y="406"/>
                </a:cubicBezTo>
                <a:close/>
                <a:moveTo>
                  <a:pt x="273" y="388"/>
                </a:moveTo>
                <a:lnTo>
                  <a:pt x="398" y="241"/>
                </a:lnTo>
                <a:cubicBezTo>
                  <a:pt x="415" y="221"/>
                  <a:pt x="415" y="192"/>
                  <a:pt x="398" y="172"/>
                </a:cubicBezTo>
                <a:lnTo>
                  <a:pt x="273" y="25"/>
                </a:lnTo>
                <a:cubicBezTo>
                  <a:pt x="254" y="2"/>
                  <a:pt x="220" y="0"/>
                  <a:pt x="198" y="19"/>
                </a:cubicBezTo>
                <a:cubicBezTo>
                  <a:pt x="175" y="38"/>
                  <a:pt x="173" y="71"/>
                  <a:pt x="192" y="94"/>
                </a:cubicBezTo>
                <a:lnTo>
                  <a:pt x="287" y="206"/>
                </a:lnTo>
                <a:lnTo>
                  <a:pt x="192" y="318"/>
                </a:lnTo>
                <a:cubicBezTo>
                  <a:pt x="173" y="341"/>
                  <a:pt x="175" y="375"/>
                  <a:pt x="198" y="394"/>
                </a:cubicBezTo>
                <a:cubicBezTo>
                  <a:pt x="208" y="402"/>
                  <a:pt x="220" y="406"/>
                  <a:pt x="232" y="406"/>
                </a:cubicBezTo>
                <a:cubicBezTo>
                  <a:pt x="247" y="406"/>
                  <a:pt x="262" y="400"/>
                  <a:pt x="273" y="388"/>
                </a:cubicBezTo>
                <a:close/>
              </a:path>
            </a:pathLst>
          </a:custGeom>
          <a:solidFill>
            <a:schemeClr val="bg1">
              <a:lumMod val="85000"/>
            </a:schemeClr>
          </a:solidFill>
          <a:ln>
            <a:noFill/>
          </a:ln>
        </p:spPr>
        <p:txBody>
          <a:bodyPr/>
          <a:lstStyle/>
          <a:p>
            <a:pPr>
              <a:lnSpc>
                <a:spcPct val="130000"/>
              </a:lnSpc>
            </a:pPr>
            <a:endParaRPr lang="zh-CN" altLang="en-US" dirty="0">
              <a:cs typeface="+mn-ea"/>
              <a:sym typeface="+mn-lt"/>
            </a:endParaRPr>
          </a:p>
        </p:txBody>
      </p:sp>
      <p:pic>
        <p:nvPicPr>
          <p:cNvPr id="2050" name="Picture 2" descr="Integrating Machine Learning with Human Knowledge - ScienceDirect">
            <a:extLst>
              <a:ext uri="{FF2B5EF4-FFF2-40B4-BE49-F238E27FC236}">
                <a16:creationId xmlns:a16="http://schemas.microsoft.com/office/drawing/2014/main" id="{D6D3B794-DDE4-4883-B6B1-4529FA25F43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00530" y="2649760"/>
            <a:ext cx="4018807" cy="3571875"/>
          </a:xfrm>
          <a:prstGeom prst="rect">
            <a:avLst/>
          </a:prstGeom>
          <a:noFill/>
          <a:extLst>
            <a:ext uri="{909E8E84-426E-40DD-AFC4-6F175D3DCCD1}">
              <a14:hiddenFill xmlns:a14="http://schemas.microsoft.com/office/drawing/2010/main">
                <a:solidFill>
                  <a:srgbClr val="FFFFFF"/>
                </a:solidFill>
              </a14:hiddenFill>
            </a:ext>
          </a:extLst>
        </p:spPr>
      </p:pic>
      <p:sp>
        <p:nvSpPr>
          <p:cNvPr id="25" name="íŝļiḓè">
            <a:extLst>
              <a:ext uri="{FF2B5EF4-FFF2-40B4-BE49-F238E27FC236}">
                <a16:creationId xmlns:a16="http://schemas.microsoft.com/office/drawing/2014/main" id="{3ED7B575-4E78-487D-A609-52B90F29A2A5}"/>
              </a:ext>
            </a:extLst>
          </p:cNvPr>
          <p:cNvSpPr/>
          <p:nvPr/>
        </p:nvSpPr>
        <p:spPr bwMode="auto">
          <a:xfrm>
            <a:off x="2073198" y="4482732"/>
            <a:ext cx="2869596" cy="1981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45720" rIns="0" bIns="45720" anchor="t" anchorCtr="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lnSpc>
                <a:spcPct val="130000"/>
              </a:lnSpc>
              <a:spcBef>
                <a:spcPct val="0"/>
              </a:spcBef>
              <a:spcAft>
                <a:spcPct val="0"/>
              </a:spcAft>
              <a:defRPr/>
            </a:pPr>
            <a:r>
              <a:rPr lang="en-US" altLang="zh-CN" sz="2000" b="1" dirty="0">
                <a:solidFill>
                  <a:schemeClr val="accent3"/>
                </a:solidFill>
                <a:cs typeface="+mn-ea"/>
                <a:sym typeface="+mn-lt"/>
              </a:rPr>
              <a:t>Author: </a:t>
            </a:r>
            <a:r>
              <a:rPr lang="en-US" altLang="zh-CN" sz="2000" b="1" dirty="0" err="1">
                <a:solidFill>
                  <a:schemeClr val="accent3"/>
                </a:solidFill>
                <a:cs typeface="+mn-ea"/>
                <a:sym typeface="+mn-lt"/>
              </a:rPr>
              <a:t>Su</a:t>
            </a:r>
            <a:r>
              <a:rPr lang="en-US" altLang="zh-CN" sz="2000" b="1" dirty="0">
                <a:solidFill>
                  <a:schemeClr val="accent3"/>
                </a:solidFill>
                <a:cs typeface="+mn-ea"/>
                <a:sym typeface="+mn-lt"/>
              </a:rPr>
              <a:t> and Zhou</a:t>
            </a:r>
          </a:p>
          <a:p>
            <a:pPr>
              <a:lnSpc>
                <a:spcPct val="130000"/>
              </a:lnSpc>
              <a:spcBef>
                <a:spcPct val="0"/>
              </a:spcBef>
              <a:spcAft>
                <a:spcPct val="0"/>
              </a:spcAft>
              <a:defRPr/>
            </a:pPr>
            <a:r>
              <a:rPr lang="en-US" altLang="zh-CN" sz="2000" b="1" dirty="0">
                <a:solidFill>
                  <a:srgbClr val="EAB908"/>
                </a:solidFill>
                <a:cs typeface="+mn-ea"/>
                <a:sym typeface="+mn-lt"/>
              </a:rPr>
              <a:t>Year: 2024</a:t>
            </a:r>
            <a:endParaRPr lang="en-US" altLang="zh-CN" sz="2000" b="1" dirty="0">
              <a:solidFill>
                <a:schemeClr val="accent3"/>
              </a:solidFill>
              <a:cs typeface="+mn-ea"/>
              <a:sym typeface="+mn-lt"/>
            </a:endParaRPr>
          </a:p>
          <a:p>
            <a:pPr>
              <a:lnSpc>
                <a:spcPct val="130000"/>
              </a:lnSpc>
              <a:spcBef>
                <a:spcPct val="0"/>
              </a:spcBef>
              <a:spcAft>
                <a:spcPct val="0"/>
              </a:spcAft>
              <a:defRPr/>
            </a:pPr>
            <a:r>
              <a:rPr lang="en-US" altLang="zh-CN" dirty="0"/>
              <a:t>Topic: The integration of </a:t>
            </a:r>
            <a:r>
              <a:rPr lang="en-US" altLang="zh-CN" dirty="0" err="1"/>
              <a:t>ChatGPT</a:t>
            </a:r>
            <a:r>
              <a:rPr lang="en-US" altLang="zh-CN" dirty="0"/>
              <a:t> into education</a:t>
            </a:r>
            <a:endParaRPr kumimoji="0" lang="en-US" altLang="zh-CN" sz="2000" b="0" i="0" u="none" strike="noStrike" kern="1200" cap="none" spc="0" normalizeH="0" baseline="0" noProof="0" dirty="0">
              <a:ln>
                <a:noFill/>
              </a:ln>
              <a:solidFill>
                <a:srgbClr val="000000"/>
              </a:solidFill>
              <a:effectLst/>
              <a:uLnTx/>
              <a:uFillTx/>
              <a:cs typeface="+mn-ea"/>
              <a:sym typeface="+mn-lt"/>
            </a:endParaRPr>
          </a:p>
        </p:txBody>
      </p:sp>
    </p:spTree>
    <p:extLst>
      <p:ext uri="{BB962C8B-B14F-4D97-AF65-F5344CB8AC3E}">
        <p14:creationId xmlns:p14="http://schemas.microsoft.com/office/powerpoint/2010/main" val="375630205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LIDE.GUIDESSETTING" val="{&quot;Id&quot;:null,&quot;Name&quot;:&quot;正常&quot;,&quot;HeaderHeight&quot;:15.0,&quot;FooterHeight&quot;:9.0,&quot;SideMargin&quot;:5.5,&quot;TopMargin&quot;:0.0,&quot;BottomMargin&quot;:0.0,&quot;IntervalMargin&quot;:1.5,&quot;SettingType&quot;:&quot;System&quot;}"/>
  <p:tag name="COMMONDATA" val="eyJoZGlkIjoiOGNjNjgyOWVhYjU5NjMwNzYxMDhlOWU2MTg0NTU5Y2YifQ=="/>
</p:tagLst>
</file>

<file path=ppt/theme/theme1.xml><?xml version="1.0" encoding="utf-8"?>
<a:theme xmlns:a="http://schemas.openxmlformats.org/drawingml/2006/main" name="Office 主题​​">
  <a:themeElements>
    <a:clrScheme name="SEU">
      <a:dk1>
        <a:srgbClr val="000000"/>
      </a:dk1>
      <a:lt1>
        <a:srgbClr val="FFFFFF"/>
      </a:lt1>
      <a:dk2>
        <a:srgbClr val="44546A"/>
      </a:dk2>
      <a:lt2>
        <a:srgbClr val="E7E6E6"/>
      </a:lt2>
      <a:accent1>
        <a:srgbClr val="505122"/>
      </a:accent1>
      <a:accent2>
        <a:srgbClr val="FDCA04"/>
      </a:accent2>
      <a:accent3>
        <a:srgbClr val="00529D"/>
      </a:accent3>
      <a:accent4>
        <a:srgbClr val="B01417"/>
      </a:accent4>
      <a:accent5>
        <a:srgbClr val="7F7611"/>
      </a:accent5>
      <a:accent6>
        <a:srgbClr val="5D6B70"/>
      </a:accent6>
      <a:hlink>
        <a:srgbClr val="868A8C"/>
      </a:hlink>
      <a:folHlink>
        <a:srgbClr val="C2C6C8"/>
      </a:folHlink>
    </a:clrScheme>
    <a:fontScheme name="ncg3nh5f">
      <a:majorFont>
        <a:latin typeface="Microsoft YaHei"/>
        <a:ea typeface="Microsoft YaHei"/>
        <a:cs typeface=""/>
      </a:majorFont>
      <a:minorFont>
        <a:latin typeface="Microsoft YaHei"/>
        <a:ea typeface="Microsoft YaHe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a:solidFill>
            <a:srgbClr val="FF0000"/>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PLUS">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自定义 754">
    <a:dk1>
      <a:srgbClr val="000000"/>
    </a:dk1>
    <a:lt1>
      <a:srgbClr val="FFFFFF"/>
    </a:lt1>
    <a:dk2>
      <a:srgbClr val="0C0E1F"/>
    </a:dk2>
    <a:lt2>
      <a:srgbClr val="FEFFFF"/>
    </a:lt2>
    <a:accent1>
      <a:srgbClr val="04CD9E"/>
    </a:accent1>
    <a:accent2>
      <a:srgbClr val="80E214"/>
    </a:accent2>
    <a:accent3>
      <a:srgbClr val="119FBE"/>
    </a:accent3>
    <a:accent4>
      <a:srgbClr val="EBC279"/>
    </a:accent4>
    <a:accent5>
      <a:srgbClr val="F95F5F"/>
    </a:accent5>
    <a:accent6>
      <a:srgbClr val="A15CFF"/>
    </a:accent6>
    <a:hlink>
      <a:srgbClr val="304FFE"/>
    </a:hlink>
    <a:folHlink>
      <a:srgbClr val="492067"/>
    </a:folHlink>
  </a:clrScheme>
  <a:fontScheme name="自定义 2">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0.xml><?xml version="1.0" encoding="utf-8"?>
<a:themeOverride xmlns:a="http://schemas.openxmlformats.org/drawingml/2006/main">
  <a:clrScheme name="自定义 754">
    <a:dk1>
      <a:srgbClr val="000000"/>
    </a:dk1>
    <a:lt1>
      <a:srgbClr val="FFFFFF"/>
    </a:lt1>
    <a:dk2>
      <a:srgbClr val="0C0E1F"/>
    </a:dk2>
    <a:lt2>
      <a:srgbClr val="FEFFFF"/>
    </a:lt2>
    <a:accent1>
      <a:srgbClr val="04CD9E"/>
    </a:accent1>
    <a:accent2>
      <a:srgbClr val="80E214"/>
    </a:accent2>
    <a:accent3>
      <a:srgbClr val="119FBE"/>
    </a:accent3>
    <a:accent4>
      <a:srgbClr val="EBC279"/>
    </a:accent4>
    <a:accent5>
      <a:srgbClr val="F95F5F"/>
    </a:accent5>
    <a:accent6>
      <a:srgbClr val="A15CFF"/>
    </a:accent6>
    <a:hlink>
      <a:srgbClr val="304FFE"/>
    </a:hlink>
    <a:folHlink>
      <a:srgbClr val="492067"/>
    </a:folHlink>
  </a:clrScheme>
  <a:fontScheme name="自定义 2">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1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13.xml><?xml version="1.0" encoding="utf-8"?>
<a:themeOverride xmlns:a="http://schemas.openxmlformats.org/drawingml/2006/main">
  <a:clrScheme name="自定义 754">
    <a:dk1>
      <a:srgbClr val="000000"/>
    </a:dk1>
    <a:lt1>
      <a:srgbClr val="FFFFFF"/>
    </a:lt1>
    <a:dk2>
      <a:srgbClr val="0C0E1F"/>
    </a:dk2>
    <a:lt2>
      <a:srgbClr val="FEFFFF"/>
    </a:lt2>
    <a:accent1>
      <a:srgbClr val="04CD9E"/>
    </a:accent1>
    <a:accent2>
      <a:srgbClr val="80E214"/>
    </a:accent2>
    <a:accent3>
      <a:srgbClr val="119FBE"/>
    </a:accent3>
    <a:accent4>
      <a:srgbClr val="EBC279"/>
    </a:accent4>
    <a:accent5>
      <a:srgbClr val="F95F5F"/>
    </a:accent5>
    <a:accent6>
      <a:srgbClr val="A15CFF"/>
    </a:accent6>
    <a:hlink>
      <a:srgbClr val="304FFE"/>
    </a:hlink>
    <a:folHlink>
      <a:srgbClr val="492067"/>
    </a:folHlink>
  </a:clrScheme>
  <a:fontScheme name="自定义 2">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4.xml><?xml version="1.0" encoding="utf-8"?>
<a:themeOverride xmlns:a="http://schemas.openxmlformats.org/drawingml/2006/main">
  <a:clrScheme name="自定义 754">
    <a:dk1>
      <a:srgbClr val="000000"/>
    </a:dk1>
    <a:lt1>
      <a:srgbClr val="FFFFFF"/>
    </a:lt1>
    <a:dk2>
      <a:srgbClr val="0C0E1F"/>
    </a:dk2>
    <a:lt2>
      <a:srgbClr val="FEFFFF"/>
    </a:lt2>
    <a:accent1>
      <a:srgbClr val="04CD9E"/>
    </a:accent1>
    <a:accent2>
      <a:srgbClr val="80E214"/>
    </a:accent2>
    <a:accent3>
      <a:srgbClr val="119FBE"/>
    </a:accent3>
    <a:accent4>
      <a:srgbClr val="EBC279"/>
    </a:accent4>
    <a:accent5>
      <a:srgbClr val="F95F5F"/>
    </a:accent5>
    <a:accent6>
      <a:srgbClr val="A15CFF"/>
    </a:accent6>
    <a:hlink>
      <a:srgbClr val="304FFE"/>
    </a:hlink>
    <a:folHlink>
      <a:srgbClr val="492067"/>
    </a:folHlink>
  </a:clrScheme>
  <a:fontScheme name="自定义 2">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自定义 754">
    <a:dk1>
      <a:srgbClr val="000000"/>
    </a:dk1>
    <a:lt1>
      <a:srgbClr val="FFFFFF"/>
    </a:lt1>
    <a:dk2>
      <a:srgbClr val="0C0E1F"/>
    </a:dk2>
    <a:lt2>
      <a:srgbClr val="FEFFFF"/>
    </a:lt2>
    <a:accent1>
      <a:srgbClr val="04CD9E"/>
    </a:accent1>
    <a:accent2>
      <a:srgbClr val="80E214"/>
    </a:accent2>
    <a:accent3>
      <a:srgbClr val="119FBE"/>
    </a:accent3>
    <a:accent4>
      <a:srgbClr val="EBC279"/>
    </a:accent4>
    <a:accent5>
      <a:srgbClr val="F95F5F"/>
    </a:accent5>
    <a:accent6>
      <a:srgbClr val="A15CFF"/>
    </a:accent6>
    <a:hlink>
      <a:srgbClr val="304FFE"/>
    </a:hlink>
    <a:folHlink>
      <a:srgbClr val="492067"/>
    </a:folHlink>
  </a:clrScheme>
  <a:fontScheme name="自定义 2">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5.xml><?xml version="1.0" encoding="utf-8"?>
<a:themeOverride xmlns:a="http://schemas.openxmlformats.org/drawingml/2006/main">
  <a:clrScheme name="自定义 754">
    <a:dk1>
      <a:srgbClr val="000000"/>
    </a:dk1>
    <a:lt1>
      <a:srgbClr val="FFFFFF"/>
    </a:lt1>
    <a:dk2>
      <a:srgbClr val="0C0E1F"/>
    </a:dk2>
    <a:lt2>
      <a:srgbClr val="FEFFFF"/>
    </a:lt2>
    <a:accent1>
      <a:srgbClr val="04CD9E"/>
    </a:accent1>
    <a:accent2>
      <a:srgbClr val="80E214"/>
    </a:accent2>
    <a:accent3>
      <a:srgbClr val="119FBE"/>
    </a:accent3>
    <a:accent4>
      <a:srgbClr val="EBC279"/>
    </a:accent4>
    <a:accent5>
      <a:srgbClr val="F95F5F"/>
    </a:accent5>
    <a:accent6>
      <a:srgbClr val="A15CFF"/>
    </a:accent6>
    <a:hlink>
      <a:srgbClr val="304FFE"/>
    </a:hlink>
    <a:folHlink>
      <a:srgbClr val="492067"/>
    </a:folHlink>
  </a:clrScheme>
  <a:fontScheme name="自定义 2">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6.xml><?xml version="1.0" encoding="utf-8"?>
<a:themeOverride xmlns:a="http://schemas.openxmlformats.org/drawingml/2006/main">
  <a:clrScheme name="自定义 754">
    <a:dk1>
      <a:srgbClr val="000000"/>
    </a:dk1>
    <a:lt1>
      <a:srgbClr val="FFFFFF"/>
    </a:lt1>
    <a:dk2>
      <a:srgbClr val="0C0E1F"/>
    </a:dk2>
    <a:lt2>
      <a:srgbClr val="FEFFFF"/>
    </a:lt2>
    <a:accent1>
      <a:srgbClr val="04CD9E"/>
    </a:accent1>
    <a:accent2>
      <a:srgbClr val="80E214"/>
    </a:accent2>
    <a:accent3>
      <a:srgbClr val="119FBE"/>
    </a:accent3>
    <a:accent4>
      <a:srgbClr val="EBC279"/>
    </a:accent4>
    <a:accent5>
      <a:srgbClr val="F95F5F"/>
    </a:accent5>
    <a:accent6>
      <a:srgbClr val="A15CFF"/>
    </a:accent6>
    <a:hlink>
      <a:srgbClr val="304FFE"/>
    </a:hlink>
    <a:folHlink>
      <a:srgbClr val="492067"/>
    </a:folHlink>
  </a:clrScheme>
  <a:fontScheme name="自定义 2">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7.xml><?xml version="1.0" encoding="utf-8"?>
<a:themeOverride xmlns:a="http://schemas.openxmlformats.org/drawingml/2006/main">
  <a:clrScheme name="自定义 754">
    <a:dk1>
      <a:srgbClr val="000000"/>
    </a:dk1>
    <a:lt1>
      <a:srgbClr val="FFFFFF"/>
    </a:lt1>
    <a:dk2>
      <a:srgbClr val="0C0E1F"/>
    </a:dk2>
    <a:lt2>
      <a:srgbClr val="FEFFFF"/>
    </a:lt2>
    <a:accent1>
      <a:srgbClr val="04CD9E"/>
    </a:accent1>
    <a:accent2>
      <a:srgbClr val="80E214"/>
    </a:accent2>
    <a:accent3>
      <a:srgbClr val="119FBE"/>
    </a:accent3>
    <a:accent4>
      <a:srgbClr val="EBC279"/>
    </a:accent4>
    <a:accent5>
      <a:srgbClr val="F95F5F"/>
    </a:accent5>
    <a:accent6>
      <a:srgbClr val="A15CFF"/>
    </a:accent6>
    <a:hlink>
      <a:srgbClr val="304FFE"/>
    </a:hlink>
    <a:folHlink>
      <a:srgbClr val="492067"/>
    </a:folHlink>
  </a:clrScheme>
  <a:fontScheme name="自定义 2">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8.xml><?xml version="1.0" encoding="utf-8"?>
<a:themeOverride xmlns:a="http://schemas.openxmlformats.org/drawingml/2006/main">
  <a:clrScheme name="自定义 754">
    <a:dk1>
      <a:srgbClr val="000000"/>
    </a:dk1>
    <a:lt1>
      <a:srgbClr val="FFFFFF"/>
    </a:lt1>
    <a:dk2>
      <a:srgbClr val="0C0E1F"/>
    </a:dk2>
    <a:lt2>
      <a:srgbClr val="FEFFFF"/>
    </a:lt2>
    <a:accent1>
      <a:srgbClr val="04CD9E"/>
    </a:accent1>
    <a:accent2>
      <a:srgbClr val="80E214"/>
    </a:accent2>
    <a:accent3>
      <a:srgbClr val="119FBE"/>
    </a:accent3>
    <a:accent4>
      <a:srgbClr val="EBC279"/>
    </a:accent4>
    <a:accent5>
      <a:srgbClr val="F95F5F"/>
    </a:accent5>
    <a:accent6>
      <a:srgbClr val="A15CFF"/>
    </a:accent6>
    <a:hlink>
      <a:srgbClr val="304FFE"/>
    </a:hlink>
    <a:folHlink>
      <a:srgbClr val="492067"/>
    </a:folHlink>
  </a:clrScheme>
  <a:fontScheme name="自定义 2">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9.xml><?xml version="1.0" encoding="utf-8"?>
<a:themeOverride xmlns:a="http://schemas.openxmlformats.org/drawingml/2006/main">
  <a:clrScheme name="自定义 754">
    <a:dk1>
      <a:srgbClr val="000000"/>
    </a:dk1>
    <a:lt1>
      <a:srgbClr val="FFFFFF"/>
    </a:lt1>
    <a:dk2>
      <a:srgbClr val="0C0E1F"/>
    </a:dk2>
    <a:lt2>
      <a:srgbClr val="FEFFFF"/>
    </a:lt2>
    <a:accent1>
      <a:srgbClr val="04CD9E"/>
    </a:accent1>
    <a:accent2>
      <a:srgbClr val="80E214"/>
    </a:accent2>
    <a:accent3>
      <a:srgbClr val="119FBE"/>
    </a:accent3>
    <a:accent4>
      <a:srgbClr val="EBC279"/>
    </a:accent4>
    <a:accent5>
      <a:srgbClr val="F95F5F"/>
    </a:accent5>
    <a:accent6>
      <a:srgbClr val="A15CFF"/>
    </a:accent6>
    <a:hlink>
      <a:srgbClr val="304FFE"/>
    </a:hlink>
    <a:folHlink>
      <a:srgbClr val="492067"/>
    </a:folHlink>
  </a:clrScheme>
  <a:fontScheme name="自定义 2">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130</TotalTime>
  <Words>1988</Words>
  <Application>Microsoft Office PowerPoint</Application>
  <PresentationFormat>宽屏</PresentationFormat>
  <Paragraphs>244</Paragraphs>
  <Slides>30</Slides>
  <Notes>12</Notes>
  <HiddenSlides>0</HiddenSlides>
  <MMClips>0</MMClips>
  <ScaleCrop>false</ScaleCrop>
  <HeadingPairs>
    <vt:vector size="6" baseType="variant">
      <vt:variant>
        <vt:lpstr>已用的字体</vt:lpstr>
      </vt:variant>
      <vt:variant>
        <vt:i4>9</vt:i4>
      </vt:variant>
      <vt:variant>
        <vt:lpstr>主题</vt:lpstr>
      </vt:variant>
      <vt:variant>
        <vt:i4>2</vt:i4>
      </vt:variant>
      <vt:variant>
        <vt:lpstr>幻灯片标题</vt:lpstr>
      </vt:variant>
      <vt:variant>
        <vt:i4>30</vt:i4>
      </vt:variant>
    </vt:vector>
  </HeadingPairs>
  <TitlesOfParts>
    <vt:vector size="41" baseType="lpstr">
      <vt:lpstr>Helvetica Neue</vt:lpstr>
      <vt:lpstr>等线</vt:lpstr>
      <vt:lpstr>Microsoft YaHei</vt:lpstr>
      <vt:lpstr>Microsoft YaHei</vt:lpstr>
      <vt:lpstr>Arial</vt:lpstr>
      <vt:lpstr>Helvetica</vt:lpstr>
      <vt:lpstr>Segoe UI</vt:lpstr>
      <vt:lpstr>Times New Roman</vt:lpstr>
      <vt:lpstr>Wingdings</vt:lpstr>
      <vt:lpstr>Office 主题​​</vt:lpstr>
      <vt:lpstr>1_OfficePLUS</vt:lpstr>
      <vt:lpstr>PowerPoint 演示文稿</vt:lpstr>
      <vt:lpstr>PowerPoint 演示文稿</vt:lpstr>
      <vt:lpstr>PowerPoint 演示文稿</vt:lpstr>
      <vt:lpstr>Introduction</vt:lpstr>
      <vt:lpstr>PowerPoint 演示文稿</vt:lpstr>
      <vt:lpstr>Literature Review</vt:lpstr>
      <vt:lpstr>Literature Review</vt:lpstr>
      <vt:lpstr>Literature Review</vt:lpstr>
      <vt:lpstr>Literature Review</vt:lpstr>
      <vt:lpstr>Literature Review</vt:lpstr>
      <vt:lpstr>Literature Review</vt:lpstr>
      <vt:lpstr>PowerPoint 演示文稿</vt:lpstr>
      <vt:lpstr>Method</vt:lpstr>
      <vt:lpstr>Method</vt:lpstr>
      <vt:lpstr>Method</vt:lpstr>
      <vt:lpstr>Method</vt:lpstr>
      <vt:lpstr>Method</vt:lpstr>
      <vt:lpstr>Method</vt:lpstr>
      <vt:lpstr>PowerPoint 演示文稿</vt:lpstr>
      <vt:lpstr>Result &amp; Discussion ⭐Basic Information</vt:lpstr>
      <vt:lpstr>Result &amp; Discussion ⭐Cognitive survey</vt:lpstr>
      <vt:lpstr>Result &amp; Discussion ⭐Cognitive survey</vt:lpstr>
      <vt:lpstr>Result &amp; Discussion ⭐Usage survey</vt:lpstr>
      <vt:lpstr>Result &amp; Discussion ⭐Usage survey</vt:lpstr>
      <vt:lpstr>Result &amp; Discussion ⭐Usage survey</vt:lpstr>
      <vt:lpstr>PowerPoint 演示文稿</vt:lpstr>
      <vt:lpstr>Conclusion</vt:lpstr>
      <vt:lpstr>Acknowledgement</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叶 丁</dc:creator>
  <cp:lastModifiedBy>lenovo</cp:lastModifiedBy>
  <cp:revision>3037</cp:revision>
  <dcterms:created xsi:type="dcterms:W3CDTF">2018-12-16T05:38:00Z</dcterms:created>
  <dcterms:modified xsi:type="dcterms:W3CDTF">2024-06-05T11:19:30Z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Nuaxnuy@DESKTOP-GLORKB7</vt:lpwstr>
  </property>
  <property fmtid="{D5CDD505-2E9C-101B-9397-08002B2CF9AE}" pid="5" name="MSIP_Label_f42aa342-8706-4288-bd11-ebb85995028c_SetDate">
    <vt:lpwstr>2019-04-13T06:32:31.4153976Z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d5228a63-67d4-4fd6-959f-d3cab9a76c24</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y fmtid="{D5CDD505-2E9C-101B-9397-08002B2CF9AE}" pid="11" name="ICV">
    <vt:lpwstr>90E74E87C89249E1B90E0FED3A796FB1_12</vt:lpwstr>
  </property>
  <property fmtid="{D5CDD505-2E9C-101B-9397-08002B2CF9AE}" pid="12" name="KSOProductBuildVer">
    <vt:lpwstr>2052-12.1.0.15990</vt:lpwstr>
  </property>
</Properties>
</file>