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66" r:id="rId8"/>
    <p:sldId id="261" r:id="rId9"/>
    <p:sldId id="268" r:id="rId10"/>
    <p:sldId id="267" r:id="rId11"/>
    <p:sldId id="269" r:id="rId12"/>
    <p:sldId id="270" r:id="rId13"/>
    <p:sldId id="271" r:id="rId14"/>
    <p:sldId id="272" r:id="rId15"/>
    <p:sldId id="274" r:id="rId16"/>
    <p:sldId id="275" r:id="rId17"/>
    <p:sldId id="277" r:id="rId18"/>
    <p:sldId id="27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1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23151-8952-4282-9324-6D7FEE87A8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3110D98-C79E-432C-AA9E-3C669DEC9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2C2C85-1CAA-4F76-A707-6F1294EBB64D}"/>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9B48531F-9A1E-4FD2-A57D-5F9EDD9EB4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1B85BB-B046-40B9-9DCB-12A63E166D18}"/>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138748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8DCEB-2D5A-4966-8C86-DD5029684B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849012-D0CD-4F81-B95B-9A762B822B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0B9FD2-BDD8-4B3C-A4D9-6369C9CAED85}"/>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61C05CD6-27EF-452A-954F-52E415BDD3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49FF98-ACFD-4901-9CBB-FDFFC19FBAEC}"/>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9596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F91CB6-6F37-4EF4-A711-A63800D4C0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B47A1D-566D-4469-BEB9-E46B0C2B4F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B2369B-53B9-4FF8-902E-3F9F74F4154B}"/>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186D73B9-7670-4B81-8EF6-66C8407D9A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5BC40C-0DAC-41F2-A7E8-AE3EF76946C8}"/>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308963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DCE4-CBBE-43DC-B832-BA7AFF99E7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6F71A5-9A15-4912-88F8-ECFD72B6AF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C1BA33-8E25-4994-ADEF-A0EB1B564193}"/>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B7727BEB-89DA-4B02-B4A4-FABF5DB571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CA82C-5E97-44BF-B7F9-435A98551CB5}"/>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1775259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20DC2-7020-4480-9CBE-7B126FBC58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2C0745-384E-4A68-B91E-A25D07E00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1581BBE-CC7F-4334-B466-D98B47C15D4F}"/>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16A6A776-2D3A-4F7E-B685-7025E3DA51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1F9E06-0AC9-482A-BED0-35AD20EE608E}"/>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86722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AD192-6B5B-4C43-BD1B-5741C52FD6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C0A5F8-A059-4CFE-BFC0-D09870363D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30FAD9-2460-48D7-8116-9F098A24EA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8C8606-BA4A-4DA4-B4AB-04A1FCD8F41D}"/>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6" name="页脚占位符 5">
            <a:extLst>
              <a:ext uri="{FF2B5EF4-FFF2-40B4-BE49-F238E27FC236}">
                <a16:creationId xmlns:a16="http://schemas.microsoft.com/office/drawing/2014/main" id="{C2D4DE0E-1A5F-4E1B-920B-8AC37ED726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E5C462-52E9-4FD0-BBB8-85CEB9078211}"/>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247992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C0481-E587-4160-81A4-2CBFF2827DF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21AD01-3FCB-485B-9369-11262DB6F6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C228054-43A5-413F-893F-6405CE1BB9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04BE8D4-8DE2-4203-A488-7845B9084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69C631-A5FC-429E-95E1-8731D2F1A32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565DED-3FAB-4B8B-B09F-13764E820591}"/>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8" name="页脚占位符 7">
            <a:extLst>
              <a:ext uri="{FF2B5EF4-FFF2-40B4-BE49-F238E27FC236}">
                <a16:creationId xmlns:a16="http://schemas.microsoft.com/office/drawing/2014/main" id="{27B61EEF-D3C9-4BCC-9DAE-87B6DCDDFB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6B69B3D-E9B0-43C0-9ABF-89C5B4D17A87}"/>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160937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3E23E-CD72-40D9-9696-D08E357E1D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83482B-80E6-4A20-9A06-36F90A7C6E18}"/>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4" name="页脚占位符 3">
            <a:extLst>
              <a:ext uri="{FF2B5EF4-FFF2-40B4-BE49-F238E27FC236}">
                <a16:creationId xmlns:a16="http://schemas.microsoft.com/office/drawing/2014/main" id="{E82EEC64-CB72-4ED5-B590-DCBBEC8911A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DEC75C-7722-4227-BC9A-AF406E11556F}"/>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267471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2688F2-250C-439B-BFF7-3BC7A1C66A63}"/>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3" name="页脚占位符 2">
            <a:extLst>
              <a:ext uri="{FF2B5EF4-FFF2-40B4-BE49-F238E27FC236}">
                <a16:creationId xmlns:a16="http://schemas.microsoft.com/office/drawing/2014/main" id="{1D8F86B5-1463-4A87-95EC-967BB0E134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50BF15-E2FB-42BB-A1D1-44FD7D9CE1D9}"/>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357676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3CD2D-3E0D-4EA5-B0CA-B96F92477F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C380EB3-FB3A-43D1-BA5A-098D30F539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499A1D-9C54-421D-A718-AB0CC59CF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F149DF-8582-4511-AED5-96F68BE830B7}"/>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6" name="页脚占位符 5">
            <a:extLst>
              <a:ext uri="{FF2B5EF4-FFF2-40B4-BE49-F238E27FC236}">
                <a16:creationId xmlns:a16="http://schemas.microsoft.com/office/drawing/2014/main" id="{F8D3B3D3-9ED2-455F-AFCF-61477B2825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00DA74-087B-4669-9313-AB9EA7D7F696}"/>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23723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C86FC-F3FE-4EC1-B842-D8671F68BD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43AAF5F-C168-4C56-B81E-10315A601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D6A9E7-387E-4D12-B7EC-48271D270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4A6627-356C-4233-B30F-5FE97DC8432C}"/>
              </a:ext>
            </a:extLst>
          </p:cNvPr>
          <p:cNvSpPr>
            <a:spLocks noGrp="1"/>
          </p:cNvSpPr>
          <p:nvPr>
            <p:ph type="dt" sz="half" idx="10"/>
          </p:nvPr>
        </p:nvSpPr>
        <p:spPr/>
        <p:txBody>
          <a:bodyPr/>
          <a:lstStyle/>
          <a:p>
            <a:fld id="{19073571-891B-439B-93DA-B3195C21DD35}" type="datetimeFigureOut">
              <a:rPr lang="zh-CN" altLang="en-US" smtClean="0"/>
              <a:t>2024/9/20</a:t>
            </a:fld>
            <a:endParaRPr lang="zh-CN" altLang="en-US"/>
          </a:p>
        </p:txBody>
      </p:sp>
      <p:sp>
        <p:nvSpPr>
          <p:cNvPr id="6" name="页脚占位符 5">
            <a:extLst>
              <a:ext uri="{FF2B5EF4-FFF2-40B4-BE49-F238E27FC236}">
                <a16:creationId xmlns:a16="http://schemas.microsoft.com/office/drawing/2014/main" id="{45D4022D-8951-4639-9BCB-99E2D3B581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22BB16-CDB2-40D4-B1D9-6CBC4EDF17AB}"/>
              </a:ext>
            </a:extLst>
          </p:cNvPr>
          <p:cNvSpPr>
            <a:spLocks noGrp="1"/>
          </p:cNvSpPr>
          <p:nvPr>
            <p:ph type="sldNum" sz="quarter" idx="12"/>
          </p:nvPr>
        </p:nvSpPr>
        <p:spPr/>
        <p:txBody>
          <a:body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115080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690D93-D5CF-43AD-B2BC-CEFAD5B2E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9898DF-9FA8-429A-8E3C-63829C62A6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E01487-92B8-4DC3-8408-3EB264BAD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73571-891B-439B-93DA-B3195C21DD35}"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90899753-49E2-4F89-AD8B-16E27D5CD7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269095-5651-4390-9AB8-3E98A5E0D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9D81D-A2E8-4A60-AB03-74CB1DDB6E92}" type="slidenum">
              <a:rPr lang="zh-CN" altLang="en-US" smtClean="0"/>
              <a:t>‹#›</a:t>
            </a:fld>
            <a:endParaRPr lang="zh-CN" altLang="en-US"/>
          </a:p>
        </p:txBody>
      </p:sp>
    </p:spTree>
    <p:extLst>
      <p:ext uri="{BB962C8B-B14F-4D97-AF65-F5344CB8AC3E}">
        <p14:creationId xmlns:p14="http://schemas.microsoft.com/office/powerpoint/2010/main" val="27220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A4BCD-70BE-4877-8343-B54F0033E1CE}"/>
              </a:ext>
            </a:extLst>
          </p:cNvPr>
          <p:cNvSpPr>
            <a:spLocks noGrp="1"/>
          </p:cNvSpPr>
          <p:nvPr>
            <p:ph type="ctrTitle"/>
          </p:nvPr>
        </p:nvSpPr>
        <p:spPr/>
        <p:txBody>
          <a:bodyPr/>
          <a:lstStyle/>
          <a:p>
            <a:r>
              <a:rPr lang="zh-CN" altLang="en-US" dirty="0"/>
              <a:t>基于</a:t>
            </a:r>
            <a:r>
              <a:rPr lang="en-US" altLang="zh-CN" dirty="0"/>
              <a:t>LLM</a:t>
            </a:r>
            <a:r>
              <a:rPr lang="zh-CN" altLang="en-US" dirty="0"/>
              <a:t>的</a:t>
            </a:r>
            <a:r>
              <a:rPr lang="en-US" altLang="zh-CN" dirty="0"/>
              <a:t>agent</a:t>
            </a:r>
            <a:r>
              <a:rPr lang="zh-CN" altLang="en-US" dirty="0"/>
              <a:t>的实现</a:t>
            </a:r>
          </a:p>
        </p:txBody>
      </p:sp>
      <p:sp>
        <p:nvSpPr>
          <p:cNvPr id="3" name="副标题 2">
            <a:extLst>
              <a:ext uri="{FF2B5EF4-FFF2-40B4-BE49-F238E27FC236}">
                <a16:creationId xmlns:a16="http://schemas.microsoft.com/office/drawing/2014/main" id="{4C9EB4C9-D819-4527-8D76-F09DAD906AE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0671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73B90-C22D-4726-A64D-40FA320CBF32}"/>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A2DE1323-1957-495D-B35D-87599AEFAB73}"/>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03C3E198-FC5B-481E-B965-B54D7EA7E682}"/>
              </a:ext>
            </a:extLst>
          </p:cNvPr>
          <p:cNvPicPr>
            <a:picLocks noChangeAspect="1"/>
          </p:cNvPicPr>
          <p:nvPr/>
        </p:nvPicPr>
        <p:blipFill>
          <a:blip r:embed="rId2"/>
          <a:stretch>
            <a:fillRect/>
          </a:stretch>
        </p:blipFill>
        <p:spPr>
          <a:xfrm>
            <a:off x="0" y="653088"/>
            <a:ext cx="12192000" cy="5551823"/>
          </a:xfrm>
          <a:prstGeom prst="rect">
            <a:avLst/>
          </a:prstGeom>
        </p:spPr>
      </p:pic>
    </p:spTree>
    <p:extLst>
      <p:ext uri="{BB962C8B-B14F-4D97-AF65-F5344CB8AC3E}">
        <p14:creationId xmlns:p14="http://schemas.microsoft.com/office/powerpoint/2010/main" val="163978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智能体决策</a:t>
            </a:r>
            <a:r>
              <a:rPr lang="en-US" altLang="zh-CN" dirty="0"/>
              <a:t>(Agent Planning)</a:t>
            </a:r>
            <a:endParaRPr lang="zh-CN" altLang="en-US" dirty="0"/>
          </a:p>
        </p:txBody>
      </p:sp>
      <p:sp>
        <p:nvSpPr>
          <p:cNvPr id="3" name="内容占位符 2">
            <a:extLst>
              <a:ext uri="{FF2B5EF4-FFF2-40B4-BE49-F238E27FC236}">
                <a16:creationId xmlns:a16="http://schemas.microsoft.com/office/drawing/2014/main" id="{3BAB0F13-E94C-4EF7-BC4A-E4DD29DFDC0E}"/>
              </a:ext>
            </a:extLst>
          </p:cNvPr>
          <p:cNvSpPr>
            <a:spLocks noGrp="1"/>
          </p:cNvSpPr>
          <p:nvPr>
            <p:ph idx="1"/>
          </p:nvPr>
        </p:nvSpPr>
        <p:spPr>
          <a:xfrm>
            <a:off x="315310" y="1825625"/>
            <a:ext cx="3388607" cy="4351338"/>
          </a:xfrm>
        </p:spPr>
        <p:txBody>
          <a:bodyPr>
            <a:normAutofit/>
          </a:bodyPr>
          <a:lstStyle/>
          <a:p>
            <a:r>
              <a:rPr lang="en-US" altLang="zh-CN" b="1" dirty="0"/>
              <a:t>5</a:t>
            </a:r>
            <a:r>
              <a:rPr lang="zh-CN" altLang="en-US" b="1" dirty="0"/>
              <a:t>、</a:t>
            </a:r>
            <a:r>
              <a:rPr lang="en-US" altLang="zh-CN" b="1" dirty="0"/>
              <a:t>Graph of thought		</a:t>
            </a:r>
            <a:r>
              <a:rPr lang="en-US" altLang="zh-CN" b="1" baseline="-25000" dirty="0"/>
              <a:t>Maciej </a:t>
            </a:r>
            <a:r>
              <a:rPr lang="en-US" altLang="zh-CN" b="1" baseline="-25000" dirty="0" err="1"/>
              <a:t>Besta</a:t>
            </a:r>
            <a:r>
              <a:rPr lang="en-US" altLang="zh-CN" b="1" baseline="-25000" dirty="0"/>
              <a:t> 2023</a:t>
            </a:r>
          </a:p>
          <a:p>
            <a:pPr algn="just"/>
            <a:r>
              <a:rPr lang="en-US" altLang="zh-CN" sz="2000" dirty="0"/>
              <a:t>Graph of thought</a:t>
            </a:r>
            <a:r>
              <a:rPr lang="zh-CN" altLang="en-US" sz="2000" dirty="0"/>
              <a:t>是在</a:t>
            </a:r>
            <a:r>
              <a:rPr lang="en-US" altLang="zh-CN" sz="2000" dirty="0"/>
              <a:t>TOT</a:t>
            </a:r>
            <a:r>
              <a:rPr lang="zh-CN" altLang="en-US" sz="2000" dirty="0"/>
              <a:t>方法的基础上，使得整个规划过程可以以图的形式去流动和搜索，相对来讲限制更小。</a:t>
            </a:r>
          </a:p>
        </p:txBody>
      </p:sp>
      <p:pic>
        <p:nvPicPr>
          <p:cNvPr id="8" name="图片 7">
            <a:extLst>
              <a:ext uri="{FF2B5EF4-FFF2-40B4-BE49-F238E27FC236}">
                <a16:creationId xmlns:a16="http://schemas.microsoft.com/office/drawing/2014/main" id="{9F7BAA55-D9A9-4024-A347-D9A88F41391E}"/>
              </a:ext>
            </a:extLst>
          </p:cNvPr>
          <p:cNvPicPr>
            <a:picLocks noChangeAspect="1"/>
          </p:cNvPicPr>
          <p:nvPr/>
        </p:nvPicPr>
        <p:blipFill>
          <a:blip r:embed="rId2"/>
          <a:stretch>
            <a:fillRect/>
          </a:stretch>
        </p:blipFill>
        <p:spPr>
          <a:xfrm>
            <a:off x="3703917" y="2188131"/>
            <a:ext cx="8488083" cy="3071245"/>
          </a:xfrm>
          <a:prstGeom prst="rect">
            <a:avLst/>
          </a:prstGeom>
        </p:spPr>
      </p:pic>
    </p:spTree>
    <p:extLst>
      <p:ext uri="{BB962C8B-B14F-4D97-AF65-F5344CB8AC3E}">
        <p14:creationId xmlns:p14="http://schemas.microsoft.com/office/powerpoint/2010/main" val="79526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智能体决策</a:t>
            </a:r>
            <a:r>
              <a:rPr lang="en-US" altLang="zh-CN" dirty="0"/>
              <a:t>(Agent Planning)</a:t>
            </a:r>
            <a:endParaRPr lang="zh-CN" altLang="en-US" dirty="0"/>
          </a:p>
        </p:txBody>
      </p:sp>
      <p:sp>
        <p:nvSpPr>
          <p:cNvPr id="3" name="内容占位符 2">
            <a:extLst>
              <a:ext uri="{FF2B5EF4-FFF2-40B4-BE49-F238E27FC236}">
                <a16:creationId xmlns:a16="http://schemas.microsoft.com/office/drawing/2014/main" id="{3BAB0F13-E94C-4EF7-BC4A-E4DD29DFDC0E}"/>
              </a:ext>
            </a:extLst>
          </p:cNvPr>
          <p:cNvSpPr>
            <a:spLocks noGrp="1"/>
          </p:cNvSpPr>
          <p:nvPr>
            <p:ph idx="1"/>
          </p:nvPr>
        </p:nvSpPr>
        <p:spPr>
          <a:xfrm>
            <a:off x="315310" y="1825625"/>
            <a:ext cx="3380127" cy="4351338"/>
          </a:xfrm>
        </p:spPr>
        <p:txBody>
          <a:bodyPr>
            <a:normAutofit/>
          </a:bodyPr>
          <a:lstStyle/>
          <a:p>
            <a:r>
              <a:rPr lang="en-US" altLang="zh-CN" b="1" dirty="0"/>
              <a:t>6</a:t>
            </a:r>
            <a:r>
              <a:rPr lang="zh-CN" altLang="en-US" b="1" dirty="0"/>
              <a:t>、</a:t>
            </a:r>
            <a:r>
              <a:rPr lang="en-US" altLang="zh-CN" b="1" dirty="0"/>
              <a:t>JuDEC			</a:t>
            </a:r>
            <a:r>
              <a:rPr lang="en-US" altLang="zh-CN" b="1" baseline="-25000" dirty="0" err="1"/>
              <a:t>Yining</a:t>
            </a:r>
            <a:r>
              <a:rPr lang="en-US" altLang="zh-CN" b="1" baseline="-25000" dirty="0"/>
              <a:t> Ye 2023</a:t>
            </a:r>
            <a:endParaRPr lang="en-US" altLang="zh-CN" b="1" dirty="0"/>
          </a:p>
          <a:p>
            <a:pPr algn="just"/>
            <a:r>
              <a:rPr lang="en-US" altLang="zh-CN" sz="2000" dirty="0"/>
              <a:t>JuDEC</a:t>
            </a:r>
            <a:r>
              <a:rPr lang="zh-CN" altLang="en-US" sz="2000" dirty="0"/>
              <a:t>方法使用了游戏中常见的</a:t>
            </a:r>
            <a:r>
              <a:rPr lang="en-US" altLang="zh-CN" sz="2000" dirty="0"/>
              <a:t>Elo</a:t>
            </a:r>
            <a:r>
              <a:rPr lang="zh-CN" altLang="en-US" sz="2000" dirty="0"/>
              <a:t>算法机制去增强整个规划过程的自我决策能力。</a:t>
            </a:r>
            <a:endParaRPr lang="en-US" altLang="zh-CN" sz="2000" dirty="0"/>
          </a:p>
          <a:p>
            <a:pPr algn="just"/>
            <a:r>
              <a:rPr lang="zh-CN" altLang="en-US" sz="2000" dirty="0"/>
              <a:t>模型会对不同的解决方案进行两两比较，为每个决策步骤分配</a:t>
            </a:r>
            <a:r>
              <a:rPr lang="en-US" altLang="zh-CN" sz="2000" dirty="0"/>
              <a:t>Elo</a:t>
            </a:r>
            <a:r>
              <a:rPr lang="zh-CN" altLang="en-US" sz="2000" dirty="0"/>
              <a:t>分数，以评估它们的价值和效用。然后，这些分数会指导决策搜索过程，朝着最优解方向发展</a:t>
            </a:r>
            <a:r>
              <a:rPr lang="zh-CN" altLang="en-US" sz="1400" b="0" i="0" dirty="0">
                <a:effectLst/>
                <a:latin typeface="-apple-system"/>
              </a:rPr>
              <a:t>。</a:t>
            </a:r>
            <a:endParaRPr lang="zh-CN" altLang="en-US" sz="2000" dirty="0"/>
          </a:p>
        </p:txBody>
      </p:sp>
      <p:pic>
        <p:nvPicPr>
          <p:cNvPr id="5" name="图片 4">
            <a:extLst>
              <a:ext uri="{FF2B5EF4-FFF2-40B4-BE49-F238E27FC236}">
                <a16:creationId xmlns:a16="http://schemas.microsoft.com/office/drawing/2014/main" id="{82A11A50-6D97-4564-B3B5-787AE15AEE5C}"/>
              </a:ext>
            </a:extLst>
          </p:cNvPr>
          <p:cNvPicPr>
            <a:picLocks noChangeAspect="1"/>
          </p:cNvPicPr>
          <p:nvPr/>
        </p:nvPicPr>
        <p:blipFill>
          <a:blip r:embed="rId2"/>
          <a:stretch>
            <a:fillRect/>
          </a:stretch>
        </p:blipFill>
        <p:spPr>
          <a:xfrm>
            <a:off x="3638367" y="1532407"/>
            <a:ext cx="8553633" cy="4471977"/>
          </a:xfrm>
          <a:prstGeom prst="rect">
            <a:avLst/>
          </a:prstGeom>
        </p:spPr>
      </p:pic>
    </p:spTree>
    <p:extLst>
      <p:ext uri="{BB962C8B-B14F-4D97-AF65-F5344CB8AC3E}">
        <p14:creationId xmlns:p14="http://schemas.microsoft.com/office/powerpoint/2010/main" val="135331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智能体工具使用（</a:t>
            </a:r>
            <a:r>
              <a:rPr lang="en-US" altLang="zh-CN" dirty="0"/>
              <a:t>Agent Tool Using</a:t>
            </a:r>
            <a:r>
              <a:rPr lang="zh-CN" altLang="en-US" dirty="0"/>
              <a:t>）</a:t>
            </a:r>
          </a:p>
        </p:txBody>
      </p:sp>
      <p:sp>
        <p:nvSpPr>
          <p:cNvPr id="3" name="内容占位符 2">
            <a:extLst>
              <a:ext uri="{FF2B5EF4-FFF2-40B4-BE49-F238E27FC236}">
                <a16:creationId xmlns:a16="http://schemas.microsoft.com/office/drawing/2014/main" id="{3BAB0F13-E94C-4EF7-BC4A-E4DD29DFDC0E}"/>
              </a:ext>
            </a:extLst>
          </p:cNvPr>
          <p:cNvSpPr>
            <a:spLocks noGrp="1"/>
          </p:cNvSpPr>
          <p:nvPr>
            <p:ph idx="1"/>
          </p:nvPr>
        </p:nvSpPr>
        <p:spPr/>
        <p:txBody>
          <a:bodyPr>
            <a:normAutofit/>
          </a:bodyPr>
          <a:lstStyle/>
          <a:p>
            <a:pPr algn="just"/>
            <a:r>
              <a:rPr lang="en-US" altLang="zh-CN" sz="2400" dirty="0"/>
              <a:t>AI Agent </a:t>
            </a:r>
            <a:r>
              <a:rPr lang="zh-CN" altLang="en-US" sz="2400" dirty="0"/>
              <a:t>与大模型的一大区别在于能够使用外部工具拓展模型能力，是扩展大模型功能与现实世界交互的关键一环。 </a:t>
            </a:r>
            <a:endParaRPr lang="en-US" altLang="zh-CN" sz="2400" dirty="0"/>
          </a:p>
          <a:p>
            <a:pPr algn="just"/>
            <a:r>
              <a:rPr lang="en-US" altLang="zh-CN" sz="2400" dirty="0"/>
              <a:t>ChatGPT </a:t>
            </a:r>
            <a:r>
              <a:rPr lang="zh-CN" altLang="en-US" sz="2400" dirty="0"/>
              <a:t>的一大缺点在于，其训练数据只截止到了</a:t>
            </a:r>
            <a:r>
              <a:rPr lang="en-US" altLang="zh-CN" sz="2400" dirty="0"/>
              <a:t>2021 </a:t>
            </a:r>
            <a:r>
              <a:rPr lang="zh-CN" altLang="en-US" sz="2400" dirty="0"/>
              <a:t>年底，对于更新一些的知识内容它无法直接做出回答。虽然后续</a:t>
            </a:r>
            <a:r>
              <a:rPr lang="en-US" altLang="zh-CN" sz="2400" dirty="0" err="1"/>
              <a:t>OpenAI</a:t>
            </a:r>
            <a:r>
              <a:rPr lang="en-US" altLang="zh-CN" sz="2400" dirty="0"/>
              <a:t> </a:t>
            </a:r>
            <a:r>
              <a:rPr lang="zh-CN" altLang="en-US" sz="2400" dirty="0"/>
              <a:t>为</a:t>
            </a:r>
            <a:r>
              <a:rPr lang="en-US" altLang="zh-CN" sz="2400" dirty="0"/>
              <a:t>ChatGPT </a:t>
            </a:r>
            <a:r>
              <a:rPr lang="zh-CN" altLang="en-US" sz="2400" dirty="0"/>
              <a:t>更新了插件功能，能够调用浏览器插件来访问最新的信息，但是需要用户 来针对问题指定是否需要使用插件，无法做到完全自然的回答。</a:t>
            </a:r>
            <a:endParaRPr lang="en-US" altLang="zh-CN" sz="2400" dirty="0"/>
          </a:p>
          <a:p>
            <a:pPr algn="just"/>
            <a:r>
              <a:rPr lang="en-US" altLang="zh-CN" sz="2400" dirty="0"/>
              <a:t>AI Agent</a:t>
            </a:r>
            <a:r>
              <a:rPr lang="zh-CN" altLang="en-US" sz="2400" dirty="0"/>
              <a:t>则具备了自主调用工具的能力，在获取到每一步子任务的工作后，</a:t>
            </a:r>
            <a:r>
              <a:rPr lang="en-US" altLang="zh-CN" sz="2400" dirty="0"/>
              <a:t>Agent </a:t>
            </a:r>
            <a:r>
              <a:rPr lang="zh-CN" altLang="en-US" sz="2400" dirty="0"/>
              <a:t>都会判断是否需要通过调用外部工具来完成该子任务，并在完成后获取该外部工具返回的信息提供给</a:t>
            </a:r>
            <a:r>
              <a:rPr lang="en-US" altLang="zh-CN" sz="2400" dirty="0"/>
              <a:t>LLM</a:t>
            </a:r>
            <a:r>
              <a:rPr lang="zh-CN" altLang="en-US" sz="2400" dirty="0"/>
              <a:t>，进行下一步子任务的工作。</a:t>
            </a:r>
          </a:p>
        </p:txBody>
      </p:sp>
    </p:spTree>
    <p:extLst>
      <p:ext uri="{BB962C8B-B14F-4D97-AF65-F5344CB8AC3E}">
        <p14:creationId xmlns:p14="http://schemas.microsoft.com/office/powerpoint/2010/main" val="1101174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智能体工具使用（</a:t>
            </a:r>
            <a:r>
              <a:rPr lang="en-US" altLang="zh-CN" dirty="0"/>
              <a:t>Agent Tool Using</a:t>
            </a:r>
            <a:r>
              <a:rPr lang="zh-CN" altLang="en-US" dirty="0"/>
              <a:t>）</a:t>
            </a:r>
          </a:p>
        </p:txBody>
      </p:sp>
      <p:sp>
        <p:nvSpPr>
          <p:cNvPr id="8" name="内容占位符 2">
            <a:extLst>
              <a:ext uri="{FF2B5EF4-FFF2-40B4-BE49-F238E27FC236}">
                <a16:creationId xmlns:a16="http://schemas.microsoft.com/office/drawing/2014/main" id="{FE5C1FA9-13BC-4509-AA36-9A432D5027C7}"/>
              </a:ext>
            </a:extLst>
          </p:cNvPr>
          <p:cNvSpPr>
            <a:spLocks noGrp="1"/>
          </p:cNvSpPr>
          <p:nvPr>
            <p:ph idx="1"/>
          </p:nvPr>
        </p:nvSpPr>
        <p:spPr>
          <a:xfrm>
            <a:off x="290086" y="1825625"/>
            <a:ext cx="3799791" cy="4351338"/>
          </a:xfrm>
        </p:spPr>
        <p:txBody>
          <a:bodyPr>
            <a:normAutofit/>
          </a:bodyPr>
          <a:lstStyle/>
          <a:p>
            <a:r>
              <a:rPr lang="en-US" altLang="zh-CN" b="1" dirty="0"/>
              <a:t>1</a:t>
            </a:r>
            <a:r>
              <a:rPr lang="zh-CN" altLang="en-US" b="1" dirty="0"/>
              <a:t>、</a:t>
            </a:r>
            <a:r>
              <a:rPr lang="en-US" altLang="zh-CN" sz="2400" b="1" dirty="0"/>
              <a:t>ChatGPT</a:t>
            </a:r>
            <a:r>
              <a:rPr lang="zh-CN" altLang="en-US" sz="2400" b="1" dirty="0"/>
              <a:t>函数调用</a:t>
            </a:r>
            <a:endParaRPr lang="en-US" altLang="zh-CN" sz="2400" b="1" dirty="0"/>
          </a:p>
          <a:p>
            <a:endParaRPr lang="zh-CN" altLang="en-US" dirty="0"/>
          </a:p>
        </p:txBody>
      </p:sp>
      <p:pic>
        <p:nvPicPr>
          <p:cNvPr id="13" name="图片 12">
            <a:extLst>
              <a:ext uri="{FF2B5EF4-FFF2-40B4-BE49-F238E27FC236}">
                <a16:creationId xmlns:a16="http://schemas.microsoft.com/office/drawing/2014/main" id="{1E1B45E3-5933-4CD2-AF5B-3D740447A229}"/>
              </a:ext>
            </a:extLst>
          </p:cNvPr>
          <p:cNvPicPr>
            <a:picLocks noChangeAspect="1"/>
          </p:cNvPicPr>
          <p:nvPr/>
        </p:nvPicPr>
        <p:blipFill rotWithShape="1">
          <a:blip r:embed="rId2"/>
          <a:srcRect r="53912"/>
          <a:stretch/>
        </p:blipFill>
        <p:spPr>
          <a:xfrm>
            <a:off x="1097671" y="2371135"/>
            <a:ext cx="3564944" cy="4058386"/>
          </a:xfrm>
          <a:prstGeom prst="rect">
            <a:avLst/>
          </a:prstGeom>
        </p:spPr>
      </p:pic>
      <p:pic>
        <p:nvPicPr>
          <p:cNvPr id="11" name="图片 10">
            <a:extLst>
              <a:ext uri="{FF2B5EF4-FFF2-40B4-BE49-F238E27FC236}">
                <a16:creationId xmlns:a16="http://schemas.microsoft.com/office/drawing/2014/main" id="{C66844D6-47CE-4553-94FC-6D2E2110FA5A}"/>
              </a:ext>
            </a:extLst>
          </p:cNvPr>
          <p:cNvPicPr>
            <a:picLocks noChangeAspect="1"/>
          </p:cNvPicPr>
          <p:nvPr/>
        </p:nvPicPr>
        <p:blipFill>
          <a:blip r:embed="rId3"/>
          <a:stretch>
            <a:fillRect/>
          </a:stretch>
        </p:blipFill>
        <p:spPr>
          <a:xfrm>
            <a:off x="5914997" y="2532644"/>
            <a:ext cx="4492348" cy="3369261"/>
          </a:xfrm>
          <a:prstGeom prst="rect">
            <a:avLst/>
          </a:prstGeom>
        </p:spPr>
      </p:pic>
    </p:spTree>
    <p:extLst>
      <p:ext uri="{BB962C8B-B14F-4D97-AF65-F5344CB8AC3E}">
        <p14:creationId xmlns:p14="http://schemas.microsoft.com/office/powerpoint/2010/main" val="54974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智能体工具使用（</a:t>
            </a:r>
            <a:r>
              <a:rPr lang="en-US" altLang="zh-CN" dirty="0"/>
              <a:t>Agent Tool Using</a:t>
            </a:r>
            <a:r>
              <a:rPr lang="zh-CN" altLang="en-US" dirty="0"/>
              <a:t>）</a:t>
            </a:r>
          </a:p>
        </p:txBody>
      </p:sp>
      <p:sp>
        <p:nvSpPr>
          <p:cNvPr id="8" name="内容占位符 2">
            <a:extLst>
              <a:ext uri="{FF2B5EF4-FFF2-40B4-BE49-F238E27FC236}">
                <a16:creationId xmlns:a16="http://schemas.microsoft.com/office/drawing/2014/main" id="{FE5C1FA9-13BC-4509-AA36-9A432D5027C7}"/>
              </a:ext>
            </a:extLst>
          </p:cNvPr>
          <p:cNvSpPr>
            <a:spLocks noGrp="1"/>
          </p:cNvSpPr>
          <p:nvPr>
            <p:ph idx="1"/>
          </p:nvPr>
        </p:nvSpPr>
        <p:spPr>
          <a:xfrm>
            <a:off x="838199" y="1825625"/>
            <a:ext cx="9831904" cy="4351338"/>
          </a:xfrm>
        </p:spPr>
        <p:txBody>
          <a:bodyPr>
            <a:normAutofit/>
          </a:bodyPr>
          <a:lstStyle/>
          <a:p>
            <a:r>
              <a:rPr lang="en-US" altLang="zh-CN" b="1" dirty="0"/>
              <a:t>2</a:t>
            </a:r>
            <a:r>
              <a:rPr lang="zh-CN" altLang="en-US" b="1" dirty="0"/>
              <a:t>、</a:t>
            </a:r>
            <a:r>
              <a:rPr lang="en-US" altLang="zh-CN" b="1" dirty="0" err="1"/>
              <a:t>HuggingGPT</a:t>
            </a:r>
            <a:r>
              <a:rPr lang="en-US" altLang="zh-CN" b="1" dirty="0"/>
              <a:t> </a:t>
            </a:r>
          </a:p>
          <a:p>
            <a:pPr algn="just"/>
            <a:r>
              <a:rPr lang="en-US" altLang="zh-CN" sz="2000" dirty="0" err="1"/>
              <a:t>HuggingGPT</a:t>
            </a:r>
            <a:r>
              <a:rPr lang="en-US" altLang="zh-CN" sz="2000" dirty="0"/>
              <a:t> </a:t>
            </a:r>
            <a:r>
              <a:rPr lang="zh-CN" altLang="en-US" sz="2000" dirty="0"/>
              <a:t>将模型社区</a:t>
            </a:r>
            <a:r>
              <a:rPr lang="en-US" altLang="zh-CN" sz="2000" dirty="0" err="1"/>
              <a:t>HuggingFace</a:t>
            </a:r>
            <a:r>
              <a:rPr lang="en-US" altLang="zh-CN" sz="2000" dirty="0"/>
              <a:t> </a:t>
            </a:r>
            <a:r>
              <a:rPr lang="zh-CN" altLang="en-US" sz="2000" dirty="0"/>
              <a:t>和</a:t>
            </a:r>
            <a:r>
              <a:rPr lang="en-US" altLang="zh-CN" sz="2000" dirty="0"/>
              <a:t>ChatGPT </a:t>
            </a:r>
            <a:r>
              <a:rPr lang="zh-CN" altLang="en-US" sz="2000" dirty="0"/>
              <a:t>连接在一起，形成了一个</a:t>
            </a:r>
            <a:r>
              <a:rPr lang="en-US" altLang="zh-CN" sz="2000" dirty="0"/>
              <a:t>AI Agent</a:t>
            </a:r>
            <a:r>
              <a:rPr lang="zh-CN" altLang="en-US" sz="2000" dirty="0"/>
              <a:t>。</a:t>
            </a:r>
            <a:r>
              <a:rPr lang="en-US" altLang="zh-CN" sz="2000" dirty="0"/>
              <a:t>2023 </a:t>
            </a:r>
            <a:r>
              <a:rPr lang="zh-CN" altLang="en-US" sz="2000" dirty="0"/>
              <a:t>年</a:t>
            </a:r>
            <a:r>
              <a:rPr lang="en-US" altLang="zh-CN" sz="2000" dirty="0"/>
              <a:t>4 </a:t>
            </a:r>
            <a:r>
              <a:rPr lang="zh-CN" altLang="en-US" sz="2000" dirty="0"/>
              <a:t>月，浙江大学和微软联合团队发了</a:t>
            </a:r>
            <a:r>
              <a:rPr lang="en-US" altLang="zh-CN" sz="2000" dirty="0" err="1"/>
              <a:t>HuggingGPT</a:t>
            </a:r>
            <a:r>
              <a:rPr lang="zh-CN" altLang="en-US" sz="2000" dirty="0"/>
              <a:t>，它可以连接不同的</a:t>
            </a:r>
            <a:r>
              <a:rPr lang="en-US" altLang="zh-CN" sz="2000" dirty="0"/>
              <a:t>AI </a:t>
            </a:r>
            <a:r>
              <a:rPr lang="zh-CN" altLang="en-US" sz="2000" dirty="0"/>
              <a:t>模型，以解决用户提出的任务。</a:t>
            </a:r>
            <a:endParaRPr lang="en-US" altLang="zh-CN" sz="2000" dirty="0"/>
          </a:p>
          <a:p>
            <a:pPr algn="just"/>
            <a:r>
              <a:rPr lang="en-US" altLang="zh-CN" sz="2000" dirty="0" err="1"/>
              <a:t>HuggingGPT</a:t>
            </a:r>
            <a:r>
              <a:rPr lang="en-US" altLang="zh-CN" sz="2000" dirty="0"/>
              <a:t> </a:t>
            </a:r>
            <a:r>
              <a:rPr lang="zh-CN" altLang="en-US" sz="2000" dirty="0"/>
              <a:t>融合了</a:t>
            </a:r>
            <a:r>
              <a:rPr lang="en-US" altLang="zh-CN" sz="2000" dirty="0" err="1"/>
              <a:t>HuggingFace</a:t>
            </a:r>
            <a:r>
              <a:rPr lang="en-US" altLang="zh-CN" sz="2000" dirty="0"/>
              <a:t> </a:t>
            </a:r>
            <a:r>
              <a:rPr lang="zh-CN" altLang="en-US" sz="2000" dirty="0"/>
              <a:t>中成百上千的模型和</a:t>
            </a:r>
            <a:r>
              <a:rPr lang="en-US" altLang="zh-CN" sz="2000" dirty="0"/>
              <a:t>GPT</a:t>
            </a:r>
            <a:r>
              <a:rPr lang="zh-CN" altLang="en-US" sz="2000" dirty="0"/>
              <a:t>，可以解决</a:t>
            </a:r>
            <a:r>
              <a:rPr lang="en-US" altLang="zh-CN" sz="2000" dirty="0"/>
              <a:t>24 </a:t>
            </a:r>
            <a:r>
              <a:rPr lang="zh-CN" altLang="en-US" sz="2000" dirty="0"/>
              <a:t>种任务，包括文本分类、对象检测、语义分割、图像生成、问答、文本语音转换和文本视频转换。具体步骤分为四步： </a:t>
            </a:r>
            <a:endParaRPr lang="en-US" altLang="zh-CN" sz="2000" dirty="0"/>
          </a:p>
          <a:p>
            <a:pPr lvl="1" algn="just"/>
            <a:r>
              <a:rPr lang="en-US" altLang="zh-CN" sz="1600" dirty="0"/>
              <a:t>1) </a:t>
            </a:r>
            <a:r>
              <a:rPr lang="zh-CN" altLang="en-US" sz="1600" dirty="0"/>
              <a:t>任务规划：使用</a:t>
            </a:r>
            <a:r>
              <a:rPr lang="en-US" altLang="zh-CN" sz="1600" dirty="0"/>
              <a:t>ChatGPT </a:t>
            </a:r>
            <a:r>
              <a:rPr lang="zh-CN" altLang="en-US" sz="1600" dirty="0"/>
              <a:t>来获取用户请求； </a:t>
            </a:r>
            <a:endParaRPr lang="en-US" altLang="zh-CN" sz="1600" dirty="0"/>
          </a:p>
          <a:p>
            <a:pPr lvl="1" algn="just"/>
            <a:r>
              <a:rPr lang="en-US" altLang="zh-CN" sz="1600" dirty="0"/>
              <a:t>2) </a:t>
            </a:r>
            <a:r>
              <a:rPr lang="zh-CN" altLang="en-US" sz="1600" dirty="0"/>
              <a:t>模型选择：根据</a:t>
            </a:r>
            <a:r>
              <a:rPr lang="en-US" altLang="zh-CN" sz="1600" dirty="0"/>
              <a:t>Hugging Face </a:t>
            </a:r>
            <a:r>
              <a:rPr lang="zh-CN" altLang="en-US" sz="1600" dirty="0"/>
              <a:t>中的函数描述选择模型，并用选中的模型执行</a:t>
            </a:r>
            <a:r>
              <a:rPr lang="en-US" altLang="zh-CN" sz="1600" dirty="0"/>
              <a:t>AI </a:t>
            </a:r>
            <a:r>
              <a:rPr lang="zh-CN" altLang="en-US" sz="1600" dirty="0"/>
              <a:t>任务； </a:t>
            </a:r>
            <a:endParaRPr lang="en-US" altLang="zh-CN" sz="1600" dirty="0"/>
          </a:p>
          <a:p>
            <a:pPr lvl="1" algn="just"/>
            <a:r>
              <a:rPr lang="en-US" altLang="zh-CN" sz="1600" dirty="0"/>
              <a:t>3) </a:t>
            </a:r>
            <a:r>
              <a:rPr lang="zh-CN" altLang="en-US" sz="1600" dirty="0"/>
              <a:t>任务执行：使用第</a:t>
            </a:r>
            <a:r>
              <a:rPr lang="en-US" altLang="zh-CN" sz="1600" dirty="0"/>
              <a:t>2 </a:t>
            </a:r>
            <a:r>
              <a:rPr lang="zh-CN" altLang="en-US" sz="1600" dirty="0"/>
              <a:t>步选择的模型执行的任务，总结成回答返回给</a:t>
            </a:r>
            <a:r>
              <a:rPr lang="en-US" altLang="zh-CN" sz="1600" dirty="0"/>
              <a:t>ChatGPT</a:t>
            </a:r>
            <a:r>
              <a:rPr lang="zh-CN" altLang="en-US" sz="1600" dirty="0"/>
              <a:t>； </a:t>
            </a:r>
            <a:endParaRPr lang="en-US" altLang="zh-CN" sz="1600" dirty="0"/>
          </a:p>
          <a:p>
            <a:pPr lvl="1" algn="just"/>
            <a:r>
              <a:rPr lang="en-US" altLang="zh-CN" sz="1600" dirty="0"/>
              <a:t>4) </a:t>
            </a:r>
            <a:r>
              <a:rPr lang="zh-CN" altLang="en-US" sz="1600" dirty="0"/>
              <a:t>回答生成：使用</a:t>
            </a:r>
            <a:r>
              <a:rPr lang="en-US" altLang="zh-CN" sz="1600" dirty="0"/>
              <a:t>ChatGPT </a:t>
            </a:r>
            <a:r>
              <a:rPr lang="zh-CN" altLang="en-US" sz="1600" dirty="0"/>
              <a:t>融合所有模型的推理，生成回答返回给用户。 </a:t>
            </a:r>
          </a:p>
        </p:txBody>
      </p:sp>
    </p:spTree>
    <p:extLst>
      <p:ext uri="{BB962C8B-B14F-4D97-AF65-F5344CB8AC3E}">
        <p14:creationId xmlns:p14="http://schemas.microsoft.com/office/powerpoint/2010/main" val="247467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智能体工具使用（</a:t>
            </a:r>
            <a:r>
              <a:rPr lang="en-US" altLang="zh-CN" dirty="0"/>
              <a:t>Agent Tool Using</a:t>
            </a:r>
            <a:r>
              <a:rPr lang="zh-CN" altLang="en-US" dirty="0"/>
              <a:t>）</a:t>
            </a:r>
          </a:p>
        </p:txBody>
      </p:sp>
      <p:sp>
        <p:nvSpPr>
          <p:cNvPr id="8" name="内容占位符 2">
            <a:extLst>
              <a:ext uri="{FF2B5EF4-FFF2-40B4-BE49-F238E27FC236}">
                <a16:creationId xmlns:a16="http://schemas.microsoft.com/office/drawing/2014/main" id="{FE5C1FA9-13BC-4509-AA36-9A432D5027C7}"/>
              </a:ext>
            </a:extLst>
          </p:cNvPr>
          <p:cNvSpPr>
            <a:spLocks noGrp="1"/>
          </p:cNvSpPr>
          <p:nvPr>
            <p:ph idx="1"/>
          </p:nvPr>
        </p:nvSpPr>
        <p:spPr>
          <a:xfrm>
            <a:off x="838199" y="1825625"/>
            <a:ext cx="9831904" cy="4351338"/>
          </a:xfrm>
        </p:spPr>
        <p:txBody>
          <a:bodyPr>
            <a:normAutofit/>
          </a:bodyPr>
          <a:lstStyle/>
          <a:p>
            <a:r>
              <a:rPr lang="en-US" altLang="zh-CN" b="1" dirty="0"/>
              <a:t>2</a:t>
            </a:r>
            <a:r>
              <a:rPr lang="zh-CN" altLang="en-US" b="1" dirty="0"/>
              <a:t>、</a:t>
            </a:r>
            <a:r>
              <a:rPr lang="en-US" altLang="zh-CN" b="1" dirty="0" err="1"/>
              <a:t>HuggingGPT</a:t>
            </a:r>
            <a:r>
              <a:rPr lang="en-US" altLang="zh-CN" b="1" dirty="0"/>
              <a:t> </a:t>
            </a:r>
          </a:p>
        </p:txBody>
      </p:sp>
      <p:pic>
        <p:nvPicPr>
          <p:cNvPr id="4" name="图片 3">
            <a:extLst>
              <a:ext uri="{FF2B5EF4-FFF2-40B4-BE49-F238E27FC236}">
                <a16:creationId xmlns:a16="http://schemas.microsoft.com/office/drawing/2014/main" id="{7FB59CF9-7411-41C6-B1DF-1C1D595AB859}"/>
              </a:ext>
            </a:extLst>
          </p:cNvPr>
          <p:cNvPicPr>
            <a:picLocks noChangeAspect="1"/>
          </p:cNvPicPr>
          <p:nvPr/>
        </p:nvPicPr>
        <p:blipFill>
          <a:blip r:embed="rId2"/>
          <a:stretch>
            <a:fillRect/>
          </a:stretch>
        </p:blipFill>
        <p:spPr>
          <a:xfrm>
            <a:off x="1217097" y="2288531"/>
            <a:ext cx="9326877" cy="4204343"/>
          </a:xfrm>
          <a:prstGeom prst="rect">
            <a:avLst/>
          </a:prstGeom>
        </p:spPr>
      </p:pic>
    </p:spTree>
    <p:extLst>
      <p:ext uri="{BB962C8B-B14F-4D97-AF65-F5344CB8AC3E}">
        <p14:creationId xmlns:p14="http://schemas.microsoft.com/office/powerpoint/2010/main" val="238277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智能体记忆模块（</a:t>
            </a:r>
            <a:r>
              <a:rPr lang="en-US" altLang="zh-CN" dirty="0"/>
              <a:t>Agent Memory</a:t>
            </a:r>
            <a:r>
              <a:rPr lang="zh-CN" altLang="en-US" dirty="0"/>
              <a:t>）</a:t>
            </a:r>
          </a:p>
        </p:txBody>
      </p:sp>
      <p:sp>
        <p:nvSpPr>
          <p:cNvPr id="3" name="内容占位符 2">
            <a:extLst>
              <a:ext uri="{FF2B5EF4-FFF2-40B4-BE49-F238E27FC236}">
                <a16:creationId xmlns:a16="http://schemas.microsoft.com/office/drawing/2014/main" id="{3BAB0F13-E94C-4EF7-BC4A-E4DD29DFDC0E}"/>
              </a:ext>
            </a:extLst>
          </p:cNvPr>
          <p:cNvSpPr>
            <a:spLocks noGrp="1"/>
          </p:cNvSpPr>
          <p:nvPr>
            <p:ph idx="1"/>
          </p:nvPr>
        </p:nvSpPr>
        <p:spPr>
          <a:xfrm>
            <a:off x="907568" y="1485089"/>
            <a:ext cx="10515600" cy="4351338"/>
          </a:xfrm>
        </p:spPr>
        <p:txBody>
          <a:bodyPr>
            <a:normAutofit/>
          </a:bodyPr>
          <a:lstStyle/>
          <a:p>
            <a:pPr algn="just"/>
            <a:r>
              <a:rPr lang="zh-CN" altLang="en-US" sz="2400" dirty="0"/>
              <a:t>记忆可以定义为用于获取、存储、保留以及随后检索信息的过程。</a:t>
            </a:r>
          </a:p>
        </p:txBody>
      </p:sp>
      <p:graphicFrame>
        <p:nvGraphicFramePr>
          <p:cNvPr id="4" name="表格 4">
            <a:extLst>
              <a:ext uri="{FF2B5EF4-FFF2-40B4-BE49-F238E27FC236}">
                <a16:creationId xmlns:a16="http://schemas.microsoft.com/office/drawing/2014/main" id="{2B931410-3532-4236-91F4-88E1A85E213D}"/>
              </a:ext>
            </a:extLst>
          </p:cNvPr>
          <p:cNvGraphicFramePr>
            <a:graphicFrameLocks noGrp="1"/>
          </p:cNvGraphicFramePr>
          <p:nvPr>
            <p:extLst>
              <p:ext uri="{D42A27DB-BD31-4B8C-83A1-F6EECF244321}">
                <p14:modId xmlns:p14="http://schemas.microsoft.com/office/powerpoint/2010/main" val="2109037463"/>
              </p:ext>
            </p:extLst>
          </p:nvPr>
        </p:nvGraphicFramePr>
        <p:xfrm>
          <a:off x="768832" y="1987214"/>
          <a:ext cx="10033701" cy="4610129"/>
        </p:xfrm>
        <a:graphic>
          <a:graphicData uri="http://schemas.openxmlformats.org/drawingml/2006/table">
            <a:tbl>
              <a:tblPr firstRow="1" bandRow="1">
                <a:tableStyleId>{5C22544A-7EE6-4342-B048-85BDC9FD1C3A}</a:tableStyleId>
              </a:tblPr>
              <a:tblGrid>
                <a:gridCol w="1989093">
                  <a:extLst>
                    <a:ext uri="{9D8B030D-6E8A-4147-A177-3AD203B41FA5}">
                      <a16:colId xmlns:a16="http://schemas.microsoft.com/office/drawing/2014/main" val="630578609"/>
                    </a:ext>
                  </a:extLst>
                </a:gridCol>
                <a:gridCol w="5513721">
                  <a:extLst>
                    <a:ext uri="{9D8B030D-6E8A-4147-A177-3AD203B41FA5}">
                      <a16:colId xmlns:a16="http://schemas.microsoft.com/office/drawing/2014/main" val="4229874597"/>
                    </a:ext>
                  </a:extLst>
                </a:gridCol>
                <a:gridCol w="2530887">
                  <a:extLst>
                    <a:ext uri="{9D8B030D-6E8A-4147-A177-3AD203B41FA5}">
                      <a16:colId xmlns:a16="http://schemas.microsoft.com/office/drawing/2014/main" val="1889082862"/>
                    </a:ext>
                  </a:extLst>
                </a:gridCol>
              </a:tblGrid>
              <a:tr h="434369">
                <a:tc>
                  <a:txBody>
                    <a:bodyPr/>
                    <a:lstStyle/>
                    <a:p>
                      <a:r>
                        <a:rPr lang="zh-CN" altLang="en-US" dirty="0"/>
                        <a:t>记忆类型 </a:t>
                      </a:r>
                    </a:p>
                  </a:txBody>
                  <a:tcPr/>
                </a:tc>
                <a:tc>
                  <a:txBody>
                    <a:bodyPr/>
                    <a:lstStyle/>
                    <a:p>
                      <a:r>
                        <a:rPr lang="en-US" altLang="zh-CN" dirty="0"/>
                        <a:t>Human Memory</a:t>
                      </a:r>
                      <a:endParaRPr lang="zh-CN" altLang="en-US" dirty="0"/>
                    </a:p>
                  </a:txBody>
                  <a:tcPr/>
                </a:tc>
                <a:tc>
                  <a:txBody>
                    <a:bodyPr/>
                    <a:lstStyle/>
                    <a:p>
                      <a:r>
                        <a:rPr lang="en-US" altLang="zh-CN" dirty="0"/>
                        <a:t>Agent Memory</a:t>
                      </a:r>
                      <a:endParaRPr lang="zh-CN" altLang="en-US" dirty="0"/>
                    </a:p>
                  </a:txBody>
                  <a:tcPr/>
                </a:tc>
                <a:extLst>
                  <a:ext uri="{0D108BD9-81ED-4DB2-BD59-A6C34878D82A}">
                    <a16:rowId xmlns:a16="http://schemas.microsoft.com/office/drawing/2014/main" val="1849942030"/>
                  </a:ext>
                </a:extLst>
              </a:tr>
              <a:tr h="802275">
                <a:tc>
                  <a:txBody>
                    <a:bodyPr/>
                    <a:lstStyle/>
                    <a:p>
                      <a:pPr algn="just"/>
                      <a:r>
                        <a:rPr lang="en-US" altLang="zh-CN" sz="1600" dirty="0"/>
                        <a:t>Sensory Memory </a:t>
                      </a:r>
                    </a:p>
                    <a:p>
                      <a:pPr algn="just"/>
                      <a:r>
                        <a:rPr lang="zh-CN" altLang="en-US" sz="1600" dirty="0"/>
                        <a:t>感觉记忆 </a:t>
                      </a:r>
                    </a:p>
                  </a:txBody>
                  <a:tcPr/>
                </a:tc>
                <a:tc>
                  <a:txBody>
                    <a:bodyPr/>
                    <a:lstStyle/>
                    <a:p>
                      <a:pPr algn="just"/>
                      <a:r>
                        <a:rPr lang="zh-CN" altLang="en-US" sz="1600" dirty="0"/>
                        <a:t>这是记忆的最早阶段，提供在原始刺激结束后保留感觉信息（视觉、听觉等）印象的能力。感觉记忆通常只能持续几秒钟。子类别包括图像记忆（视觉）、回声记忆（听觉）和触觉记忆（触 摸）。 </a:t>
                      </a:r>
                    </a:p>
                  </a:txBody>
                  <a:tcPr/>
                </a:tc>
                <a:tc>
                  <a:txBody>
                    <a:bodyPr/>
                    <a:lstStyle/>
                    <a:p>
                      <a:pPr algn="just"/>
                      <a:r>
                        <a:rPr lang="zh-CN" altLang="en-US" sz="1600" b="0" i="0" kern="1200" dirty="0">
                          <a:solidFill>
                            <a:schemeClr val="dk1"/>
                          </a:solidFill>
                          <a:effectLst/>
                          <a:latin typeface="+mn-lt"/>
                          <a:ea typeface="+mn-ea"/>
                          <a:cs typeface="+mn-cs"/>
                        </a:rPr>
                        <a:t>感觉记忆作为原始输入的学习嵌入表示，包括文本、图像或其他模态。</a:t>
                      </a:r>
                    </a:p>
                    <a:p>
                      <a:pPr algn="just"/>
                      <a:endParaRPr lang="zh-CN" altLang="en-US" sz="1600" dirty="0"/>
                    </a:p>
                  </a:txBody>
                  <a:tcPr/>
                </a:tc>
                <a:extLst>
                  <a:ext uri="{0D108BD9-81ED-4DB2-BD59-A6C34878D82A}">
                    <a16:rowId xmlns:a16="http://schemas.microsoft.com/office/drawing/2014/main" val="3547990818"/>
                  </a:ext>
                </a:extLst>
              </a:tr>
              <a:tr h="802275">
                <a:tc>
                  <a:txBody>
                    <a:bodyPr/>
                    <a:lstStyle/>
                    <a:p>
                      <a:pPr algn="just"/>
                      <a:r>
                        <a:rPr lang="en-US" altLang="zh-CN" sz="1600" dirty="0"/>
                        <a:t>Short-Term Memory </a:t>
                      </a:r>
                    </a:p>
                    <a:p>
                      <a:pPr algn="just"/>
                      <a:r>
                        <a:rPr lang="zh-CN" altLang="en-US" sz="1600" dirty="0"/>
                        <a:t>短期记忆（</a:t>
                      </a:r>
                      <a:r>
                        <a:rPr lang="en-US" altLang="zh-CN" sz="1600" dirty="0"/>
                        <a:t>STM</a:t>
                      </a:r>
                      <a:r>
                        <a:rPr lang="zh-CN" altLang="en-US" sz="1600" dirty="0"/>
                        <a:t>） 或工作记忆</a:t>
                      </a:r>
                    </a:p>
                  </a:txBody>
                  <a:tcPr/>
                </a:tc>
                <a:tc>
                  <a:txBody>
                    <a:bodyPr/>
                    <a:lstStyle/>
                    <a:p>
                      <a:pPr algn="just"/>
                      <a:r>
                        <a:rPr lang="zh-CN" altLang="en-US" sz="1600" dirty="0"/>
                        <a:t>存储我们当前意识到的以及执行学习和推理等复杂认知任务所需的信息。短期记忆被认为具有大约 </a:t>
                      </a:r>
                      <a:r>
                        <a:rPr lang="en-US" altLang="zh-CN" sz="1600" dirty="0"/>
                        <a:t>7 </a:t>
                      </a:r>
                      <a:r>
                        <a:rPr lang="zh-CN" altLang="en-US" sz="1600" dirty="0"/>
                        <a:t>个项目的容量（</a:t>
                      </a:r>
                      <a:r>
                        <a:rPr lang="en-US" altLang="zh-CN" sz="1600" dirty="0"/>
                        <a:t>Miller 1956</a:t>
                      </a:r>
                      <a:r>
                        <a:rPr lang="zh-CN" altLang="en-US" sz="1600" dirty="0"/>
                        <a:t>）并且持续 </a:t>
                      </a:r>
                      <a:r>
                        <a:rPr lang="en-US" altLang="zh-CN" sz="1600" dirty="0"/>
                        <a:t>20-30 </a:t>
                      </a:r>
                      <a:r>
                        <a:rPr lang="zh-CN" altLang="en-US" sz="1600" dirty="0"/>
                        <a:t>秒。</a:t>
                      </a:r>
                    </a:p>
                  </a:txBody>
                  <a:tcPr/>
                </a:tc>
                <a:tc>
                  <a:txBody>
                    <a:bodyPr/>
                    <a:lstStyle/>
                    <a:p>
                      <a:pPr algn="just"/>
                      <a:r>
                        <a:rPr lang="zh-CN" altLang="en-US" sz="1600" b="0" i="0" kern="1200" dirty="0">
                          <a:solidFill>
                            <a:schemeClr val="dk1"/>
                          </a:solidFill>
                          <a:effectLst/>
                          <a:latin typeface="+mn-lt"/>
                          <a:ea typeface="+mn-ea"/>
                          <a:cs typeface="+mn-cs"/>
                        </a:rPr>
                        <a:t>短期记忆作为情境学习。它很短而且有限，因为它受到 </a:t>
                      </a:r>
                      <a:r>
                        <a:rPr lang="en-US" altLang="zh-CN" sz="1600" b="0" i="0" kern="1200" dirty="0">
                          <a:solidFill>
                            <a:schemeClr val="dk1"/>
                          </a:solidFill>
                          <a:effectLst/>
                          <a:latin typeface="+mn-lt"/>
                          <a:ea typeface="+mn-ea"/>
                          <a:cs typeface="+mn-cs"/>
                        </a:rPr>
                        <a:t>Transformer </a:t>
                      </a:r>
                      <a:r>
                        <a:rPr lang="zh-CN" altLang="en-US" sz="1600" b="0" i="0" kern="1200" dirty="0">
                          <a:solidFill>
                            <a:schemeClr val="dk1"/>
                          </a:solidFill>
                          <a:effectLst/>
                          <a:latin typeface="+mn-lt"/>
                          <a:ea typeface="+mn-ea"/>
                          <a:cs typeface="+mn-cs"/>
                        </a:rPr>
                        <a:t>有限的情境窗口长度的限制。</a:t>
                      </a:r>
                    </a:p>
                    <a:p>
                      <a:pPr algn="just"/>
                      <a:endParaRPr lang="zh-CN" altLang="en-US" sz="1600" dirty="0"/>
                    </a:p>
                  </a:txBody>
                  <a:tcPr/>
                </a:tc>
                <a:extLst>
                  <a:ext uri="{0D108BD9-81ED-4DB2-BD59-A6C34878D82A}">
                    <a16:rowId xmlns:a16="http://schemas.microsoft.com/office/drawing/2014/main" val="2956800"/>
                  </a:ext>
                </a:extLst>
              </a:tr>
              <a:tr h="802275">
                <a:tc>
                  <a:txBody>
                    <a:bodyPr/>
                    <a:lstStyle/>
                    <a:p>
                      <a:pPr algn="just"/>
                      <a:r>
                        <a:rPr lang="en-US" altLang="zh-CN" sz="1600" dirty="0"/>
                        <a:t>Long-Term Memory </a:t>
                      </a:r>
                    </a:p>
                    <a:p>
                      <a:pPr algn="just"/>
                      <a:r>
                        <a:rPr lang="zh-CN" altLang="en-US" sz="1600" dirty="0"/>
                        <a:t>长期记忆（</a:t>
                      </a:r>
                      <a:r>
                        <a:rPr lang="en-US" altLang="zh-CN" sz="1600" dirty="0"/>
                        <a:t>LTM</a:t>
                      </a:r>
                      <a:r>
                        <a:rPr lang="zh-CN" altLang="en-US" sz="1600" dirty="0"/>
                        <a:t>）</a:t>
                      </a:r>
                    </a:p>
                  </a:txBody>
                  <a:tcPr/>
                </a:tc>
                <a:tc>
                  <a:txBody>
                    <a:bodyPr/>
                    <a:lstStyle/>
                    <a:p>
                      <a:pPr algn="just"/>
                      <a:r>
                        <a:rPr lang="zh-CN" altLang="en-US" sz="1600" dirty="0"/>
                        <a:t>长期记忆可以存储相当长的时间信息，从几天到几十年不等，存 储容量基本上是无限的。 </a:t>
                      </a:r>
                      <a:r>
                        <a:rPr lang="en-US" altLang="zh-CN" sz="1600" dirty="0"/>
                        <a:t>LTM </a:t>
                      </a:r>
                      <a:r>
                        <a:rPr lang="zh-CN" altLang="en-US" sz="1600" dirty="0"/>
                        <a:t>有两种亚型： </a:t>
                      </a:r>
                      <a:endParaRPr lang="en-US" altLang="zh-CN" sz="1600" dirty="0"/>
                    </a:p>
                    <a:p>
                      <a:pPr algn="just"/>
                      <a:r>
                        <a:rPr lang="en-US" altLang="zh-CN" sz="1600" dirty="0"/>
                        <a:t> • </a:t>
                      </a:r>
                      <a:r>
                        <a:rPr lang="zh-CN" altLang="en-US" sz="1600" dirty="0"/>
                        <a:t>外显</a:t>
                      </a:r>
                      <a:r>
                        <a:rPr lang="en-US" altLang="zh-CN" sz="1600" dirty="0"/>
                        <a:t>/</a:t>
                      </a:r>
                      <a:r>
                        <a:rPr lang="zh-CN" altLang="en-US" sz="1600" dirty="0"/>
                        <a:t>陈述性记忆：这是对事实和事件的记忆，是指那些可 以有意识地回忆起来的记忆，包括情景记忆（事件和经历） 和语义记忆（事实和概念）。</a:t>
                      </a:r>
                      <a:endParaRPr lang="en-US" altLang="zh-CN" sz="1600" dirty="0"/>
                    </a:p>
                    <a:p>
                      <a:pPr algn="just"/>
                      <a:r>
                        <a:rPr lang="zh-CN" altLang="en-US" sz="1600" dirty="0"/>
                        <a:t> </a:t>
                      </a:r>
                      <a:r>
                        <a:rPr lang="en-US" altLang="zh-CN" sz="1600" dirty="0"/>
                        <a:t>• </a:t>
                      </a:r>
                      <a:r>
                        <a:rPr lang="zh-CN" altLang="en-US" sz="1600" dirty="0"/>
                        <a:t>内隐</a:t>
                      </a:r>
                      <a:r>
                        <a:rPr lang="en-US" altLang="zh-CN" sz="1600" dirty="0"/>
                        <a:t>/</a:t>
                      </a:r>
                      <a:r>
                        <a:rPr lang="zh-CN" altLang="en-US" sz="1600" dirty="0"/>
                        <a:t>程序性记忆：这种类型的记忆是无意识的，涉及自动执行的技能和例程，例如骑自行车或在键盘上打字。 </a:t>
                      </a:r>
                    </a:p>
                  </a:txBody>
                  <a:tcPr/>
                </a:tc>
                <a:tc>
                  <a:txBody>
                    <a:bodyPr/>
                    <a:lstStyle/>
                    <a:p>
                      <a:pPr algn="just"/>
                      <a:r>
                        <a:rPr lang="zh-CN" altLang="en-US" sz="1600" b="0" i="0" kern="1200" dirty="0">
                          <a:solidFill>
                            <a:schemeClr val="dk1"/>
                          </a:solidFill>
                          <a:effectLst/>
                          <a:latin typeface="+mn-lt"/>
                          <a:ea typeface="+mn-ea"/>
                          <a:cs typeface="+mn-cs"/>
                        </a:rPr>
                        <a:t>长期记忆作为代理在查询时可以关注的外部向量存储，可通过快速检索访问。</a:t>
                      </a:r>
                    </a:p>
                    <a:p>
                      <a:pPr algn="just"/>
                      <a:endParaRPr lang="zh-CN" altLang="en-US" sz="1600" dirty="0"/>
                    </a:p>
                  </a:txBody>
                  <a:tcPr/>
                </a:tc>
                <a:extLst>
                  <a:ext uri="{0D108BD9-81ED-4DB2-BD59-A6C34878D82A}">
                    <a16:rowId xmlns:a16="http://schemas.microsoft.com/office/drawing/2014/main" val="3954934680"/>
                  </a:ext>
                </a:extLst>
              </a:tr>
            </a:tbl>
          </a:graphicData>
        </a:graphic>
      </p:graphicFrame>
    </p:spTree>
    <p:extLst>
      <p:ext uri="{BB962C8B-B14F-4D97-AF65-F5344CB8AC3E}">
        <p14:creationId xmlns:p14="http://schemas.microsoft.com/office/powerpoint/2010/main" val="4136274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BB246-BD9D-4D47-BF20-BC5E236F9E56}"/>
              </a:ext>
            </a:extLst>
          </p:cNvPr>
          <p:cNvSpPr>
            <a:spLocks noGrp="1"/>
          </p:cNvSpPr>
          <p:nvPr>
            <p:ph type="title"/>
          </p:nvPr>
        </p:nvSpPr>
        <p:spPr/>
        <p:txBody>
          <a:bodyPr/>
          <a:lstStyle/>
          <a:p>
            <a:r>
              <a:rPr lang="zh-CN" altLang="en-US" dirty="0"/>
              <a:t>当前研究不足</a:t>
            </a:r>
          </a:p>
        </p:txBody>
      </p:sp>
      <p:sp>
        <p:nvSpPr>
          <p:cNvPr id="3" name="内容占位符 2">
            <a:extLst>
              <a:ext uri="{FF2B5EF4-FFF2-40B4-BE49-F238E27FC236}">
                <a16:creationId xmlns:a16="http://schemas.microsoft.com/office/drawing/2014/main" id="{7C6D5162-491F-445B-A8E5-19AB1DB22998}"/>
              </a:ext>
            </a:extLst>
          </p:cNvPr>
          <p:cNvSpPr>
            <a:spLocks noGrp="1"/>
          </p:cNvSpPr>
          <p:nvPr>
            <p:ph idx="1"/>
          </p:nvPr>
        </p:nvSpPr>
        <p:spPr/>
        <p:txBody>
          <a:bodyPr>
            <a:normAutofit/>
          </a:bodyPr>
          <a:lstStyle/>
          <a:p>
            <a:r>
              <a:rPr lang="zh-CN" altLang="en-US" sz="2000" b="1" dirty="0"/>
              <a:t>上下文长度</a:t>
            </a:r>
            <a:r>
              <a:rPr lang="zh-CN" altLang="en-US" sz="2000" dirty="0"/>
              <a:t>：</a:t>
            </a:r>
            <a:endParaRPr lang="en-US" altLang="zh-CN" sz="2000" dirty="0"/>
          </a:p>
          <a:p>
            <a:pPr lvl="1"/>
            <a:r>
              <a:rPr lang="zh-CN" altLang="en-US" sz="1600" dirty="0"/>
              <a:t>受限的上下文容量限制了历史信息、详细指令、</a:t>
            </a:r>
            <a:r>
              <a:rPr lang="en-US" altLang="zh-CN" sz="1600" dirty="0"/>
              <a:t>API </a:t>
            </a:r>
            <a:r>
              <a:rPr lang="zh-CN" altLang="en-US" sz="1600" dirty="0"/>
              <a:t>调用上下文和结果响应，系统设计时必须考虑此限制。</a:t>
            </a:r>
            <a:endParaRPr lang="en-US" altLang="zh-CN" sz="1600" dirty="0"/>
          </a:p>
          <a:p>
            <a:pPr lvl="1"/>
            <a:r>
              <a:rPr lang="zh-CN" altLang="en-US" sz="1600" dirty="0"/>
              <a:t>当上下文长度增加时，会大大提高像自我反思这样从过去的错误中吸取教训的机制。</a:t>
            </a:r>
            <a:endParaRPr lang="en-US" altLang="zh-CN" sz="1600" dirty="0"/>
          </a:p>
          <a:p>
            <a:pPr lvl="1"/>
            <a:r>
              <a:rPr lang="zh-CN" altLang="en-US" sz="1600" dirty="0"/>
              <a:t>尽管向量存储和检索技术可以让人们访问到更广泛的知识库，但它们在信息表示方面的能力并不如全注意力机制强大。</a:t>
            </a:r>
          </a:p>
          <a:p>
            <a:r>
              <a:rPr lang="zh-CN" altLang="en-US" sz="2000" b="1" dirty="0"/>
              <a:t>长期规划和任务分解的挑战</a:t>
            </a:r>
            <a:r>
              <a:rPr lang="zh-CN" altLang="en-US" sz="2000" dirty="0"/>
              <a:t>：</a:t>
            </a:r>
            <a:endParaRPr lang="en-US" altLang="zh-CN" sz="2000" dirty="0"/>
          </a:p>
          <a:p>
            <a:pPr lvl="1"/>
            <a:r>
              <a:rPr lang="zh-CN" altLang="en-US" sz="1600" dirty="0"/>
              <a:t>长期规划和有效探索解决方案空间仍然有待提升。相比人类而言，</a:t>
            </a:r>
            <a:r>
              <a:rPr lang="en-US" altLang="zh-CN" sz="1600" dirty="0"/>
              <a:t>LLM </a:t>
            </a:r>
            <a:r>
              <a:rPr lang="zh-CN" altLang="en-US" sz="1600" dirty="0"/>
              <a:t>在遇到意外错误时很难调整计划。</a:t>
            </a:r>
          </a:p>
          <a:p>
            <a:r>
              <a:rPr lang="zh-CN" altLang="en-US" sz="2000" b="1" dirty="0"/>
              <a:t>自然语言接口的可靠性</a:t>
            </a:r>
            <a:r>
              <a:rPr lang="zh-CN" altLang="en-US" sz="2000" dirty="0"/>
              <a:t>：</a:t>
            </a:r>
            <a:endParaRPr lang="en-US" altLang="zh-CN" sz="2000" dirty="0"/>
          </a:p>
          <a:p>
            <a:pPr lvl="1"/>
            <a:r>
              <a:rPr lang="zh-CN" altLang="en-US" sz="1600" dirty="0"/>
              <a:t>当前的</a:t>
            </a:r>
            <a:r>
              <a:rPr lang="en-US" altLang="zh-CN" sz="1600" dirty="0"/>
              <a:t>agent</a:t>
            </a:r>
            <a:r>
              <a:rPr lang="zh-CN" altLang="en-US" sz="1600" dirty="0"/>
              <a:t>系统依赖自然语言作为 </a:t>
            </a:r>
            <a:r>
              <a:rPr lang="en-US" altLang="zh-CN" sz="1600" dirty="0"/>
              <a:t>LLM </a:t>
            </a:r>
            <a:r>
              <a:rPr lang="zh-CN" altLang="en-US" sz="1600" dirty="0"/>
              <a:t>与外部组件（如记忆和工具）之间的接口。</a:t>
            </a:r>
            <a:endParaRPr lang="en-US" altLang="zh-CN" sz="1600" dirty="0"/>
          </a:p>
          <a:p>
            <a:pPr lvl="1"/>
            <a:r>
              <a:rPr lang="zh-CN" altLang="en-US" sz="1600" dirty="0"/>
              <a:t>模型输出的可靠性值得怀疑，因为 </a:t>
            </a:r>
            <a:r>
              <a:rPr lang="en-US" altLang="zh-CN" sz="1600" dirty="0"/>
              <a:t>LLM </a:t>
            </a:r>
            <a:r>
              <a:rPr lang="zh-CN" altLang="en-US" sz="1600" dirty="0"/>
              <a:t>可能会出现格式错误，偶尔还会表现出反叛行为（例如拒绝遵循指令）。</a:t>
            </a:r>
            <a:endParaRPr lang="en-US" altLang="zh-CN" sz="1600" dirty="0"/>
          </a:p>
          <a:p>
            <a:pPr lvl="1"/>
            <a:r>
              <a:rPr lang="zh-CN" altLang="en-US" sz="1600" dirty="0"/>
              <a:t>许多代理演示代码都侧重于解析模型输出。</a:t>
            </a:r>
            <a:endParaRPr lang="en-US" altLang="zh-CN" sz="1600" dirty="0"/>
          </a:p>
          <a:p>
            <a:endParaRPr lang="zh-CN" altLang="en-US" dirty="0"/>
          </a:p>
          <a:p>
            <a:endParaRPr lang="zh-CN" altLang="en-US" dirty="0"/>
          </a:p>
        </p:txBody>
      </p:sp>
    </p:spTree>
    <p:extLst>
      <p:ext uri="{BB962C8B-B14F-4D97-AF65-F5344CB8AC3E}">
        <p14:creationId xmlns:p14="http://schemas.microsoft.com/office/powerpoint/2010/main" val="323445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9AA1A-16EC-4D5D-828D-C54AA153D60D}"/>
              </a:ext>
            </a:extLst>
          </p:cNvPr>
          <p:cNvSpPr>
            <a:spLocks noGrp="1"/>
          </p:cNvSpPr>
          <p:nvPr>
            <p:ph type="title"/>
          </p:nvPr>
        </p:nvSpPr>
        <p:spPr/>
        <p:txBody>
          <a:bodyPr/>
          <a:lstStyle/>
          <a:p>
            <a:r>
              <a:rPr lang="en-US" altLang="zh-CN" dirty="0"/>
              <a:t>Agent</a:t>
            </a:r>
            <a:r>
              <a:rPr lang="zh-CN" altLang="en-US" dirty="0"/>
              <a:t>结构</a:t>
            </a:r>
          </a:p>
        </p:txBody>
      </p:sp>
      <p:sp>
        <p:nvSpPr>
          <p:cNvPr id="3" name="内容占位符 2">
            <a:extLst>
              <a:ext uri="{FF2B5EF4-FFF2-40B4-BE49-F238E27FC236}">
                <a16:creationId xmlns:a16="http://schemas.microsoft.com/office/drawing/2014/main" id="{E0AE4B2F-B64C-4DAB-B1D6-839BF8A665D4}"/>
              </a:ext>
            </a:extLst>
          </p:cNvPr>
          <p:cNvSpPr>
            <a:spLocks noGrp="1"/>
          </p:cNvSpPr>
          <p:nvPr>
            <p:ph idx="1"/>
          </p:nvPr>
        </p:nvSpPr>
        <p:spPr/>
        <p:txBody>
          <a:bodyPr/>
          <a:lstStyle/>
          <a:p>
            <a:r>
              <a:rPr lang="en-US" altLang="zh-CN" dirty="0"/>
              <a:t>LLM Powered Autonomous Agents</a:t>
            </a:r>
          </a:p>
          <a:p>
            <a:r>
              <a:rPr lang="en-US" altLang="zh-CN" dirty="0"/>
              <a:t>2023 | Lilian Weng</a:t>
            </a:r>
          </a:p>
          <a:p>
            <a:endParaRPr lang="en-US" altLang="zh-CN" dirty="0"/>
          </a:p>
        </p:txBody>
      </p:sp>
      <p:pic>
        <p:nvPicPr>
          <p:cNvPr id="2050" name="Picture 2" descr="Image">
            <a:extLst>
              <a:ext uri="{FF2B5EF4-FFF2-40B4-BE49-F238E27FC236}">
                <a16:creationId xmlns:a16="http://schemas.microsoft.com/office/drawing/2014/main" id="{29A1FBA4-6810-4A39-9840-703E91BEF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534" y="182562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13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047927-569A-4D15-A4D0-440152F879D9}"/>
              </a:ext>
            </a:extLst>
          </p:cNvPr>
          <p:cNvSpPr>
            <a:spLocks noGrp="1"/>
          </p:cNvSpPr>
          <p:nvPr>
            <p:ph idx="1"/>
          </p:nvPr>
        </p:nvSpPr>
        <p:spPr>
          <a:xfrm>
            <a:off x="926487" y="1563940"/>
            <a:ext cx="10515600" cy="4997702"/>
          </a:xfrm>
        </p:spPr>
        <p:txBody>
          <a:bodyPr/>
          <a:lstStyle/>
          <a:p>
            <a:r>
              <a:rPr lang="en-US" altLang="zh-CN" dirty="0"/>
              <a:t>Agent = LLM + memory + planning skills + tool use</a:t>
            </a:r>
          </a:p>
          <a:p>
            <a:pPr algn="just"/>
            <a:r>
              <a:rPr lang="zh-CN" altLang="en-US" dirty="0"/>
              <a:t>一个</a:t>
            </a:r>
            <a:r>
              <a:rPr lang="en-US" altLang="zh-CN" dirty="0"/>
              <a:t>Agent</a:t>
            </a:r>
            <a:r>
              <a:rPr lang="zh-CN" altLang="en-US" dirty="0"/>
              <a:t>的基本组成应该包含规划（</a:t>
            </a:r>
            <a:r>
              <a:rPr lang="en-US" altLang="zh-CN" dirty="0"/>
              <a:t>planning), </a:t>
            </a:r>
            <a:r>
              <a:rPr lang="zh-CN" altLang="en-US" dirty="0"/>
              <a:t>工具（</a:t>
            </a:r>
            <a:r>
              <a:rPr lang="en-US" altLang="zh-CN" dirty="0"/>
              <a:t>Tools)</a:t>
            </a:r>
            <a:r>
              <a:rPr lang="zh-CN" altLang="en-US" dirty="0"/>
              <a:t>和记忆 </a:t>
            </a:r>
            <a:r>
              <a:rPr lang="en-US" altLang="zh-CN" dirty="0"/>
              <a:t>(Memory)</a:t>
            </a:r>
            <a:r>
              <a:rPr lang="zh-CN" altLang="en-US" dirty="0"/>
              <a:t>。</a:t>
            </a:r>
          </a:p>
        </p:txBody>
      </p:sp>
      <p:pic>
        <p:nvPicPr>
          <p:cNvPr id="1028" name="Picture 4">
            <a:extLst>
              <a:ext uri="{FF2B5EF4-FFF2-40B4-BE49-F238E27FC236}">
                <a16:creationId xmlns:a16="http://schemas.microsoft.com/office/drawing/2014/main" id="{8A58A0AC-88C4-4DDA-8748-03F2A29D9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392" y="3064782"/>
            <a:ext cx="8090574" cy="3209894"/>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11311F89-BAE2-4A46-90BE-F6A603321F26}"/>
              </a:ext>
            </a:extLst>
          </p:cNvPr>
          <p:cNvSpPr>
            <a:spLocks noGrp="1"/>
          </p:cNvSpPr>
          <p:nvPr>
            <p:ph type="title"/>
          </p:nvPr>
        </p:nvSpPr>
        <p:spPr>
          <a:xfrm>
            <a:off x="838200" y="365125"/>
            <a:ext cx="10515600" cy="1325563"/>
          </a:xfrm>
        </p:spPr>
        <p:txBody>
          <a:bodyPr/>
          <a:lstStyle/>
          <a:p>
            <a:r>
              <a:rPr lang="en-US" altLang="zh-CN" dirty="0"/>
              <a:t>Agent</a:t>
            </a:r>
            <a:r>
              <a:rPr lang="zh-CN" altLang="en-US" dirty="0"/>
              <a:t>结构</a:t>
            </a:r>
          </a:p>
        </p:txBody>
      </p:sp>
    </p:spTree>
    <p:extLst>
      <p:ext uri="{BB962C8B-B14F-4D97-AF65-F5344CB8AC3E}">
        <p14:creationId xmlns:p14="http://schemas.microsoft.com/office/powerpoint/2010/main" val="250166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智能体决策</a:t>
            </a:r>
            <a:r>
              <a:rPr lang="en-US" altLang="zh-CN" dirty="0"/>
              <a:t>(Agent Planning)</a:t>
            </a:r>
            <a:endParaRPr lang="zh-CN" altLang="en-US" dirty="0"/>
          </a:p>
        </p:txBody>
      </p:sp>
      <p:sp>
        <p:nvSpPr>
          <p:cNvPr id="3" name="内容占位符 2">
            <a:extLst>
              <a:ext uri="{FF2B5EF4-FFF2-40B4-BE49-F238E27FC236}">
                <a16:creationId xmlns:a16="http://schemas.microsoft.com/office/drawing/2014/main" id="{3BAB0F13-E94C-4EF7-BC4A-E4DD29DFDC0E}"/>
              </a:ext>
            </a:extLst>
          </p:cNvPr>
          <p:cNvSpPr>
            <a:spLocks noGrp="1"/>
          </p:cNvSpPr>
          <p:nvPr>
            <p:ph idx="1"/>
          </p:nvPr>
        </p:nvSpPr>
        <p:spPr/>
        <p:txBody>
          <a:bodyPr/>
          <a:lstStyle/>
          <a:p>
            <a:pPr algn="just"/>
            <a:r>
              <a:rPr lang="en-US" altLang="zh-CN" dirty="0"/>
              <a:t>Agent Planning</a:t>
            </a:r>
            <a:r>
              <a:rPr lang="zh-CN" altLang="en-US" dirty="0"/>
              <a:t>是</a:t>
            </a:r>
            <a:r>
              <a:rPr lang="en-US" altLang="zh-CN" dirty="0"/>
              <a:t>Agent</a:t>
            </a:r>
            <a:r>
              <a:rPr lang="zh-CN" altLang="en-US" dirty="0"/>
              <a:t>能力的核心，一个好的规划决定了</a:t>
            </a:r>
            <a:r>
              <a:rPr lang="en-US" altLang="zh-CN" dirty="0"/>
              <a:t>agent</a:t>
            </a:r>
            <a:r>
              <a:rPr lang="zh-CN" altLang="en-US" dirty="0"/>
              <a:t>能否顺利执行以及解决问题。</a:t>
            </a:r>
            <a:endParaRPr lang="en-US" altLang="zh-CN" dirty="0"/>
          </a:p>
          <a:p>
            <a:pPr algn="just"/>
            <a:r>
              <a:rPr lang="zh-CN" altLang="en-US" dirty="0"/>
              <a:t>规划简单来说就是任务分解</a:t>
            </a:r>
            <a:r>
              <a:rPr lang="en-US" altLang="zh-CN" dirty="0"/>
              <a:t>(Task Decomposition); </a:t>
            </a:r>
            <a:r>
              <a:rPr lang="zh-CN" altLang="en-US" dirty="0"/>
              <a:t>把复杂的问题划分成可以一步步解决的小步骤，以及不断根据反馈 </a:t>
            </a:r>
            <a:r>
              <a:rPr lang="en-US" altLang="zh-CN" dirty="0"/>
              <a:t>(feedback)</a:t>
            </a:r>
            <a:r>
              <a:rPr lang="zh-CN" altLang="en-US" dirty="0"/>
              <a:t>去重新调整策略。</a:t>
            </a:r>
          </a:p>
        </p:txBody>
      </p:sp>
    </p:spTree>
    <p:extLst>
      <p:ext uri="{BB962C8B-B14F-4D97-AF65-F5344CB8AC3E}">
        <p14:creationId xmlns:p14="http://schemas.microsoft.com/office/powerpoint/2010/main" val="36575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2C311D3-2C4C-42C6-946E-2AA45A7F8564}"/>
              </a:ext>
            </a:extLst>
          </p:cNvPr>
          <p:cNvPicPr>
            <a:picLocks noChangeAspect="1"/>
          </p:cNvPicPr>
          <p:nvPr/>
        </p:nvPicPr>
        <p:blipFill>
          <a:blip r:embed="rId2"/>
          <a:stretch>
            <a:fillRect/>
          </a:stretch>
        </p:blipFill>
        <p:spPr>
          <a:xfrm>
            <a:off x="3607151" y="1376963"/>
            <a:ext cx="8428571" cy="4800000"/>
          </a:xfrm>
          <a:prstGeom prst="rect">
            <a:avLst/>
          </a:prstGeom>
        </p:spPr>
      </p:pic>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智能体决策</a:t>
            </a:r>
            <a:r>
              <a:rPr lang="en-US" altLang="zh-CN" dirty="0"/>
              <a:t>(Agent Planning)</a:t>
            </a:r>
            <a:endParaRPr lang="zh-CN" altLang="en-US" dirty="0"/>
          </a:p>
        </p:txBody>
      </p:sp>
      <p:sp>
        <p:nvSpPr>
          <p:cNvPr id="3" name="内容占位符 2">
            <a:extLst>
              <a:ext uri="{FF2B5EF4-FFF2-40B4-BE49-F238E27FC236}">
                <a16:creationId xmlns:a16="http://schemas.microsoft.com/office/drawing/2014/main" id="{3BAB0F13-E94C-4EF7-BC4A-E4DD29DFDC0E}"/>
              </a:ext>
            </a:extLst>
          </p:cNvPr>
          <p:cNvSpPr>
            <a:spLocks noGrp="1"/>
          </p:cNvSpPr>
          <p:nvPr>
            <p:ph idx="1"/>
          </p:nvPr>
        </p:nvSpPr>
        <p:spPr>
          <a:xfrm>
            <a:off x="290086" y="1825625"/>
            <a:ext cx="3506251" cy="4351338"/>
          </a:xfrm>
        </p:spPr>
        <p:txBody>
          <a:bodyPr>
            <a:normAutofit lnSpcReduction="10000"/>
          </a:bodyPr>
          <a:lstStyle/>
          <a:p>
            <a:r>
              <a:rPr lang="en-US" altLang="zh-CN" b="1" dirty="0"/>
              <a:t>1</a:t>
            </a:r>
            <a:r>
              <a:rPr lang="zh-CN" altLang="en-US" b="1" dirty="0"/>
              <a:t>、</a:t>
            </a:r>
            <a:r>
              <a:rPr lang="en-US" altLang="zh-CN" b="1" dirty="0"/>
              <a:t>Chain of thought </a:t>
            </a:r>
            <a:r>
              <a:rPr lang="en-US" altLang="zh-CN" b="1" baseline="-25000" dirty="0"/>
              <a:t>Jason Wei 2022</a:t>
            </a:r>
            <a:endParaRPr lang="en-US" altLang="zh-CN" b="1" dirty="0"/>
          </a:p>
          <a:p>
            <a:pPr algn="just"/>
            <a:r>
              <a:rPr lang="en-US" altLang="zh-CN" sz="2200" dirty="0"/>
              <a:t>Chain-of-Thought</a:t>
            </a:r>
            <a:r>
              <a:rPr lang="zh-CN" altLang="en-US" sz="2200" dirty="0"/>
              <a:t>是常见用来引导模型进行任务分解的大模型提示</a:t>
            </a:r>
            <a:r>
              <a:rPr lang="en-US" altLang="zh-CN" sz="2200" dirty="0"/>
              <a:t>(prompting)</a:t>
            </a:r>
            <a:r>
              <a:rPr lang="zh-CN" altLang="en-US" sz="2200" dirty="0"/>
              <a:t>方法。</a:t>
            </a:r>
            <a:endParaRPr lang="en-US" altLang="zh-CN" sz="2200" dirty="0"/>
          </a:p>
          <a:p>
            <a:pPr algn="just"/>
            <a:r>
              <a:rPr lang="zh-CN" altLang="en-US" sz="2200" dirty="0"/>
              <a:t>其主要方法就是提供任务分解的少量示例</a:t>
            </a:r>
            <a:r>
              <a:rPr lang="en-US" altLang="zh-CN" sz="2200" dirty="0"/>
              <a:t>(few-shot examples)</a:t>
            </a:r>
            <a:r>
              <a:rPr lang="zh-CN" altLang="en-US" sz="2200" dirty="0"/>
              <a:t>，利用大模型的上下文学习能力</a:t>
            </a:r>
            <a:r>
              <a:rPr lang="en-US" altLang="zh-CN" sz="2200" dirty="0"/>
              <a:t>(In-context learning)</a:t>
            </a:r>
            <a:r>
              <a:rPr lang="zh-CN" altLang="en-US" sz="2200" dirty="0"/>
              <a:t>去模仿进行类似的任务分解和规划。</a:t>
            </a:r>
            <a:endParaRPr lang="en-US" altLang="zh-CN" sz="2200" dirty="0"/>
          </a:p>
          <a:p>
            <a:endParaRPr lang="zh-CN" altLang="en-US" dirty="0"/>
          </a:p>
        </p:txBody>
      </p:sp>
    </p:spTree>
    <p:extLst>
      <p:ext uri="{BB962C8B-B14F-4D97-AF65-F5344CB8AC3E}">
        <p14:creationId xmlns:p14="http://schemas.microsoft.com/office/powerpoint/2010/main" val="420930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智能体决策</a:t>
            </a:r>
            <a:r>
              <a:rPr lang="en-US" altLang="zh-CN" dirty="0"/>
              <a:t>(Agent Planning)</a:t>
            </a:r>
            <a:endParaRPr lang="zh-CN" altLang="en-US" dirty="0"/>
          </a:p>
        </p:txBody>
      </p:sp>
      <p:sp>
        <p:nvSpPr>
          <p:cNvPr id="3" name="内容占位符 2">
            <a:extLst>
              <a:ext uri="{FF2B5EF4-FFF2-40B4-BE49-F238E27FC236}">
                <a16:creationId xmlns:a16="http://schemas.microsoft.com/office/drawing/2014/main" id="{3BAB0F13-E94C-4EF7-BC4A-E4DD29DFDC0E}"/>
              </a:ext>
            </a:extLst>
          </p:cNvPr>
          <p:cNvSpPr>
            <a:spLocks noGrp="1"/>
          </p:cNvSpPr>
          <p:nvPr>
            <p:ph idx="1"/>
          </p:nvPr>
        </p:nvSpPr>
        <p:spPr>
          <a:xfrm>
            <a:off x="290086" y="1825625"/>
            <a:ext cx="3506251" cy="4351338"/>
          </a:xfrm>
        </p:spPr>
        <p:txBody>
          <a:bodyPr>
            <a:normAutofit lnSpcReduction="10000"/>
          </a:bodyPr>
          <a:lstStyle/>
          <a:p>
            <a:r>
              <a:rPr lang="en-US" altLang="zh-CN" b="1" dirty="0"/>
              <a:t>1</a:t>
            </a:r>
            <a:r>
              <a:rPr lang="zh-CN" altLang="en-US" b="1" dirty="0"/>
              <a:t>、</a:t>
            </a:r>
            <a:r>
              <a:rPr lang="en-US" altLang="zh-CN" b="1" dirty="0"/>
              <a:t>Chain of thought </a:t>
            </a:r>
            <a:r>
              <a:rPr lang="en-US" altLang="zh-CN" b="1" baseline="-25000" dirty="0"/>
              <a:t>Jason Wei 2022</a:t>
            </a:r>
            <a:endParaRPr lang="en-US" altLang="zh-CN" b="1" dirty="0"/>
          </a:p>
          <a:p>
            <a:pPr algn="just"/>
            <a:r>
              <a:rPr lang="en-US" altLang="zh-CN" sz="2200" dirty="0"/>
              <a:t>Chain-of-Thought</a:t>
            </a:r>
            <a:r>
              <a:rPr lang="zh-CN" altLang="en-US" sz="2200" dirty="0"/>
              <a:t>是常见用来引导模型进行任务分解的大模型提示</a:t>
            </a:r>
            <a:r>
              <a:rPr lang="en-US" altLang="zh-CN" sz="2200" dirty="0"/>
              <a:t>(prompting)</a:t>
            </a:r>
            <a:r>
              <a:rPr lang="zh-CN" altLang="en-US" sz="2200" dirty="0"/>
              <a:t>方法。</a:t>
            </a:r>
            <a:endParaRPr lang="en-US" altLang="zh-CN" sz="2200" dirty="0"/>
          </a:p>
          <a:p>
            <a:pPr algn="just"/>
            <a:r>
              <a:rPr lang="zh-CN" altLang="en-US" sz="2200" dirty="0"/>
              <a:t>其主要方法就是提供任务分解的少量示例</a:t>
            </a:r>
            <a:r>
              <a:rPr lang="en-US" altLang="zh-CN" sz="2200" dirty="0"/>
              <a:t>(few-shot examples)</a:t>
            </a:r>
            <a:r>
              <a:rPr lang="zh-CN" altLang="en-US" sz="2200" dirty="0"/>
              <a:t>，利用大模型的上下文学习能力</a:t>
            </a:r>
            <a:r>
              <a:rPr lang="en-US" altLang="zh-CN" sz="2200" dirty="0"/>
              <a:t>(In-context learning)</a:t>
            </a:r>
            <a:r>
              <a:rPr lang="zh-CN" altLang="en-US" sz="2200" dirty="0"/>
              <a:t>去模仿进行类似的任务分解和规划。</a:t>
            </a:r>
            <a:endParaRPr lang="en-US" altLang="zh-CN" sz="2200" dirty="0"/>
          </a:p>
          <a:p>
            <a:endParaRPr lang="zh-CN" altLang="en-US" dirty="0"/>
          </a:p>
        </p:txBody>
      </p:sp>
      <p:pic>
        <p:nvPicPr>
          <p:cNvPr id="6" name="图片 5">
            <a:extLst>
              <a:ext uri="{FF2B5EF4-FFF2-40B4-BE49-F238E27FC236}">
                <a16:creationId xmlns:a16="http://schemas.microsoft.com/office/drawing/2014/main" id="{B2A684E2-4264-4C78-B7DE-9BD1E0434FD6}"/>
              </a:ext>
            </a:extLst>
          </p:cNvPr>
          <p:cNvPicPr>
            <a:picLocks noChangeAspect="1"/>
          </p:cNvPicPr>
          <p:nvPr/>
        </p:nvPicPr>
        <p:blipFill>
          <a:blip r:embed="rId2"/>
          <a:stretch>
            <a:fillRect/>
          </a:stretch>
        </p:blipFill>
        <p:spPr>
          <a:xfrm>
            <a:off x="5349243" y="1600295"/>
            <a:ext cx="5182123" cy="4801997"/>
          </a:xfrm>
          <a:prstGeom prst="rect">
            <a:avLst/>
          </a:prstGeom>
        </p:spPr>
      </p:pic>
    </p:spTree>
    <p:extLst>
      <p:ext uri="{BB962C8B-B14F-4D97-AF65-F5344CB8AC3E}">
        <p14:creationId xmlns:p14="http://schemas.microsoft.com/office/powerpoint/2010/main" val="138242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智能体决策</a:t>
            </a:r>
            <a:r>
              <a:rPr lang="en-US" altLang="zh-CN" dirty="0"/>
              <a:t>(Agent Planning)</a:t>
            </a:r>
            <a:endParaRPr lang="zh-CN" altLang="en-US" dirty="0"/>
          </a:p>
        </p:txBody>
      </p:sp>
      <p:sp>
        <p:nvSpPr>
          <p:cNvPr id="3" name="内容占位符 2">
            <a:extLst>
              <a:ext uri="{FF2B5EF4-FFF2-40B4-BE49-F238E27FC236}">
                <a16:creationId xmlns:a16="http://schemas.microsoft.com/office/drawing/2014/main" id="{3BAB0F13-E94C-4EF7-BC4A-E4DD29DFDC0E}"/>
              </a:ext>
            </a:extLst>
          </p:cNvPr>
          <p:cNvSpPr>
            <a:spLocks noGrp="1"/>
          </p:cNvSpPr>
          <p:nvPr>
            <p:ph idx="1"/>
          </p:nvPr>
        </p:nvSpPr>
        <p:spPr>
          <a:xfrm>
            <a:off x="209436" y="1743075"/>
            <a:ext cx="3317065" cy="4351338"/>
          </a:xfrm>
        </p:spPr>
        <p:txBody>
          <a:bodyPr>
            <a:normAutofit/>
          </a:bodyPr>
          <a:lstStyle/>
          <a:p>
            <a:r>
              <a:rPr lang="en-US" altLang="zh-CN" b="1" dirty="0"/>
              <a:t>2</a:t>
            </a:r>
            <a:r>
              <a:rPr lang="zh-CN" altLang="en-US" b="1" dirty="0"/>
              <a:t>、</a:t>
            </a:r>
            <a:r>
              <a:rPr lang="en-US" altLang="zh-CN" b="1" dirty="0" err="1"/>
              <a:t>ReAct</a:t>
            </a:r>
            <a:r>
              <a:rPr lang="en-US" altLang="zh-CN" b="1" dirty="0"/>
              <a:t> 		</a:t>
            </a:r>
            <a:r>
              <a:rPr lang="en-US" altLang="zh-CN" b="1" baseline="-25000" dirty="0" err="1"/>
              <a:t>Shunyu</a:t>
            </a:r>
            <a:r>
              <a:rPr lang="en-US" altLang="zh-CN" b="1" baseline="-25000" dirty="0"/>
              <a:t> Yao 2023</a:t>
            </a:r>
            <a:endParaRPr lang="en-US" altLang="zh-CN" b="1" dirty="0"/>
          </a:p>
          <a:p>
            <a:pPr algn="just"/>
            <a:r>
              <a:rPr lang="en-US" altLang="zh-CN" sz="2200" dirty="0" err="1"/>
              <a:t>ReAct</a:t>
            </a:r>
            <a:r>
              <a:rPr lang="en-US" altLang="zh-CN" sz="2200" dirty="0"/>
              <a:t> </a:t>
            </a:r>
            <a:r>
              <a:rPr lang="zh-CN" altLang="en-US" sz="2200" dirty="0"/>
              <a:t>相对来讲是更复杂的大模型提示（</a:t>
            </a:r>
            <a:r>
              <a:rPr lang="en-US" altLang="zh-CN" sz="2200" dirty="0"/>
              <a:t>prompting)</a:t>
            </a:r>
            <a:r>
              <a:rPr lang="zh-CN" altLang="en-US" sz="2200" dirty="0"/>
              <a:t>方法，其核心是引导大模型在生成核心回答内容的前面 主动加上一个</a:t>
            </a:r>
            <a:r>
              <a:rPr lang="zh-CN" altLang="en-US" sz="2200" b="1" dirty="0"/>
              <a:t>思考（</a:t>
            </a:r>
            <a:r>
              <a:rPr lang="en-US" altLang="zh-CN" sz="2200" b="1" dirty="0"/>
              <a:t>thought)</a:t>
            </a:r>
            <a:r>
              <a:rPr lang="zh-CN" altLang="en-US" sz="2200" dirty="0"/>
              <a:t>部分，以及</a:t>
            </a:r>
            <a:r>
              <a:rPr lang="zh-CN" altLang="en-US" sz="2200" b="1" dirty="0"/>
              <a:t>执行</a:t>
            </a:r>
            <a:r>
              <a:rPr lang="en-US" altLang="zh-CN" sz="2200" b="1" dirty="0"/>
              <a:t>(action)</a:t>
            </a:r>
            <a:r>
              <a:rPr lang="zh-CN" altLang="en-US" sz="2200" dirty="0"/>
              <a:t>后面的</a:t>
            </a:r>
            <a:r>
              <a:rPr lang="zh-CN" altLang="en-US" sz="2200" b="1" dirty="0"/>
              <a:t>观察</a:t>
            </a:r>
            <a:r>
              <a:rPr lang="en-US" altLang="zh-CN" sz="2200" b="1" dirty="0"/>
              <a:t>(observation)</a:t>
            </a:r>
            <a:r>
              <a:rPr lang="zh-CN" altLang="en-US" sz="2200" dirty="0"/>
              <a:t>模块。这种提示技巧能较好 地提升模型的规划能力。 </a:t>
            </a:r>
          </a:p>
        </p:txBody>
      </p:sp>
      <p:pic>
        <p:nvPicPr>
          <p:cNvPr id="7" name="图片 6">
            <a:extLst>
              <a:ext uri="{FF2B5EF4-FFF2-40B4-BE49-F238E27FC236}">
                <a16:creationId xmlns:a16="http://schemas.microsoft.com/office/drawing/2014/main" id="{0DA69E08-FA27-4CDE-9F9F-5AF8BA860C0F}"/>
              </a:ext>
            </a:extLst>
          </p:cNvPr>
          <p:cNvPicPr>
            <a:picLocks noChangeAspect="1"/>
          </p:cNvPicPr>
          <p:nvPr/>
        </p:nvPicPr>
        <p:blipFill>
          <a:blip r:embed="rId2"/>
          <a:stretch>
            <a:fillRect/>
          </a:stretch>
        </p:blipFill>
        <p:spPr>
          <a:xfrm>
            <a:off x="3526501" y="1825625"/>
            <a:ext cx="8665499" cy="3840163"/>
          </a:xfrm>
          <a:prstGeom prst="rect">
            <a:avLst/>
          </a:prstGeom>
        </p:spPr>
      </p:pic>
    </p:spTree>
    <p:extLst>
      <p:ext uri="{BB962C8B-B14F-4D97-AF65-F5344CB8AC3E}">
        <p14:creationId xmlns:p14="http://schemas.microsoft.com/office/powerpoint/2010/main" val="24510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智能体决策</a:t>
            </a:r>
            <a:r>
              <a:rPr lang="en-US" altLang="zh-CN" dirty="0"/>
              <a:t>(Agent Planning)</a:t>
            </a:r>
            <a:endParaRPr lang="zh-CN" altLang="en-US" dirty="0"/>
          </a:p>
        </p:txBody>
      </p:sp>
      <p:sp>
        <p:nvSpPr>
          <p:cNvPr id="3" name="内容占位符 2">
            <a:extLst>
              <a:ext uri="{FF2B5EF4-FFF2-40B4-BE49-F238E27FC236}">
                <a16:creationId xmlns:a16="http://schemas.microsoft.com/office/drawing/2014/main" id="{3BAB0F13-E94C-4EF7-BC4A-E4DD29DFDC0E}"/>
              </a:ext>
            </a:extLst>
          </p:cNvPr>
          <p:cNvSpPr>
            <a:spLocks noGrp="1"/>
          </p:cNvSpPr>
          <p:nvPr>
            <p:ph idx="1"/>
          </p:nvPr>
        </p:nvSpPr>
        <p:spPr>
          <a:xfrm>
            <a:off x="315310" y="1825625"/>
            <a:ext cx="3235084" cy="4351338"/>
          </a:xfrm>
        </p:spPr>
        <p:txBody>
          <a:bodyPr>
            <a:normAutofit/>
          </a:bodyPr>
          <a:lstStyle/>
          <a:p>
            <a:r>
              <a:rPr lang="en-US" altLang="zh-CN" b="1" dirty="0"/>
              <a:t>3</a:t>
            </a:r>
            <a:r>
              <a:rPr lang="zh-CN" altLang="en-US" b="1" dirty="0"/>
              <a:t>、</a:t>
            </a:r>
            <a:r>
              <a:rPr lang="en-US" altLang="zh-CN" b="1" dirty="0" err="1"/>
              <a:t>ReWoo</a:t>
            </a:r>
            <a:r>
              <a:rPr lang="en-US" altLang="zh-CN" b="1" baseline="-25000" dirty="0"/>
              <a:t> 	</a:t>
            </a:r>
            <a:r>
              <a:rPr lang="en-US" altLang="zh-CN" b="1" baseline="-25000" dirty="0" err="1"/>
              <a:t>Binfeng</a:t>
            </a:r>
            <a:r>
              <a:rPr lang="en-US" altLang="zh-CN" b="1" baseline="-25000" dirty="0"/>
              <a:t> Xu 2023</a:t>
            </a:r>
            <a:endParaRPr lang="en-US" altLang="zh-CN" b="1" dirty="0"/>
          </a:p>
          <a:p>
            <a:pPr algn="just"/>
            <a:r>
              <a:rPr lang="en-US" altLang="zh-CN" sz="2200" dirty="0" err="1"/>
              <a:t>ReWOO</a:t>
            </a:r>
            <a:r>
              <a:rPr lang="zh-CN" altLang="en-US" sz="2200" dirty="0"/>
              <a:t>是类似在</a:t>
            </a:r>
            <a:r>
              <a:rPr lang="en-US" altLang="zh-CN" sz="2200" dirty="0" err="1"/>
              <a:t>ReACT</a:t>
            </a:r>
            <a:r>
              <a:rPr lang="zh-CN" altLang="en-US" sz="2200" dirty="0"/>
              <a:t>架构基础上，去掉了观察（</a:t>
            </a:r>
            <a:r>
              <a:rPr lang="en-US" altLang="zh-CN" sz="2200" dirty="0"/>
              <a:t>observation)</a:t>
            </a:r>
            <a:r>
              <a:rPr lang="zh-CN" altLang="en-US" sz="2200" dirty="0"/>
              <a:t>这个模块，取而代之的是把整个</a:t>
            </a:r>
            <a:r>
              <a:rPr lang="en-US" altLang="zh-CN" sz="2200" dirty="0"/>
              <a:t>planning</a:t>
            </a:r>
            <a:r>
              <a:rPr lang="zh-CN" altLang="en-US" sz="2200" dirty="0"/>
              <a:t>过 程划分成</a:t>
            </a:r>
            <a:r>
              <a:rPr lang="en-US" altLang="zh-CN" sz="2200" b="1" dirty="0"/>
              <a:t>'Planner', 'Worker'</a:t>
            </a:r>
            <a:r>
              <a:rPr lang="zh-CN" altLang="en-US" sz="2200" dirty="0"/>
              <a:t>和</a:t>
            </a:r>
            <a:r>
              <a:rPr lang="en-US" altLang="zh-CN" sz="2200" b="1" dirty="0"/>
              <a:t>'Slover'</a:t>
            </a:r>
            <a:r>
              <a:rPr lang="zh-CN" altLang="en-US" sz="2200" dirty="0"/>
              <a:t>分别去进行规划，执行和总结三个部分，在</a:t>
            </a:r>
            <a:r>
              <a:rPr lang="en-US" altLang="zh-CN" sz="2200" dirty="0"/>
              <a:t>API</a:t>
            </a:r>
            <a:r>
              <a:rPr lang="zh-CN" altLang="en-US" sz="2200" dirty="0"/>
              <a:t>消耗和精度上都有所提升。 </a:t>
            </a:r>
          </a:p>
        </p:txBody>
      </p:sp>
      <p:pic>
        <p:nvPicPr>
          <p:cNvPr id="5" name="图片 4">
            <a:extLst>
              <a:ext uri="{FF2B5EF4-FFF2-40B4-BE49-F238E27FC236}">
                <a16:creationId xmlns:a16="http://schemas.microsoft.com/office/drawing/2014/main" id="{415DB5B0-FE9C-4D1E-802A-9319006F801F}"/>
              </a:ext>
            </a:extLst>
          </p:cNvPr>
          <p:cNvPicPr>
            <a:picLocks noChangeAspect="1"/>
          </p:cNvPicPr>
          <p:nvPr/>
        </p:nvPicPr>
        <p:blipFill>
          <a:blip r:embed="rId2"/>
          <a:stretch>
            <a:fillRect/>
          </a:stretch>
        </p:blipFill>
        <p:spPr>
          <a:xfrm>
            <a:off x="3727405" y="0"/>
            <a:ext cx="8464595" cy="6858000"/>
          </a:xfrm>
          <a:prstGeom prst="rect">
            <a:avLst/>
          </a:prstGeom>
        </p:spPr>
      </p:pic>
    </p:spTree>
    <p:extLst>
      <p:ext uri="{BB962C8B-B14F-4D97-AF65-F5344CB8AC3E}">
        <p14:creationId xmlns:p14="http://schemas.microsoft.com/office/powerpoint/2010/main" val="173415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05CDD-A34F-4563-95D9-7F97670C9ED5}"/>
              </a:ext>
            </a:extLst>
          </p:cNvPr>
          <p:cNvSpPr>
            <a:spLocks noGrp="1"/>
          </p:cNvSpPr>
          <p:nvPr>
            <p:ph type="title"/>
          </p:nvPr>
        </p:nvSpPr>
        <p:spPr/>
        <p:txBody>
          <a:bodyPr/>
          <a:lstStyle/>
          <a:p>
            <a:r>
              <a:rPr lang="zh-CN" altLang="en-US" dirty="0"/>
              <a:t>智能体决策</a:t>
            </a:r>
            <a:r>
              <a:rPr lang="en-US" altLang="zh-CN" dirty="0"/>
              <a:t>(Agent Planning)</a:t>
            </a:r>
            <a:endParaRPr lang="zh-CN" altLang="en-US" dirty="0"/>
          </a:p>
        </p:txBody>
      </p:sp>
      <p:sp>
        <p:nvSpPr>
          <p:cNvPr id="3" name="内容占位符 2">
            <a:extLst>
              <a:ext uri="{FF2B5EF4-FFF2-40B4-BE49-F238E27FC236}">
                <a16:creationId xmlns:a16="http://schemas.microsoft.com/office/drawing/2014/main" id="{3BAB0F13-E94C-4EF7-BC4A-E4DD29DFDC0E}"/>
              </a:ext>
            </a:extLst>
          </p:cNvPr>
          <p:cNvSpPr>
            <a:spLocks noGrp="1"/>
          </p:cNvSpPr>
          <p:nvPr>
            <p:ph idx="1"/>
          </p:nvPr>
        </p:nvSpPr>
        <p:spPr>
          <a:xfrm>
            <a:off x="315310" y="1825625"/>
            <a:ext cx="3494690" cy="4351338"/>
          </a:xfrm>
        </p:spPr>
        <p:txBody>
          <a:bodyPr>
            <a:normAutofit/>
          </a:bodyPr>
          <a:lstStyle/>
          <a:p>
            <a:pPr algn="just"/>
            <a:r>
              <a:rPr lang="en-US" altLang="zh-CN" b="1" dirty="0"/>
              <a:t>4</a:t>
            </a:r>
            <a:r>
              <a:rPr lang="zh-CN" altLang="en-US" b="1" dirty="0"/>
              <a:t>、</a:t>
            </a:r>
            <a:r>
              <a:rPr lang="en-US" altLang="zh-CN" b="1" dirty="0" err="1"/>
              <a:t>Treeofthought</a:t>
            </a:r>
            <a:r>
              <a:rPr lang="en-US" altLang="zh-CN" b="1" baseline="-25000" dirty="0"/>
              <a:t> 	</a:t>
            </a:r>
            <a:r>
              <a:rPr lang="en-US" altLang="zh-CN" b="1" baseline="-25000" dirty="0" err="1"/>
              <a:t>Shunyu</a:t>
            </a:r>
            <a:r>
              <a:rPr lang="en-US" altLang="zh-CN" b="1" baseline="-25000" dirty="0"/>
              <a:t> Yao 2023</a:t>
            </a:r>
            <a:endParaRPr lang="en-US" altLang="zh-CN" b="1" dirty="0"/>
          </a:p>
          <a:p>
            <a:pPr algn="just"/>
            <a:r>
              <a:rPr lang="en-US" altLang="zh-CN" sz="2000" dirty="0"/>
              <a:t>TOT</a:t>
            </a:r>
            <a:r>
              <a:rPr lang="zh-CN" altLang="en-US" sz="2000" dirty="0"/>
              <a:t>的方法是</a:t>
            </a:r>
            <a:r>
              <a:rPr lang="en-US" altLang="zh-CN" sz="2000" dirty="0"/>
              <a:t>COT</a:t>
            </a:r>
            <a:r>
              <a:rPr lang="zh-CN" altLang="en-US" sz="2000" dirty="0"/>
              <a:t>方法进阶版本，它让大模型在每个节点做决策时分化出几个不同可能的策略，并采用深度 优先搜索</a:t>
            </a:r>
            <a:r>
              <a:rPr lang="en-US" altLang="zh-CN" sz="2000" dirty="0"/>
              <a:t>(DFS)</a:t>
            </a:r>
            <a:r>
              <a:rPr lang="zh-CN" altLang="en-US" sz="2000" dirty="0"/>
              <a:t>或者广度优先搜索</a:t>
            </a:r>
            <a:r>
              <a:rPr lang="en-US" altLang="zh-CN" sz="2000" dirty="0"/>
              <a:t>(BFS)</a:t>
            </a:r>
            <a:r>
              <a:rPr lang="zh-CN" altLang="en-US" sz="2000" dirty="0"/>
              <a:t>的方式去寻找可行策略，增强了大模型面对更复杂问题的决策能力。 </a:t>
            </a:r>
          </a:p>
        </p:txBody>
      </p:sp>
      <p:pic>
        <p:nvPicPr>
          <p:cNvPr id="6" name="图片 5">
            <a:extLst>
              <a:ext uri="{FF2B5EF4-FFF2-40B4-BE49-F238E27FC236}">
                <a16:creationId xmlns:a16="http://schemas.microsoft.com/office/drawing/2014/main" id="{1469C455-C090-4679-9FDE-E583C0581F3B}"/>
              </a:ext>
            </a:extLst>
          </p:cNvPr>
          <p:cNvPicPr>
            <a:picLocks noChangeAspect="1"/>
          </p:cNvPicPr>
          <p:nvPr/>
        </p:nvPicPr>
        <p:blipFill>
          <a:blip r:embed="rId2"/>
          <a:stretch>
            <a:fillRect/>
          </a:stretch>
        </p:blipFill>
        <p:spPr>
          <a:xfrm>
            <a:off x="4298951" y="2035459"/>
            <a:ext cx="7366404" cy="3671680"/>
          </a:xfrm>
          <a:prstGeom prst="rect">
            <a:avLst/>
          </a:prstGeom>
        </p:spPr>
      </p:pic>
    </p:spTree>
    <p:extLst>
      <p:ext uri="{BB962C8B-B14F-4D97-AF65-F5344CB8AC3E}">
        <p14:creationId xmlns:p14="http://schemas.microsoft.com/office/powerpoint/2010/main" val="29386993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690</TotalTime>
  <Words>1469</Words>
  <Application>Microsoft Office PowerPoint</Application>
  <PresentationFormat>宽屏</PresentationFormat>
  <Paragraphs>80</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-apple-system</vt:lpstr>
      <vt:lpstr>等线</vt:lpstr>
      <vt:lpstr>等线 Light</vt:lpstr>
      <vt:lpstr>Arial</vt:lpstr>
      <vt:lpstr>Office 主题​​</vt:lpstr>
      <vt:lpstr>基于LLM的agent的实现</vt:lpstr>
      <vt:lpstr>Agent结构</vt:lpstr>
      <vt:lpstr>Agent结构</vt:lpstr>
      <vt:lpstr>智能体决策(Agent Planning)</vt:lpstr>
      <vt:lpstr>智能体决策(Agent Planning)</vt:lpstr>
      <vt:lpstr>智能体决策(Agent Planning)</vt:lpstr>
      <vt:lpstr>智能体决策(Agent Planning)</vt:lpstr>
      <vt:lpstr>智能体决策(Agent Planning)</vt:lpstr>
      <vt:lpstr>智能体决策(Agent Planning)</vt:lpstr>
      <vt:lpstr>PowerPoint 演示文稿</vt:lpstr>
      <vt:lpstr>智能体决策(Agent Planning)</vt:lpstr>
      <vt:lpstr>智能体决策(Agent Planning)</vt:lpstr>
      <vt:lpstr>智能体工具使用（Agent Tool Using）</vt:lpstr>
      <vt:lpstr>智能体工具使用（Agent Tool Using）</vt:lpstr>
      <vt:lpstr>智能体工具使用（Agent Tool Using）</vt:lpstr>
      <vt:lpstr>智能体工具使用（Agent Tool Using）</vt:lpstr>
      <vt:lpstr>智能体记忆模块（Agent Memory）</vt:lpstr>
      <vt:lpstr>当前研究不足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基于LLM的agent的实现</dc:title>
  <dc:creator>Junru Li</dc:creator>
  <cp:lastModifiedBy>Junru Li</cp:lastModifiedBy>
  <cp:revision>19</cp:revision>
  <dcterms:created xsi:type="dcterms:W3CDTF">2024-09-18T08:35:51Z</dcterms:created>
  <dcterms:modified xsi:type="dcterms:W3CDTF">2024-09-20T01:11:31Z</dcterms:modified>
</cp:coreProperties>
</file>