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2" r:id="rId8"/>
    <p:sldId id="261" r:id="rId9"/>
    <p:sldId id="260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0F321-EC17-4E38-B775-009B3C62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9ED78-21BE-4ACE-B5A5-AA4037B5B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CC888-C493-4D80-9306-B7150E7C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66A52-B9CF-456F-BF95-87D40EF2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C8D60-F07A-445C-85C4-AB4C9BD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D8061-9412-4ADB-9E70-BCF8F32F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CC4E78-1838-4FCB-BCA5-49707E3A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CBA52-183F-47DB-844F-BE4904FF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FDD0B-8A2A-454A-8761-28B0EC0D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0CDE-1D8D-41E8-82AC-47652445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4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8317A-642A-47C6-9D18-B4A8B4D5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564AA-7C3A-4DA5-8639-B6E1D0A1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61DEA-3442-4E1A-9072-58B2CB78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A4E87-FCB6-4DB1-B970-2CFF8D32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CC9F9-FE4A-4F7E-901F-10CA0AD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1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782CA-62F2-4C54-8F95-72DEB707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D2500-556D-4BF5-A552-528D584B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BA4D8-36B5-4EF5-B649-3E88FEE5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5E706-94BC-426D-B157-8B43EFFA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F8872-C70C-4186-B97D-BC98B070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D6AD-16A9-4FD9-8C87-F96657EB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7936C-C3E2-47E3-86F4-FE10B61A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00C40-04CD-42CD-86E1-F31A8E5D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31C2-75E1-4252-9BA0-D3183AFB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47BF3-BBB1-492C-8FBA-A8EEF66B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2434-6788-4648-89B0-165B3C6E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C2BD6-7ED2-4EB6-84E2-7D258A409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4AD56-5D99-4EF5-A48A-53A8B288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BD7AA-D450-41DA-B2F9-F3F9F619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29277-25DC-4C53-B6FA-F053D7B8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D1132-B40A-4485-B344-BB75FEA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53A46-A27D-4443-B706-0D01BBD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CCEAD-3935-4EC2-A905-236BEFD95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271E1-D6B1-40C2-BB46-FDF295390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DCB85A-6332-4ADC-94B0-2CA179EDE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7EC5F-539F-4EF1-941B-8D40D131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C4AA1A-C583-4AE0-A3E5-F0007382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22BE7-7E4C-4F7A-9FD1-DE8384B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FB1B9-CD2F-4237-BBF4-00BA0FD8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2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2F9F-92B9-44D8-B5D5-409CF0B0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7A8CAB-BE1D-4DC9-97D6-55DD5EF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0161F4-9002-4132-8464-CD16FA08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B03CC-3755-457A-801E-14BE095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2A8960-8A1B-4E1C-9514-FE00CA04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6B3C2-539E-4FE5-ADD0-EF286D17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B8E2B-90AD-4E5B-B8E5-75584DA2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9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47AC-DDBB-45C6-BB4B-B1EE866D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9A8E-7EAC-4B23-AA57-44452497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79A24-1D76-4299-AF84-10B13E0B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9F9E7-A054-4921-9D0C-8B13DBF0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90E1B-A051-40FC-B12D-2102603E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A9468-7ABE-468F-80B2-20044C83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9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DAD43-548E-4AFB-B2D1-4C9516D5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19A6C8-40F7-467B-A8DA-B2B3A4B2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67620-0165-46B2-80C8-58743FB2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84AC4-C615-4E39-B8F3-3FDE941B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81ACF-7351-4235-85BB-825339E3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3DA2D-6FD6-46B5-A605-A1013C7C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0E3CB-80D1-4372-B60F-15D8B640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702D3-A4A5-4CC7-83F7-7C0F998F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B0AB9-1A37-43F3-B630-DD7722B30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1542-617D-4887-ABF3-637FB9688C4F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FFD11-25CF-45F7-A237-B38DD508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64962-2435-4959-8A41-A6C2B711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CF2B-2843-4663-BA74-FE1AE049B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52F92-3A4D-4C8E-9BB8-76A9BC621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Argumentation and Answer Set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C683C-6083-4D3C-AC34-7CB3C26D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altLang="zh-CN" dirty="0"/>
              <a:t>Francesca Toni and Marek Sergot</a:t>
            </a:r>
          </a:p>
          <a:p>
            <a:pPr algn="r"/>
            <a:r>
              <a:rPr lang="it-IT" altLang="zh-CN" dirty="0"/>
              <a:t>2011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33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A3948-02C6-4CAF-8041-20FDDE1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逻辑思维题目（溯因推理）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1ADFD-4118-4D27-833C-449ADA37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阿德里安、布福德和卡特三人去餐馆吃饭，他们每人要的不是火腿就是猪排。</a:t>
            </a:r>
          </a:p>
          <a:p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如果阿德里安要的是火腿，那么布福德要的就是猪排。</a:t>
            </a:r>
          </a:p>
          <a:p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阿德里安或卡特要的是火腿，但是不会两人都要火腿。</a:t>
            </a:r>
          </a:p>
          <a:p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布福德和卡特不会两人都要猪排。</a:t>
            </a:r>
          </a:p>
          <a:p>
            <a:br>
              <a:rPr lang="zh-CN" altLang="en-US" dirty="0"/>
            </a:br>
            <a:r>
              <a:rPr lang="zh-CN" altLang="en-US" dirty="0"/>
              <a:t>谁昨天要的是火腿，今天要的是猪排？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54B93E51-7FAD-41F0-81D2-AE5FBBDB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71" y="681036"/>
            <a:ext cx="5657052" cy="4871351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3F8635E6-F660-4FA4-9E73-9C939A80B8F1}"/>
              </a:ext>
            </a:extLst>
          </p:cNvPr>
          <p:cNvSpPr txBox="1">
            <a:spLocks/>
          </p:cNvSpPr>
          <p:nvPr/>
        </p:nvSpPr>
        <p:spPr>
          <a:xfrm>
            <a:off x="6833647" y="1467407"/>
            <a:ext cx="5166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person(a).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person(b).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person(c).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food(ham).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food(pork).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day(yes).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day(</a:t>
            </a:r>
            <a:r>
              <a:rPr lang="en-US" altLang="zh-CN" sz="2000" dirty="0" err="1"/>
              <a:t>tod</a:t>
            </a:r>
            <a:r>
              <a:rPr lang="en-US" altLang="zh-CN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1{eat(P, F, D):food(F)}1 :- person(P), day(D).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789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C647C-7839-48BB-96A5-BF57471BD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57" y="1967027"/>
            <a:ext cx="6096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1:</a:t>
            </a:r>
          </a:p>
          <a:p>
            <a:pPr marL="0" indent="0">
              <a:buNone/>
            </a:pPr>
            <a:r>
              <a:rPr lang="en-US" altLang="zh-CN" sz="2000" dirty="0"/>
              <a:t>-p(1) :- eat(a, ham, D), not eat(b, pork, D), day(D).</a:t>
            </a:r>
          </a:p>
          <a:p>
            <a:pPr marL="0" indent="0">
              <a:buNone/>
            </a:pPr>
            <a:r>
              <a:rPr lang="en-US" altLang="zh-CN" sz="2000" dirty="0"/>
              <a:t>-p(2) :- not eat(a, ham, D), not eat(c, ham, D), day(D).</a:t>
            </a:r>
          </a:p>
          <a:p>
            <a:pPr marL="0" indent="0">
              <a:buNone/>
            </a:pPr>
            <a:r>
              <a:rPr lang="en-US" altLang="zh-CN" sz="2000" dirty="0"/>
              <a:t>-p(2) :- eat(a, ham, D), eat(c, ham, D), day(D).</a:t>
            </a:r>
          </a:p>
          <a:p>
            <a:pPr marL="0" indent="0">
              <a:buNone/>
            </a:pPr>
            <a:r>
              <a:rPr lang="en-US" altLang="zh-CN" sz="2000" dirty="0"/>
              <a:t>-p(3) :- eat(b, pork, D), eat(c, pork, D), day(D).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14717A-92AC-4D78-B8CA-B9312DBFAFD5}"/>
              </a:ext>
            </a:extLst>
          </p:cNvPr>
          <p:cNvSpPr/>
          <p:nvPr/>
        </p:nvSpPr>
        <p:spPr>
          <a:xfrm>
            <a:off x="6321457" y="158677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/>
              <a:t>2:</a:t>
            </a:r>
          </a:p>
          <a:p>
            <a:r>
              <a:rPr lang="en-US" altLang="zh-CN" sz="2000" dirty="0"/>
              <a:t>p(1, D) :- eat(a, ham, D), eat(b, pork, D), day(D).</a:t>
            </a:r>
          </a:p>
          <a:p>
            <a:r>
              <a:rPr lang="en-US" altLang="zh-CN" sz="2000" dirty="0"/>
              <a:t>p(1, D) :- not eat(a, ham, D), eat(b, F, D), day(D).</a:t>
            </a:r>
          </a:p>
          <a:p>
            <a:r>
              <a:rPr lang="en-US" altLang="zh-CN" sz="2000" dirty="0"/>
              <a:t>-p(1):- not p(1, D), day(D).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p(2, D) :- eat(a, ham, D), not eat(c, ham, D), day(D).</a:t>
            </a:r>
          </a:p>
          <a:p>
            <a:r>
              <a:rPr lang="en-US" altLang="zh-CN" sz="2000" dirty="0"/>
              <a:t>p(2, D) :- not eat(a, ham, D), eat(c, ham, D), day(D).</a:t>
            </a:r>
          </a:p>
          <a:p>
            <a:r>
              <a:rPr lang="en-US" altLang="zh-CN" sz="2000" dirty="0"/>
              <a:t>-p(2):- not p(2, D), day(D).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p(3, D) :- not eat(b, pork, D), day(D).</a:t>
            </a:r>
          </a:p>
          <a:p>
            <a:r>
              <a:rPr lang="en-US" altLang="zh-CN" sz="2000" dirty="0"/>
              <a:t>p(3, D) :- not eat(c, pork, D), day(D).</a:t>
            </a:r>
          </a:p>
          <a:p>
            <a:r>
              <a:rPr lang="en-US" altLang="zh-CN" sz="2000" dirty="0"/>
              <a:t>-p(3):- not p(3, D), day(D).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412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CDD5E-CB9C-46A4-B91B-65B67C5E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22BBE-6640-41C0-B9F3-CFEC818B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3{p(1;2;3)}3.</a:t>
            </a:r>
          </a:p>
          <a:p>
            <a:pPr marL="0" indent="0">
              <a:buNone/>
            </a:pPr>
            <a:r>
              <a:rPr lang="en-US" altLang="zh-CN" sz="2000" dirty="0"/>
              <a:t>answer(P) :- person(P), eat(P, ham, yes), eat(P, pork, </a:t>
            </a:r>
            <a:r>
              <a:rPr lang="en-US" altLang="zh-CN" sz="2000" dirty="0" err="1"/>
              <a:t>tod</a:t>
            </a:r>
            <a:r>
              <a:rPr lang="en-US" altLang="zh-CN" sz="2000" dirty="0"/>
              <a:t>).</a:t>
            </a:r>
          </a:p>
          <a:p>
            <a:pPr marL="0" indent="0">
              <a:buNone/>
            </a:pPr>
            <a:r>
              <a:rPr lang="en-US" altLang="zh-CN" sz="2000" dirty="0"/>
              <a:t>:- 0{answer(P):person(P)}0.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% #show eat/3.</a:t>
            </a:r>
          </a:p>
          <a:p>
            <a:pPr marL="0" indent="0">
              <a:buNone/>
            </a:pPr>
            <a:r>
              <a:rPr lang="en-US" altLang="zh-CN" sz="2000" dirty="0"/>
              <a:t>% #show p/1.</a:t>
            </a:r>
          </a:p>
          <a:p>
            <a:pPr marL="0" indent="0">
              <a:buNone/>
            </a:pPr>
            <a:r>
              <a:rPr lang="en-US" altLang="zh-CN" sz="2000" dirty="0"/>
              <a:t>#show answer/1.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A1D000-4E2A-407E-AE50-C634881B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50" y="3679465"/>
            <a:ext cx="6103350" cy="26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C3002-344B-4600-8925-9486BF71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Nieves 2008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409B-182A-48B1-8434-D33C8608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产生了一个定义谓词</a:t>
            </a:r>
            <a:r>
              <a:rPr lang="en-US" altLang="zh-CN" dirty="0"/>
              <a:t>def</a:t>
            </a:r>
            <a:r>
              <a:rPr lang="zh-CN" altLang="en-US" dirty="0"/>
              <a:t>的析取逻辑程序，其中</a:t>
            </a:r>
            <a:r>
              <a:rPr lang="en-US" altLang="zh-CN" dirty="0"/>
              <a:t>def(α)</a:t>
            </a:r>
            <a:r>
              <a:rPr lang="zh-CN" altLang="en-US" dirty="0"/>
              <a:t>可以读作自变量</a:t>
            </a:r>
            <a:r>
              <a:rPr lang="en-US" altLang="zh-CN" dirty="0"/>
              <a:t>α</a:t>
            </a:r>
            <a:r>
              <a:rPr lang="zh-CN" altLang="en-US" dirty="0"/>
              <a:t>被击败。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9D979-52B7-4EE0-9A5F-632FB446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1" y="3429000"/>
            <a:ext cx="8153304" cy="21638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A9BA7F-035F-497D-8BB2-FAC7E266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310" y="502186"/>
            <a:ext cx="2856487" cy="10056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536802-1B21-4BA1-A49B-3A73A5FA0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949" y="3429000"/>
            <a:ext cx="2255430" cy="1642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C7A6E9-D843-425D-8050-CED036C1E988}"/>
              </a:ext>
            </a:extLst>
          </p:cNvPr>
          <p:cNvSpPr/>
          <p:nvPr/>
        </p:nvSpPr>
        <p:spPr>
          <a:xfrm>
            <a:off x="8875009" y="5071416"/>
            <a:ext cx="27234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1{d(a); d(b)}1 :- .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1{d(c); d(b)}1 :- .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d(c) :- d(a).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d(b) :- 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17C18D-91F8-4A08-8AA1-031AC0576E5B}"/>
              </a:ext>
            </a:extLst>
          </p:cNvPr>
          <p:cNvSpPr/>
          <p:nvPr/>
        </p:nvSpPr>
        <p:spPr>
          <a:xfrm>
            <a:off x="9344502" y="3109397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Preferred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990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6D720-C6F9-4B61-8A59-4A628FB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Wakaki</a:t>
            </a:r>
            <a:r>
              <a:rPr lang="en-US" altLang="zh-CN" dirty="0"/>
              <a:t> and Nitta 2009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547D51-4DE5-4D3E-BCCB-5E41C98D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8" y="1864991"/>
            <a:ext cx="8857534" cy="939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403645-DAC1-456C-BCD4-65A1F5EC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18" y="2841767"/>
            <a:ext cx="1276639" cy="1509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463520-4F31-48D3-B475-B53131478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8" y="4572920"/>
            <a:ext cx="4422212" cy="17407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F8EB08-994E-4177-BB96-9D4762E88ACD}"/>
              </a:ext>
            </a:extLst>
          </p:cNvPr>
          <p:cNvSpPr/>
          <p:nvPr/>
        </p:nvSpPr>
        <p:spPr>
          <a:xfrm>
            <a:off x="960128" y="4301578"/>
            <a:ext cx="107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MBX10"/>
              </a:rPr>
              <a:t>complete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E81316-B8FF-4E6E-8A80-9FFE68CCE54A}"/>
              </a:ext>
            </a:extLst>
          </p:cNvPr>
          <p:cNvSpPr/>
          <p:nvPr/>
        </p:nvSpPr>
        <p:spPr>
          <a:xfrm>
            <a:off x="5849566" y="47390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in(X) :- </a:t>
            </a:r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(X), not ng(X).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ng(X) :- in(Y),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ng(X) :- </a:t>
            </a:r>
            <a:r>
              <a:rPr lang="en-US" altLang="zh-CN" dirty="0" err="1">
                <a:solidFill>
                  <a:srgbClr val="FF0000"/>
                </a:solidFill>
              </a:rPr>
              <a:t>undec</a:t>
            </a:r>
            <a:r>
              <a:rPr lang="en-US" altLang="zh-CN" dirty="0">
                <a:solidFill>
                  <a:srgbClr val="FF0000"/>
                </a:solidFill>
              </a:rPr>
              <a:t>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out(X) :- in(Y),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undec</a:t>
            </a:r>
            <a:r>
              <a:rPr lang="en-US" altLang="zh-CN" dirty="0">
                <a:solidFill>
                  <a:srgbClr val="FF0000"/>
                </a:solidFill>
              </a:rPr>
              <a:t>(X) :- </a:t>
            </a:r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(X), not in(X), not out(X).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54E3A5-8FBD-4E4C-9B4A-8DE8FB3D9CCE}"/>
              </a:ext>
            </a:extLst>
          </p:cNvPr>
          <p:cNvSpPr/>
          <p:nvPr/>
        </p:nvSpPr>
        <p:spPr>
          <a:xfrm>
            <a:off x="2188777" y="3586956"/>
            <a:ext cx="144142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Preferred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Grounded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Semi-stable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3BA806-90C4-4A61-A15A-EBCD7D244A4F}"/>
              </a:ext>
            </a:extLst>
          </p:cNvPr>
          <p:cNvSpPr/>
          <p:nvPr/>
        </p:nvSpPr>
        <p:spPr>
          <a:xfrm>
            <a:off x="2252460" y="685721"/>
            <a:ext cx="81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stable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C838A-4F8F-4FBE-A90B-72F63584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60" y="990143"/>
            <a:ext cx="1432288" cy="3693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932E7-81E6-4D23-9F61-0CE0B869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60" y="2059683"/>
            <a:ext cx="3130475" cy="551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A63BB3-2AC9-4518-99E9-7637190F4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938" y="2611122"/>
            <a:ext cx="3320595" cy="548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C29899-66E6-4D64-A568-8C22DD5D2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576" y="3429000"/>
            <a:ext cx="3749365" cy="8763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598FD0F-0F18-45D2-BBBD-41CC3FD8ADCF}"/>
              </a:ext>
            </a:extLst>
          </p:cNvPr>
          <p:cNvSpPr/>
          <p:nvPr/>
        </p:nvSpPr>
        <p:spPr>
          <a:xfrm>
            <a:off x="2252461" y="1630242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common core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9082ED-E565-4F4B-9E89-BCB294E7E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971" y="4578519"/>
            <a:ext cx="3741744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574002-401F-4919-B9BD-13E65C7A9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971" y="5674693"/>
            <a:ext cx="4229467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1371B9-C0F8-439D-B300-EA4CEEA01BF3}"/>
              </a:ext>
            </a:extLst>
          </p:cNvPr>
          <p:cNvSpPr/>
          <p:nvPr/>
        </p:nvSpPr>
        <p:spPr>
          <a:xfrm>
            <a:off x="1974841" y="1403563"/>
            <a:ext cx="42377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Complete: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(a).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(b).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(c).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(a, b).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(b, c).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in(X) :- </a:t>
            </a:r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(X), not ng(X).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ng(X) :- in(Y),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ng(X) :- </a:t>
            </a:r>
            <a:r>
              <a:rPr lang="en-US" altLang="zh-CN" dirty="0" err="1">
                <a:solidFill>
                  <a:srgbClr val="FF0000"/>
                </a:solidFill>
              </a:rPr>
              <a:t>undec</a:t>
            </a:r>
            <a:r>
              <a:rPr lang="en-US" altLang="zh-CN" dirty="0">
                <a:solidFill>
                  <a:srgbClr val="FF0000"/>
                </a:solidFill>
              </a:rPr>
              <a:t>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out(X) :- in(Y), </a:t>
            </a:r>
            <a:r>
              <a:rPr lang="en-US" altLang="zh-CN" dirty="0" err="1">
                <a:solidFill>
                  <a:srgbClr val="FF0000"/>
                </a:solidFill>
              </a:rPr>
              <a:t>att</a:t>
            </a:r>
            <a:r>
              <a:rPr lang="en-US" altLang="zh-CN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undec</a:t>
            </a:r>
            <a:r>
              <a:rPr lang="en-US" altLang="zh-CN" dirty="0">
                <a:solidFill>
                  <a:srgbClr val="FF0000"/>
                </a:solidFill>
              </a:rPr>
              <a:t>(X) :- </a:t>
            </a:r>
            <a:r>
              <a:rPr lang="en-US" altLang="zh-CN" dirty="0" err="1">
                <a:solidFill>
                  <a:srgbClr val="FF0000"/>
                </a:solidFill>
              </a:rPr>
              <a:t>arg</a:t>
            </a:r>
            <a:r>
              <a:rPr lang="en-US" altLang="zh-CN" dirty="0">
                <a:solidFill>
                  <a:srgbClr val="FF0000"/>
                </a:solidFill>
              </a:rPr>
              <a:t>(X), not in(X), not out(X).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F1028-5993-4802-B49C-39D2812C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1" y="4940704"/>
            <a:ext cx="6293230" cy="51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9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DD32-6916-419A-AD42-731ED9D0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Egly</a:t>
            </a:r>
            <a:r>
              <a:rPr lang="en-US" altLang="zh-CN" dirty="0"/>
              <a:t>, </a:t>
            </a:r>
            <a:r>
              <a:rPr lang="en-US" altLang="zh-CN" dirty="0" err="1"/>
              <a:t>Gaggl</a:t>
            </a:r>
            <a:r>
              <a:rPr lang="en-US" altLang="zh-CN" dirty="0"/>
              <a:t> and </a:t>
            </a:r>
            <a:r>
              <a:rPr lang="en-US" altLang="zh-CN" dirty="0" err="1"/>
              <a:t>Woltran</a:t>
            </a:r>
            <a:r>
              <a:rPr lang="en-US" altLang="zh-CN" dirty="0"/>
              <a:t> 2008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5523D3-DA75-44FA-B553-1B18A58D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333"/>
            <a:ext cx="2476715" cy="929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6D1D5D-3788-42FD-A11F-2CC5866E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9" y="3549381"/>
            <a:ext cx="2872989" cy="5944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2F53D17-5234-4007-965E-57A4F954A173}"/>
              </a:ext>
            </a:extLst>
          </p:cNvPr>
          <p:cNvSpPr/>
          <p:nvPr/>
        </p:nvSpPr>
        <p:spPr>
          <a:xfrm>
            <a:off x="870669" y="1573491"/>
            <a:ext cx="134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BX10"/>
              </a:rPr>
              <a:t>conflict-free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9D4C61-BFCD-4C19-AE27-85BEA8B5DEB2}"/>
              </a:ext>
            </a:extLst>
          </p:cNvPr>
          <p:cNvSpPr/>
          <p:nvPr/>
        </p:nvSpPr>
        <p:spPr>
          <a:xfrm>
            <a:off x="870669" y="3059668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CMBX10"/>
              </a:rPr>
              <a:t>stable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6052B-F5A6-43FF-9CBD-E412CD2437B9}"/>
              </a:ext>
            </a:extLst>
          </p:cNvPr>
          <p:cNvSpPr/>
          <p:nvPr/>
        </p:nvSpPr>
        <p:spPr>
          <a:xfrm>
            <a:off x="870669" y="4371075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BX10"/>
              </a:rPr>
              <a:t>admissible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E612DB-1E19-4B4B-9150-8B4AB2648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48" t="46327" r="11714" b="27397"/>
          <a:stretch/>
        </p:blipFill>
        <p:spPr>
          <a:xfrm>
            <a:off x="826049" y="4967689"/>
            <a:ext cx="4136450" cy="9651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573D38-A1B8-4948-8FBE-C01507D0B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111" y="3047967"/>
            <a:ext cx="784928" cy="3810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3A86DE7-A3D5-4B7A-B170-8C50957EC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159" y="4332583"/>
            <a:ext cx="807790" cy="40389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4642D381-C7FF-41F9-8635-574B2576DE2B}"/>
              </a:ext>
            </a:extLst>
          </p:cNvPr>
          <p:cNvSpPr/>
          <p:nvPr/>
        </p:nvSpPr>
        <p:spPr>
          <a:xfrm>
            <a:off x="5447098" y="16906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:- in(X), in(Y), att(X,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in(X) :- not out(X), arg(X).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out(X) :- not in(X), arg(X).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:- out(X), not defeated(X).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defeated(X) :- in(Y), att(Y, X).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:- in(X), not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defended(X).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not_defended(X) :- att(Y, X), not defeated(Y).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defeated(X) :- in(Y), att(Y, X).</a:t>
            </a:r>
          </a:p>
        </p:txBody>
      </p:sp>
    </p:spTree>
    <p:extLst>
      <p:ext uri="{BB962C8B-B14F-4D97-AF65-F5344CB8AC3E}">
        <p14:creationId xmlns:p14="http://schemas.microsoft.com/office/powerpoint/2010/main" val="14621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2D308D-62D7-42FD-8B35-E3C09441C441}"/>
              </a:ext>
            </a:extLst>
          </p:cNvPr>
          <p:cNvSpPr/>
          <p:nvPr/>
        </p:nvSpPr>
        <p:spPr>
          <a:xfrm>
            <a:off x="1057603" y="424590"/>
            <a:ext cx="1076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BX10"/>
              </a:rPr>
              <a:t>complete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A4420-7985-4A90-AA22-F2F3FAC5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03" y="820432"/>
            <a:ext cx="3071289" cy="3693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E037B1-B530-45DB-90B5-12E1525BE8E7}"/>
              </a:ext>
            </a:extLst>
          </p:cNvPr>
          <p:cNvSpPr/>
          <p:nvPr/>
        </p:nvSpPr>
        <p:spPr>
          <a:xfrm>
            <a:off x="1057603" y="1285292"/>
            <a:ext cx="110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MBX10"/>
              </a:rPr>
              <a:t>grounded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B8CD3D-47AF-4E1B-8BF0-A93E116C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76" y="1978655"/>
            <a:ext cx="3132342" cy="1806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A3F76F-0619-4FAE-AD35-59FC5F612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76" y="4210803"/>
            <a:ext cx="5281118" cy="143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B8EB0A-63B9-4BEF-A949-2949BB1E9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475" y="6019023"/>
            <a:ext cx="1777943" cy="309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88ED69-D227-4378-98A2-79D317F1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88" y="395129"/>
            <a:ext cx="807790" cy="3810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CA5F6B-30E8-464D-A886-313D512527E3}"/>
              </a:ext>
            </a:extLst>
          </p:cNvPr>
          <p:cNvSpPr/>
          <p:nvPr/>
        </p:nvSpPr>
        <p:spPr>
          <a:xfrm>
            <a:off x="1199141" y="3801233"/>
            <a:ext cx="533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R10"/>
              </a:rPr>
              <a:t>all arguments defended (by all arguments currently in) </a:t>
            </a:r>
            <a:endParaRPr lang="zh-CN" altLang="en-US" dirty="0">
              <a:latin typeface="CMR1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861E30-8F23-4964-989A-8E81DEA34542}"/>
              </a:ext>
            </a:extLst>
          </p:cNvPr>
          <p:cNvSpPr/>
          <p:nvPr/>
        </p:nvSpPr>
        <p:spPr>
          <a:xfrm>
            <a:off x="1199141" y="16546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MR10"/>
              </a:rPr>
              <a:t>define infimum inf , supremum sup and successor </a:t>
            </a:r>
            <a:r>
              <a:rPr lang="en-US" altLang="zh-CN" dirty="0" err="1">
                <a:latin typeface="CMR10"/>
              </a:rPr>
              <a:t>succ</a:t>
            </a:r>
            <a:endParaRPr lang="zh-CN" altLang="en-US" dirty="0">
              <a:latin typeface="CMR1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6C5A72-728C-4F10-A801-24A4FB3F9A6D}"/>
              </a:ext>
            </a:extLst>
          </p:cNvPr>
          <p:cNvSpPr/>
          <p:nvPr/>
        </p:nvSpPr>
        <p:spPr>
          <a:xfrm>
            <a:off x="1199141" y="55855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MR10"/>
              </a:rPr>
              <a:t>all defended arguments should be </a:t>
            </a:r>
            <a:r>
              <a:rPr lang="en-US" altLang="zh-CN" i="1" dirty="0">
                <a:latin typeface="CMMI10"/>
              </a:rPr>
              <a:t>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698BA5-42A2-4BCF-AA5E-A260FD1DA2ED}"/>
              </a:ext>
            </a:extLst>
          </p:cNvPr>
          <p:cNvSpPr/>
          <p:nvPr/>
        </p:nvSpPr>
        <p:spPr>
          <a:xfrm>
            <a:off x="6699443" y="394765"/>
            <a:ext cx="52811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:- out(X), not not_defended(X).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succ(X, Y) :- lt(X, Y), not nsucc(X,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nsucc(X, Z) :- lt(X, Y), lt(Y, Z).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lt(X, Y) :- arg(X), arg(Y), X &lt; Y.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inf(X) :- arg(X), not ninf(X).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ninf(Y) :- lt(X,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sup(X) :- arg(X), not nsup(X).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nsup(X) :- lt(X, Y).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defended(X) :- sup(Y), defended_up_to(X,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defended_up_to(X, Y) :- inf(Y), arg(X), not att(Y, 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defended_up_to(X, Y) :- inf(Y), in(Z), att(Z, Y), att(Y, 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defended_up_to(X, Y) :- succ(Z, Y), defended_up_to(X, Z), not att(Y, 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defended_up_to(X, Y) :- succ(Z, Y), defended_up_to(X, Z), in(V), att(V, Y), att(Y, X).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in(X) :- defended(X).</a:t>
            </a:r>
          </a:p>
        </p:txBody>
      </p:sp>
    </p:spTree>
    <p:extLst>
      <p:ext uri="{BB962C8B-B14F-4D97-AF65-F5344CB8AC3E}">
        <p14:creationId xmlns:p14="http://schemas.microsoft.com/office/powerpoint/2010/main" val="2860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BC5BDF-42FB-404D-A3C0-98F455B16FE3}"/>
              </a:ext>
            </a:extLst>
          </p:cNvPr>
          <p:cNvSpPr/>
          <p:nvPr/>
        </p:nvSpPr>
        <p:spPr>
          <a:xfrm>
            <a:off x="250595" y="1076126"/>
            <a:ext cx="1136379" cy="383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MBX10"/>
              </a:rPr>
              <a:t>preferred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B8621B-E717-48B3-9EB9-D3213F57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5" y="1580395"/>
            <a:ext cx="5845405" cy="3987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C0EF9C-AE15-4FEE-A80B-88347BF7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43" y="1076126"/>
            <a:ext cx="1164296" cy="3508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C955CB-505E-4F0B-BDEF-3F2D959EA4EE}"/>
              </a:ext>
            </a:extLst>
          </p:cNvPr>
          <p:cNvSpPr/>
          <p:nvPr/>
        </p:nvSpPr>
        <p:spPr>
          <a:xfrm>
            <a:off x="6096000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:- not spoil.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spoil :- eq.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eq :- sup(Y), eq_up_to(Y).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eq_up_to(Y) :- inf(Y), in(Y), inN(Y).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eq_up_to(Y) :- inf(Y), out(Y), outN(Y).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eq_up_to(Y) :- succ(Z, Y), in(Y), inN(Y), eq_up_to(Z).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eq_up_to(Y) :- succ(Z, Y), out(Y), outN(Y), eq_up_to(Z).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spoil :- inN(X), inN(Y), att(X,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spoil :- inN(X), outN(Y), att(Y, X), undefeated(Y).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undefeated(X) :- sup(Y), undefeated_up_to(X, 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undefeated_up_to(X, Y) :- inf(Y), outN(X), outN(Y).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undefeated_up_to(X, Y) :- inf(Y), outN(X), not att(Y, 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undefeated_up_to(X, Y) :- succ(Z, Y), undefeated_up_to(X, Z), outN(Y).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undefeated_up_to(X, Y) :- succ(Z, Y), undefeated_up_to(X, Z), not att(Y, X).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inN(X) :- spoil, arg(X).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outN(X) :- spoil, arg(X).</a:t>
            </a:r>
          </a:p>
        </p:txBody>
      </p:sp>
    </p:spTree>
    <p:extLst>
      <p:ext uri="{BB962C8B-B14F-4D97-AF65-F5344CB8AC3E}">
        <p14:creationId xmlns:p14="http://schemas.microsoft.com/office/powerpoint/2010/main" val="391156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A6C658-BA77-4F43-9038-247960E180BA}"/>
              </a:ext>
            </a:extLst>
          </p:cNvPr>
          <p:cNvSpPr/>
          <p:nvPr/>
        </p:nvSpPr>
        <p:spPr>
          <a:xfrm>
            <a:off x="651753" y="155643"/>
            <a:ext cx="10711775" cy="66342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zh-CN" sz="1600" u="sng" dirty="0" err="1">
                <a:solidFill>
                  <a:srgbClr val="FF0000"/>
                </a:solidFill>
              </a:rPr>
              <a:t>Grouded</a:t>
            </a:r>
            <a:r>
              <a:rPr lang="en-US" altLang="zh-CN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(a).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(b).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(c).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(a, b).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(b, c).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:- in(X), in(Y),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(X, Y).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in(X) :- not out(X),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out(X) :- not in(X),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:- in(X), </a:t>
            </a:r>
            <a:r>
              <a:rPr lang="en-US" altLang="zh-CN" sz="1600" dirty="0" err="1">
                <a:solidFill>
                  <a:srgbClr val="FF0000"/>
                </a:solidFill>
              </a:rPr>
              <a:t>not_defended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not_defended</a:t>
            </a:r>
            <a:r>
              <a:rPr lang="en-US" altLang="zh-CN" sz="1600" dirty="0">
                <a:solidFill>
                  <a:srgbClr val="FF0000"/>
                </a:solidFill>
              </a:rPr>
              <a:t>(X) :-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X), not defeated(Y).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defeated(X) :- in(Y),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:- out(X), not </a:t>
            </a:r>
            <a:r>
              <a:rPr lang="en-US" altLang="zh-CN" sz="1600" dirty="0" err="1">
                <a:solidFill>
                  <a:srgbClr val="FF0000"/>
                </a:solidFill>
              </a:rPr>
              <a:t>not_defended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succ</a:t>
            </a:r>
            <a:r>
              <a:rPr lang="en-US" altLang="zh-CN" sz="1600" dirty="0">
                <a:solidFill>
                  <a:srgbClr val="FF0000"/>
                </a:solidFill>
              </a:rPr>
              <a:t>(X, Y) :- </a:t>
            </a:r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(X, Y), not </a:t>
            </a:r>
            <a:r>
              <a:rPr lang="en-US" altLang="zh-CN" sz="1600" dirty="0" err="1">
                <a:solidFill>
                  <a:srgbClr val="FF0000"/>
                </a:solidFill>
              </a:rPr>
              <a:t>nsucc</a:t>
            </a:r>
            <a:r>
              <a:rPr lang="en-US" altLang="zh-CN" sz="1600" dirty="0">
                <a:solidFill>
                  <a:srgbClr val="FF0000"/>
                </a:solidFill>
              </a:rPr>
              <a:t>(X, Y).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nsucc</a:t>
            </a:r>
            <a:r>
              <a:rPr lang="en-US" altLang="zh-CN" sz="1600" dirty="0">
                <a:solidFill>
                  <a:srgbClr val="FF0000"/>
                </a:solidFill>
              </a:rPr>
              <a:t>(X, Z) :- </a:t>
            </a:r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(X, Y), </a:t>
            </a:r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(Y, Z).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(X, Y) :-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(X),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(Y), X &lt; Y.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inf(X) :-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(X), not </a:t>
            </a:r>
            <a:r>
              <a:rPr lang="en-US" altLang="zh-CN" sz="1600" dirty="0" err="1">
                <a:solidFill>
                  <a:srgbClr val="FF0000"/>
                </a:solidFill>
              </a:rPr>
              <a:t>ninf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ninf</a:t>
            </a:r>
            <a:r>
              <a:rPr lang="en-US" altLang="zh-CN" sz="1600" dirty="0">
                <a:solidFill>
                  <a:srgbClr val="FF0000"/>
                </a:solidFill>
              </a:rPr>
              <a:t>(Y) :- </a:t>
            </a:r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(X, Y).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sup(X) :-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(X), not </a:t>
            </a:r>
            <a:r>
              <a:rPr lang="en-US" altLang="zh-CN" sz="1600" dirty="0" err="1">
                <a:solidFill>
                  <a:srgbClr val="FF0000"/>
                </a:solidFill>
              </a:rPr>
              <a:t>nsup</a:t>
            </a:r>
            <a:r>
              <a:rPr lang="en-US" altLang="zh-CN" sz="1600" dirty="0">
                <a:solidFill>
                  <a:srgbClr val="FF0000"/>
                </a:solidFill>
              </a:rPr>
              <a:t>(X).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nsup</a:t>
            </a:r>
            <a:r>
              <a:rPr lang="en-US" altLang="zh-CN" sz="1600" dirty="0">
                <a:solidFill>
                  <a:srgbClr val="FF0000"/>
                </a:solidFill>
              </a:rPr>
              <a:t>(X) :- </a:t>
            </a:r>
            <a:r>
              <a:rPr lang="en-US" altLang="zh-CN" sz="1600" dirty="0" err="1">
                <a:solidFill>
                  <a:srgbClr val="FF0000"/>
                </a:solidFill>
              </a:rPr>
              <a:t>lt</a:t>
            </a:r>
            <a:r>
              <a:rPr lang="en-US" altLang="zh-CN" sz="1600" dirty="0">
                <a:solidFill>
                  <a:srgbClr val="FF0000"/>
                </a:solidFill>
              </a:rPr>
              <a:t>(X, Y).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defended(X) :- sup(Y), </a:t>
            </a:r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Y).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Y) :- inf(Y), </a:t>
            </a:r>
            <a:r>
              <a:rPr lang="en-US" altLang="zh-CN" sz="1600" dirty="0" err="1">
                <a:solidFill>
                  <a:srgbClr val="FF0000"/>
                </a:solidFill>
              </a:rPr>
              <a:t>arg</a:t>
            </a:r>
            <a:r>
              <a:rPr lang="en-US" altLang="zh-CN" sz="1600" dirty="0">
                <a:solidFill>
                  <a:srgbClr val="FF0000"/>
                </a:solidFill>
              </a:rPr>
              <a:t>(X), not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Y) :- inf(Y), in(Z),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(Z, Y),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Y) :- </a:t>
            </a:r>
            <a:r>
              <a:rPr lang="en-US" altLang="zh-CN" sz="1600" dirty="0" err="1">
                <a:solidFill>
                  <a:srgbClr val="FF0000"/>
                </a:solidFill>
              </a:rPr>
              <a:t>succ</a:t>
            </a:r>
            <a:r>
              <a:rPr lang="en-US" altLang="zh-CN" sz="1600" dirty="0">
                <a:solidFill>
                  <a:srgbClr val="FF0000"/>
                </a:solidFill>
              </a:rPr>
              <a:t>(Z, Y), </a:t>
            </a:r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Z), not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X).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Y) :- </a:t>
            </a:r>
            <a:r>
              <a:rPr lang="en-US" altLang="zh-CN" sz="1600" dirty="0" err="1">
                <a:solidFill>
                  <a:srgbClr val="FF0000"/>
                </a:solidFill>
              </a:rPr>
              <a:t>succ</a:t>
            </a:r>
            <a:r>
              <a:rPr lang="en-US" altLang="zh-CN" sz="1600" dirty="0">
                <a:solidFill>
                  <a:srgbClr val="FF0000"/>
                </a:solidFill>
              </a:rPr>
              <a:t>(Z, Y), </a:t>
            </a:r>
            <a:r>
              <a:rPr lang="en-US" altLang="zh-CN" sz="1600" dirty="0" err="1">
                <a:solidFill>
                  <a:srgbClr val="FF0000"/>
                </a:solidFill>
              </a:rPr>
              <a:t>defended_up_to</a:t>
            </a:r>
            <a:r>
              <a:rPr lang="en-US" altLang="zh-CN" sz="1600" dirty="0">
                <a:solidFill>
                  <a:srgbClr val="FF0000"/>
                </a:solidFill>
              </a:rPr>
              <a:t>(X, Z), in(V),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(V, Y), </a:t>
            </a:r>
            <a:r>
              <a:rPr lang="en-US" altLang="zh-CN" sz="1600" dirty="0" err="1">
                <a:solidFill>
                  <a:srgbClr val="FF0000"/>
                </a:solidFill>
              </a:rPr>
              <a:t>att</a:t>
            </a:r>
            <a:r>
              <a:rPr lang="en-US" altLang="zh-CN" sz="1600" dirty="0">
                <a:solidFill>
                  <a:srgbClr val="FF0000"/>
                </a:solidFill>
              </a:rPr>
              <a:t>(Y, X).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in(X) :- defended(X).</a:t>
            </a:r>
          </a:p>
          <a:p>
            <a:endParaRPr lang="en-US" altLang="zh-CN" dirty="0" err="1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B495B-9320-4B64-96C5-C5A4B2D13F0F}"/>
              </a:ext>
            </a:extLst>
          </p:cNvPr>
          <p:cNvSpPr/>
          <p:nvPr/>
        </p:nvSpPr>
        <p:spPr>
          <a:xfrm>
            <a:off x="5107021" y="2174131"/>
            <a:ext cx="6977978" cy="341632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</a:rPr>
              <a:t>arg</a:t>
            </a:r>
            <a:r>
              <a:rPr lang="en-US" altLang="zh-CN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arg</a:t>
            </a:r>
            <a:r>
              <a:rPr lang="en-US" altLang="zh-CN" b="1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arg</a:t>
            </a:r>
            <a:r>
              <a:rPr lang="en-US" altLang="zh-CN" b="1" dirty="0">
                <a:solidFill>
                  <a:srgbClr val="002060"/>
                </a:solidFill>
              </a:rPr>
              <a:t>(c)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att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a,b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att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b,c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defended(a)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defended(c)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a,a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a,b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c,a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c,b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defended_up_to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c,c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defeated(b)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in(a)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in(c)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inf(a)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lt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a,b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lt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lt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b,c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ninf</a:t>
            </a:r>
            <a:r>
              <a:rPr lang="en-US" altLang="zh-CN" b="1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ninf</a:t>
            </a:r>
            <a:r>
              <a:rPr lang="en-US" altLang="zh-CN" b="1" dirty="0">
                <a:solidFill>
                  <a:srgbClr val="002060"/>
                </a:solidFill>
              </a:rPr>
              <a:t>(c)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not_defended</a:t>
            </a:r>
            <a:r>
              <a:rPr lang="en-US" altLang="zh-CN" b="1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nsucc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nsup</a:t>
            </a:r>
            <a:r>
              <a:rPr lang="en-US" altLang="zh-CN" b="1" dirty="0">
                <a:solidFill>
                  <a:srgbClr val="002060"/>
                </a:solidFill>
              </a:rPr>
              <a:t>(a)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nsup</a:t>
            </a:r>
            <a:r>
              <a:rPr lang="en-US" altLang="zh-CN" b="1" dirty="0">
                <a:solidFill>
                  <a:srgbClr val="002060"/>
                </a:solidFill>
              </a:rPr>
              <a:t>(b)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out(b)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succ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a,b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 err="1">
                <a:solidFill>
                  <a:srgbClr val="002060"/>
                </a:solidFill>
              </a:rPr>
              <a:t>succ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en-US" altLang="zh-CN" b="1" dirty="0" err="1">
                <a:solidFill>
                  <a:srgbClr val="002060"/>
                </a:solidFill>
              </a:rPr>
              <a:t>b,c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sup(c)</a:t>
            </a:r>
          </a:p>
          <a:p>
            <a:endParaRPr lang="en-US" altLang="zh-CN" b="1" dirty="0">
              <a:solidFill>
                <a:srgbClr val="002060"/>
              </a:solidFill>
            </a:endParaRPr>
          </a:p>
          <a:p>
            <a:br>
              <a:rPr lang="zh-CN" altLang="en-US" dirty="0"/>
            </a:br>
            <a:br>
              <a:rPr lang="zh-CN" altLang="en-US" dirty="0"/>
            </a:b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3B02D9-A11F-4D95-92A8-AC5B26449B0F}"/>
              </a:ext>
            </a:extLst>
          </p:cNvPr>
          <p:cNvSpPr/>
          <p:nvPr/>
        </p:nvSpPr>
        <p:spPr>
          <a:xfrm>
            <a:off x="9127789" y="4303455"/>
            <a:ext cx="3206465" cy="2554545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not_defended</a:t>
            </a:r>
            <a:r>
              <a:rPr lang="en-US" altLang="zh-CN" sz="1600" dirty="0"/>
              <a:t>(b): b </a:t>
            </a:r>
            <a:r>
              <a:rPr lang="zh-CN" altLang="en-US" sz="1600" dirty="0"/>
              <a:t>没有被防卫</a:t>
            </a:r>
          </a:p>
          <a:p>
            <a:r>
              <a:rPr lang="en-US" altLang="zh-CN" sz="1600" dirty="0"/>
              <a:t>defeated(b): b </a:t>
            </a:r>
            <a:r>
              <a:rPr lang="zh-CN" altLang="en-US" sz="1600" dirty="0"/>
              <a:t>被击败</a:t>
            </a:r>
            <a:endParaRPr lang="en-US" altLang="zh-CN" sz="1600" dirty="0"/>
          </a:p>
          <a:p>
            <a:r>
              <a:rPr lang="en-US" altLang="zh-CN" sz="1600" dirty="0" err="1"/>
              <a:t>lt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</a:t>
            </a:r>
            <a:r>
              <a:rPr lang="en-US" altLang="zh-CN" sz="1600" dirty="0"/>
              <a:t>): a </a:t>
            </a:r>
            <a:r>
              <a:rPr lang="zh-CN" altLang="en-US" sz="1600" dirty="0"/>
              <a:t>小于 </a:t>
            </a:r>
            <a:r>
              <a:rPr lang="en-US" altLang="zh-CN" sz="1600" dirty="0"/>
              <a:t>b</a:t>
            </a:r>
          </a:p>
          <a:p>
            <a:r>
              <a:rPr lang="en-US" altLang="zh-CN" sz="1600" dirty="0" err="1"/>
              <a:t>nsucc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a,c</a:t>
            </a:r>
            <a:r>
              <a:rPr lang="en-US" altLang="zh-CN" sz="1600" dirty="0"/>
              <a:t>): a </a:t>
            </a:r>
            <a:r>
              <a:rPr lang="zh-CN" altLang="en-US" sz="1600" dirty="0"/>
              <a:t>不是 </a:t>
            </a:r>
            <a:r>
              <a:rPr lang="en-US" altLang="zh-CN" sz="1600" dirty="0"/>
              <a:t>c </a:t>
            </a:r>
            <a:r>
              <a:rPr lang="zh-CN" altLang="en-US" sz="1600" dirty="0"/>
              <a:t>的直接前驱</a:t>
            </a:r>
          </a:p>
          <a:p>
            <a:r>
              <a:rPr lang="en-US" altLang="zh-CN" sz="1600" dirty="0" err="1"/>
              <a:t>ninf</a:t>
            </a:r>
            <a:r>
              <a:rPr lang="en-US" altLang="zh-CN" sz="1600" dirty="0"/>
              <a:t>(b): b </a:t>
            </a:r>
            <a:r>
              <a:rPr lang="zh-CN" altLang="en-US" sz="1600" dirty="0"/>
              <a:t>不是最小元</a:t>
            </a:r>
          </a:p>
          <a:p>
            <a:r>
              <a:rPr lang="en-US" altLang="zh-CN" sz="1600" dirty="0"/>
              <a:t>inf(a): a </a:t>
            </a:r>
            <a:r>
              <a:rPr lang="zh-CN" altLang="en-US" sz="1600" dirty="0"/>
              <a:t>是最小元</a:t>
            </a:r>
          </a:p>
          <a:p>
            <a:r>
              <a:rPr lang="en-US" altLang="zh-CN" sz="1600" dirty="0" err="1"/>
              <a:t>nsup</a:t>
            </a:r>
            <a:r>
              <a:rPr lang="en-US" altLang="zh-CN" sz="1600" dirty="0"/>
              <a:t>(a): a </a:t>
            </a:r>
            <a:r>
              <a:rPr lang="zh-CN" altLang="en-US" sz="1600" dirty="0"/>
              <a:t>不是最大元</a:t>
            </a:r>
          </a:p>
          <a:p>
            <a:r>
              <a:rPr lang="en-US" altLang="zh-CN" sz="1600" dirty="0"/>
              <a:t>sup(c): c </a:t>
            </a:r>
            <a:r>
              <a:rPr lang="zh-CN" altLang="en-US" sz="1600" dirty="0"/>
              <a:t>是最大元</a:t>
            </a:r>
          </a:p>
          <a:p>
            <a:r>
              <a:rPr lang="en-US" altLang="zh-CN" sz="1600" dirty="0" err="1"/>
              <a:t>defended_up_to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a,a</a:t>
            </a:r>
            <a:r>
              <a:rPr lang="en-US" altLang="zh-CN" sz="1600" dirty="0"/>
              <a:t>): a </a:t>
            </a:r>
            <a:r>
              <a:rPr lang="zh-CN" altLang="en-US" sz="1600" dirty="0"/>
              <a:t>被 </a:t>
            </a:r>
            <a:r>
              <a:rPr lang="en-US" altLang="zh-CN" sz="1600" dirty="0"/>
              <a:t>a </a:t>
            </a:r>
            <a:r>
              <a:rPr lang="zh-CN" altLang="en-US" sz="1600" dirty="0"/>
              <a:t>自身防卫</a:t>
            </a:r>
          </a:p>
        </p:txBody>
      </p:sp>
    </p:spTree>
    <p:extLst>
      <p:ext uri="{BB962C8B-B14F-4D97-AF65-F5344CB8AC3E}">
        <p14:creationId xmlns:p14="http://schemas.microsoft.com/office/powerpoint/2010/main" val="34672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533</TotalTime>
  <Words>2235</Words>
  <Application>Microsoft Office PowerPoint</Application>
  <PresentationFormat>宽屏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CMBX10</vt:lpstr>
      <vt:lpstr>CMMI10</vt:lpstr>
      <vt:lpstr>CMR10</vt:lpstr>
      <vt:lpstr>等线</vt:lpstr>
      <vt:lpstr>等线 Light</vt:lpstr>
      <vt:lpstr>Arial</vt:lpstr>
      <vt:lpstr>Office 主题​​</vt:lpstr>
      <vt:lpstr>Argumentation and Answer Set Programming</vt:lpstr>
      <vt:lpstr>Nieves 2008</vt:lpstr>
      <vt:lpstr>Wakaki and Nitta 2009</vt:lpstr>
      <vt:lpstr>PowerPoint 演示文稿</vt:lpstr>
      <vt:lpstr>PowerPoint 演示文稿</vt:lpstr>
      <vt:lpstr>Egly, Gaggl and Woltran 2008</vt:lpstr>
      <vt:lpstr>PowerPoint 演示文稿</vt:lpstr>
      <vt:lpstr>PowerPoint 演示文稿</vt:lpstr>
      <vt:lpstr>PowerPoint 演示文稿</vt:lpstr>
      <vt:lpstr>逻辑思维题目（溯因推理）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28</cp:revision>
  <dcterms:created xsi:type="dcterms:W3CDTF">2024-05-21T07:42:35Z</dcterms:created>
  <dcterms:modified xsi:type="dcterms:W3CDTF">2024-05-28T12:40:04Z</dcterms:modified>
</cp:coreProperties>
</file>