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10"/>
  </p:notesMasterIdLst>
  <p:handoutMasterIdLst>
    <p:handoutMasterId r:id="rId11"/>
  </p:handoutMasterIdLst>
  <p:sldIdLst>
    <p:sldId id="591" r:id="rId3"/>
    <p:sldId id="594" r:id="rId4"/>
    <p:sldId id="597" r:id="rId5"/>
    <p:sldId id="602" r:id="rId6"/>
    <p:sldId id="596" r:id="rId7"/>
    <p:sldId id="603" r:id="rId8"/>
    <p:sldId id="601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封面" id="{BD7EDEDA-3131-7949-8239-8CA971DCFB00}">
          <p14:sldIdLst>
            <p14:sldId id="591"/>
          </p14:sldIdLst>
        </p14:section>
        <p14:section name="目录页-短标题" id="{6239882C-1867-5044-9C33-A342B749DC88}">
          <p14:sldIdLst>
            <p14:sldId id="594"/>
            <p14:sldId id="597"/>
            <p14:sldId id="602"/>
            <p14:sldId id="596"/>
            <p14:sldId id="603"/>
            <p14:sldId id="601"/>
          </p14:sldIdLst>
        </p14:section>
        <p14:section name="转场页-短标题" id="{4CAC141F-35A1-2145-BCFC-86B67474C32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22"/>
    <a:srgbClr val="EAB908"/>
    <a:srgbClr val="817222"/>
    <a:srgbClr val="515223"/>
    <a:srgbClr val="4B7D2B"/>
    <a:srgbClr val="FECD54"/>
    <a:srgbClr val="9A8B3D"/>
    <a:srgbClr val="141213"/>
    <a:srgbClr val="D3D1D2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5209" autoAdjust="0"/>
  </p:normalViewPr>
  <p:slideViewPr>
    <p:cSldViewPr snapToGrid="0" showGuides="1">
      <p:cViewPr varScale="1">
        <p:scale>
          <a:sx n="72" d="100"/>
          <a:sy n="72" d="100"/>
        </p:scale>
        <p:origin x="1238" y="34"/>
      </p:cViewPr>
      <p:guideLst>
        <p:guide orient="horz" pos="2273"/>
        <p:guide pos="3842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8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6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6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2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东南大学协议工程课程报告"/>
          <p:cNvSpPr txBox="1"/>
          <p:nvPr/>
        </p:nvSpPr>
        <p:spPr>
          <a:xfrm>
            <a:off x="3899298" y="708346"/>
            <a:ext cx="3323026" cy="364267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l" defTabSz="121920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11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Helvetica Neue"/>
              </a:rPr>
              <a:t>东南大学协议工程课程报告</a:t>
            </a:r>
          </a:p>
        </p:txBody>
      </p:sp>
      <p:pic>
        <p:nvPicPr>
          <p:cNvPr id="1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04" y="447144"/>
            <a:ext cx="1004083" cy="8866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08984" y="6441814"/>
            <a:ext cx="374035" cy="243272"/>
          </a:xfrm>
          <a:prstGeom prst="rect">
            <a:avLst/>
          </a:prstGeom>
        </p:spPr>
        <p:txBody>
          <a:bodyPr/>
          <a:lstStyle/>
          <a:p>
            <a:pPr hangingPunct="0"/>
            <a:fld id="{86CB4B4D-7CA3-9044-876B-883B54F8677D}" type="slidenum">
              <a:rPr lang="en-US" altLang="zh-CN" kern="0" smtClean="0">
                <a:solidFill>
                  <a:srgbClr val="000000"/>
                </a:solidFill>
                <a:sym typeface="Helvetica Neue"/>
              </a:rPr>
              <a:t>‹#›</a:t>
            </a:fld>
            <a:endParaRPr lang="en-US" altLang="zh-CN" kern="0">
              <a:solidFill>
                <a:srgbClr val="000000"/>
              </a:solidFill>
              <a:sym typeface="Helvetica Neue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 cstate="print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  <a:cs typeface="Arial" panose="020B0604020202020204" pitchFamily="34" charset="0"/>
              </a:rPr>
              <a:t>Conclusion</a:t>
            </a:r>
            <a:endParaRPr lang="zh-CN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íŝļiḓè">
            <a:extLst>
              <a:ext uri="{FF2B5EF4-FFF2-40B4-BE49-F238E27FC236}">
                <a16:creationId xmlns:a16="http://schemas.microsoft.com/office/drawing/2014/main" id="{5A83CBE7-F6F2-4A97-BEC4-26D44031D399}"/>
              </a:ext>
            </a:extLst>
          </p:cNvPr>
          <p:cNvSpPr/>
          <p:nvPr/>
        </p:nvSpPr>
        <p:spPr bwMode="auto">
          <a:xfrm>
            <a:off x="1449468" y="2082629"/>
            <a:ext cx="9293064" cy="345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chemeClr val="accent3"/>
                </a:solidFill>
                <a:cs typeface="+mn-ea"/>
                <a:sym typeface="+mn-lt"/>
              </a:rPr>
              <a:t>总结展望</a:t>
            </a:r>
            <a:endParaRPr lang="en-US" altLang="zh-CN" sz="2000" b="1" dirty="0">
              <a:solidFill>
                <a:schemeClr val="accent3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部署除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DLV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之外的其他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ASP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求解器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如</a:t>
            </a:r>
            <a:r>
              <a:rPr lang="en-US" altLang="zh-CN" sz="2000" dirty="0" err="1">
                <a:solidFill>
                  <a:srgbClr val="000000"/>
                </a:solidFill>
                <a:cs typeface="+mn-ea"/>
                <a:sym typeface="+mn-lt"/>
              </a:rPr>
              <a:t>claspD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</a:p>
          <a:p>
            <a:pPr lvl="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(ii)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考虑具体的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而不是抽象的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论证框架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以支持应用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</a:p>
          <a:p>
            <a:pPr lvl="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(iii)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 提出支持或反对特定主张的论证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比答案本身更为重要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可以研究从 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ASP 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计算出的扩展中有意义地提取辩证解释的可行性。（</a:t>
            </a:r>
            <a:r>
              <a:rPr lang="en-US" altLang="zh-CN" dirty="0"/>
              <a:t>ASPARTIX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8393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4" y="1292478"/>
            <a:ext cx="10500898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r>
              <a:rPr lang="zh-CN" altLang="en-US" sz="2400" dirty="0"/>
              <a:t>阿德里安、布福德和卡特三人去餐馆吃饭，他们每人要的不是火腿就是猪排。</a:t>
            </a:r>
          </a:p>
          <a:p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如果阿德里安要的是火腿，那么布福德要的就是猪排。</a:t>
            </a:r>
          </a:p>
          <a:p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阿德里安或卡特要的是火腿，但是不会两人都要火腿。</a:t>
            </a:r>
          </a:p>
          <a:p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布福德和卡特不会两人都要猪排。</a:t>
            </a:r>
          </a:p>
          <a:p>
            <a:br>
              <a:rPr lang="zh-CN" altLang="en-US" sz="2400" dirty="0"/>
            </a:br>
            <a:r>
              <a:rPr lang="zh-CN" altLang="en-US" sz="2400" dirty="0"/>
              <a:t>谁昨天要的是火腿，今天要的是猪排？</a:t>
            </a:r>
          </a:p>
        </p:txBody>
      </p:sp>
    </p:spTree>
    <p:extLst>
      <p:ext uri="{BB962C8B-B14F-4D97-AF65-F5344CB8AC3E}">
        <p14:creationId xmlns:p14="http://schemas.microsoft.com/office/powerpoint/2010/main" val="37537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7712521" y="1277317"/>
            <a:ext cx="3936324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r>
              <a:rPr lang="en-US" altLang="zh-CN" sz="2000" dirty="0"/>
              <a:t>person(a).</a:t>
            </a:r>
          </a:p>
          <a:p>
            <a:r>
              <a:rPr lang="en-US" altLang="zh-CN" sz="2000" dirty="0"/>
              <a:t>person(b).</a:t>
            </a:r>
          </a:p>
          <a:p>
            <a:r>
              <a:rPr lang="en-US" altLang="zh-CN" sz="2000" dirty="0"/>
              <a:t>person(c).</a:t>
            </a:r>
          </a:p>
          <a:p>
            <a:r>
              <a:rPr lang="en-US" altLang="zh-CN" sz="2000" dirty="0"/>
              <a:t>food(ham).</a:t>
            </a:r>
          </a:p>
          <a:p>
            <a:r>
              <a:rPr lang="en-US" altLang="zh-CN" sz="2000" dirty="0"/>
              <a:t>food(pork).</a:t>
            </a:r>
          </a:p>
          <a:p>
            <a:r>
              <a:rPr lang="en-US" altLang="zh-CN" sz="2000" dirty="0"/>
              <a:t>day(yes).</a:t>
            </a:r>
          </a:p>
          <a:p>
            <a:r>
              <a:rPr lang="en-US" altLang="zh-CN" sz="2000" dirty="0"/>
              <a:t>day(</a:t>
            </a:r>
            <a:r>
              <a:rPr lang="en-US" altLang="zh-CN" sz="2000" dirty="0" err="1"/>
              <a:t>tod</a:t>
            </a:r>
            <a:r>
              <a:rPr lang="en-US" altLang="zh-CN" sz="2000" dirty="0"/>
              <a:t>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1{eat(P, F, D):food(F)}1 :- person(P), day(D).</a:t>
            </a:r>
            <a:endParaRPr lang="zh-CN" altLang="en-US" sz="2000" dirty="0"/>
          </a:p>
        </p:txBody>
      </p:sp>
      <p:pic>
        <p:nvPicPr>
          <p:cNvPr id="27" name="内容占位符 18">
            <a:extLst>
              <a:ext uri="{FF2B5EF4-FFF2-40B4-BE49-F238E27FC236}">
                <a16:creationId xmlns:a16="http://schemas.microsoft.com/office/drawing/2014/main" id="{7335CB70-93C8-4874-880C-24D94FA6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55" y="1091002"/>
            <a:ext cx="5657052" cy="48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4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3" y="1292478"/>
            <a:ext cx="10394573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cs typeface="+mn-ea"/>
                <a:sym typeface="+mn-lt"/>
              </a:rPr>
              <a:t>约束满足法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p(1, D) :- eat(a, ham, D), eat(b, pork, D), day(D).</a:t>
            </a:r>
          </a:p>
          <a:p>
            <a:r>
              <a:rPr lang="en-US" altLang="zh-CN" sz="2000" dirty="0"/>
              <a:t>p(1, D) :- not eat(a, ham, D), eat(b, F, D), day(D).</a:t>
            </a:r>
          </a:p>
          <a:p>
            <a:r>
              <a:rPr lang="en-US" altLang="zh-CN" sz="2000" dirty="0"/>
              <a:t>-p(1):- not p(1, D), day(D).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p(2, D) :- eat(a, ham, D), not eat(c, ham, D), day(D).</a:t>
            </a:r>
          </a:p>
          <a:p>
            <a:r>
              <a:rPr lang="en-US" altLang="zh-CN" sz="2000" dirty="0"/>
              <a:t>p(2, D) :- not eat(a, ham, D), eat(c, ham, D), day(D).</a:t>
            </a:r>
          </a:p>
          <a:p>
            <a:r>
              <a:rPr lang="en-US" altLang="zh-CN" sz="2000" dirty="0"/>
              <a:t>-p(2):- not p(2, D), day(D).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p(3, D) :- not eat(b, pork, D), day(D).</a:t>
            </a:r>
          </a:p>
          <a:p>
            <a:r>
              <a:rPr lang="en-US" altLang="zh-CN" sz="2000" dirty="0"/>
              <a:t>p(3, D) :- not eat(c, pork, D), day(D).</a:t>
            </a:r>
          </a:p>
          <a:p>
            <a:r>
              <a:rPr lang="en-US" altLang="zh-CN" sz="2000" dirty="0"/>
              <a:t>-p(3):- not p(3, D), day(D).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9C2130-89B4-4C25-B968-633E43232764}"/>
              </a:ext>
            </a:extLst>
          </p:cNvPr>
          <p:cNvSpPr/>
          <p:nvPr/>
        </p:nvSpPr>
        <p:spPr>
          <a:xfrm>
            <a:off x="7855640" y="1390817"/>
            <a:ext cx="3403096" cy="4464000"/>
          </a:xfrm>
          <a:prstGeom prst="roundRect">
            <a:avLst>
              <a:gd name="adj" fmla="val 2036"/>
            </a:avLst>
          </a:prstGeom>
          <a:solidFill>
            <a:schemeClr val="bg1"/>
          </a:solidFill>
          <a:ln w="6350">
            <a:solidFill>
              <a:srgbClr val="EAB908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89F898E-9A28-4874-9C99-E231EF2BFE0F}"/>
              </a:ext>
            </a:extLst>
          </p:cNvPr>
          <p:cNvSpPr/>
          <p:nvPr/>
        </p:nvSpPr>
        <p:spPr>
          <a:xfrm>
            <a:off x="7874813" y="1402365"/>
            <a:ext cx="3384000" cy="768254"/>
          </a:xfrm>
          <a:prstGeom prst="roundRect">
            <a:avLst>
              <a:gd name="adj" fmla="val 5869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íś1ïḍé">
            <a:extLst>
              <a:ext uri="{FF2B5EF4-FFF2-40B4-BE49-F238E27FC236}">
                <a16:creationId xmlns:a16="http://schemas.microsoft.com/office/drawing/2014/main" id="{EA4408F8-156A-4770-B6FD-DDF659718DD4}"/>
              </a:ext>
            </a:extLst>
          </p:cNvPr>
          <p:cNvSpPr txBox="1"/>
          <p:nvPr/>
        </p:nvSpPr>
        <p:spPr bwMode="auto">
          <a:xfrm>
            <a:off x="8168966" y="1439867"/>
            <a:ext cx="2776444" cy="6420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AB90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íŝļiḓè">
            <a:extLst>
              <a:ext uri="{FF2B5EF4-FFF2-40B4-BE49-F238E27FC236}">
                <a16:creationId xmlns:a16="http://schemas.microsoft.com/office/drawing/2014/main" id="{42C49D4C-9364-44F1-AA4E-9B4EB4DE0DF3}"/>
              </a:ext>
            </a:extLst>
          </p:cNvPr>
          <p:cNvSpPr/>
          <p:nvPr/>
        </p:nvSpPr>
        <p:spPr bwMode="auto">
          <a:xfrm>
            <a:off x="8168966" y="1724613"/>
            <a:ext cx="2952000" cy="428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阿德里安、布福德和卡特三人去餐馆吃饭，他们每人要的不是火腿就是猪排。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如果阿德里安要的是火腿，那么布福德要的就是猪排。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 阿德里安或卡特要的是火腿，但是不会两人都要火腿。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 布福德和卡特不会两人都要猪排。</a:t>
            </a:r>
          </a:p>
          <a:p>
            <a:r>
              <a:rPr lang="zh-CN" altLang="en-US" sz="2000" u="sng" dirty="0"/>
              <a:t>谁昨天要的是火腿，今天要的是猪排？</a:t>
            </a:r>
          </a:p>
          <a:p>
            <a:pPr marL="171450" lvl="0" indent="-17145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3" y="1292478"/>
            <a:ext cx="10394573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cs typeface="+mn-ea"/>
                <a:sym typeface="+mn-lt"/>
              </a:rPr>
              <a:t>定义法（必要条件）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-p(1) :- eat(a, ham, D), not eat(b, pork, D), day(D).</a:t>
            </a:r>
          </a:p>
          <a:p>
            <a:r>
              <a:rPr lang="en-US" altLang="zh-CN" sz="2000" dirty="0"/>
              <a:t>-p(2) :- not eat(a, ham, D), not eat(c, ham, D), day(D).</a:t>
            </a:r>
          </a:p>
          <a:p>
            <a:r>
              <a:rPr lang="en-US" altLang="zh-CN" sz="2000" dirty="0"/>
              <a:t>-p(2) :- eat(a, ham, D), eat(c, ham, D), day(D).</a:t>
            </a:r>
          </a:p>
          <a:p>
            <a:r>
              <a:rPr lang="en-US" altLang="zh-CN" sz="2000" dirty="0"/>
              <a:t>-p(3) :- eat(b, pork, D), eat(c, pork, D), day(D).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FFA02D4-2839-438B-A448-5F61DA03067D}"/>
              </a:ext>
            </a:extLst>
          </p:cNvPr>
          <p:cNvSpPr/>
          <p:nvPr/>
        </p:nvSpPr>
        <p:spPr>
          <a:xfrm>
            <a:off x="7855640" y="1390817"/>
            <a:ext cx="3403096" cy="4464000"/>
          </a:xfrm>
          <a:prstGeom prst="roundRect">
            <a:avLst>
              <a:gd name="adj" fmla="val 2036"/>
            </a:avLst>
          </a:prstGeom>
          <a:solidFill>
            <a:schemeClr val="bg1"/>
          </a:solidFill>
          <a:ln w="6350">
            <a:solidFill>
              <a:srgbClr val="EAB908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7EF4FA-9309-407E-8391-89B166FBC2F1}"/>
              </a:ext>
            </a:extLst>
          </p:cNvPr>
          <p:cNvSpPr/>
          <p:nvPr/>
        </p:nvSpPr>
        <p:spPr>
          <a:xfrm>
            <a:off x="7874813" y="1402365"/>
            <a:ext cx="3384000" cy="768254"/>
          </a:xfrm>
          <a:prstGeom prst="roundRect">
            <a:avLst>
              <a:gd name="adj" fmla="val 5869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íś1ïḍé">
            <a:extLst>
              <a:ext uri="{FF2B5EF4-FFF2-40B4-BE49-F238E27FC236}">
                <a16:creationId xmlns:a16="http://schemas.microsoft.com/office/drawing/2014/main" id="{5A8AEBC2-5BF5-4142-B67E-022858DB2365}"/>
              </a:ext>
            </a:extLst>
          </p:cNvPr>
          <p:cNvSpPr txBox="1"/>
          <p:nvPr/>
        </p:nvSpPr>
        <p:spPr bwMode="auto">
          <a:xfrm>
            <a:off x="8168966" y="1439867"/>
            <a:ext cx="2776444" cy="6420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AB90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íŝļiḓè">
            <a:extLst>
              <a:ext uri="{FF2B5EF4-FFF2-40B4-BE49-F238E27FC236}">
                <a16:creationId xmlns:a16="http://schemas.microsoft.com/office/drawing/2014/main" id="{F46943E0-15D0-4141-9603-5595AC0590BF}"/>
              </a:ext>
            </a:extLst>
          </p:cNvPr>
          <p:cNvSpPr/>
          <p:nvPr/>
        </p:nvSpPr>
        <p:spPr bwMode="auto">
          <a:xfrm>
            <a:off x="8168966" y="1724613"/>
            <a:ext cx="2952000" cy="428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阿德里安、布福德和卡特三人去餐馆吃饭，他们每人要的不是火腿就是猪排。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如果阿德里安要的是火腿，那么布福德要的就是猪排。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 阿德里安或卡特要的是火腿，但是不会两人都要火腿。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 布福德和卡特不会两人都要猪排。</a:t>
            </a:r>
          </a:p>
          <a:p>
            <a:r>
              <a:rPr lang="zh-CN" altLang="en-US" sz="2000" u="sng" dirty="0"/>
              <a:t>谁昨天要的是火腿，今天要的是猪排？</a:t>
            </a:r>
          </a:p>
          <a:p>
            <a:pPr marL="171450" lvl="0" indent="-17145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96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897203" y="1292478"/>
            <a:ext cx="10394573" cy="4498722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>
                <a:cs typeface="+mn-ea"/>
                <a:sym typeface="+mn-lt"/>
              </a:rPr>
              <a:t>分解法</a:t>
            </a:r>
            <a:endParaRPr lang="en-US" altLang="zh-CN" sz="2400" b="1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2{eat(a, ham, D); eat(b, pork, D)}2 :- p(11, D), day(D).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not eat(a, ham, D) :- p(12, D), day(D).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1{p(11, D); p(12, D)}1 :- p(1, D).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1{eat(a, ham, D); eat(c, ham, D)}1 :- p(2, D).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0{eat(b, pork, D); eat(c, pork, D)}1 :- p(3, D), day(D).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2A7907-762F-4939-B01D-2E96FCB638FD}"/>
              </a:ext>
            </a:extLst>
          </p:cNvPr>
          <p:cNvSpPr/>
          <p:nvPr/>
        </p:nvSpPr>
        <p:spPr>
          <a:xfrm>
            <a:off x="7855640" y="1390817"/>
            <a:ext cx="3403096" cy="4464000"/>
          </a:xfrm>
          <a:prstGeom prst="roundRect">
            <a:avLst>
              <a:gd name="adj" fmla="val 2036"/>
            </a:avLst>
          </a:prstGeom>
          <a:solidFill>
            <a:schemeClr val="bg1"/>
          </a:solidFill>
          <a:ln w="6350">
            <a:solidFill>
              <a:srgbClr val="EAB908"/>
            </a:solidFill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01666D-AEAF-4A10-9023-21662E81EEFE}"/>
              </a:ext>
            </a:extLst>
          </p:cNvPr>
          <p:cNvSpPr/>
          <p:nvPr/>
        </p:nvSpPr>
        <p:spPr>
          <a:xfrm>
            <a:off x="7874813" y="1402365"/>
            <a:ext cx="3384000" cy="768254"/>
          </a:xfrm>
          <a:prstGeom prst="roundRect">
            <a:avLst>
              <a:gd name="adj" fmla="val 5869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íś1ïḍé">
            <a:extLst>
              <a:ext uri="{FF2B5EF4-FFF2-40B4-BE49-F238E27FC236}">
                <a16:creationId xmlns:a16="http://schemas.microsoft.com/office/drawing/2014/main" id="{F3078174-9058-42FA-B466-18116FA0A4D0}"/>
              </a:ext>
            </a:extLst>
          </p:cNvPr>
          <p:cNvSpPr txBox="1"/>
          <p:nvPr/>
        </p:nvSpPr>
        <p:spPr bwMode="auto">
          <a:xfrm>
            <a:off x="8168966" y="1439867"/>
            <a:ext cx="2776444" cy="6420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AB90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íŝļiḓè">
            <a:extLst>
              <a:ext uri="{FF2B5EF4-FFF2-40B4-BE49-F238E27FC236}">
                <a16:creationId xmlns:a16="http://schemas.microsoft.com/office/drawing/2014/main" id="{295B6DD8-0E45-40AA-9615-CAB7D36B13EF}"/>
              </a:ext>
            </a:extLst>
          </p:cNvPr>
          <p:cNvSpPr/>
          <p:nvPr/>
        </p:nvSpPr>
        <p:spPr bwMode="auto">
          <a:xfrm>
            <a:off x="8168966" y="1724613"/>
            <a:ext cx="2952000" cy="428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000" dirty="0"/>
              <a:t>阿德里安、布福德和卡特三人去餐馆吃饭，他们每人要的不是火腿就是猪排。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 如果阿德里安要的是火腿，那么布福德要的就是猪排。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 阿德里安或卡特要的是火腿，但是不会两人都要火腿。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 布福德和卡特不会两人都要猪排。</a:t>
            </a:r>
          </a:p>
          <a:p>
            <a:r>
              <a:rPr lang="zh-CN" altLang="en-US" sz="2000" u="sng" dirty="0"/>
              <a:t>谁昨天要的是火腿，今天要的是猪排？</a:t>
            </a:r>
          </a:p>
          <a:p>
            <a:pPr marL="171450" lvl="0" indent="-17145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63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AEBAA4F1-3C89-4BF4-A8C8-ED6AC02E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zh-CN" altLang="en-US" dirty="0"/>
              <a:t>逻辑思维题目（溯因推理）</a:t>
            </a:r>
            <a:endParaRPr lang="zh-CN" altLang="en-US" dirty="0">
              <a:sym typeface="+mn-lt"/>
            </a:endParaRPr>
          </a:p>
        </p:txBody>
      </p:sp>
      <p:sp>
        <p:nvSpPr>
          <p:cNvPr id="24" name="矩形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>
            <a:extLst>
              <a:ext uri="{FF2B5EF4-FFF2-40B4-BE49-F238E27FC236}">
                <a16:creationId xmlns:a16="http://schemas.microsoft.com/office/drawing/2014/main" id="{F4CFCBC4-5932-41A9-A701-5F9DCB18FC7F}"/>
              </a:ext>
            </a:extLst>
          </p:cNvPr>
          <p:cNvSpPr/>
          <p:nvPr/>
        </p:nvSpPr>
        <p:spPr>
          <a:xfrm>
            <a:off x="1365818" y="1286969"/>
            <a:ext cx="3936324" cy="2005306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r>
              <a:rPr lang="en-US" altLang="zh-CN" sz="2000" dirty="0"/>
              <a:t>3{p(1;2;3)}3.</a:t>
            </a:r>
          </a:p>
          <a:p>
            <a:r>
              <a:rPr lang="en-US" altLang="zh-CN" sz="2000" dirty="0"/>
              <a:t>answer(P) :- person(P), eat(P, ham, yes), eat(P, pork, </a:t>
            </a:r>
            <a:r>
              <a:rPr lang="en-US" altLang="zh-CN" sz="2000" dirty="0" err="1"/>
              <a:t>tod</a:t>
            </a:r>
            <a:r>
              <a:rPr lang="en-US" altLang="zh-CN" sz="2000" dirty="0"/>
              <a:t>).</a:t>
            </a:r>
          </a:p>
          <a:p>
            <a:r>
              <a:rPr lang="en-US" altLang="zh-CN" sz="2000" dirty="0"/>
              <a:t>:- 0{answer(P):person(P)}0.</a:t>
            </a:r>
          </a:p>
          <a:p>
            <a:endParaRPr lang="en-US" altLang="zh-CN" sz="20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BFA7AA-B9E6-4219-B1B8-98D6ABAB30AA}"/>
              </a:ext>
            </a:extLst>
          </p:cNvPr>
          <p:cNvSpPr/>
          <p:nvPr/>
        </p:nvSpPr>
        <p:spPr>
          <a:xfrm>
            <a:off x="6011944" y="1743610"/>
            <a:ext cx="5265656" cy="3984090"/>
          </a:xfrm>
          <a:prstGeom prst="roundRect">
            <a:avLst>
              <a:gd name="adj" fmla="val 2543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658AFB4C-EDA6-4E49-884D-FA3344F0A4E0}"/>
              </a:ext>
            </a:extLst>
          </p:cNvPr>
          <p:cNvSpPr txBox="1">
            <a:spLocks/>
          </p:cNvSpPr>
          <p:nvPr/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19A0626-1864-4953-A0B8-14E2429B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44121"/>
            <a:ext cx="6103350" cy="2632435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EB60F9E-B627-497A-8BA9-CBBD1C118433}"/>
              </a:ext>
            </a:extLst>
          </p:cNvPr>
          <p:cNvSpPr/>
          <p:nvPr/>
        </p:nvSpPr>
        <p:spPr>
          <a:xfrm>
            <a:off x="7723168" y="2087380"/>
            <a:ext cx="2517140" cy="3004761"/>
          </a:xfrm>
          <a:prstGeom prst="roundRect">
            <a:avLst>
              <a:gd name="adj" fmla="val 5063"/>
            </a:avLst>
          </a:prstGeom>
          <a:solidFill>
            <a:schemeClr val="accent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B50C62-C0AB-4D10-A2AE-BFBEA88D93CD}"/>
              </a:ext>
            </a:extLst>
          </p:cNvPr>
          <p:cNvSpPr txBox="1"/>
          <p:nvPr/>
        </p:nvSpPr>
        <p:spPr>
          <a:xfrm>
            <a:off x="7908588" y="2236236"/>
            <a:ext cx="2146300" cy="2601905"/>
          </a:xfrm>
          <a:prstGeom prst="rect">
            <a:avLst/>
          </a:prstGeom>
          <a:noFill/>
        </p:spPr>
        <p:txBody>
          <a:bodyPr wrap="square" lIns="0" rIns="0" rtlCol="0" anchor="ctr" anchorCtr="0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a,pork,tod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 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b,pork,tod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 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b,ham,yes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 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c,ham,yes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 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a,pork,yes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 eat(</a:t>
            </a:r>
            <a:r>
              <a:rPr lang="en-US" altLang="zh-CN" sz="2000" dirty="0" err="1">
                <a:solidFill>
                  <a:schemeClr val="bg1"/>
                </a:solidFill>
                <a:cs typeface="+mn-ea"/>
                <a:sym typeface="+mn-lt"/>
              </a:rPr>
              <a:t>c,ham,tod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08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OGNjNjgyOWVhYjU5NjMwNzYxMDhlOWU2MTg0NTU5Y2YifQ==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1049</Words>
  <Application>Microsoft Office PowerPoint</Application>
  <PresentationFormat>宽屏</PresentationFormat>
  <Paragraphs>72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 Neue</vt:lpstr>
      <vt:lpstr>等线</vt:lpstr>
      <vt:lpstr>Microsoft YaHei</vt:lpstr>
      <vt:lpstr>Microsoft YaHei</vt:lpstr>
      <vt:lpstr>Arial</vt:lpstr>
      <vt:lpstr>Segoe UI</vt:lpstr>
      <vt:lpstr>Office 主题​​</vt:lpstr>
      <vt:lpstr>1_OfficePLUS</vt:lpstr>
      <vt:lpstr>Conclusion</vt:lpstr>
      <vt:lpstr>逻辑思维题目（溯因推理）</vt:lpstr>
      <vt:lpstr>逻辑思维题目（溯因推理）</vt:lpstr>
      <vt:lpstr>逻辑思维题目（溯因推理）</vt:lpstr>
      <vt:lpstr>逻辑思维题目（溯因推理）</vt:lpstr>
      <vt:lpstr>逻辑思维题目（溯因推理）</vt:lpstr>
      <vt:lpstr>逻辑思维题目（溯因推理）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lenovo</cp:lastModifiedBy>
  <cp:revision>3032</cp:revision>
  <dcterms:created xsi:type="dcterms:W3CDTF">2018-12-16T05:38:00Z</dcterms:created>
  <dcterms:modified xsi:type="dcterms:W3CDTF">2024-06-18T16:09:11Z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90E74E87C89249E1B90E0FED3A796FB1_12</vt:lpwstr>
  </property>
  <property fmtid="{D5CDD505-2E9C-101B-9397-08002B2CF9AE}" pid="12" name="KSOProductBuildVer">
    <vt:lpwstr>2052-12.1.0.15990</vt:lpwstr>
  </property>
</Properties>
</file>