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2" r:id="rId9"/>
    <p:sldId id="283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5" r:id="rId22"/>
    <p:sldId id="276" r:id="rId23"/>
    <p:sldId id="274" r:id="rId24"/>
    <p:sldId id="286" r:id="rId25"/>
    <p:sldId id="28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AECB2-3022-E3D0-350A-7DA40691C7AE}" v="1972" dt="2025-01-16T19:02:01.806"/>
    <p1510:client id="{64C5960B-1AC6-4F0D-A5F7-3ED688756D4B}" v="357" dt="2025-01-16T18:41:35.131"/>
    <p1510:client id="{8E54BC34-7F8D-040B-7F24-EF4ACC95E3FE}" v="21" dt="2025-01-16T17:24:21.521"/>
    <p1510:client id="{D32AE3C4-E0FE-40BB-B40B-CEFE61566B54}" v="1981" dt="2025-01-16T17:48:40.417"/>
    <p1510:client id="{F4AB7247-F7A9-4BF7-8F69-0061EAD73FCF}" v="17" dt="2025-01-16T17:17:59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B5569-7A6E-4C07-ACBF-E9C494FB9E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B7A53E-E60B-47E8-94B8-D050FF0D42E8}">
      <dgm:prSet phldrT="[Text]"/>
      <dgm:spPr/>
      <dgm:t>
        <a:bodyPr/>
        <a:lstStyle/>
        <a:p>
          <a:r>
            <a:rPr lang="de-DE" err="1"/>
            <a:t>Machine</a:t>
          </a:r>
          <a:r>
            <a:rPr lang="de-DE"/>
            <a:t> </a:t>
          </a:r>
          <a:r>
            <a:rPr lang="de-DE" err="1"/>
            <a:t>Transation</a:t>
          </a:r>
          <a:r>
            <a:rPr lang="de-DE"/>
            <a:t> (MT)</a:t>
          </a:r>
        </a:p>
      </dgm:t>
    </dgm:pt>
    <dgm:pt modelId="{C972B761-E374-48BD-90A0-4F9887D1AD6A}" type="parTrans" cxnId="{467737B3-04E2-4402-80F2-723C4E8D24FB}">
      <dgm:prSet/>
      <dgm:spPr/>
      <dgm:t>
        <a:bodyPr/>
        <a:lstStyle/>
        <a:p>
          <a:endParaRPr lang="de-DE"/>
        </a:p>
      </dgm:t>
    </dgm:pt>
    <dgm:pt modelId="{E00D06B5-7B0F-4D24-8C8E-411D3C749B29}" type="sibTrans" cxnId="{467737B3-04E2-4402-80F2-723C4E8D24FB}">
      <dgm:prSet/>
      <dgm:spPr/>
      <dgm:t>
        <a:bodyPr/>
        <a:lstStyle/>
        <a:p>
          <a:endParaRPr lang="de-DE"/>
        </a:p>
      </dgm:t>
    </dgm:pt>
    <dgm:pt modelId="{CD7AF6AE-505C-40C3-AF7E-ECE40E7975B3}">
      <dgm:prSet phldrT="[Text]" custT="1"/>
      <dgm:spPr/>
      <dgm:t>
        <a:bodyPr/>
        <a:lstStyle/>
        <a:p>
          <a:r>
            <a:rPr lang="de-DE" sz="2000"/>
            <a:t>Hyp: </a:t>
          </a:r>
          <a:r>
            <a:rPr lang="en-US" sz="2000" b="0"/>
            <a:t>Tom bought a new piano.</a:t>
          </a:r>
          <a:endParaRPr lang="de-DE" sz="2000"/>
        </a:p>
      </dgm:t>
    </dgm:pt>
    <dgm:pt modelId="{BC0D4E6B-D360-47CA-B2F0-E63AFAD73E83}" type="parTrans" cxnId="{9A6AE64D-2227-484E-86F0-42A2572CE769}">
      <dgm:prSet/>
      <dgm:spPr/>
      <dgm:t>
        <a:bodyPr/>
        <a:lstStyle/>
        <a:p>
          <a:endParaRPr lang="de-DE"/>
        </a:p>
      </dgm:t>
    </dgm:pt>
    <dgm:pt modelId="{4F4B177C-0722-4FD9-9560-8C2166F159DA}" type="sibTrans" cxnId="{9A6AE64D-2227-484E-86F0-42A2572CE769}">
      <dgm:prSet/>
      <dgm:spPr/>
      <dgm:t>
        <a:bodyPr/>
        <a:lstStyle/>
        <a:p>
          <a:endParaRPr lang="de-DE"/>
        </a:p>
      </dgm:t>
    </dgm:pt>
    <dgm:pt modelId="{F5CE85A1-3D40-41C9-BE8E-4110FCF0C938}">
      <dgm:prSet phldrT="[Text]"/>
      <dgm:spPr/>
      <dgm:t>
        <a:bodyPr/>
        <a:lstStyle/>
        <a:p>
          <a:r>
            <a:rPr lang="de-DE"/>
            <a:t>Definition Modelling (DM)</a:t>
          </a:r>
        </a:p>
      </dgm:t>
    </dgm:pt>
    <dgm:pt modelId="{ACA8D917-2A9A-403C-BE88-E7EC63765732}" type="parTrans" cxnId="{4C01F864-32ED-4F9B-9B2B-049ED5FB15BF}">
      <dgm:prSet/>
      <dgm:spPr/>
      <dgm:t>
        <a:bodyPr/>
        <a:lstStyle/>
        <a:p>
          <a:endParaRPr lang="de-DE"/>
        </a:p>
      </dgm:t>
    </dgm:pt>
    <dgm:pt modelId="{64ADB2EE-017E-4B45-86F1-4E442C0B542C}" type="sibTrans" cxnId="{4C01F864-32ED-4F9B-9B2B-049ED5FB15BF}">
      <dgm:prSet/>
      <dgm:spPr/>
      <dgm:t>
        <a:bodyPr/>
        <a:lstStyle/>
        <a:p>
          <a:endParaRPr lang="de-DE"/>
        </a:p>
      </dgm:t>
    </dgm:pt>
    <dgm:pt modelId="{1D0DD4D4-0C18-42D6-B0E1-FF413A03EADD}">
      <dgm:prSet phldrT="[Text]" custT="1"/>
      <dgm:spPr/>
      <dgm:t>
        <a:bodyPr/>
        <a:lstStyle/>
        <a:p>
          <a:r>
            <a:rPr lang="en-US" sz="1800" b="0" err="1"/>
            <a:t>Hyp</a:t>
          </a:r>
          <a:r>
            <a:rPr lang="en-US" sz="1800" b="0"/>
            <a:t>: (idiomatic) A wake-up call.</a:t>
          </a:r>
          <a:endParaRPr lang="de-DE" sz="1800"/>
        </a:p>
      </dgm:t>
    </dgm:pt>
    <dgm:pt modelId="{81BC3394-73AB-47C2-9D4B-7DC325A49EA2}" type="parTrans" cxnId="{2C9B0C81-A8C2-49FB-AA20-06E8F01DF759}">
      <dgm:prSet/>
      <dgm:spPr/>
      <dgm:t>
        <a:bodyPr/>
        <a:lstStyle/>
        <a:p>
          <a:endParaRPr lang="de-DE"/>
        </a:p>
      </dgm:t>
    </dgm:pt>
    <dgm:pt modelId="{371C631E-7EC1-49C3-8304-DE188B5B01C4}" type="sibTrans" cxnId="{2C9B0C81-A8C2-49FB-AA20-06E8F01DF759}">
      <dgm:prSet/>
      <dgm:spPr/>
      <dgm:t>
        <a:bodyPr/>
        <a:lstStyle/>
        <a:p>
          <a:endParaRPr lang="de-DE"/>
        </a:p>
      </dgm:t>
    </dgm:pt>
    <dgm:pt modelId="{EF4CB255-9869-4F13-BC88-9E98E661B44C}">
      <dgm:prSet phldrT="[Text]"/>
      <dgm:spPr/>
      <dgm:t>
        <a:bodyPr/>
        <a:lstStyle/>
        <a:p>
          <a:r>
            <a:rPr lang="de-DE"/>
            <a:t>Paraphrase Generation (PG)</a:t>
          </a:r>
        </a:p>
      </dgm:t>
    </dgm:pt>
    <dgm:pt modelId="{4E1DDB43-EDA6-41FB-9BCB-432CECEB96A0}" type="parTrans" cxnId="{29A82C0A-BF60-4DB7-8937-C908C44B0579}">
      <dgm:prSet/>
      <dgm:spPr/>
      <dgm:t>
        <a:bodyPr/>
        <a:lstStyle/>
        <a:p>
          <a:endParaRPr lang="de-DE"/>
        </a:p>
      </dgm:t>
    </dgm:pt>
    <dgm:pt modelId="{1C381FA3-A62C-49B2-B987-2B0270C68FA7}" type="sibTrans" cxnId="{29A82C0A-BF60-4DB7-8937-C908C44B0579}">
      <dgm:prSet/>
      <dgm:spPr/>
      <dgm:t>
        <a:bodyPr/>
        <a:lstStyle/>
        <a:p>
          <a:endParaRPr lang="de-DE"/>
        </a:p>
      </dgm:t>
    </dgm:pt>
    <dgm:pt modelId="{FA558C4D-1B49-4D95-86BD-1ACE92AE59D8}">
      <dgm:prSet phldrT="[Text]" custT="1"/>
      <dgm:spPr/>
      <dgm:t>
        <a:bodyPr/>
        <a:lstStyle/>
        <a:p>
          <a:r>
            <a:rPr lang="en-US" sz="2000" b="0" err="1"/>
            <a:t>Hyp</a:t>
          </a:r>
          <a:r>
            <a:rPr lang="en-US" sz="2000" b="0"/>
            <a:t>: I pity for you.</a:t>
          </a:r>
          <a:endParaRPr lang="de-DE" sz="2000"/>
        </a:p>
      </dgm:t>
    </dgm:pt>
    <dgm:pt modelId="{EB14D63C-78CF-419A-958E-6D08B6038451}" type="parTrans" cxnId="{FFEDFC5A-B4D1-41A8-9683-6B8C3F184294}">
      <dgm:prSet/>
      <dgm:spPr/>
      <dgm:t>
        <a:bodyPr/>
        <a:lstStyle/>
        <a:p>
          <a:endParaRPr lang="de-DE"/>
        </a:p>
      </dgm:t>
    </dgm:pt>
    <dgm:pt modelId="{BCB7E763-98D3-4208-94E3-B002FF871CDE}" type="sibTrans" cxnId="{FFEDFC5A-B4D1-41A8-9683-6B8C3F184294}">
      <dgm:prSet/>
      <dgm:spPr/>
      <dgm:t>
        <a:bodyPr/>
        <a:lstStyle/>
        <a:p>
          <a:endParaRPr lang="de-DE"/>
        </a:p>
      </dgm:t>
    </dgm:pt>
    <dgm:pt modelId="{C8BF5A48-F882-469A-9063-9DA00500E275}">
      <dgm:prSet phldrT="[Text]" custT="1"/>
      <dgm:spPr/>
      <dgm:t>
        <a:bodyPr/>
        <a:lstStyle/>
        <a:p>
          <a:r>
            <a:rPr lang="en-US" sz="2000" b="0" err="1"/>
            <a:t>Tgt</a:t>
          </a:r>
          <a:r>
            <a:rPr lang="en-US" sz="2000" b="0"/>
            <a:t>: Tom bought himself a new piano.</a:t>
          </a:r>
          <a:endParaRPr lang="de-DE" sz="2000"/>
        </a:p>
      </dgm:t>
    </dgm:pt>
    <dgm:pt modelId="{10378D46-2192-4571-BCE9-80E8070DEC55}" type="parTrans" cxnId="{338A1AA5-3244-4CDA-B842-EE10006C3B80}">
      <dgm:prSet/>
      <dgm:spPr/>
      <dgm:t>
        <a:bodyPr/>
        <a:lstStyle/>
        <a:p>
          <a:endParaRPr lang="de-DE"/>
        </a:p>
      </dgm:t>
    </dgm:pt>
    <dgm:pt modelId="{08A94BAB-073B-46ED-B0F8-5DBAA99680E1}" type="sibTrans" cxnId="{338A1AA5-3244-4CDA-B842-EE10006C3B80}">
      <dgm:prSet/>
      <dgm:spPr/>
      <dgm:t>
        <a:bodyPr/>
        <a:lstStyle/>
        <a:p>
          <a:endParaRPr lang="de-DE"/>
        </a:p>
      </dgm:t>
    </dgm:pt>
    <dgm:pt modelId="{1123EFDA-E4BD-4BF5-B5CF-11EA4BD64B3E}">
      <dgm:prSet phldrT="[Text]" custT="1"/>
      <dgm:spPr/>
      <dgm:t>
        <a:bodyPr/>
        <a:lstStyle/>
        <a:p>
          <a:r>
            <a:rPr lang="en-US" sz="1800" b="0" err="1"/>
            <a:t>Tgt</a:t>
          </a:r>
          <a:r>
            <a:rPr lang="en-US" sz="1800" b="0"/>
            <a:t>: A telephone call to awaken someone at a certain time, especially one requested by the person while staying at a hotel.</a:t>
          </a:r>
          <a:endParaRPr lang="de-DE" sz="1800"/>
        </a:p>
      </dgm:t>
    </dgm:pt>
    <dgm:pt modelId="{0D7430C7-DE3D-4F23-A9FC-AB19BB578978}" type="parTrans" cxnId="{3C009C02-A73A-46FE-89E2-644F66FCCD03}">
      <dgm:prSet/>
      <dgm:spPr/>
      <dgm:t>
        <a:bodyPr/>
        <a:lstStyle/>
        <a:p>
          <a:endParaRPr lang="de-DE"/>
        </a:p>
      </dgm:t>
    </dgm:pt>
    <dgm:pt modelId="{819709CA-1AF1-4BF8-B6DE-2716029431BE}" type="sibTrans" cxnId="{3C009C02-A73A-46FE-89E2-644F66FCCD03}">
      <dgm:prSet/>
      <dgm:spPr/>
      <dgm:t>
        <a:bodyPr/>
        <a:lstStyle/>
        <a:p>
          <a:endParaRPr lang="de-DE"/>
        </a:p>
      </dgm:t>
    </dgm:pt>
    <dgm:pt modelId="{DB563562-8312-4DFD-B9B8-60B462991036}">
      <dgm:prSet phldrT="[Text]" custT="1"/>
      <dgm:spPr/>
      <dgm:t>
        <a:bodyPr/>
        <a:lstStyle/>
        <a:p>
          <a:r>
            <a:rPr lang="en-US" sz="1800" b="0" err="1"/>
            <a:t>Src</a:t>
          </a:r>
          <a:r>
            <a:rPr lang="en-US" sz="1800" b="0"/>
            <a:t>: She requested a five a.m. &lt;define&gt; wake - up call.</a:t>
          </a:r>
          <a:endParaRPr lang="de-DE" sz="1800"/>
        </a:p>
      </dgm:t>
    </dgm:pt>
    <dgm:pt modelId="{3FD9FD44-B12F-4F29-8F17-B356F719E575}" type="parTrans" cxnId="{76FCB7E3-1D87-478C-88CC-C9861CBA63CC}">
      <dgm:prSet/>
      <dgm:spPr/>
      <dgm:t>
        <a:bodyPr/>
        <a:lstStyle/>
        <a:p>
          <a:endParaRPr lang="de-DE"/>
        </a:p>
      </dgm:t>
    </dgm:pt>
    <dgm:pt modelId="{E3E95383-43F0-4946-872B-7E281B8237B1}" type="sibTrans" cxnId="{76FCB7E3-1D87-478C-88CC-C9861CBA63CC}">
      <dgm:prSet/>
      <dgm:spPr/>
      <dgm:t>
        <a:bodyPr/>
        <a:lstStyle/>
        <a:p>
          <a:endParaRPr lang="de-DE"/>
        </a:p>
      </dgm:t>
    </dgm:pt>
    <dgm:pt modelId="{FBC556AE-AB36-4ED8-990E-3C8C2885D872}">
      <dgm:prSet phldrT="[Text]" custT="1"/>
      <dgm:spPr/>
      <dgm:t>
        <a:bodyPr/>
        <a:lstStyle/>
        <a:p>
          <a:r>
            <a:rPr lang="en-US" sz="2000" b="0" err="1"/>
            <a:t>Src</a:t>
          </a:r>
          <a:r>
            <a:rPr lang="en-US" sz="2000" b="0"/>
            <a:t>: I feel sorry for you</a:t>
          </a:r>
          <a:endParaRPr lang="de-DE" sz="2000"/>
        </a:p>
      </dgm:t>
    </dgm:pt>
    <dgm:pt modelId="{D3A5F976-AB9B-4D0D-9D98-DC0C831DBA56}" type="parTrans" cxnId="{78E0F744-08EB-43F7-97C5-B3E4BC5D5AFE}">
      <dgm:prSet/>
      <dgm:spPr/>
      <dgm:t>
        <a:bodyPr/>
        <a:lstStyle/>
        <a:p>
          <a:endParaRPr lang="de-DE"/>
        </a:p>
      </dgm:t>
    </dgm:pt>
    <dgm:pt modelId="{DC601CEF-E5B2-494C-B8C3-4984EB8228BE}" type="sibTrans" cxnId="{78E0F744-08EB-43F7-97C5-B3E4BC5D5AFE}">
      <dgm:prSet/>
      <dgm:spPr/>
      <dgm:t>
        <a:bodyPr/>
        <a:lstStyle/>
        <a:p>
          <a:endParaRPr lang="de-DE"/>
        </a:p>
      </dgm:t>
    </dgm:pt>
    <dgm:pt modelId="{9B654026-117B-40F7-9A15-542774F77599}" type="pres">
      <dgm:prSet presAssocID="{5DAB5569-7A6E-4C07-ACBF-E9C494FB9E9F}" presName="Name0" presStyleCnt="0">
        <dgm:presLayoutVars>
          <dgm:dir/>
          <dgm:animLvl val="lvl"/>
          <dgm:resizeHandles val="exact"/>
        </dgm:presLayoutVars>
      </dgm:prSet>
      <dgm:spPr/>
    </dgm:pt>
    <dgm:pt modelId="{57DE5B2D-3021-4E26-B147-8D885C4D37AD}" type="pres">
      <dgm:prSet presAssocID="{EEB7A53E-E60B-47E8-94B8-D050FF0D42E8}" presName="composite" presStyleCnt="0"/>
      <dgm:spPr/>
    </dgm:pt>
    <dgm:pt modelId="{9811E2DB-CEF4-4D20-B617-10A4317B1172}" type="pres">
      <dgm:prSet presAssocID="{EEB7A53E-E60B-47E8-94B8-D050FF0D42E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90233EA-DD0C-447E-A451-C1CBD4BB69A4}" type="pres">
      <dgm:prSet presAssocID="{EEB7A53E-E60B-47E8-94B8-D050FF0D42E8}" presName="desTx" presStyleLbl="alignAccFollowNode1" presStyleIdx="0" presStyleCnt="3">
        <dgm:presLayoutVars>
          <dgm:bulletEnabled val="1"/>
        </dgm:presLayoutVars>
      </dgm:prSet>
      <dgm:spPr/>
    </dgm:pt>
    <dgm:pt modelId="{FEFC6C10-6B09-4948-8964-A4FF6AD52A71}" type="pres">
      <dgm:prSet presAssocID="{E00D06B5-7B0F-4D24-8C8E-411D3C749B29}" presName="space" presStyleCnt="0"/>
      <dgm:spPr/>
    </dgm:pt>
    <dgm:pt modelId="{2B8987DC-6FB4-4DBE-992F-C95D960EF47C}" type="pres">
      <dgm:prSet presAssocID="{F5CE85A1-3D40-41C9-BE8E-4110FCF0C938}" presName="composite" presStyleCnt="0"/>
      <dgm:spPr/>
    </dgm:pt>
    <dgm:pt modelId="{DF7ED6CC-BA93-411F-B4AD-D8A4661868F2}" type="pres">
      <dgm:prSet presAssocID="{F5CE85A1-3D40-41C9-BE8E-4110FCF0C93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1AC2229-4D14-43A5-80F7-50769EF8ABFA}" type="pres">
      <dgm:prSet presAssocID="{F5CE85A1-3D40-41C9-BE8E-4110FCF0C938}" presName="desTx" presStyleLbl="alignAccFollowNode1" presStyleIdx="1" presStyleCnt="3">
        <dgm:presLayoutVars>
          <dgm:bulletEnabled val="1"/>
        </dgm:presLayoutVars>
      </dgm:prSet>
      <dgm:spPr/>
    </dgm:pt>
    <dgm:pt modelId="{FA06B8DE-EDB8-457A-9417-489AC94E381D}" type="pres">
      <dgm:prSet presAssocID="{64ADB2EE-017E-4B45-86F1-4E442C0B542C}" presName="space" presStyleCnt="0"/>
      <dgm:spPr/>
    </dgm:pt>
    <dgm:pt modelId="{4ABF1E50-2F56-432D-9C75-734C1662F368}" type="pres">
      <dgm:prSet presAssocID="{EF4CB255-9869-4F13-BC88-9E98E661B44C}" presName="composite" presStyleCnt="0"/>
      <dgm:spPr/>
    </dgm:pt>
    <dgm:pt modelId="{C5014FA6-EF8D-43E3-8D1B-E1A602F92D6B}" type="pres">
      <dgm:prSet presAssocID="{EF4CB255-9869-4F13-BC88-9E98E661B4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04F6DD8-DABA-4181-A0CC-D92001A0E8C1}" type="pres">
      <dgm:prSet presAssocID="{EF4CB255-9869-4F13-BC88-9E98E661B4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C009C02-A73A-46FE-89E2-644F66FCCD03}" srcId="{F5CE85A1-3D40-41C9-BE8E-4110FCF0C938}" destId="{1123EFDA-E4BD-4BF5-B5CF-11EA4BD64B3E}" srcOrd="1" destOrd="0" parTransId="{0D7430C7-DE3D-4F23-A9FC-AB19BB578978}" sibTransId="{819709CA-1AF1-4BF8-B6DE-2716029431BE}"/>
    <dgm:cxn modelId="{2D530E0A-2BCB-4F42-B89C-A4C583C9CA2C}" type="presOf" srcId="{1D0DD4D4-0C18-42D6-B0E1-FF413A03EADD}" destId="{01AC2229-4D14-43A5-80F7-50769EF8ABFA}" srcOrd="0" destOrd="0" presId="urn:microsoft.com/office/officeart/2005/8/layout/hList1"/>
    <dgm:cxn modelId="{29A82C0A-BF60-4DB7-8937-C908C44B0579}" srcId="{5DAB5569-7A6E-4C07-ACBF-E9C494FB9E9F}" destId="{EF4CB255-9869-4F13-BC88-9E98E661B44C}" srcOrd="2" destOrd="0" parTransId="{4E1DDB43-EDA6-41FB-9BCB-432CECEB96A0}" sibTransId="{1C381FA3-A62C-49B2-B987-2B0270C68FA7}"/>
    <dgm:cxn modelId="{5DB6001E-95FF-4328-92EB-4F7BB70622B2}" type="presOf" srcId="{FBC556AE-AB36-4ED8-990E-3C8C2885D872}" destId="{C04F6DD8-DABA-4181-A0CC-D92001A0E8C1}" srcOrd="0" destOrd="1" presId="urn:microsoft.com/office/officeart/2005/8/layout/hList1"/>
    <dgm:cxn modelId="{4CB08C3E-53DE-4FDD-9305-589BA8602D5F}" type="presOf" srcId="{DB563562-8312-4DFD-B9B8-60B462991036}" destId="{01AC2229-4D14-43A5-80F7-50769EF8ABFA}" srcOrd="0" destOrd="2" presId="urn:microsoft.com/office/officeart/2005/8/layout/hList1"/>
    <dgm:cxn modelId="{36149F60-9CAB-49C0-B953-D9D7CCC80C22}" type="presOf" srcId="{EEB7A53E-E60B-47E8-94B8-D050FF0D42E8}" destId="{9811E2DB-CEF4-4D20-B617-10A4317B1172}" srcOrd="0" destOrd="0" presId="urn:microsoft.com/office/officeart/2005/8/layout/hList1"/>
    <dgm:cxn modelId="{54F72E41-68E0-4A83-BD00-BD5E625D6813}" type="presOf" srcId="{5DAB5569-7A6E-4C07-ACBF-E9C494FB9E9F}" destId="{9B654026-117B-40F7-9A15-542774F77599}" srcOrd="0" destOrd="0" presId="urn:microsoft.com/office/officeart/2005/8/layout/hList1"/>
    <dgm:cxn modelId="{78E0F744-08EB-43F7-97C5-B3E4BC5D5AFE}" srcId="{EF4CB255-9869-4F13-BC88-9E98E661B44C}" destId="{FBC556AE-AB36-4ED8-990E-3C8C2885D872}" srcOrd="1" destOrd="0" parTransId="{D3A5F976-AB9B-4D0D-9D98-DC0C831DBA56}" sibTransId="{DC601CEF-E5B2-494C-B8C3-4984EB8228BE}"/>
    <dgm:cxn modelId="{4C01F864-32ED-4F9B-9B2B-049ED5FB15BF}" srcId="{5DAB5569-7A6E-4C07-ACBF-E9C494FB9E9F}" destId="{F5CE85A1-3D40-41C9-BE8E-4110FCF0C938}" srcOrd="1" destOrd="0" parTransId="{ACA8D917-2A9A-403C-BE88-E7EC63765732}" sibTransId="{64ADB2EE-017E-4B45-86F1-4E442C0B542C}"/>
    <dgm:cxn modelId="{9A6AE64D-2227-484E-86F0-42A2572CE769}" srcId="{EEB7A53E-E60B-47E8-94B8-D050FF0D42E8}" destId="{CD7AF6AE-505C-40C3-AF7E-ECE40E7975B3}" srcOrd="0" destOrd="0" parTransId="{BC0D4E6B-D360-47CA-B2F0-E63AFAD73E83}" sibTransId="{4F4B177C-0722-4FD9-9560-8C2166F159DA}"/>
    <dgm:cxn modelId="{8F72F56D-DDE5-4DB1-BBF4-6673DF3CAA31}" type="presOf" srcId="{FA558C4D-1B49-4D95-86BD-1ACE92AE59D8}" destId="{C04F6DD8-DABA-4181-A0CC-D92001A0E8C1}" srcOrd="0" destOrd="0" presId="urn:microsoft.com/office/officeart/2005/8/layout/hList1"/>
    <dgm:cxn modelId="{045D4055-C35E-4149-B520-6E02EA938AAB}" type="presOf" srcId="{CD7AF6AE-505C-40C3-AF7E-ECE40E7975B3}" destId="{B90233EA-DD0C-447E-A451-C1CBD4BB69A4}" srcOrd="0" destOrd="0" presId="urn:microsoft.com/office/officeart/2005/8/layout/hList1"/>
    <dgm:cxn modelId="{FFEDFC5A-B4D1-41A8-9683-6B8C3F184294}" srcId="{EF4CB255-9869-4F13-BC88-9E98E661B44C}" destId="{FA558C4D-1B49-4D95-86BD-1ACE92AE59D8}" srcOrd="0" destOrd="0" parTransId="{EB14D63C-78CF-419A-958E-6D08B6038451}" sibTransId="{BCB7E763-98D3-4208-94E3-B002FF871CDE}"/>
    <dgm:cxn modelId="{2C9B0C81-A8C2-49FB-AA20-06E8F01DF759}" srcId="{F5CE85A1-3D40-41C9-BE8E-4110FCF0C938}" destId="{1D0DD4D4-0C18-42D6-B0E1-FF413A03EADD}" srcOrd="0" destOrd="0" parTransId="{81BC3394-73AB-47C2-9D4B-7DC325A49EA2}" sibTransId="{371C631E-7EC1-49C3-8304-DE188B5B01C4}"/>
    <dgm:cxn modelId="{7C2501A1-611D-4FB2-A028-4D13C86550C5}" type="presOf" srcId="{1123EFDA-E4BD-4BF5-B5CF-11EA4BD64B3E}" destId="{01AC2229-4D14-43A5-80F7-50769EF8ABFA}" srcOrd="0" destOrd="1" presId="urn:microsoft.com/office/officeart/2005/8/layout/hList1"/>
    <dgm:cxn modelId="{338A1AA5-3244-4CDA-B842-EE10006C3B80}" srcId="{EEB7A53E-E60B-47E8-94B8-D050FF0D42E8}" destId="{C8BF5A48-F882-469A-9063-9DA00500E275}" srcOrd="1" destOrd="0" parTransId="{10378D46-2192-4571-BCE9-80E8070DEC55}" sibTransId="{08A94BAB-073B-46ED-B0F8-5DBAA99680E1}"/>
    <dgm:cxn modelId="{467737B3-04E2-4402-80F2-723C4E8D24FB}" srcId="{5DAB5569-7A6E-4C07-ACBF-E9C494FB9E9F}" destId="{EEB7A53E-E60B-47E8-94B8-D050FF0D42E8}" srcOrd="0" destOrd="0" parTransId="{C972B761-E374-48BD-90A0-4F9887D1AD6A}" sibTransId="{E00D06B5-7B0F-4D24-8C8E-411D3C749B29}"/>
    <dgm:cxn modelId="{348A9BBC-2DF4-49EA-969D-89948C8141AA}" type="presOf" srcId="{F5CE85A1-3D40-41C9-BE8E-4110FCF0C938}" destId="{DF7ED6CC-BA93-411F-B4AD-D8A4661868F2}" srcOrd="0" destOrd="0" presId="urn:microsoft.com/office/officeart/2005/8/layout/hList1"/>
    <dgm:cxn modelId="{49C652E3-9443-4812-A8B0-963738FDF429}" type="presOf" srcId="{C8BF5A48-F882-469A-9063-9DA00500E275}" destId="{B90233EA-DD0C-447E-A451-C1CBD4BB69A4}" srcOrd="0" destOrd="1" presId="urn:microsoft.com/office/officeart/2005/8/layout/hList1"/>
    <dgm:cxn modelId="{76FCB7E3-1D87-478C-88CC-C9861CBA63CC}" srcId="{F5CE85A1-3D40-41C9-BE8E-4110FCF0C938}" destId="{DB563562-8312-4DFD-B9B8-60B462991036}" srcOrd="2" destOrd="0" parTransId="{3FD9FD44-B12F-4F29-8F17-B356F719E575}" sibTransId="{E3E95383-43F0-4946-872B-7E281B8237B1}"/>
    <dgm:cxn modelId="{94F48AEE-ADCF-4AD3-BBD8-D604F0FF26B4}" type="presOf" srcId="{EF4CB255-9869-4F13-BC88-9E98E661B44C}" destId="{C5014FA6-EF8D-43E3-8D1B-E1A602F92D6B}" srcOrd="0" destOrd="0" presId="urn:microsoft.com/office/officeart/2005/8/layout/hList1"/>
    <dgm:cxn modelId="{26C7590F-B239-43FE-B539-688F97D1DFAB}" type="presParOf" srcId="{9B654026-117B-40F7-9A15-542774F77599}" destId="{57DE5B2D-3021-4E26-B147-8D885C4D37AD}" srcOrd="0" destOrd="0" presId="urn:microsoft.com/office/officeart/2005/8/layout/hList1"/>
    <dgm:cxn modelId="{58EF176D-9F22-4499-B535-6A9DBD91E783}" type="presParOf" srcId="{57DE5B2D-3021-4E26-B147-8D885C4D37AD}" destId="{9811E2DB-CEF4-4D20-B617-10A4317B1172}" srcOrd="0" destOrd="0" presId="urn:microsoft.com/office/officeart/2005/8/layout/hList1"/>
    <dgm:cxn modelId="{E877E037-6751-4635-8227-CEBDB3A7B212}" type="presParOf" srcId="{57DE5B2D-3021-4E26-B147-8D885C4D37AD}" destId="{B90233EA-DD0C-447E-A451-C1CBD4BB69A4}" srcOrd="1" destOrd="0" presId="urn:microsoft.com/office/officeart/2005/8/layout/hList1"/>
    <dgm:cxn modelId="{066C1760-DF61-48E7-B4FC-8C8DE42DCDFB}" type="presParOf" srcId="{9B654026-117B-40F7-9A15-542774F77599}" destId="{FEFC6C10-6B09-4948-8964-A4FF6AD52A71}" srcOrd="1" destOrd="0" presId="urn:microsoft.com/office/officeart/2005/8/layout/hList1"/>
    <dgm:cxn modelId="{B30219C7-1FCF-4E94-AAD0-F1AF84B1DB35}" type="presParOf" srcId="{9B654026-117B-40F7-9A15-542774F77599}" destId="{2B8987DC-6FB4-4DBE-992F-C95D960EF47C}" srcOrd="2" destOrd="0" presId="urn:microsoft.com/office/officeart/2005/8/layout/hList1"/>
    <dgm:cxn modelId="{421DDB10-0628-4D06-B228-FFDF8EB7D8EC}" type="presParOf" srcId="{2B8987DC-6FB4-4DBE-992F-C95D960EF47C}" destId="{DF7ED6CC-BA93-411F-B4AD-D8A4661868F2}" srcOrd="0" destOrd="0" presId="urn:microsoft.com/office/officeart/2005/8/layout/hList1"/>
    <dgm:cxn modelId="{6ADD1B25-AD78-4BD0-A87D-A7FD6CADD979}" type="presParOf" srcId="{2B8987DC-6FB4-4DBE-992F-C95D960EF47C}" destId="{01AC2229-4D14-43A5-80F7-50769EF8ABFA}" srcOrd="1" destOrd="0" presId="urn:microsoft.com/office/officeart/2005/8/layout/hList1"/>
    <dgm:cxn modelId="{1403B7CE-CA2C-407E-993B-8966CA725A0B}" type="presParOf" srcId="{9B654026-117B-40F7-9A15-542774F77599}" destId="{FA06B8DE-EDB8-457A-9417-489AC94E381D}" srcOrd="3" destOrd="0" presId="urn:microsoft.com/office/officeart/2005/8/layout/hList1"/>
    <dgm:cxn modelId="{83A5573C-9FF0-4D0D-875B-E50AFF9173E5}" type="presParOf" srcId="{9B654026-117B-40F7-9A15-542774F77599}" destId="{4ABF1E50-2F56-432D-9C75-734C1662F368}" srcOrd="4" destOrd="0" presId="urn:microsoft.com/office/officeart/2005/8/layout/hList1"/>
    <dgm:cxn modelId="{F6713DCE-EBE7-4CB3-A85E-6137C9542FCF}" type="presParOf" srcId="{4ABF1E50-2F56-432D-9C75-734C1662F368}" destId="{C5014FA6-EF8D-43E3-8D1B-E1A602F92D6B}" srcOrd="0" destOrd="0" presId="urn:microsoft.com/office/officeart/2005/8/layout/hList1"/>
    <dgm:cxn modelId="{FA6A6A19-4F37-4059-A2A5-15F54D2CDC27}" type="presParOf" srcId="{4ABF1E50-2F56-432D-9C75-734C1662F368}" destId="{C04F6DD8-DABA-4181-A0CC-D92001A0E8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C3726-A6EF-416B-89E5-114BB5B1B7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608752-B120-4216-9CF5-2365EE613947}">
      <dgm:prSet/>
      <dgm:spPr/>
      <dgm:t>
        <a:bodyPr/>
        <a:lstStyle/>
        <a:p>
          <a:r>
            <a:rPr lang="de-DE" b="1"/>
            <a:t>Feature Classifier </a:t>
          </a:r>
          <a:endParaRPr lang="en-US"/>
        </a:p>
      </dgm:t>
    </dgm:pt>
    <dgm:pt modelId="{CED5A652-1ADC-448B-AB17-D20232DAC206}" type="parTrans" cxnId="{82065379-DE4B-44CE-963A-B185241CCF88}">
      <dgm:prSet/>
      <dgm:spPr/>
      <dgm:t>
        <a:bodyPr/>
        <a:lstStyle/>
        <a:p>
          <a:endParaRPr lang="en-US"/>
        </a:p>
      </dgm:t>
    </dgm:pt>
    <dgm:pt modelId="{242B4D49-1F5F-4BFC-A659-501DE47128E3}" type="sibTrans" cxnId="{82065379-DE4B-44CE-963A-B185241CCF88}">
      <dgm:prSet/>
      <dgm:spPr/>
      <dgm:t>
        <a:bodyPr/>
        <a:lstStyle/>
        <a:p>
          <a:endParaRPr lang="en-US"/>
        </a:p>
      </dgm:t>
    </dgm:pt>
    <dgm:pt modelId="{BEE2F7A0-8D02-43EE-8928-4CD22711BC05}">
      <dgm:prSet/>
      <dgm:spPr/>
      <dgm:t>
        <a:bodyPr/>
        <a:lstStyle/>
        <a:p>
          <a:r>
            <a:rPr lang="de-DE" b="1"/>
            <a:t>BERTScore </a:t>
          </a:r>
          <a:endParaRPr lang="en-US"/>
        </a:p>
      </dgm:t>
    </dgm:pt>
    <dgm:pt modelId="{98624631-EC93-489A-AF73-061288A2C531}" type="parTrans" cxnId="{4D85A49C-D503-4CDC-8F08-E38673B3F827}">
      <dgm:prSet/>
      <dgm:spPr/>
      <dgm:t>
        <a:bodyPr/>
        <a:lstStyle/>
        <a:p>
          <a:endParaRPr lang="en-US"/>
        </a:p>
      </dgm:t>
    </dgm:pt>
    <dgm:pt modelId="{7D0A3B11-6E53-47CE-A295-B10E9046809B}" type="sibTrans" cxnId="{4D85A49C-D503-4CDC-8F08-E38673B3F827}">
      <dgm:prSet/>
      <dgm:spPr/>
      <dgm:t>
        <a:bodyPr/>
        <a:lstStyle/>
        <a:p>
          <a:endParaRPr lang="en-US"/>
        </a:p>
      </dgm:t>
    </dgm:pt>
    <dgm:pt modelId="{2EBE1DD8-1304-41A0-91BF-1DEDCE6B2E38}" type="pres">
      <dgm:prSet presAssocID="{DBCC3726-A6EF-416B-89E5-114BB5B1B7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E41A5-F79C-4CDA-B95C-60CC85FF247C}" type="pres">
      <dgm:prSet presAssocID="{8E608752-B120-4216-9CF5-2365EE613947}" presName="hierRoot1" presStyleCnt="0"/>
      <dgm:spPr/>
    </dgm:pt>
    <dgm:pt modelId="{ABF4E2B4-E4D0-4C4D-88C3-C65BC1B53CF7}" type="pres">
      <dgm:prSet presAssocID="{8E608752-B120-4216-9CF5-2365EE613947}" presName="composite" presStyleCnt="0"/>
      <dgm:spPr/>
    </dgm:pt>
    <dgm:pt modelId="{CAE7E6C0-013A-4127-A102-62308AAD82CD}" type="pres">
      <dgm:prSet presAssocID="{8E608752-B120-4216-9CF5-2365EE613947}" presName="background" presStyleLbl="node0" presStyleIdx="0" presStyleCnt="2"/>
      <dgm:spPr/>
    </dgm:pt>
    <dgm:pt modelId="{351F379B-5D24-42DC-BEAC-3298D451E851}" type="pres">
      <dgm:prSet presAssocID="{8E608752-B120-4216-9CF5-2365EE613947}" presName="text" presStyleLbl="fgAcc0" presStyleIdx="0" presStyleCnt="2">
        <dgm:presLayoutVars>
          <dgm:chPref val="3"/>
        </dgm:presLayoutVars>
      </dgm:prSet>
      <dgm:spPr/>
    </dgm:pt>
    <dgm:pt modelId="{81CE5197-DE48-488E-AC8E-610350BD67BD}" type="pres">
      <dgm:prSet presAssocID="{8E608752-B120-4216-9CF5-2365EE613947}" presName="hierChild2" presStyleCnt="0"/>
      <dgm:spPr/>
    </dgm:pt>
    <dgm:pt modelId="{41965D11-509D-4A53-95B0-A2A1CD060BAC}" type="pres">
      <dgm:prSet presAssocID="{BEE2F7A0-8D02-43EE-8928-4CD22711BC05}" presName="hierRoot1" presStyleCnt="0"/>
      <dgm:spPr/>
    </dgm:pt>
    <dgm:pt modelId="{91746862-9515-4F52-98DF-568C3FCA97F2}" type="pres">
      <dgm:prSet presAssocID="{BEE2F7A0-8D02-43EE-8928-4CD22711BC05}" presName="composite" presStyleCnt="0"/>
      <dgm:spPr/>
    </dgm:pt>
    <dgm:pt modelId="{977091FA-5D5F-4E9F-AF2E-8F89073E4800}" type="pres">
      <dgm:prSet presAssocID="{BEE2F7A0-8D02-43EE-8928-4CD22711BC05}" presName="background" presStyleLbl="node0" presStyleIdx="1" presStyleCnt="2"/>
      <dgm:spPr/>
    </dgm:pt>
    <dgm:pt modelId="{BBAEEB2C-9691-4BF5-9CB0-7B25C8AFFD49}" type="pres">
      <dgm:prSet presAssocID="{BEE2F7A0-8D02-43EE-8928-4CD22711BC05}" presName="text" presStyleLbl="fgAcc0" presStyleIdx="1" presStyleCnt="2">
        <dgm:presLayoutVars>
          <dgm:chPref val="3"/>
        </dgm:presLayoutVars>
      </dgm:prSet>
      <dgm:spPr/>
    </dgm:pt>
    <dgm:pt modelId="{9E551C15-417D-479A-8172-A6544CF1ACA0}" type="pres">
      <dgm:prSet presAssocID="{BEE2F7A0-8D02-43EE-8928-4CD22711BC05}" presName="hierChild2" presStyleCnt="0"/>
      <dgm:spPr/>
    </dgm:pt>
  </dgm:ptLst>
  <dgm:cxnLst>
    <dgm:cxn modelId="{3B99D174-1E9C-451C-B3E1-C6ABD7D9E006}" type="presOf" srcId="{8E608752-B120-4216-9CF5-2365EE613947}" destId="{351F379B-5D24-42DC-BEAC-3298D451E851}" srcOrd="0" destOrd="0" presId="urn:microsoft.com/office/officeart/2005/8/layout/hierarchy1"/>
    <dgm:cxn modelId="{4EB80B78-DB64-4144-9893-FD4D3C2C4FB5}" type="presOf" srcId="{BEE2F7A0-8D02-43EE-8928-4CD22711BC05}" destId="{BBAEEB2C-9691-4BF5-9CB0-7B25C8AFFD49}" srcOrd="0" destOrd="0" presId="urn:microsoft.com/office/officeart/2005/8/layout/hierarchy1"/>
    <dgm:cxn modelId="{82065379-DE4B-44CE-963A-B185241CCF88}" srcId="{DBCC3726-A6EF-416B-89E5-114BB5B1B719}" destId="{8E608752-B120-4216-9CF5-2365EE613947}" srcOrd="0" destOrd="0" parTransId="{CED5A652-1ADC-448B-AB17-D20232DAC206}" sibTransId="{242B4D49-1F5F-4BFC-A659-501DE47128E3}"/>
    <dgm:cxn modelId="{4D85A49C-D503-4CDC-8F08-E38673B3F827}" srcId="{DBCC3726-A6EF-416B-89E5-114BB5B1B719}" destId="{BEE2F7A0-8D02-43EE-8928-4CD22711BC05}" srcOrd="1" destOrd="0" parTransId="{98624631-EC93-489A-AF73-061288A2C531}" sibTransId="{7D0A3B11-6E53-47CE-A295-B10E9046809B}"/>
    <dgm:cxn modelId="{0E0A27B4-126F-4409-A909-AFD5312ACDB4}" type="presOf" srcId="{DBCC3726-A6EF-416B-89E5-114BB5B1B719}" destId="{2EBE1DD8-1304-41A0-91BF-1DEDCE6B2E38}" srcOrd="0" destOrd="0" presId="urn:microsoft.com/office/officeart/2005/8/layout/hierarchy1"/>
    <dgm:cxn modelId="{15821733-B481-4654-96FE-C54C9C38D9F8}" type="presParOf" srcId="{2EBE1DD8-1304-41A0-91BF-1DEDCE6B2E38}" destId="{7E7E41A5-F79C-4CDA-B95C-60CC85FF247C}" srcOrd="0" destOrd="0" presId="urn:microsoft.com/office/officeart/2005/8/layout/hierarchy1"/>
    <dgm:cxn modelId="{C67DAE38-54E0-4BAE-8348-9E54C75EB440}" type="presParOf" srcId="{7E7E41A5-F79C-4CDA-B95C-60CC85FF247C}" destId="{ABF4E2B4-E4D0-4C4D-88C3-C65BC1B53CF7}" srcOrd="0" destOrd="0" presId="urn:microsoft.com/office/officeart/2005/8/layout/hierarchy1"/>
    <dgm:cxn modelId="{CDE44F72-DC29-4043-8F50-8E20FA0F9FBA}" type="presParOf" srcId="{ABF4E2B4-E4D0-4C4D-88C3-C65BC1B53CF7}" destId="{CAE7E6C0-013A-4127-A102-62308AAD82CD}" srcOrd="0" destOrd="0" presId="urn:microsoft.com/office/officeart/2005/8/layout/hierarchy1"/>
    <dgm:cxn modelId="{8F5637BC-A991-4604-805A-A15AB813F239}" type="presParOf" srcId="{ABF4E2B4-E4D0-4C4D-88C3-C65BC1B53CF7}" destId="{351F379B-5D24-42DC-BEAC-3298D451E851}" srcOrd="1" destOrd="0" presId="urn:microsoft.com/office/officeart/2005/8/layout/hierarchy1"/>
    <dgm:cxn modelId="{BAF19DAD-83FD-4C86-8DC5-E35F274923AB}" type="presParOf" srcId="{7E7E41A5-F79C-4CDA-B95C-60CC85FF247C}" destId="{81CE5197-DE48-488E-AC8E-610350BD67BD}" srcOrd="1" destOrd="0" presId="urn:microsoft.com/office/officeart/2005/8/layout/hierarchy1"/>
    <dgm:cxn modelId="{CC7BA4CD-BD1C-410B-BD03-FBAAC6835D28}" type="presParOf" srcId="{2EBE1DD8-1304-41A0-91BF-1DEDCE6B2E38}" destId="{41965D11-509D-4A53-95B0-A2A1CD060BAC}" srcOrd="1" destOrd="0" presId="urn:microsoft.com/office/officeart/2005/8/layout/hierarchy1"/>
    <dgm:cxn modelId="{F54EB399-EAC7-4533-B99E-245414777429}" type="presParOf" srcId="{41965D11-509D-4A53-95B0-A2A1CD060BAC}" destId="{91746862-9515-4F52-98DF-568C3FCA97F2}" srcOrd="0" destOrd="0" presId="urn:microsoft.com/office/officeart/2005/8/layout/hierarchy1"/>
    <dgm:cxn modelId="{97E13A2A-A826-4000-BC23-CF4B6C758CDE}" type="presParOf" srcId="{91746862-9515-4F52-98DF-568C3FCA97F2}" destId="{977091FA-5D5F-4E9F-AF2E-8F89073E4800}" srcOrd="0" destOrd="0" presId="urn:microsoft.com/office/officeart/2005/8/layout/hierarchy1"/>
    <dgm:cxn modelId="{0697F874-3031-4874-B10B-B0F19720CECD}" type="presParOf" srcId="{91746862-9515-4F52-98DF-568C3FCA97F2}" destId="{BBAEEB2C-9691-4BF5-9CB0-7B25C8AFFD49}" srcOrd="1" destOrd="0" presId="urn:microsoft.com/office/officeart/2005/8/layout/hierarchy1"/>
    <dgm:cxn modelId="{D2207524-7E5C-45BC-BBB3-422E7ED35619}" type="presParOf" srcId="{41965D11-509D-4A53-95B0-A2A1CD060BAC}" destId="{9E551C15-417D-479A-8172-A6544CF1AC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E2DB-CEF4-4D20-B617-10A4317B1172}">
      <dsp:nvSpPr>
        <dsp:cNvPr id="0" name=""/>
        <dsp:cNvSpPr/>
      </dsp:nvSpPr>
      <dsp:spPr>
        <a:xfrm>
          <a:off x="2560" y="1983"/>
          <a:ext cx="2496471" cy="830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err="1"/>
            <a:t>Machine</a:t>
          </a:r>
          <a:r>
            <a:rPr lang="de-DE" sz="2300" kern="1200"/>
            <a:t> </a:t>
          </a:r>
          <a:r>
            <a:rPr lang="de-DE" sz="2300" kern="1200" err="1"/>
            <a:t>Transation</a:t>
          </a:r>
          <a:r>
            <a:rPr lang="de-DE" sz="2300" kern="1200"/>
            <a:t> (MT)</a:t>
          </a:r>
        </a:p>
      </dsp:txBody>
      <dsp:txXfrm>
        <a:off x="2560" y="1983"/>
        <a:ext cx="2496471" cy="830494"/>
      </dsp:txXfrm>
    </dsp:sp>
    <dsp:sp modelId="{B90233EA-DD0C-447E-A451-C1CBD4BB69A4}">
      <dsp:nvSpPr>
        <dsp:cNvPr id="0" name=""/>
        <dsp:cNvSpPr/>
      </dsp:nvSpPr>
      <dsp:spPr>
        <a:xfrm>
          <a:off x="2560" y="832478"/>
          <a:ext cx="2496471" cy="33639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Hyp: </a:t>
          </a:r>
          <a:r>
            <a:rPr lang="en-US" sz="2000" b="0" kern="1200"/>
            <a:t>Tom bought a new piano.</a:t>
          </a:r>
          <a:endParaRPr lang="de-DE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err="1"/>
            <a:t>Tgt</a:t>
          </a:r>
          <a:r>
            <a:rPr lang="en-US" sz="2000" b="0" kern="1200"/>
            <a:t>: Tom bought himself a new piano.</a:t>
          </a:r>
          <a:endParaRPr lang="de-DE" sz="2000" kern="1200"/>
        </a:p>
      </dsp:txBody>
      <dsp:txXfrm>
        <a:off x="2560" y="832478"/>
        <a:ext cx="2496471" cy="3363911"/>
      </dsp:txXfrm>
    </dsp:sp>
    <dsp:sp modelId="{DF7ED6CC-BA93-411F-B4AD-D8A4661868F2}">
      <dsp:nvSpPr>
        <dsp:cNvPr id="0" name=""/>
        <dsp:cNvSpPr/>
      </dsp:nvSpPr>
      <dsp:spPr>
        <a:xfrm>
          <a:off x="2848538" y="1983"/>
          <a:ext cx="2496471" cy="830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Definition Modelling (DM)</a:t>
          </a:r>
        </a:p>
      </dsp:txBody>
      <dsp:txXfrm>
        <a:off x="2848538" y="1983"/>
        <a:ext cx="2496471" cy="830494"/>
      </dsp:txXfrm>
    </dsp:sp>
    <dsp:sp modelId="{01AC2229-4D14-43A5-80F7-50769EF8ABFA}">
      <dsp:nvSpPr>
        <dsp:cNvPr id="0" name=""/>
        <dsp:cNvSpPr/>
      </dsp:nvSpPr>
      <dsp:spPr>
        <a:xfrm>
          <a:off x="2848538" y="832478"/>
          <a:ext cx="2496471" cy="33639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err="1"/>
            <a:t>Hyp</a:t>
          </a:r>
          <a:r>
            <a:rPr lang="en-US" sz="1800" b="0" kern="1200"/>
            <a:t>: (idiomatic) A wake-up call.</a:t>
          </a:r>
          <a:endParaRPr lang="de-D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err="1"/>
            <a:t>Tgt</a:t>
          </a:r>
          <a:r>
            <a:rPr lang="en-US" sz="1800" b="0" kern="1200"/>
            <a:t>: A telephone call to awaken someone at a certain time, especially one requested by the person while staying at a hotel.</a:t>
          </a:r>
          <a:endParaRPr lang="de-DE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err="1"/>
            <a:t>Src</a:t>
          </a:r>
          <a:r>
            <a:rPr lang="en-US" sz="1800" b="0" kern="1200"/>
            <a:t>: She requested a five a.m. &lt;define&gt; wake - up call.</a:t>
          </a:r>
          <a:endParaRPr lang="de-DE" sz="1800" kern="1200"/>
        </a:p>
      </dsp:txBody>
      <dsp:txXfrm>
        <a:off x="2848538" y="832478"/>
        <a:ext cx="2496471" cy="3363911"/>
      </dsp:txXfrm>
    </dsp:sp>
    <dsp:sp modelId="{C5014FA6-EF8D-43E3-8D1B-E1A602F92D6B}">
      <dsp:nvSpPr>
        <dsp:cNvPr id="0" name=""/>
        <dsp:cNvSpPr/>
      </dsp:nvSpPr>
      <dsp:spPr>
        <a:xfrm>
          <a:off x="5694515" y="1983"/>
          <a:ext cx="2496471" cy="8304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Paraphrase Generation (PG)</a:t>
          </a:r>
        </a:p>
      </dsp:txBody>
      <dsp:txXfrm>
        <a:off x="5694515" y="1983"/>
        <a:ext cx="2496471" cy="830494"/>
      </dsp:txXfrm>
    </dsp:sp>
    <dsp:sp modelId="{C04F6DD8-DABA-4181-A0CC-D92001A0E8C1}">
      <dsp:nvSpPr>
        <dsp:cNvPr id="0" name=""/>
        <dsp:cNvSpPr/>
      </dsp:nvSpPr>
      <dsp:spPr>
        <a:xfrm>
          <a:off x="5694515" y="832478"/>
          <a:ext cx="2496471" cy="33639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err="1"/>
            <a:t>Hyp</a:t>
          </a:r>
          <a:r>
            <a:rPr lang="en-US" sz="2000" b="0" kern="1200"/>
            <a:t>: I pity for you.</a:t>
          </a:r>
          <a:endParaRPr lang="de-DE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err="1"/>
            <a:t>Src</a:t>
          </a:r>
          <a:r>
            <a:rPr lang="en-US" sz="2000" b="0" kern="1200"/>
            <a:t>: I feel sorry for you</a:t>
          </a:r>
          <a:endParaRPr lang="de-DE" sz="2000" kern="1200"/>
        </a:p>
      </dsp:txBody>
      <dsp:txXfrm>
        <a:off x="5694515" y="832478"/>
        <a:ext cx="2496471" cy="3363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7E6C0-013A-4127-A102-62308AAD82CD}">
      <dsp:nvSpPr>
        <dsp:cNvPr id="0" name=""/>
        <dsp:cNvSpPr/>
      </dsp:nvSpPr>
      <dsp:spPr>
        <a:xfrm>
          <a:off x="12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F379B-5D24-42DC-BEAC-3298D451E851}">
      <dsp:nvSpPr>
        <dsp:cNvPr id="0" name=""/>
        <dsp:cNvSpPr/>
      </dsp:nvSpPr>
      <dsp:spPr>
        <a:xfrm>
          <a:off x="480082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b="1" kern="1200"/>
            <a:t>Feature Classifier </a:t>
          </a:r>
          <a:endParaRPr lang="en-US" sz="6500" kern="1200"/>
        </a:p>
      </dsp:txBody>
      <dsp:txXfrm>
        <a:off x="560236" y="950963"/>
        <a:ext cx="4149382" cy="2576345"/>
      </dsp:txXfrm>
    </dsp:sp>
    <dsp:sp modelId="{977091FA-5D5F-4E9F-AF2E-8F89073E4800}">
      <dsp:nvSpPr>
        <dsp:cNvPr id="0" name=""/>
        <dsp:cNvSpPr/>
      </dsp:nvSpPr>
      <dsp:spPr>
        <a:xfrm>
          <a:off x="52686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EEB2C-9691-4BF5-9CB0-7B25C8AFFD49}">
      <dsp:nvSpPr>
        <dsp:cNvPr id="0" name=""/>
        <dsp:cNvSpPr/>
      </dsp:nvSpPr>
      <dsp:spPr>
        <a:xfrm>
          <a:off x="5747481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b="1" kern="1200"/>
            <a:t>BERTScore </a:t>
          </a:r>
          <a:endParaRPr lang="en-US" sz="6500" kern="1200"/>
        </a:p>
      </dsp:txBody>
      <dsp:txXfrm>
        <a:off x="5827635" y="95096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8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4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8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1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3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3A40AC-A28D-433E-B010-047358096451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7624D1-DEB4-47D0-A4C5-D86F61905A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9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7853F-4F2A-DC47-D2A1-AC7D7EE66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Hallucination</a:t>
            </a:r>
            <a:r>
              <a:rPr lang="de-DE"/>
              <a:t> </a:t>
            </a:r>
            <a:r>
              <a:rPr lang="de-DE" err="1"/>
              <a:t>Detection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D42897-DA8E-E2F5-D2FB-FFA1AAE75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Natural Language Processing Project</a:t>
            </a:r>
          </a:p>
          <a:p>
            <a:r>
              <a:rPr lang="de-DE" sz="1600"/>
              <a:t>-</a:t>
            </a:r>
            <a:r>
              <a:rPr lang="de-DE"/>
              <a:t> </a:t>
            </a:r>
            <a:r>
              <a:rPr lang="de-DE" sz="1600"/>
              <a:t>Hanna Müller, Theresa Brucker, RITA SELIMI, REA KASUMI</a:t>
            </a:r>
            <a:endParaRPr lang="de-DE" sz="16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556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7793-5C5D-85F0-EE79-54166C5B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7A84F-E61C-CAA5-F9E0-C1AF4980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Comparison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Baselines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8E22FE-55DE-3A3E-C60B-054B065A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58" y="2763878"/>
            <a:ext cx="4330444" cy="87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In the middle of a scream.</a:t>
            </a:r>
          </a:p>
          <a:p>
            <a:pPr algn="ctr">
              <a:spcBef>
                <a:spcPts val="0"/>
              </a:spcBef>
            </a:pPr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The midpoint of a scream.</a:t>
            </a:r>
          </a:p>
          <a:p>
            <a:pPr algn="ctr">
              <a:spcBef>
                <a:spcPts val="0"/>
              </a:spcBef>
            </a:pPr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Label: Not Hallucination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E13897-5584-D5B5-EFF7-7B4E19823785}"/>
              </a:ext>
            </a:extLst>
          </p:cNvPr>
          <p:cNvSpPr txBox="1"/>
          <p:nvPr/>
        </p:nvSpPr>
        <p:spPr>
          <a:xfrm>
            <a:off x="1189703" y="2172928"/>
            <a:ext cx="96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Naive Bayes </a:t>
            </a:r>
            <a:r>
              <a:rPr lang="de-DE" err="1"/>
              <a:t>classified</a:t>
            </a:r>
            <a:r>
              <a:rPr lang="de-DE"/>
              <a:t> </a:t>
            </a:r>
            <a:r>
              <a:rPr lang="de-DE" err="1"/>
              <a:t>wrongly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Hallucination</a:t>
            </a:r>
            <a:r>
              <a:rPr lang="de-DE"/>
              <a:t> </a:t>
            </a:r>
            <a:r>
              <a:rPr lang="de-DE" err="1"/>
              <a:t>although</a:t>
            </a:r>
            <a:r>
              <a:rPr lang="de-DE"/>
              <a:t> </a:t>
            </a:r>
            <a:r>
              <a:rPr lang="de-DE" err="1"/>
              <a:t>reference</a:t>
            </a:r>
            <a:r>
              <a:rPr lang="de-DE"/>
              <a:t> and </a:t>
            </a:r>
            <a:r>
              <a:rPr lang="de-DE" err="1"/>
              <a:t>output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very</a:t>
            </a:r>
            <a:r>
              <a:rPr lang="de-DE"/>
              <a:t> </a:t>
            </a:r>
            <a:r>
              <a:rPr lang="de-DE" err="1"/>
              <a:t>similar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97500F-9441-777F-B15C-8493F3467128}"/>
              </a:ext>
            </a:extLst>
          </p:cNvPr>
          <p:cNvSpPr txBox="1"/>
          <p:nvPr/>
        </p:nvSpPr>
        <p:spPr>
          <a:xfrm>
            <a:off x="1858297" y="41983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97128A0F-521D-D69B-1B74-0AC775E80C63}"/>
              </a:ext>
            </a:extLst>
          </p:cNvPr>
          <p:cNvSpPr txBox="1">
            <a:spLocks/>
          </p:cNvSpPr>
          <p:nvPr/>
        </p:nvSpPr>
        <p:spPr>
          <a:xfrm>
            <a:off x="3961258" y="4912226"/>
            <a:ext cx="4330444" cy="1095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(countable) A particular instance of something. </a:t>
            </a:r>
          </a:p>
          <a:p>
            <a:pPr algn="ctr">
              <a:spcBef>
                <a:spcPts val="0"/>
              </a:spcBef>
            </a:pPr>
            <a:r>
              <a:rPr lang="en-US" sz="11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An incident, action, or time period standing out by itself, but more or less connected with a complete series of events. </a:t>
            </a:r>
          </a:p>
          <a:p>
            <a:pPr algn="ctr">
              <a:spcBef>
                <a:spcPts val="0"/>
              </a:spcBef>
            </a:pPr>
            <a:r>
              <a:rPr lang="en-US" sz="11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Label: Not Hallucination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537AEF-D971-44D1-2F1B-FBB6FBE14654}"/>
              </a:ext>
            </a:extLst>
          </p:cNvPr>
          <p:cNvSpPr txBox="1"/>
          <p:nvPr/>
        </p:nvSpPr>
        <p:spPr>
          <a:xfrm>
            <a:off x="1189703" y="4203912"/>
            <a:ext cx="80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Both </a:t>
            </a:r>
            <a:r>
              <a:rPr lang="de-DE" err="1"/>
              <a:t>had</a:t>
            </a:r>
            <a:r>
              <a:rPr lang="de-DE"/>
              <a:t> </a:t>
            </a:r>
            <a:r>
              <a:rPr lang="de-DE" err="1"/>
              <a:t>problems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reference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output</a:t>
            </a:r>
            <a:r>
              <a:rPr lang="de-DE"/>
              <a:t> </a:t>
            </a:r>
            <a:r>
              <a:rPr lang="de-DE" err="1"/>
              <a:t>had</a:t>
            </a:r>
            <a:r>
              <a:rPr lang="de-DE"/>
              <a:t> different </a:t>
            </a:r>
            <a:r>
              <a:rPr lang="de-DE" err="1"/>
              <a:t>lengths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94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C44E3-FB33-B723-E543-CC10AD81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Additional </a:t>
            </a:r>
            <a:r>
              <a:rPr lang="de-DE" err="1">
                <a:ea typeface="Calibri Light"/>
                <a:cs typeface="Calibri Light"/>
              </a:rPr>
              <a:t>Approaches</a:t>
            </a:r>
            <a:endParaRPr lang="de-DE" err="1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3953342-13CA-3ED3-87AC-59E98F9B22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3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D34DC-E7C4-FF7B-402A-39D30C2D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Classifier</a:t>
            </a:r>
            <a:r>
              <a:rPr lang="de-DE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514DE-BCA5-FF59-53AE-386E043D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r>
              <a:rPr lang="de-DE" b="1"/>
              <a:t>Feature </a:t>
            </a:r>
            <a:r>
              <a:rPr lang="de-DE" b="1" err="1"/>
              <a:t>Extraction</a:t>
            </a:r>
            <a:endParaRPr lang="de-DE" b="1"/>
          </a:p>
          <a:p>
            <a:r>
              <a:rPr lang="de-DE"/>
              <a:t>1. Word </a:t>
            </a:r>
            <a:r>
              <a:rPr lang="de-DE" err="1"/>
              <a:t>Overlap</a:t>
            </a:r>
            <a:r>
              <a:rPr lang="de-DE"/>
              <a:t>: </a:t>
            </a:r>
            <a:r>
              <a:rPr lang="de-DE" err="1"/>
              <a:t>Comparing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(</a:t>
            </a:r>
            <a:r>
              <a:rPr lang="de-DE" err="1"/>
              <a:t>lemmas</a:t>
            </a:r>
            <a:r>
              <a:rPr lang="de-DE"/>
              <a:t>) in </a:t>
            </a:r>
            <a:r>
              <a:rPr lang="de-DE" err="1"/>
              <a:t>output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(</a:t>
            </a:r>
            <a:r>
              <a:rPr lang="de-DE" err="1"/>
              <a:t>lemmas</a:t>
            </a:r>
            <a:r>
              <a:rPr lang="de-DE"/>
              <a:t>) in </a:t>
            </a:r>
            <a:r>
              <a:rPr lang="de-DE" err="1"/>
              <a:t>reference</a:t>
            </a:r>
            <a:endParaRPr lang="de-DE"/>
          </a:p>
          <a:p>
            <a:r>
              <a:rPr lang="de-DE"/>
              <a:t>2. BLEU-Score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Smoothing</a:t>
            </a:r>
            <a:r>
              <a:rPr lang="de-DE"/>
              <a:t> </a:t>
            </a:r>
            <a:r>
              <a:rPr lang="de-DE" err="1"/>
              <a:t>function</a:t>
            </a:r>
            <a:r>
              <a:rPr lang="de-DE"/>
              <a:t>: </a:t>
            </a:r>
            <a:r>
              <a:rPr lang="de-DE" err="1"/>
              <a:t>computes</a:t>
            </a:r>
            <a:r>
              <a:rPr lang="de-DE"/>
              <a:t> n-gram </a:t>
            </a:r>
            <a:r>
              <a:rPr lang="de-DE" err="1"/>
              <a:t>overlap</a:t>
            </a:r>
            <a:endParaRPr lang="de-DE"/>
          </a:p>
          <a:p>
            <a:r>
              <a:rPr lang="de-DE"/>
              <a:t>3. </a:t>
            </a:r>
            <a:r>
              <a:rPr lang="de-DE" err="1"/>
              <a:t>Named</a:t>
            </a:r>
            <a:r>
              <a:rPr lang="de-DE"/>
              <a:t> Entity </a:t>
            </a:r>
            <a:r>
              <a:rPr lang="de-DE" err="1"/>
              <a:t>Overlap</a:t>
            </a:r>
            <a:r>
              <a:rPr lang="de-DE"/>
              <a:t>: </a:t>
            </a:r>
            <a:r>
              <a:rPr lang="de-DE" err="1"/>
              <a:t>Comparing</a:t>
            </a:r>
            <a:r>
              <a:rPr lang="de-DE"/>
              <a:t> </a:t>
            </a:r>
            <a:r>
              <a:rPr lang="de-DE" err="1"/>
              <a:t>named</a:t>
            </a:r>
            <a:r>
              <a:rPr lang="de-DE"/>
              <a:t> </a:t>
            </a:r>
            <a:r>
              <a:rPr lang="de-DE" err="1"/>
              <a:t>entities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output</a:t>
            </a:r>
            <a:r>
              <a:rPr lang="de-DE"/>
              <a:t> and </a:t>
            </a:r>
            <a:r>
              <a:rPr lang="de-DE" err="1"/>
              <a:t>reference</a:t>
            </a:r>
            <a:endParaRPr lang="de-DE"/>
          </a:p>
          <a:p>
            <a:r>
              <a:rPr lang="de-DE"/>
              <a:t>4. </a:t>
            </a:r>
            <a:r>
              <a:rPr lang="de-DE" err="1"/>
              <a:t>Semantic</a:t>
            </a:r>
            <a:r>
              <a:rPr lang="de-DE"/>
              <a:t> </a:t>
            </a:r>
            <a:r>
              <a:rPr lang="de-DE" err="1"/>
              <a:t>Similarity</a:t>
            </a:r>
            <a:r>
              <a:rPr lang="de-DE"/>
              <a:t>: </a:t>
            </a:r>
            <a:r>
              <a:rPr lang="de-DE" err="1"/>
              <a:t>Cosine</a:t>
            </a:r>
            <a:r>
              <a:rPr lang="de-DE"/>
              <a:t> </a:t>
            </a:r>
            <a:r>
              <a:rPr lang="de-DE" err="1"/>
              <a:t>Similarity</a:t>
            </a:r>
            <a:r>
              <a:rPr lang="de-DE"/>
              <a:t> after </a:t>
            </a:r>
            <a:r>
              <a:rPr lang="de-DE" err="1"/>
              <a:t>semantic</a:t>
            </a:r>
            <a:r>
              <a:rPr lang="de-DE"/>
              <a:t> </a:t>
            </a:r>
            <a:r>
              <a:rPr lang="de-DE" err="1"/>
              <a:t>encoding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‚all-MiniLM-L6-v2‘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34F655-7405-1CB4-B34B-D55BBEAD97C5}"/>
              </a:ext>
            </a:extLst>
          </p:cNvPr>
          <p:cNvSpPr/>
          <p:nvPr/>
        </p:nvSpPr>
        <p:spPr>
          <a:xfrm>
            <a:off x="1661652" y="2015613"/>
            <a:ext cx="8583561" cy="403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"Does the following AI output only contain information supported by the Reference?“</a:t>
            </a:r>
          </a:p>
        </p:txBody>
      </p:sp>
    </p:spTree>
    <p:extLst>
      <p:ext uri="{BB962C8B-B14F-4D97-AF65-F5344CB8AC3E}">
        <p14:creationId xmlns:p14="http://schemas.microsoft.com/office/powerpoint/2010/main" val="346633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A256-159A-E49E-9364-54BE9070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Classifier</a:t>
            </a:r>
            <a:r>
              <a:rPr lang="de-DE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870C2-B20C-BCED-4CC7-444FF702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/>
          </a:p>
          <a:p>
            <a:r>
              <a:rPr lang="de-DE" b="1"/>
              <a:t>Model Training</a:t>
            </a:r>
          </a:p>
          <a:p>
            <a:r>
              <a:rPr lang="de-DE"/>
              <a:t>Train Model on </a:t>
            </a:r>
            <a:r>
              <a:rPr lang="de-DE" err="1"/>
              <a:t>labeled</a:t>
            </a:r>
            <a:r>
              <a:rPr lang="de-DE"/>
              <a:t> </a:t>
            </a:r>
            <a:r>
              <a:rPr lang="de-DE" err="1"/>
              <a:t>training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extracted</a:t>
            </a:r>
            <a:r>
              <a:rPr lang="de-DE"/>
              <a:t> </a:t>
            </a:r>
            <a:r>
              <a:rPr lang="de-DE" err="1"/>
              <a:t>features</a:t>
            </a:r>
            <a:r>
              <a:rPr lang="de-DE"/>
              <a:t> </a:t>
            </a:r>
          </a:p>
          <a:p>
            <a:r>
              <a:rPr lang="de-DE"/>
              <a:t>Selected </a:t>
            </a:r>
            <a:r>
              <a:rPr lang="de-DE" err="1"/>
              <a:t>Machine</a:t>
            </a:r>
            <a:r>
              <a:rPr lang="de-DE"/>
              <a:t> Learning Model: Random Forest</a:t>
            </a:r>
          </a:p>
          <a:p>
            <a:endParaRPr lang="de-DE"/>
          </a:p>
          <a:p>
            <a:r>
              <a:rPr lang="de-DE" b="1"/>
              <a:t>Model </a:t>
            </a:r>
            <a:r>
              <a:rPr lang="de-DE" b="1" err="1"/>
              <a:t>Testing</a:t>
            </a:r>
            <a:endParaRPr lang="de-DE" b="1"/>
          </a:p>
          <a:p>
            <a:r>
              <a:rPr lang="de-DE"/>
              <a:t>Test Model on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  <a:p>
            <a:r>
              <a:rPr lang="de-DE"/>
              <a:t>Best </a:t>
            </a:r>
            <a:r>
              <a:rPr lang="de-DE" err="1"/>
              <a:t>result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all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included</a:t>
            </a:r>
            <a:endParaRPr lang="de-DE"/>
          </a:p>
          <a:p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BA04C94-3453-4441-7982-C366C43A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990"/>
              </p:ext>
            </p:extLst>
          </p:nvPr>
        </p:nvGraphicFramePr>
        <p:xfrm>
          <a:off x="5657481" y="4309698"/>
          <a:ext cx="5437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Overall </a:t>
                      </a:r>
                      <a:r>
                        <a:rPr lang="de-DE" err="1"/>
                        <a:t>Accuracy</a:t>
                      </a:r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/>
                        <a:t>0.75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Non-</a:t>
                      </a:r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70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D34E4-F54B-AE82-B03F-065BA3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Classifier</a:t>
            </a:r>
            <a:r>
              <a:rPr lang="de-DE"/>
              <a:t> (3)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053425-6E9A-FBD6-0BCC-F7E1069F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62" y="2974312"/>
            <a:ext cx="3179353" cy="29496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556D06-0241-A11D-1169-66D4F222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33" y="2920253"/>
            <a:ext cx="3295893" cy="30577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87E66B-AC3F-F50D-6FED-577511A3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914" y="2920252"/>
            <a:ext cx="3295893" cy="30577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97E7B41-D060-111B-8A05-FB25EB0991FF}"/>
              </a:ext>
            </a:extLst>
          </p:cNvPr>
          <p:cNvSpPr txBox="1"/>
          <p:nvPr/>
        </p:nvSpPr>
        <p:spPr>
          <a:xfrm>
            <a:off x="2029767" y="2381459"/>
            <a:ext cx="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CA3517-FEC7-DB98-99B6-F048B61C6E84}"/>
              </a:ext>
            </a:extLst>
          </p:cNvPr>
          <p:cNvSpPr txBox="1"/>
          <p:nvPr/>
        </p:nvSpPr>
        <p:spPr>
          <a:xfrm>
            <a:off x="5774452" y="2381459"/>
            <a:ext cx="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PG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3B46C0-A769-5DC0-269D-083A62AE456B}"/>
              </a:ext>
            </a:extLst>
          </p:cNvPr>
          <p:cNvSpPr txBox="1"/>
          <p:nvPr/>
        </p:nvSpPr>
        <p:spPr>
          <a:xfrm>
            <a:off x="9435312" y="2381459"/>
            <a:ext cx="64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286888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B5B2F-DA2C-A3FB-8900-716B911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Classifier</a:t>
            </a:r>
            <a:r>
              <a:rPr lang="de-DE"/>
              <a:t> (4)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2AF9D-F9F3-533B-AA4F-1C1175F2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/>
          </a:p>
          <a:p>
            <a:r>
              <a:rPr lang="de-DE" b="1" err="1"/>
              <a:t>Reasons</a:t>
            </a:r>
            <a:r>
              <a:rPr lang="de-DE" b="1"/>
              <a:t> </a:t>
            </a:r>
            <a:r>
              <a:rPr lang="de-DE" b="1" err="1"/>
              <a:t>for</a:t>
            </a:r>
            <a:r>
              <a:rPr lang="de-DE" b="1"/>
              <a:t> </a:t>
            </a:r>
            <a:r>
              <a:rPr lang="de-DE" b="1" err="1"/>
              <a:t>wrong</a:t>
            </a:r>
            <a:r>
              <a:rPr lang="de-DE" b="1"/>
              <a:t> </a:t>
            </a:r>
            <a:r>
              <a:rPr lang="de-DE" b="1" err="1"/>
              <a:t>classifications</a:t>
            </a:r>
            <a:r>
              <a:rPr lang="de-DE" b="1"/>
              <a:t>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High </a:t>
            </a:r>
            <a:r>
              <a:rPr lang="de-DE" err="1"/>
              <a:t>similarity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</a:t>
            </a:r>
            <a:r>
              <a:rPr lang="de-DE" err="1"/>
              <a:t>sentences</a:t>
            </a:r>
            <a:r>
              <a:rPr lang="de-DE"/>
              <a:t> but different </a:t>
            </a:r>
            <a:r>
              <a:rPr lang="de-DE" err="1"/>
              <a:t>meaning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Problems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annotations</a:t>
            </a:r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03347A3-7A44-0D68-EEE4-A0321562350A}"/>
              </a:ext>
            </a:extLst>
          </p:cNvPr>
          <p:cNvSpPr/>
          <p:nvPr/>
        </p:nvSpPr>
        <p:spPr>
          <a:xfrm>
            <a:off x="3888658" y="32345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Does it make sense to do it? 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Does it make sense to fix this? Correct Label: Not Hallucination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669FFC-5197-B7D5-9088-1017C813CE96}"/>
              </a:ext>
            </a:extLst>
          </p:cNvPr>
          <p:cNvSpPr/>
          <p:nvPr/>
        </p:nvSpPr>
        <p:spPr>
          <a:xfrm>
            <a:off x="3888658" y="5053016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You know why they stopped talking? Correct Output: Do you know why they stopped talking? 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Label: Hallucination</a:t>
            </a:r>
          </a:p>
        </p:txBody>
      </p:sp>
    </p:spTree>
    <p:extLst>
      <p:ext uri="{BB962C8B-B14F-4D97-AF65-F5344CB8AC3E}">
        <p14:creationId xmlns:p14="http://schemas.microsoft.com/office/powerpoint/2010/main" val="174138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79162-5161-8668-37D6-C272421A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Feature-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Classifier</a:t>
            </a:r>
            <a:r>
              <a:rPr lang="de-DE"/>
              <a:t> (5)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0ED14-DBB2-F6AF-1AAD-2E6614D0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Words in </a:t>
            </a:r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different </a:t>
            </a:r>
            <a:r>
              <a:rPr lang="de-DE" err="1"/>
              <a:t>meanings</a:t>
            </a:r>
            <a:r>
              <a:rPr lang="de-DE"/>
              <a:t> </a:t>
            </a:r>
            <a:r>
              <a:rPr lang="de-DE" err="1"/>
              <a:t>than</a:t>
            </a:r>
            <a:r>
              <a:rPr lang="de-DE"/>
              <a:t> </a:t>
            </a:r>
            <a:r>
              <a:rPr lang="de-DE" err="1"/>
              <a:t>usual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Not </a:t>
            </a:r>
            <a:r>
              <a:rPr lang="de-DE" err="1"/>
              <a:t>catching</a:t>
            </a:r>
            <a:r>
              <a:rPr lang="de-DE"/>
              <a:t> </a:t>
            </a:r>
            <a:r>
              <a:rPr lang="de-DE" err="1"/>
              <a:t>negations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AF9FBD-B899-A6DA-29F9-C503A7DEDFA2}"/>
              </a:ext>
            </a:extLst>
          </p:cNvPr>
          <p:cNvSpPr/>
          <p:nvPr/>
        </p:nvSpPr>
        <p:spPr>
          <a:xfrm>
            <a:off x="3736258" y="2850590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I'm actually seeing someone.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I'm actually dating someone.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Label: Not Hallucination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4D3A6-4645-A445-24DF-26A63D07C977}"/>
              </a:ext>
            </a:extLst>
          </p:cNvPr>
          <p:cNvSpPr/>
          <p:nvPr/>
        </p:nvSpPr>
        <p:spPr>
          <a:xfrm>
            <a:off x="3736258" y="4671524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I am familiar with you.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I'm not familiar with you.</a:t>
            </a:r>
          </a:p>
          <a:p>
            <a:pPr algn="ctr"/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Label: Hallucination</a:t>
            </a:r>
          </a:p>
        </p:txBody>
      </p:sp>
    </p:spTree>
    <p:extLst>
      <p:ext uri="{BB962C8B-B14F-4D97-AF65-F5344CB8AC3E}">
        <p14:creationId xmlns:p14="http://schemas.microsoft.com/office/powerpoint/2010/main" val="362304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9B794-4EE3-24D4-7847-C0F99674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+mj-lt"/>
                <a:cs typeface="+mj-lt"/>
              </a:rPr>
              <a:t>BERTScore</a:t>
            </a:r>
            <a:r>
              <a:rPr lang="de-DE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Overview</a:t>
            </a:r>
            <a:endParaRPr lang="en-US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527BF1-E96B-17EE-6863-DE94BDC2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2788"/>
            <a:ext cx="10058400" cy="3086306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b="1" err="1">
                <a:ea typeface="+mn-lt"/>
                <a:cs typeface="+mn-lt"/>
              </a:rPr>
              <a:t>What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is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BERTScore</a:t>
            </a:r>
            <a:r>
              <a:rPr lang="de-DE" b="1">
                <a:ea typeface="+mn-lt"/>
                <a:cs typeface="+mn-lt"/>
              </a:rPr>
              <a:t>?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Leverages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pre-trained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transformers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measure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semantic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similarity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hypotheses</a:t>
            </a:r>
            <a:r>
              <a:rPr lang="de-DE">
                <a:ea typeface="+mn-lt"/>
                <a:cs typeface="+mn-lt"/>
              </a:rPr>
              <a:t> and </a:t>
            </a:r>
            <a:r>
              <a:rPr lang="de-DE" err="1">
                <a:ea typeface="+mn-lt"/>
                <a:cs typeface="+mn-lt"/>
              </a:rPr>
              <a:t>references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Compares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embeddings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instead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raw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words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capturing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deeper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semantic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relationships</a:t>
            </a:r>
            <a:r>
              <a:rPr lang="de-DE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de-DE">
              <a:ea typeface="+mn-lt"/>
              <a:cs typeface="+mn-lt"/>
            </a:endParaRPr>
          </a:p>
          <a:p>
            <a:pPr>
              <a:buNone/>
            </a:pPr>
            <a:r>
              <a:rPr lang="de-DE" b="1" err="1">
                <a:ea typeface="+mn-lt"/>
                <a:cs typeface="+mn-lt"/>
              </a:rPr>
              <a:t>Our</a:t>
            </a:r>
            <a:r>
              <a:rPr lang="de-DE" b="1">
                <a:ea typeface="+mn-lt"/>
                <a:cs typeface="+mn-lt"/>
              </a:rPr>
              <a:t> Approach </a:t>
            </a:r>
            <a:r>
              <a:rPr lang="de-DE" b="1" err="1">
                <a:ea typeface="+mn-lt"/>
                <a:cs typeface="+mn-lt"/>
              </a:rPr>
              <a:t>with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BERTScore</a:t>
            </a:r>
            <a:r>
              <a:rPr lang="de-DE" b="1">
                <a:ea typeface="+mn-lt"/>
                <a:cs typeface="+mn-lt"/>
              </a:rPr>
              <a:t>:</a:t>
            </a:r>
            <a:endParaRPr lang="de-DE" b="1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Pre-trained</a:t>
            </a:r>
            <a:r>
              <a:rPr lang="de-DE">
                <a:ea typeface="+mn-lt"/>
                <a:cs typeface="+mn-lt"/>
              </a:rPr>
              <a:t> Model: </a:t>
            </a:r>
            <a:r>
              <a:rPr lang="de-DE" err="1">
                <a:ea typeface="+mn-lt"/>
                <a:cs typeface="+mn-lt"/>
              </a:rPr>
              <a:t>Initially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evaluated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pre-trained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RoBERTa</a:t>
            </a:r>
            <a:r>
              <a:rPr lang="de-DE">
                <a:ea typeface="+mn-lt"/>
                <a:cs typeface="+mn-lt"/>
              </a:rPr>
              <a:t>-large </a:t>
            </a:r>
            <a:r>
              <a:rPr lang="de-DE" err="1">
                <a:ea typeface="+mn-lt"/>
                <a:cs typeface="+mn-lt"/>
              </a:rPr>
              <a:t>model</a:t>
            </a:r>
            <a:r>
              <a:rPr lang="de-DE">
                <a:ea typeface="+mn-lt"/>
                <a:cs typeface="+mn-lt"/>
              </a:rPr>
              <a:t>.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ea typeface="+mn-lt"/>
                <a:cs typeface="+mn-lt"/>
              </a:rPr>
              <a:t>Fine-</a:t>
            </a:r>
            <a:r>
              <a:rPr lang="de-DE" err="1">
                <a:ea typeface="+mn-lt"/>
                <a:cs typeface="+mn-lt"/>
              </a:rPr>
              <a:t>tuned</a:t>
            </a:r>
            <a:r>
              <a:rPr lang="de-DE">
                <a:ea typeface="+mn-lt"/>
                <a:cs typeface="+mn-lt"/>
              </a:rPr>
              <a:t> Model: Fine-</a:t>
            </a:r>
            <a:r>
              <a:rPr lang="de-DE" err="1">
                <a:ea typeface="+mn-lt"/>
                <a:cs typeface="+mn-lt"/>
              </a:rPr>
              <a:t>tuned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RoBERTa</a:t>
            </a:r>
            <a:r>
              <a:rPr lang="de-DE">
                <a:ea typeface="+mn-lt"/>
                <a:cs typeface="+mn-lt"/>
              </a:rPr>
              <a:t>-base on </a:t>
            </a:r>
            <a:r>
              <a:rPr lang="de-DE" err="1">
                <a:ea typeface="+mn-lt"/>
                <a:cs typeface="+mn-lt"/>
              </a:rPr>
              <a:t>hallucination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datasets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further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align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specific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task</a:t>
            </a:r>
            <a:r>
              <a:rPr lang="de-DE">
                <a:ea typeface="+mn-lt"/>
                <a:cs typeface="+mn-lt"/>
              </a:rPr>
              <a:t>.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Results</a:t>
            </a:r>
            <a:r>
              <a:rPr lang="de-DE">
                <a:ea typeface="+mn-lt"/>
                <a:cs typeface="+mn-lt"/>
              </a:rPr>
              <a:t>: Fine-tuning </a:t>
            </a:r>
            <a:r>
              <a:rPr lang="de-DE" err="1">
                <a:ea typeface="+mn-lt"/>
                <a:cs typeface="+mn-lt"/>
              </a:rPr>
              <a:t>improved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detection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slightly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particularly</a:t>
            </a:r>
            <a:r>
              <a:rPr lang="de-DE">
                <a:ea typeface="+mn-lt"/>
                <a:cs typeface="+mn-lt"/>
              </a:rPr>
              <a:t> in </a:t>
            </a:r>
            <a:r>
              <a:rPr lang="de-DE" err="1">
                <a:ea typeface="+mn-lt"/>
                <a:cs typeface="+mn-lt"/>
              </a:rPr>
              <a:t>scenarios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involving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subtle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semantic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mismatches</a:t>
            </a:r>
            <a:r>
              <a:rPr lang="de-DE">
                <a:ea typeface="+mn-lt"/>
                <a:cs typeface="+mn-lt"/>
              </a:rPr>
              <a:t>.</a:t>
            </a:r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35C4A21D-044D-A8EE-B423-83C4BE2A7A20}"/>
              </a:ext>
            </a:extLst>
          </p:cNvPr>
          <p:cNvSpPr/>
          <p:nvPr/>
        </p:nvSpPr>
        <p:spPr>
          <a:xfrm>
            <a:off x="1661652" y="2015613"/>
            <a:ext cx="8583561" cy="403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"Does the following AI output only contain information supported by the Reference?“</a:t>
            </a:r>
          </a:p>
        </p:txBody>
      </p:sp>
    </p:spTree>
    <p:extLst>
      <p:ext uri="{BB962C8B-B14F-4D97-AF65-F5344CB8AC3E}">
        <p14:creationId xmlns:p14="http://schemas.microsoft.com/office/powerpoint/2010/main" val="35125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0EA-2D13-B88A-5A59-7737B24D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BERTScore</a:t>
            </a:r>
            <a:r>
              <a:rPr lang="en-US">
                <a:ea typeface="+mj-lt"/>
                <a:cs typeface="+mj-lt"/>
              </a:rPr>
              <a:t> Results - Summary</a:t>
            </a:r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D53D8B1-39D4-6CBA-985C-DA75D195E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55836"/>
              </p:ext>
            </p:extLst>
          </p:nvPr>
        </p:nvGraphicFramePr>
        <p:xfrm>
          <a:off x="6177797" y="1844404"/>
          <a:ext cx="5437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Overall </a:t>
                      </a:r>
                      <a:r>
                        <a:rPr lang="de-DE" err="1"/>
                        <a:t>Accuracy</a:t>
                      </a:r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/>
                        <a:t>0.72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Non-</a:t>
                      </a:r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FE6DC069-060C-F072-1E90-1F03DC07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7628"/>
              </p:ext>
            </p:extLst>
          </p:nvPr>
        </p:nvGraphicFramePr>
        <p:xfrm>
          <a:off x="6177797" y="3424433"/>
          <a:ext cx="5437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Overall </a:t>
                      </a:r>
                      <a:r>
                        <a:rPr lang="de-DE" err="1"/>
                        <a:t>Accuracy</a:t>
                      </a:r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/>
                        <a:t>0.66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Non-</a:t>
                      </a:r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C2685C51-2365-0125-8572-F1234692D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92028"/>
              </p:ext>
            </p:extLst>
          </p:nvPr>
        </p:nvGraphicFramePr>
        <p:xfrm>
          <a:off x="6177797" y="5015668"/>
          <a:ext cx="5437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Overall </a:t>
                      </a:r>
                      <a:r>
                        <a:rPr lang="de-DE" err="1"/>
                        <a:t>Accuracy</a:t>
                      </a:r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/>
                        <a:t>0.62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Non-</a:t>
                      </a:r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869543-CF83-E6C0-0700-87CEDBC976C2}"/>
              </a:ext>
            </a:extLst>
          </p:cNvPr>
          <p:cNvSpPr txBox="1"/>
          <p:nvPr/>
        </p:nvSpPr>
        <p:spPr>
          <a:xfrm>
            <a:off x="5579076" y="18323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PG: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0F916-9E78-75E2-40BE-A0FD67741F02}"/>
              </a:ext>
            </a:extLst>
          </p:cNvPr>
          <p:cNvSpPr txBox="1"/>
          <p:nvPr/>
        </p:nvSpPr>
        <p:spPr>
          <a:xfrm>
            <a:off x="5579076" y="341240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MT: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E6875-3DAA-95F4-EEB7-233115F62B2C}"/>
              </a:ext>
            </a:extLst>
          </p:cNvPr>
          <p:cNvSpPr txBox="1"/>
          <p:nvPr/>
        </p:nvSpPr>
        <p:spPr>
          <a:xfrm>
            <a:off x="5579076" y="500363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DM: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A276F-B9B8-C74F-2663-BBB41E06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05" y="1835437"/>
            <a:ext cx="4580237" cy="4105738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Steps: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Courier New" panose="020F050202020403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Process datasets:</a:t>
            </a:r>
            <a:r>
              <a:rPr lang="en-US" sz="1600">
                <a:ea typeface="+mn-lt"/>
                <a:cs typeface="+mn-lt"/>
              </a:rPr>
              <a:t> Load </a:t>
            </a:r>
            <a:r>
              <a:rPr lang="en-US" sz="1600">
                <a:latin typeface="Calibri"/>
                <a:ea typeface="Calibri" panose="020F0502020204030204"/>
                <a:cs typeface="Calibri" panose="020F0502020204030204"/>
              </a:rPr>
              <a:t>and preprocess hypotheses (</a:t>
            </a:r>
            <a:r>
              <a:rPr lang="en-US" sz="1600" err="1">
                <a:latin typeface="Consolas"/>
                <a:ea typeface="Calibri" panose="020F0502020204030204"/>
                <a:cs typeface="Calibri" panose="020F0502020204030204"/>
              </a:rPr>
              <a:t>hyp</a:t>
            </a:r>
            <a:r>
              <a:rPr lang="en-US" sz="1600">
                <a:ea typeface="+mn-lt"/>
                <a:cs typeface="+mn-lt"/>
              </a:rPr>
              <a:t>) and references. Convert the </a:t>
            </a:r>
            <a:r>
              <a:rPr lang="en-US" sz="1600">
                <a:latin typeface="Consolas"/>
                <a:ea typeface="Calibri" panose="020F0502020204030204"/>
                <a:cs typeface="Calibri" panose="020F0502020204030204"/>
              </a:rPr>
              <a:t>label</a:t>
            </a:r>
            <a:r>
              <a:rPr lang="en-US" sz="1600">
                <a:ea typeface="+mn-lt"/>
                <a:cs typeface="+mn-lt"/>
              </a:rPr>
              <a:t> column to binary values.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Courier New" panose="020F050202020403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Fine-tune the model:</a:t>
            </a:r>
            <a:r>
              <a:rPr lang="en-US" sz="1600">
                <a:ea typeface="+mn-lt"/>
                <a:cs typeface="+mn-lt"/>
              </a:rPr>
              <a:t> Fine-tune the </a:t>
            </a:r>
            <a:r>
              <a:rPr lang="en-US" sz="1600" err="1">
                <a:latin typeface="Consolas"/>
                <a:ea typeface="Calibri" panose="020F0502020204030204"/>
                <a:cs typeface="Calibri" panose="020F0502020204030204"/>
              </a:rPr>
              <a:t>roberta</a:t>
            </a:r>
            <a:r>
              <a:rPr lang="en-US" sz="1600">
                <a:latin typeface="Consolas"/>
                <a:ea typeface="Calibri" panose="020F0502020204030204"/>
                <a:cs typeface="Calibri" panose="020F0502020204030204"/>
              </a:rPr>
              <a:t>-base</a:t>
            </a:r>
            <a:r>
              <a:rPr lang="en-US" sz="1600">
                <a:ea typeface="+mn-lt"/>
                <a:cs typeface="+mn-lt"/>
              </a:rPr>
              <a:t> model using a training dataset. Class imbalance is handled by applying custom class weights.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Courier New" panose="020F050202020403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Evaluate on validation set: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669290" lvl="1" indent="-285750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Compute </a:t>
            </a:r>
            <a:r>
              <a:rPr lang="en-US" sz="1600" err="1">
                <a:ea typeface="+mn-lt"/>
                <a:cs typeface="+mn-lt"/>
              </a:rPr>
              <a:t>BERTScore</a:t>
            </a:r>
            <a:r>
              <a:rPr lang="en-US" sz="1600">
                <a:ea typeface="+mn-lt"/>
                <a:cs typeface="+mn-lt"/>
              </a:rPr>
              <a:t> (Precision, Recall, F1) between hypotheses and references.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669290" lvl="1" indent="-285750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Use the validation set to determine the best threshold for F1-score.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Courier New" panose="020F050202020403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Test the model: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669290" lvl="1" indent="-285750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Apply the determined threshold to classify test predictions as "Hallucination" or "Not Hallucination."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669290" lvl="1" indent="-285750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Evaluate performance using metrics such as accuracy, precision, recall, F1-score, and confusion matrix.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endParaRPr lang="en-US" sz="16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630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DCBE-3A02-F12C-F7C6-12EA6CF2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BERTScore</a:t>
            </a:r>
            <a:r>
              <a:rPr lang="en-US">
                <a:ea typeface="+mj-lt"/>
                <a:cs typeface="+mj-lt"/>
              </a:rPr>
              <a:t> Results - Confusion Matrices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A780F-3745-A3EC-9EE6-45511A97D1FF}"/>
              </a:ext>
            </a:extLst>
          </p:cNvPr>
          <p:cNvSpPr txBox="1"/>
          <p:nvPr/>
        </p:nvSpPr>
        <p:spPr>
          <a:xfrm>
            <a:off x="1101306" y="249781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PG: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C0AC-0460-208C-1DC9-954C01DF9889}"/>
              </a:ext>
            </a:extLst>
          </p:cNvPr>
          <p:cNvSpPr txBox="1"/>
          <p:nvPr/>
        </p:nvSpPr>
        <p:spPr>
          <a:xfrm>
            <a:off x="5083834" y="249781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MT: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8488D-7C82-44B1-F77F-7C5AEB0A7176}"/>
              </a:ext>
            </a:extLst>
          </p:cNvPr>
          <p:cNvSpPr txBox="1"/>
          <p:nvPr/>
        </p:nvSpPr>
        <p:spPr>
          <a:xfrm>
            <a:off x="9224513" y="249781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DM:</a:t>
            </a:r>
          </a:p>
        </p:txBody>
      </p:sp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61E325A-09A3-4AD2-97F1-69CCA679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8" y="2936755"/>
            <a:ext cx="3510593" cy="2494113"/>
          </a:xfrm>
          <a:prstGeom prst="rect">
            <a:avLst/>
          </a:prstGeom>
        </p:spPr>
      </p:pic>
      <p:pic>
        <p:nvPicPr>
          <p:cNvPr id="11" name="Picture 10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3872FC7-D12E-44D0-37FD-5EB0F775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76" y="2931903"/>
            <a:ext cx="3608718" cy="2503818"/>
          </a:xfrm>
          <a:prstGeom prst="rect">
            <a:avLst/>
          </a:prstGeom>
        </p:spPr>
      </p:pic>
      <p:pic>
        <p:nvPicPr>
          <p:cNvPr id="12" name="Picture 1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8140CB5-1ADF-C8FE-4794-ECA91F5E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918" y="2936934"/>
            <a:ext cx="3516882" cy="24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7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2F208-B9D5-F0BD-DF5E-AE9C35E7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5C068-61C2-5DDD-943E-89C030C5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de-DE" b="1"/>
              <a:t>  Problem Statement </a:t>
            </a:r>
            <a:endParaRPr lang="de-DE" b="1">
              <a:ea typeface="Calibri"/>
              <a:cs typeface="Calibri"/>
            </a:endParaRPr>
          </a:p>
          <a:p>
            <a:pPr marL="0" indent="0">
              <a:buNone/>
            </a:pPr>
            <a:endParaRPr lang="de-DE" b="1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de-DE" b="1"/>
              <a:t>  Baselines</a:t>
            </a:r>
            <a:endParaRPr lang="de-DE" b="1">
              <a:ea typeface="Calibri"/>
              <a:cs typeface="Calibri"/>
            </a:endParaRPr>
          </a:p>
          <a:p>
            <a:pPr marL="566420" lvl="2">
              <a:buFont typeface="Courier New" pitchFamily="34" charset="0"/>
              <a:buChar char="o"/>
            </a:pPr>
            <a:r>
              <a:rPr lang="de-DE" b="1" err="1">
                <a:ea typeface="Calibri"/>
                <a:cs typeface="Calibri"/>
              </a:rPr>
              <a:t>Comparison</a:t>
            </a:r>
            <a:r>
              <a:rPr lang="de-DE" b="1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of</a:t>
            </a:r>
            <a:r>
              <a:rPr lang="de-DE" b="1">
                <a:ea typeface="Calibri"/>
                <a:cs typeface="Calibri"/>
              </a:rPr>
              <a:t> Baselines</a:t>
            </a:r>
            <a:endParaRPr lang="de-DE"/>
          </a:p>
          <a:p>
            <a:pPr marL="383540" lvl="1" indent="-457200">
              <a:buFont typeface="Courier New" panose="020F0502020204030204" pitchFamily="34" charset="0"/>
              <a:buChar char="o"/>
            </a:pPr>
            <a:endParaRPr lang="de-DE" b="1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de-DE" b="1"/>
              <a:t>  Additional </a:t>
            </a:r>
            <a:r>
              <a:rPr lang="de-DE" b="1" err="1"/>
              <a:t>Approaches</a:t>
            </a:r>
            <a:endParaRPr lang="de-DE" b="1"/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1">
                <a:ea typeface="Calibri"/>
                <a:cs typeface="Calibri"/>
              </a:rPr>
              <a:t>Feature-</a:t>
            </a:r>
            <a:r>
              <a:rPr lang="de-DE" b="1" err="1">
                <a:ea typeface="Calibri"/>
                <a:cs typeface="Calibri"/>
              </a:rPr>
              <a:t>Based</a:t>
            </a:r>
            <a:r>
              <a:rPr lang="de-DE" b="1">
                <a:ea typeface="Calibri"/>
                <a:cs typeface="Calibri"/>
              </a:rPr>
              <a:t> </a:t>
            </a:r>
            <a:r>
              <a:rPr lang="de-DE" b="1" err="1">
                <a:ea typeface="Calibri"/>
                <a:cs typeface="Calibri"/>
              </a:rPr>
              <a:t>Classifier</a:t>
            </a:r>
            <a:endParaRPr lang="de-DE" b="1">
              <a:ea typeface="Calibri"/>
              <a:cs typeface="Calibri"/>
            </a:endParaRPr>
          </a:p>
          <a:p>
            <a:pPr marL="566420" lvl="2">
              <a:buFont typeface="Courier New" panose="020F0502020204030204" pitchFamily="34" charset="0"/>
              <a:buChar char="o"/>
            </a:pPr>
            <a:r>
              <a:rPr lang="de-DE" b="1"/>
              <a:t>Bert Score</a:t>
            </a:r>
            <a:endParaRPr lang="de-DE" b="1">
              <a:ea typeface="Calibri"/>
              <a:cs typeface="Calibri"/>
            </a:endParaRPr>
          </a:p>
          <a:p>
            <a:pPr marL="383540" lvl="1">
              <a:buFont typeface="Courier New" panose="05000000000000000000" pitchFamily="2" charset="2"/>
              <a:buChar char="o"/>
            </a:pPr>
            <a:endParaRPr lang="de-DE" b="1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de-DE" b="1">
                <a:sym typeface="Wingdings" panose="05000000000000000000" pitchFamily="2" charset="2"/>
              </a:rPr>
              <a:t>  </a:t>
            </a:r>
            <a:r>
              <a:rPr lang="de-DE" b="1" err="1">
                <a:sym typeface="Wingdings" panose="05000000000000000000" pitchFamily="2" charset="2"/>
              </a:rPr>
              <a:t>Merging</a:t>
            </a:r>
            <a:r>
              <a:rPr lang="de-DE" b="1">
                <a:sym typeface="Wingdings" panose="05000000000000000000" pitchFamily="2" charset="2"/>
              </a:rPr>
              <a:t> Approach</a:t>
            </a:r>
            <a:endParaRPr lang="de-DE" b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409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CB84-82D6-3A07-408C-6971A40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Insights from </a:t>
            </a:r>
            <a:r>
              <a:rPr lang="en-US" err="1">
                <a:ea typeface="+mj-lt"/>
                <a:cs typeface="+mj-lt"/>
              </a:rPr>
              <a:t>BERTScore</a:t>
            </a:r>
            <a:r>
              <a:rPr lang="en-US">
                <a:ea typeface="+mj-lt"/>
                <a:cs typeface="+mj-lt"/>
              </a:rPr>
              <a:t> - PG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81FB-D538-E33B-F243-BD551896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896"/>
            <a:ext cx="10058400" cy="38791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False Positives:</a:t>
            </a:r>
            <a:r>
              <a:rPr lang="en-US" sz="1800">
                <a:ea typeface="+mn-lt"/>
                <a:cs typeface="+mn-lt"/>
              </a:rPr>
              <a:t> Mainly caused by minor wording or phrasing changes, reflecting sensitivity to paraphrasing.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False Negatives</a:t>
            </a:r>
            <a:r>
              <a:rPr lang="en-US" sz="1800">
                <a:ea typeface="+mn-lt"/>
                <a:cs typeface="+mn-lt"/>
              </a:rPr>
              <a:t>: Result from missing key contextual words or semantic mismatches.</a:t>
            </a:r>
            <a:endParaRPr lang="en-US" sz="1800">
              <a:ea typeface="Calibri"/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9EE13F11-88BD-BFB3-098D-73E54BCAC1A6}"/>
              </a:ext>
            </a:extLst>
          </p:cNvPr>
          <p:cNvSpPr/>
          <p:nvPr/>
        </p:nvSpPr>
        <p:spPr>
          <a:xfrm>
            <a:off x="110015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you in need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are you in want of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Wording issue – synonyms ("need" vs. "want") and grammatical structure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1791CB50-D4FE-BB0D-66F1-C4275B031096}"/>
              </a:ext>
            </a:extLst>
          </p:cNvPr>
          <p:cNvSpPr/>
          <p:nvPr/>
        </p:nvSpPr>
        <p:spPr>
          <a:xfrm>
            <a:off x="627969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going to know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no one will know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Paraphrasing – "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" vs. "no one" and minor structural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0BC9CA6A-D908-ADA6-87FE-2B4BD5872C80}"/>
              </a:ext>
            </a:extLst>
          </p:cNvPr>
          <p:cNvSpPr/>
          <p:nvPr/>
        </p:nvSpPr>
        <p:spPr>
          <a:xfrm>
            <a:off x="1089853" y="47452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uh would prefer that officers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would uh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would prefer not to officers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Missing critical words ("not") changes the meaning significantly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0" name="Rechteck 3">
            <a:extLst>
              <a:ext uri="{FF2B5EF4-FFF2-40B4-BE49-F238E27FC236}">
                <a16:creationId xmlns:a16="http://schemas.microsoft.com/office/drawing/2014/main" id="{B2416682-C54D-273D-A80E-E656E00BE4CD}"/>
              </a:ext>
            </a:extLst>
          </p:cNvPr>
          <p:cNvSpPr/>
          <p:nvPr/>
        </p:nvSpPr>
        <p:spPr>
          <a:xfrm>
            <a:off x="6269393" y="47452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became troubled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became sick with worry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Semantic gap – "troubled" is a weaker sentiment than "sick with worry"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3" name="Rechteck 3">
            <a:extLst>
              <a:ext uri="{FF2B5EF4-FFF2-40B4-BE49-F238E27FC236}">
                <a16:creationId xmlns:a16="http://schemas.microsoft.com/office/drawing/2014/main" id="{9EE13F11-88BD-BFB3-098D-73E54BCAC1A6}"/>
              </a:ext>
            </a:extLst>
          </p:cNvPr>
          <p:cNvSpPr/>
          <p:nvPr/>
        </p:nvSpPr>
        <p:spPr>
          <a:xfrm>
            <a:off x="110015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you in need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are you in want of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Wording issue – synonyms ("need" vs. "want") and grammatical structure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1791CB50-D4FE-BB0D-66F1-C4275B031096}"/>
              </a:ext>
            </a:extLst>
          </p:cNvPr>
          <p:cNvSpPr/>
          <p:nvPr/>
        </p:nvSpPr>
        <p:spPr>
          <a:xfrm>
            <a:off x="627969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going to know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no one will know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Paraphrasing – "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" vs. "no one" and minor structural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00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CB84-82D6-3A07-408C-6971A40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Insights from </a:t>
            </a:r>
            <a:r>
              <a:rPr lang="en-US" err="1">
                <a:ea typeface="+mj-lt"/>
                <a:cs typeface="+mj-lt"/>
              </a:rPr>
              <a:t>BERTScore</a:t>
            </a:r>
            <a:r>
              <a:rPr lang="en-US">
                <a:ea typeface="+mj-lt"/>
                <a:cs typeface="+mj-lt"/>
              </a:rPr>
              <a:t> - MT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81FB-D538-E33B-F243-BD551896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896"/>
            <a:ext cx="10058400" cy="38791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False Positives:</a:t>
            </a:r>
            <a:r>
              <a:rPr lang="en-US" sz="1800">
                <a:ea typeface="+mn-lt"/>
                <a:cs typeface="+mn-lt"/>
              </a:rPr>
              <a:t> Wording/Paraphrasing or Grammatical Variations</a:t>
            </a:r>
            <a:endParaRPr lang="en-US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False Negatives</a:t>
            </a:r>
            <a:r>
              <a:rPr lang="en-US" sz="1800">
                <a:ea typeface="+mn-lt"/>
                <a:cs typeface="+mn-lt"/>
              </a:rPr>
              <a:t>: Sentiment Misinterpretation or Semantic Gaps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9EE13F11-88BD-BFB3-098D-73E54BCAC1A6}"/>
              </a:ext>
            </a:extLst>
          </p:cNvPr>
          <p:cNvSpPr/>
          <p:nvPr/>
        </p:nvSpPr>
        <p:spPr>
          <a:xfrm>
            <a:off x="110015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you in need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are you in want of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Wording issue – synonyms ("need" vs. "want") and grammatical structure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1791CB50-D4FE-BB0D-66F1-C4275B031096}"/>
              </a:ext>
            </a:extLst>
          </p:cNvPr>
          <p:cNvSpPr/>
          <p:nvPr/>
        </p:nvSpPr>
        <p:spPr>
          <a:xfrm>
            <a:off x="627969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going to know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no one will know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Paraphrasing – "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" vs. "no one" and minor structural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0BC9CA6A-D908-ADA6-87FE-2B4BD5872C80}"/>
              </a:ext>
            </a:extLst>
          </p:cNvPr>
          <p:cNvSpPr/>
          <p:nvPr/>
        </p:nvSpPr>
        <p:spPr>
          <a:xfrm>
            <a:off x="1089853" y="47452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forgive me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farewell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Semantic gap – "forgive me" and "farewell" have different meanings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0" name="Rechteck 3">
            <a:extLst>
              <a:ext uri="{FF2B5EF4-FFF2-40B4-BE49-F238E27FC236}">
                <a16:creationId xmlns:a16="http://schemas.microsoft.com/office/drawing/2014/main" id="{B2416682-C54D-273D-A80E-E656E00BE4CD}"/>
              </a:ext>
            </a:extLst>
          </p:cNvPr>
          <p:cNvSpPr/>
          <p:nvPr/>
        </p:nvSpPr>
        <p:spPr>
          <a:xfrm>
            <a:off x="6269393" y="47452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do not you dare make another cup of coffee when I am around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would you mind making an extra cup of coffee when I am here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</a:t>
            </a:r>
            <a:r>
              <a:rPr lang="en-US" sz="12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Opposing sentiment – "do not you dare" vs. "would you mind"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3" name="Rechteck 3">
            <a:extLst>
              <a:ext uri="{FF2B5EF4-FFF2-40B4-BE49-F238E27FC236}">
                <a16:creationId xmlns:a16="http://schemas.microsoft.com/office/drawing/2014/main" id="{9EE13F11-88BD-BFB3-098D-73E54BCAC1A6}"/>
              </a:ext>
            </a:extLst>
          </p:cNvPr>
          <p:cNvSpPr/>
          <p:nvPr/>
        </p:nvSpPr>
        <p:spPr>
          <a:xfrm>
            <a:off x="110015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that is why a brilliant idea came to mind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tom had a bright idea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Sensitivity to paraphrasing and different subjects – "a brilliant idea" vs. "a bright idea" and subject mismatch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1791CB50-D4FE-BB0D-66F1-C4275B031096}"/>
              </a:ext>
            </a:extLst>
          </p:cNvPr>
          <p:cNvSpPr/>
          <p:nvPr/>
        </p:nvSpPr>
        <p:spPr>
          <a:xfrm>
            <a:off x="627969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tom did it for you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RED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did tom make this for you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Lack of semantic equivalence recognition in phrasing – "did it" vs. "make this for you."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05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CB84-82D6-3A07-408C-6971A40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Insights from </a:t>
            </a:r>
            <a:r>
              <a:rPr lang="en-US" err="1">
                <a:ea typeface="+mj-lt"/>
                <a:cs typeface="+mj-lt"/>
              </a:rPr>
              <a:t>BERTScore</a:t>
            </a:r>
            <a:r>
              <a:rPr lang="en-US">
                <a:ea typeface="+mj-lt"/>
                <a:cs typeface="+mj-lt"/>
              </a:rPr>
              <a:t> - DM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81FB-D538-E33B-F243-BD551896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896"/>
            <a:ext cx="10058400" cy="387919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False Positives:</a:t>
            </a:r>
            <a:r>
              <a:rPr lang="en-US" sz="1800">
                <a:ea typeface="+mn-lt"/>
                <a:cs typeface="+mn-lt"/>
              </a:rPr>
              <a:t> Contextual Nuances and Paraphrasing Sensitivity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False Negatives</a:t>
            </a:r>
            <a:r>
              <a:rPr lang="en-US" sz="1800">
                <a:ea typeface="+mn-lt"/>
                <a:cs typeface="+mn-lt"/>
              </a:rPr>
              <a:t>: Taxonomic/Contextual Mismatches and Semantic Gaps</a:t>
            </a: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9EE13F11-88BD-BFB3-098D-73E54BCAC1A6}"/>
              </a:ext>
            </a:extLst>
          </p:cNvPr>
          <p:cNvSpPr/>
          <p:nvPr/>
        </p:nvSpPr>
        <p:spPr>
          <a:xfrm>
            <a:off x="110015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you in need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are you in want of cash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Wording issue – synonyms ("need" vs. "want") and grammatical structure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1791CB50-D4FE-BB0D-66F1-C4275B031096}"/>
              </a:ext>
            </a:extLst>
          </p:cNvPr>
          <p:cNvSpPr/>
          <p:nvPr/>
        </p:nvSpPr>
        <p:spPr>
          <a:xfrm>
            <a:off x="627969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going to know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SRC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and no one will know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Paraphrasing – "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nobodys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" vs. "no one" and minor structural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0BC9CA6A-D908-ADA6-87FE-2B4BD5872C80}"/>
              </a:ext>
            </a:extLst>
          </p:cNvPr>
          <p:cNvSpPr/>
          <p:nvPr/>
        </p:nvSpPr>
        <p:spPr>
          <a:xfrm>
            <a:off x="1089853" y="47452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obsolete the act of conscripting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obsolete the act of sleeping or of lulling to sleep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Semantic mismatch – "conscripting" vs. "sleeping" are entirely unrelated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0" name="Rechteck 3">
            <a:extLst>
              <a:ext uri="{FF2B5EF4-FFF2-40B4-BE49-F238E27FC236}">
                <a16:creationId xmlns:a16="http://schemas.microsoft.com/office/drawing/2014/main" id="{B2416682-C54D-273D-A80E-E656E00BE4CD}"/>
              </a:ext>
            </a:extLst>
          </p:cNvPr>
          <p:cNvSpPr/>
          <p:nvPr/>
        </p:nvSpPr>
        <p:spPr>
          <a:xfrm>
            <a:off x="6269393" y="4745293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rare a hallucination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 person who is hallucinating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Contextual mismatch – "a hallucination" vs. "a person hallucinating" represent different concepts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3" name="Rechteck 3">
            <a:extLst>
              <a:ext uri="{FF2B5EF4-FFF2-40B4-BE49-F238E27FC236}">
                <a16:creationId xmlns:a16="http://schemas.microsoft.com/office/drawing/2014/main" id="{9EE13F11-88BD-BFB3-098D-73E54BCAC1A6}"/>
              </a:ext>
            </a:extLst>
          </p:cNvPr>
          <p:cNvSpPr/>
          <p:nvPr/>
        </p:nvSpPr>
        <p:spPr>
          <a:xfrm>
            <a:off x="110015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one who shops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someone who goes to a shop to make purchases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Wording issue – "one who shops" and "someone who goes to a shop" are semantically equivalent, but phrasing differs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1791CB50-D4FE-BB0D-66F1-C4275B031096}"/>
              </a:ext>
            </a:extLst>
          </p:cNvPr>
          <p:cNvSpPr/>
          <p:nvPr/>
        </p:nvSpPr>
        <p:spPr>
          <a:xfrm>
            <a:off x="6279690" y="2757915"/>
            <a:ext cx="4719484" cy="8160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HYP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 device for blowing smoke out of a chimney</a:t>
            </a:r>
            <a:endParaRPr lang="en-US" sz="1200" b="0" i="0">
              <a:solidFill>
                <a:schemeClr val="bg1"/>
              </a:solidFill>
              <a:effectLst/>
              <a:latin typeface="Consolas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REF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a diagnostic tool that blows smoke through pipes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  <a:p>
            <a:pPr algn="ctr"/>
            <a:r>
              <a:rPr lang="en-US" sz="1200">
                <a:solidFill>
                  <a:schemeClr val="bg1"/>
                </a:solidFill>
                <a:latin typeface="Consolas"/>
              </a:rPr>
              <a:t>Reason</a:t>
            </a:r>
            <a:r>
              <a:rPr lang="en-US" sz="1200" b="0" i="0">
                <a:solidFill>
                  <a:schemeClr val="bg1"/>
                </a:solidFill>
                <a:effectLst/>
                <a:latin typeface="Consolas"/>
              </a:rPr>
              <a:t>: 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Semantic gap – While closely related, "chimney" vs. "pipes" creates slight semantic differences</a:t>
            </a:r>
            <a:endParaRPr lang="en-US" sz="1200" b="0" i="0">
              <a:solidFill>
                <a:schemeClr val="bg1"/>
              </a:solidFill>
              <a:effectLst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42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5C04-BF38-263A-4654-B877EEC7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Merged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579B-28A0-6126-5275-8065D6CC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Each Model has advantages and 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Solution: Majority voting of our best models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 Pretrained </a:t>
            </a:r>
            <a:r>
              <a:rPr lang="en-US" err="1">
                <a:sym typeface="Wingdings" panose="05000000000000000000" pitchFamily="2" charset="2"/>
              </a:rPr>
              <a:t>Vectara</a:t>
            </a: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/>
              <a:t> Feature-based Classifier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/>
              <a:t> Finetuned </a:t>
            </a:r>
            <a:r>
              <a:rPr lang="en-US" err="1"/>
              <a:t>BertScore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Scores are added: “Hallucination” if two models vote for it</a:t>
            </a:r>
          </a:p>
        </p:txBody>
      </p:sp>
      <p:pic>
        <p:nvPicPr>
          <p:cNvPr id="7" name="Graphic 6" descr="Flussdiagramm">
            <a:extLst>
              <a:ext uri="{FF2B5EF4-FFF2-40B4-BE49-F238E27FC236}">
                <a16:creationId xmlns:a16="http://schemas.microsoft.com/office/drawing/2014/main" id="{4E95E0B4-8D41-2D65-23B4-0B7162417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7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17607-5C29-FEDD-47AD-CE26009C1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6CD0-7350-460B-EDD0-FEB535CD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Merged Model - Summary</a:t>
            </a:r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4429F9E-0354-2150-013E-0ED706267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02899"/>
              </p:ext>
            </p:extLst>
          </p:nvPr>
        </p:nvGraphicFramePr>
        <p:xfrm>
          <a:off x="2885037" y="1895426"/>
          <a:ext cx="5437239" cy="123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Overall </a:t>
                      </a:r>
                      <a:r>
                        <a:rPr lang="de-DE" sz="1400" err="1"/>
                        <a:t>Accuracy</a:t>
                      </a:r>
                      <a:endParaRPr lang="de-DE" sz="1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0.74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de-DE" sz="1400" err="1"/>
                        <a:t>Hallucination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Non-</a:t>
                      </a:r>
                      <a:r>
                        <a:rPr lang="de-DE" sz="1400" err="1"/>
                        <a:t>Hallucination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79C52057-0B47-C599-5EA2-53C559A6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39364"/>
              </p:ext>
            </p:extLst>
          </p:nvPr>
        </p:nvGraphicFramePr>
        <p:xfrm>
          <a:off x="2885037" y="3429000"/>
          <a:ext cx="5437239" cy="122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07494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Overall </a:t>
                      </a:r>
                      <a:r>
                        <a:rPr lang="de-DE" sz="1400" err="1"/>
                        <a:t>Accuracy</a:t>
                      </a:r>
                      <a:endParaRPr lang="de-DE" sz="1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0.73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07494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07494">
                <a:tc>
                  <a:txBody>
                    <a:bodyPr/>
                    <a:lstStyle/>
                    <a:p>
                      <a:pPr algn="ctr"/>
                      <a:r>
                        <a:rPr lang="de-DE" sz="1400" err="1"/>
                        <a:t>Hallucination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07494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Non-</a:t>
                      </a:r>
                      <a:r>
                        <a:rPr lang="de-DE" sz="1400" err="1"/>
                        <a:t>Hallucination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174D1390-1EB7-CD9B-989E-DCC63910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99762"/>
              </p:ext>
            </p:extLst>
          </p:nvPr>
        </p:nvGraphicFramePr>
        <p:xfrm>
          <a:off x="2885037" y="4961650"/>
          <a:ext cx="5437239" cy="122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07494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Overall </a:t>
                      </a:r>
                      <a:r>
                        <a:rPr lang="de-DE" sz="1400" err="1"/>
                        <a:t>Accuracy</a:t>
                      </a:r>
                      <a:endParaRPr lang="de-DE" sz="14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0.61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07494"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07494">
                <a:tc>
                  <a:txBody>
                    <a:bodyPr/>
                    <a:lstStyle/>
                    <a:p>
                      <a:pPr algn="ctr"/>
                      <a:r>
                        <a:rPr lang="de-DE" sz="1400" err="1"/>
                        <a:t>Hallucination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07494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Non-</a:t>
                      </a:r>
                      <a:r>
                        <a:rPr lang="de-DE" sz="1400" err="1"/>
                        <a:t>Hallucination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959907-9650-303B-4797-DD1CA1D8114F}"/>
              </a:ext>
            </a:extLst>
          </p:cNvPr>
          <p:cNvSpPr txBox="1"/>
          <p:nvPr/>
        </p:nvSpPr>
        <p:spPr>
          <a:xfrm>
            <a:off x="1341373" y="206071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PG: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ECCA6-70F9-5DE7-308D-AF9F87905CC3}"/>
              </a:ext>
            </a:extLst>
          </p:cNvPr>
          <p:cNvSpPr txBox="1"/>
          <p:nvPr/>
        </p:nvSpPr>
        <p:spPr>
          <a:xfrm>
            <a:off x="1341373" y="335984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MT: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240B9-1EB4-9859-2620-30A9FDFCC816}"/>
              </a:ext>
            </a:extLst>
          </p:cNvPr>
          <p:cNvSpPr txBox="1"/>
          <p:nvPr/>
        </p:nvSpPr>
        <p:spPr>
          <a:xfrm>
            <a:off x="1341373" y="481561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>
                <a:solidFill>
                  <a:srgbClr val="404040"/>
                </a:solidFill>
              </a:rPr>
              <a:t>DM: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CB84-82D6-3A07-408C-6971A40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Comparison ML vs. DL</a:t>
            </a:r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8BBF94-6785-3DF5-07FA-F28A77A7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43567"/>
              </p:ext>
            </p:extLst>
          </p:nvPr>
        </p:nvGraphicFramePr>
        <p:xfrm>
          <a:off x="309562" y="2309812"/>
          <a:ext cx="11549756" cy="3660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3182395390"/>
                    </a:ext>
                  </a:extLst>
                </a:gridCol>
                <a:gridCol w="1012030">
                  <a:extLst>
                    <a:ext uri="{9D8B030D-6E8A-4147-A177-3AD203B41FA5}">
                      <a16:colId xmlns:a16="http://schemas.microsoft.com/office/drawing/2014/main" val="2770867879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1250594409"/>
                    </a:ext>
                  </a:extLst>
                </a:gridCol>
                <a:gridCol w="1321593">
                  <a:extLst>
                    <a:ext uri="{9D8B030D-6E8A-4147-A177-3AD203B41FA5}">
                      <a16:colId xmlns:a16="http://schemas.microsoft.com/office/drawing/2014/main" val="2945139257"/>
                    </a:ext>
                  </a:extLst>
                </a:gridCol>
                <a:gridCol w="2572446">
                  <a:extLst>
                    <a:ext uri="{9D8B030D-6E8A-4147-A177-3AD203B41FA5}">
                      <a16:colId xmlns:a16="http://schemas.microsoft.com/office/drawing/2014/main" val="3834029783"/>
                    </a:ext>
                  </a:extLst>
                </a:gridCol>
              </a:tblGrid>
              <a:tr h="323272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 err="1"/>
                        <a:t>Examples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Label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err="1"/>
                        <a:t>Predictions</a:t>
                      </a:r>
                      <a:endParaRPr lang="de-DE" dirty="0" err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55243"/>
                  </a:ext>
                </a:extLst>
              </a:tr>
              <a:tr h="36909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err="1"/>
                        <a:t>Vectara</a:t>
                      </a:r>
                      <a:endParaRPr lang="de-DE" sz="1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dirty="0"/>
                        <a:t>Feature-</a:t>
                      </a:r>
                      <a:r>
                        <a:rPr lang="de-DE" sz="1800" err="1"/>
                        <a:t>based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err="1"/>
                        <a:t>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24954"/>
                  </a:ext>
                </a:extLst>
              </a:tr>
              <a:tr h="220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HYP: This </a:t>
                      </a:r>
                      <a:r>
                        <a:rPr lang="de-DE" dirty="0" err="1"/>
                        <a:t>formula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theory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829521"/>
                  </a:ext>
                </a:extLst>
              </a:tr>
              <a:tr h="2202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TGT: This </a:t>
                      </a:r>
                      <a:r>
                        <a:rPr lang="de-DE" dirty="0" err="1"/>
                        <a:t>formula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basis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theory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369509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HYP: not </a:t>
                      </a:r>
                      <a:r>
                        <a:rPr lang="de-DE" dirty="0" err="1"/>
                        <a:t>stained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345885"/>
                  </a:ext>
                </a:extLst>
              </a:tr>
              <a:tr h="3214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TGT: not </a:t>
                      </a:r>
                      <a:r>
                        <a:rPr lang="de-DE" dirty="0" err="1"/>
                        <a:t>starched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815455"/>
                  </a:ext>
                </a:extLst>
              </a:tr>
              <a:tr h="184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HYP: in a </a:t>
                      </a:r>
                      <a:r>
                        <a:rPr lang="de-DE" dirty="0" err="1"/>
                        <a:t>pretending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manner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980512"/>
                  </a:ext>
                </a:extLst>
              </a:tr>
              <a:tr h="184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TGT: So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pretend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43717"/>
                  </a:ext>
                </a:extLst>
              </a:tr>
              <a:tr h="184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HYP: </a:t>
                      </a:r>
                      <a:r>
                        <a:rPr lang="de-DE" dirty="0" err="1"/>
                        <a:t>extremely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tyrannical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87607"/>
                  </a:ext>
                </a:extLst>
              </a:tr>
              <a:tr h="1845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TGT: </a:t>
                      </a:r>
                      <a:r>
                        <a:rPr lang="de-DE" dirty="0" err="1"/>
                        <a:t>Extraordinaryily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tyrannical</a:t>
                      </a:r>
                      <a:r>
                        <a:rPr lang="de-DE" dirty="0"/>
                        <a:t>;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utmost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tyranny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2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315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424A8-203E-E43E-F24B-07AAE568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Final Remarks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46CFF-03A9-46B2-FC7D-DE22093B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More </a:t>
            </a:r>
            <a:r>
              <a:rPr lang="de-DE" err="1"/>
              <a:t>advanced</a:t>
            </a:r>
            <a:r>
              <a:rPr lang="de-DE"/>
              <a:t> </a:t>
            </a:r>
            <a:r>
              <a:rPr lang="de-DE" err="1"/>
              <a:t>models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also </a:t>
            </a:r>
            <a:r>
              <a:rPr lang="de-DE" err="1"/>
              <a:t>capture</a:t>
            </a:r>
            <a:r>
              <a:rPr lang="de-DE"/>
              <a:t> </a:t>
            </a:r>
            <a:r>
              <a:rPr lang="de-DE" err="1"/>
              <a:t>semantic</a:t>
            </a:r>
            <a:r>
              <a:rPr lang="de-DE"/>
              <a:t> </a:t>
            </a:r>
            <a:r>
              <a:rPr lang="de-DE" err="1"/>
              <a:t>similarities</a:t>
            </a:r>
            <a:endParaRPr lang="de-DE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 Feature-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classifier</a:t>
            </a:r>
            <a:r>
              <a:rPr lang="de-DE"/>
              <a:t> </a:t>
            </a:r>
            <a:r>
              <a:rPr lang="de-DE" err="1"/>
              <a:t>included</a:t>
            </a:r>
            <a:r>
              <a:rPr lang="de-DE"/>
              <a:t> </a:t>
            </a:r>
            <a:r>
              <a:rPr lang="de-DE" err="1"/>
              <a:t>both</a:t>
            </a:r>
            <a:r>
              <a:rPr lang="de-DE"/>
              <a:t> simple but also </a:t>
            </a:r>
            <a:r>
              <a:rPr lang="de-DE" err="1"/>
              <a:t>advanced</a:t>
            </a:r>
            <a:r>
              <a:rPr lang="de-DE"/>
              <a:t> </a:t>
            </a:r>
            <a:r>
              <a:rPr lang="de-DE" err="1"/>
              <a:t>features</a:t>
            </a:r>
            <a:r>
              <a:rPr lang="de-DE"/>
              <a:t> and </a:t>
            </a:r>
            <a:r>
              <a:rPr lang="de-DE" err="1"/>
              <a:t>performed</a:t>
            </a:r>
            <a:r>
              <a:rPr lang="de-DE"/>
              <a:t>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</a:t>
            </a:r>
            <a:r>
              <a:rPr lang="de-DE" err="1"/>
              <a:t>advantages</a:t>
            </a:r>
            <a:r>
              <a:rPr lang="de-DE"/>
              <a:t> and </a:t>
            </a:r>
            <a:r>
              <a:rPr lang="de-DE" err="1"/>
              <a:t>disadvantages</a:t>
            </a:r>
            <a:endParaRPr lang="de-DE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 </a:t>
            </a:r>
            <a:r>
              <a:rPr lang="de-DE" err="1"/>
              <a:t>combination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include</a:t>
            </a:r>
            <a:r>
              <a:rPr lang="de-DE"/>
              <a:t> </a:t>
            </a:r>
            <a:r>
              <a:rPr lang="de-DE" err="1"/>
              <a:t>advantages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all </a:t>
            </a:r>
            <a:r>
              <a:rPr lang="de-DE" err="1"/>
              <a:t>models</a:t>
            </a:r>
            <a:endParaRPr lang="de-DE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combination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models</a:t>
            </a:r>
            <a:r>
              <a:rPr lang="de-DE"/>
              <a:t> </a:t>
            </a:r>
            <a:r>
              <a:rPr lang="de-DE" err="1"/>
              <a:t>did</a:t>
            </a:r>
            <a:r>
              <a:rPr lang="de-DE"/>
              <a:t> not </a:t>
            </a:r>
            <a:r>
              <a:rPr lang="de-DE" err="1"/>
              <a:t>work</a:t>
            </a:r>
            <a:r>
              <a:rPr lang="de-DE"/>
              <a:t> </a:t>
            </a:r>
            <a:r>
              <a:rPr lang="de-DE" err="1"/>
              <a:t>better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Limitations</a:t>
            </a:r>
            <a:r>
              <a:rPr lang="de-DE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Hallucination</a:t>
            </a:r>
            <a:r>
              <a:rPr lang="de-DE"/>
              <a:t> </a:t>
            </a:r>
            <a:r>
              <a:rPr lang="de-DE" err="1"/>
              <a:t>detection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comparing</a:t>
            </a:r>
            <a:r>
              <a:rPr lang="de-DE"/>
              <a:t> </a:t>
            </a:r>
            <a:r>
              <a:rPr lang="de-DE" err="1"/>
              <a:t>reference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output</a:t>
            </a:r>
            <a:endParaRPr lang="de-DE"/>
          </a:p>
          <a:p>
            <a:pPr lvl="1">
              <a:buFont typeface="Wingdings" panose="05000000000000000000" pitchFamily="2" charset="2"/>
              <a:buChar char="Ø"/>
            </a:pP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labels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criticised</a:t>
            </a:r>
            <a:endParaRPr lang="de-DE"/>
          </a:p>
          <a:p>
            <a:pPr marL="201168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05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4A28E-3120-8768-9F43-6AE37F93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hallucinations</a:t>
            </a:r>
            <a:r>
              <a:rPr lang="de-DE"/>
              <a:t>? 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FE30799D-A3EC-FAB2-D418-8D8BB71D43A5}"/>
              </a:ext>
            </a:extLst>
          </p:cNvPr>
          <p:cNvSpPr/>
          <p:nvPr/>
        </p:nvSpPr>
        <p:spPr>
          <a:xfrm>
            <a:off x="1179870" y="2709579"/>
            <a:ext cx="2821859" cy="1438842"/>
          </a:xfrm>
          <a:prstGeom prst="wedgeRectCallout">
            <a:avLst>
              <a:gd name="adj1" fmla="val -6896"/>
              <a:gd name="adj2" fmla="val 795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„</a:t>
            </a:r>
            <a:r>
              <a:rPr lang="de-DE" err="1"/>
              <a:t>Fluent</a:t>
            </a:r>
            <a:r>
              <a:rPr lang="de-DE"/>
              <a:t> but </a:t>
            </a:r>
            <a:r>
              <a:rPr lang="de-DE" err="1"/>
              <a:t>incorrect</a:t>
            </a:r>
            <a:r>
              <a:rPr lang="de-DE"/>
              <a:t> </a:t>
            </a:r>
            <a:r>
              <a:rPr lang="de-DE" err="1"/>
              <a:t>output</a:t>
            </a:r>
            <a:r>
              <a:rPr lang="de-DE"/>
              <a:t>.“ (</a:t>
            </a:r>
            <a:r>
              <a:rPr lang="de-DE" err="1"/>
              <a:t>Mickus</a:t>
            </a:r>
            <a:r>
              <a:rPr lang="de-DE"/>
              <a:t> et al., 2024)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6316E5-F677-F4CA-BDD5-FB58F47B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122" y="2218757"/>
            <a:ext cx="3982065" cy="1458507"/>
          </a:xfrm>
          <a:prstGeom prst="wedgeRectCallout">
            <a:avLst>
              <a:gd name="adj1" fmla="val -9722"/>
              <a:gd name="adj2" fmla="val 746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“Content that is nonsensical or unfaithful to the provided source content” (Ji et al. 2023)</a:t>
            </a:r>
            <a:endParaRPr lang="de-DE"/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F4BE241-E717-5CB7-EF9B-A4A7125C0FB3}"/>
              </a:ext>
            </a:extLst>
          </p:cNvPr>
          <p:cNvSpPr/>
          <p:nvPr/>
        </p:nvSpPr>
        <p:spPr>
          <a:xfrm>
            <a:off x="4332093" y="4401220"/>
            <a:ext cx="6823587" cy="1438842"/>
          </a:xfrm>
          <a:prstGeom prst="wedgeRectCallout">
            <a:avLst>
              <a:gd name="adj1" fmla="val 2222"/>
              <a:gd name="adj2" fmla="val 6660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“We focus on cases of fluent overgeneration. […] if an output cannot be inferred from its semantic reference, then it contains some information that is not present in the reference.” </a:t>
            </a:r>
            <a:r>
              <a:rPr lang="de-DE"/>
              <a:t>(</a:t>
            </a:r>
            <a:r>
              <a:rPr lang="de-DE" err="1"/>
              <a:t>Mickus</a:t>
            </a:r>
            <a:r>
              <a:rPr lang="de-DE"/>
              <a:t> et al., 2024) </a:t>
            </a:r>
          </a:p>
        </p:txBody>
      </p:sp>
    </p:spTree>
    <p:extLst>
      <p:ext uri="{BB962C8B-B14F-4D97-AF65-F5344CB8AC3E}">
        <p14:creationId xmlns:p14="http://schemas.microsoft.com/office/powerpoint/2010/main" val="191327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17860-EC26-8B0B-0D10-D193F63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Different Tasks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492F757-4D96-6C72-8203-34F7786C2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466356"/>
              </p:ext>
            </p:extLst>
          </p:nvPr>
        </p:nvGraphicFramePr>
        <p:xfrm>
          <a:off x="2032000" y="1946787"/>
          <a:ext cx="8193548" cy="419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7FAE6-5B2F-B5B3-A84F-1EF94D5A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Annotations</a:t>
            </a:r>
            <a:r>
              <a:rPr lang="de-DE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2E449-8D78-E6FA-15E1-FC96683C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Task: </a:t>
            </a:r>
            <a:r>
              <a:rPr lang="en-US"/>
              <a:t>"Does the following AI output only contain information supported by the Reference?“</a:t>
            </a:r>
          </a:p>
          <a:p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No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Hallucination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if</a:t>
            </a:r>
            <a:r>
              <a:rPr lang="de-DE">
                <a:sym typeface="Wingdings" panose="05000000000000000000" pitchFamily="2" charset="2"/>
              </a:rPr>
              <a:t> Output </a:t>
            </a:r>
            <a:r>
              <a:rPr lang="de-DE" err="1">
                <a:sym typeface="Wingdings" panose="05000000000000000000" pitchFamily="2" charset="2"/>
              </a:rPr>
              <a:t>of</a:t>
            </a:r>
            <a:r>
              <a:rPr lang="de-DE">
                <a:sym typeface="Wingdings" panose="05000000000000000000" pitchFamily="2" charset="2"/>
              </a:rPr>
              <a:t> Model </a:t>
            </a:r>
            <a:r>
              <a:rPr lang="de-DE" err="1">
                <a:sym typeface="Wingdings" panose="05000000000000000000" pitchFamily="2" charset="2"/>
              </a:rPr>
              <a:t>does</a:t>
            </a:r>
            <a:r>
              <a:rPr lang="de-DE">
                <a:sym typeface="Wingdings" panose="05000000000000000000" pitchFamily="2" charset="2"/>
              </a:rPr>
              <a:t> not </a:t>
            </a:r>
            <a:r>
              <a:rPr lang="de-DE" err="1">
                <a:sym typeface="Wingdings" panose="05000000000000000000" pitchFamily="2" charset="2"/>
              </a:rPr>
              <a:t>generate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more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than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should</a:t>
            </a:r>
            <a:r>
              <a:rPr lang="de-DE">
                <a:sym typeface="Wingdings" panose="05000000000000000000" pitchFamily="2" charset="2"/>
              </a:rPr>
              <a:t>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Can </a:t>
            </a:r>
            <a:r>
              <a:rPr lang="de-DE" err="1">
                <a:sym typeface="Wingdings" panose="05000000000000000000" pitchFamily="2" charset="2"/>
              </a:rPr>
              <a:t>we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trust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annotations</a:t>
            </a:r>
            <a:r>
              <a:rPr lang="de-DE">
                <a:sym typeface="Wingdings" panose="05000000000000000000" pitchFamily="2" charset="2"/>
              </a:rPr>
              <a:t>?</a:t>
            </a:r>
          </a:p>
          <a:p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7ACCBFB-EC5A-02EB-96A3-715ADF35682B}"/>
              </a:ext>
            </a:extLst>
          </p:cNvPr>
          <p:cNvSpPr/>
          <p:nvPr/>
        </p:nvSpPr>
        <p:spPr>
          <a:xfrm>
            <a:off x="982245" y="3982063"/>
            <a:ext cx="3303639" cy="133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MT: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Mary fell asleep again. 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Mary overslept again. 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Annotation: Not Hallucination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35F3C9-2C4E-9B9B-7D42-B36685C29E6B}"/>
              </a:ext>
            </a:extLst>
          </p:cNvPr>
          <p:cNvSpPr/>
          <p:nvPr/>
        </p:nvSpPr>
        <p:spPr>
          <a:xfrm>
            <a:off x="4548402" y="3982063"/>
            <a:ext cx="3303639" cy="133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DM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(intransitive) To become regular.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To make or become regular; regularize.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Annotation: Hallucination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A027F3-3CA8-0C3B-D975-FC224F486550}"/>
              </a:ext>
            </a:extLst>
          </p:cNvPr>
          <p:cNvSpPr/>
          <p:nvPr/>
        </p:nvSpPr>
        <p:spPr>
          <a:xfrm>
            <a:off x="8114559" y="3982063"/>
            <a:ext cx="3303639" cy="1337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DM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Perfect in every way.</a:t>
            </a: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(archaic) Wholly perfect.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Annotation: Hallucination</a:t>
            </a:r>
            <a:endParaRPr lang="de-DE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DB20F-6C7A-8043-2C09-ECB269C3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Baselines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BBB4B-21A8-CDD0-399F-F48E2EDE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de-DE" b="1">
                <a:ea typeface="Calibri" panose="020F0502020204030204"/>
                <a:cs typeface="Calibri" panose="020F0502020204030204"/>
              </a:rPr>
              <a:t>Naive Bayes </a:t>
            </a:r>
          </a:p>
          <a:p>
            <a:pPr marL="749300" lvl="1" indent="-457200">
              <a:buFont typeface="Courier New"/>
              <a:buChar char="o"/>
            </a:pPr>
            <a:r>
              <a:rPr lang="de-DE">
                <a:ea typeface="Calibri" panose="020F0502020204030204"/>
                <a:cs typeface="Calibri" panose="020F0502020204030204"/>
              </a:rPr>
              <a:t>In </a:t>
            </a:r>
            <a:r>
              <a:rPr lang="de-DE" err="1">
                <a:ea typeface="Calibri" panose="020F0502020204030204"/>
                <a:cs typeface="Calibri" panose="020F0502020204030204"/>
              </a:rPr>
              <a:t>combination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with</a:t>
            </a:r>
            <a:r>
              <a:rPr lang="de-DE">
                <a:ea typeface="Calibri" panose="020F0502020204030204"/>
                <a:cs typeface="Calibri" panose="020F0502020204030204"/>
              </a:rPr>
              <a:t> TF-IDF </a:t>
            </a:r>
            <a:r>
              <a:rPr lang="de-DE" err="1">
                <a:ea typeface="Calibri" panose="020F0502020204030204"/>
                <a:cs typeface="Calibri" panose="020F0502020204030204"/>
              </a:rPr>
              <a:t>vectorization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</a:p>
          <a:p>
            <a:pPr marL="749300" lvl="1" indent="-457200">
              <a:buFont typeface="Courier New"/>
              <a:buChar char="o"/>
            </a:pPr>
            <a:r>
              <a:rPr lang="de-DE" err="1">
                <a:ea typeface="Calibri" panose="020F0502020204030204"/>
                <a:cs typeface="Calibri" panose="020F0502020204030204"/>
              </a:rPr>
              <a:t>For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class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imbalance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we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applied</a:t>
            </a:r>
            <a:r>
              <a:rPr lang="de-DE">
                <a:ea typeface="Calibri" panose="020F0502020204030204"/>
                <a:cs typeface="Calibri" panose="020F0502020204030204"/>
              </a:rPr>
              <a:t> SMOTE (</a:t>
            </a:r>
            <a:r>
              <a:rPr lang="de-DE" err="1">
                <a:ea typeface="Calibri" panose="020F0502020204030204"/>
                <a:cs typeface="Calibri" panose="020F0502020204030204"/>
              </a:rPr>
              <a:t>Synthetic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Minority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Oversampling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Technique</a:t>
            </a:r>
            <a:r>
              <a:rPr lang="de-DE">
                <a:ea typeface="Calibri" panose="020F0502020204030204"/>
                <a:cs typeface="Calibri" panose="020F0502020204030204"/>
              </a:rPr>
              <a:t>) </a:t>
            </a:r>
          </a:p>
          <a:p>
            <a:pPr marL="749300" lvl="1" indent="-457200">
              <a:buFont typeface="Courier New" panose="020F0502020204030204" pitchFamily="34" charset="0"/>
              <a:buChar char="o"/>
            </a:pPr>
            <a:r>
              <a:rPr lang="de-DE" err="1">
                <a:ea typeface="Calibri" panose="020F0502020204030204"/>
                <a:cs typeface="Calibri" panose="020F0502020204030204"/>
              </a:rPr>
              <a:t>Assumes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that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words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are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conditionally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independent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</a:p>
          <a:p>
            <a:pPr marL="749300" lvl="1" indent="-457200">
              <a:buFont typeface="Courier New" panose="020F0502020204030204" pitchFamily="34" charset="0"/>
              <a:buChar char="o"/>
            </a:pPr>
            <a:r>
              <a:rPr lang="de-DE">
                <a:ea typeface="Calibri" panose="020F0502020204030204"/>
                <a:cs typeface="Calibri" panose="020F0502020204030204"/>
              </a:rPr>
              <a:t>Simple </a:t>
            </a:r>
            <a:r>
              <a:rPr lang="de-DE" err="1">
                <a:ea typeface="Calibri" panose="020F0502020204030204"/>
                <a:cs typeface="Calibri" panose="020F0502020204030204"/>
              </a:rPr>
              <a:t>to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understand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</a:p>
          <a:p>
            <a:pPr marL="457200" indent="-457200">
              <a:buAutoNum type="arabicPeriod"/>
            </a:pPr>
            <a:r>
              <a:rPr lang="de-DE" b="1" err="1">
                <a:ea typeface="Calibri" panose="020F0502020204030204"/>
                <a:cs typeface="Calibri" panose="020F0502020204030204"/>
              </a:rPr>
              <a:t>Vectara</a:t>
            </a:r>
            <a:r>
              <a:rPr lang="de-DE" b="1">
                <a:ea typeface="Calibri" panose="020F0502020204030204"/>
                <a:cs typeface="Calibri" panose="020F0502020204030204"/>
              </a:rPr>
              <a:t> </a:t>
            </a:r>
          </a:p>
          <a:p>
            <a:pPr marL="749300" lvl="1" indent="-457200">
              <a:buFont typeface="Courier New"/>
              <a:buChar char="o"/>
            </a:pPr>
            <a:r>
              <a:rPr lang="de-DE" err="1">
                <a:ea typeface="Calibri" panose="020F0502020204030204"/>
                <a:cs typeface="Calibri" panose="020F0502020204030204"/>
              </a:rPr>
              <a:t>Has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advanced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semantic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understanding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</a:p>
          <a:p>
            <a:pPr marL="749300" lvl="1" indent="-457200">
              <a:buFont typeface="Courier New"/>
              <a:buChar char="o"/>
            </a:pPr>
            <a:r>
              <a:rPr lang="de-DE" err="1">
                <a:ea typeface="Calibri" panose="020F0502020204030204"/>
                <a:cs typeface="Calibri" panose="020F0502020204030204"/>
              </a:rPr>
              <a:t>Is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already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pretrained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for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hallucination</a:t>
            </a:r>
            <a:r>
              <a:rPr lang="de-DE">
                <a:ea typeface="Calibri" panose="020F0502020204030204"/>
                <a:cs typeface="Calibri" panose="020F0502020204030204"/>
              </a:rPr>
              <a:t> </a:t>
            </a:r>
            <a:r>
              <a:rPr lang="de-DE" err="1">
                <a:ea typeface="Calibri" panose="020F0502020204030204"/>
                <a:cs typeface="Calibri" panose="020F0502020204030204"/>
              </a:rPr>
              <a:t>detection</a:t>
            </a:r>
            <a:r>
              <a:rPr lang="de-DE">
                <a:ea typeface="Calibri" panose="020F0502020204030204"/>
                <a:cs typeface="Calibri" panose="020F0502020204030204"/>
              </a:rPr>
              <a:t> in NLP </a:t>
            </a:r>
          </a:p>
          <a:p>
            <a:pPr marL="457200" indent="-457200">
              <a:buAutoNum type="arabicPeriod" startAt="3"/>
            </a:pPr>
            <a:r>
              <a:rPr lang="de-DE" b="1" err="1">
                <a:ea typeface="Calibri" panose="020F0502020204030204"/>
                <a:cs typeface="Calibri" panose="020F0502020204030204"/>
              </a:rPr>
              <a:t>BiLSTM</a:t>
            </a:r>
            <a:endParaRPr lang="de-DE" b="1">
              <a:ea typeface="Calibri" panose="020F0502020204030204"/>
              <a:cs typeface="Calibri" panose="020F0502020204030204"/>
            </a:endParaRPr>
          </a:p>
          <a:p>
            <a:pPr marL="566420" lvl="2">
              <a:buFont typeface="Courier New" pitchFamily="34" charset="0"/>
              <a:buChar char="o"/>
            </a:pPr>
            <a:r>
              <a:rPr lang="de-DE" sz="1800">
                <a:ea typeface="+mn-lt"/>
                <a:cs typeface="+mn-lt"/>
              </a:rPr>
              <a:t>Bidirectional </a:t>
            </a:r>
            <a:r>
              <a:rPr lang="de-DE" sz="1800" err="1">
                <a:ea typeface="+mn-lt"/>
                <a:cs typeface="+mn-lt"/>
              </a:rPr>
              <a:t>Context</a:t>
            </a:r>
            <a:endParaRPr lang="de-DE" sz="1800" err="1">
              <a:ea typeface="Calibri"/>
              <a:cs typeface="Calibri"/>
            </a:endParaRPr>
          </a:p>
          <a:p>
            <a:pPr marL="566420" lvl="2">
              <a:buFont typeface="Courier New" pitchFamily="34" charset="0"/>
              <a:buChar char="o"/>
            </a:pPr>
            <a:r>
              <a:rPr lang="de-DE" sz="1800" err="1">
                <a:ea typeface="+mn-lt"/>
                <a:cs typeface="+mn-lt"/>
              </a:rPr>
              <a:t>Improved</a:t>
            </a:r>
            <a:r>
              <a:rPr lang="de-DE" sz="1800">
                <a:ea typeface="+mn-lt"/>
                <a:cs typeface="+mn-lt"/>
              </a:rPr>
              <a:t> Performance in NLP</a:t>
            </a:r>
            <a:endParaRPr lang="de-DE" sz="18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133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86B5A-92D8-05ED-0835-3FFDFD70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Calibri Light"/>
                <a:cs typeface="Calibri Light"/>
              </a:rPr>
              <a:t>Comparison</a:t>
            </a:r>
            <a:r>
              <a:rPr lang="de-DE">
                <a:ea typeface="Calibri Light"/>
                <a:cs typeface="Calibri Light"/>
              </a:rPr>
              <a:t> </a:t>
            </a:r>
            <a:r>
              <a:rPr lang="de-DE" err="1">
                <a:ea typeface="Calibri Light"/>
                <a:cs typeface="Calibri Light"/>
              </a:rPr>
              <a:t>of</a:t>
            </a:r>
            <a:r>
              <a:rPr lang="de-DE">
                <a:ea typeface="Calibri Light"/>
                <a:cs typeface="Calibri Light"/>
              </a:rPr>
              <a:t> Baselines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31335-5AF4-C142-2576-62683518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de-DE" b="1" err="1">
                <a:ea typeface="Calibri"/>
                <a:cs typeface="Calibri"/>
              </a:rPr>
              <a:t>Vectara</a:t>
            </a:r>
            <a:endParaRPr lang="de-DE" b="1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ea typeface="Calibri"/>
                <a:cs typeface="Calibri"/>
              </a:rPr>
              <a:t>Overall Performance </a:t>
            </a:r>
            <a:r>
              <a:rPr lang="de-DE" err="1">
                <a:ea typeface="Calibri"/>
                <a:cs typeface="Calibri"/>
              </a:rPr>
              <a:t>is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better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than</a:t>
            </a:r>
            <a:r>
              <a:rPr lang="de-DE">
                <a:ea typeface="Calibri"/>
                <a:cs typeface="Calibri"/>
              </a:rPr>
              <a:t> Naive Bayes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ea typeface="Calibri"/>
                <a:cs typeface="Calibri"/>
              </a:rPr>
              <a:t>Works </a:t>
            </a:r>
            <a:r>
              <a:rPr lang="de-DE" err="1">
                <a:ea typeface="Calibri"/>
                <a:cs typeface="Calibri"/>
              </a:rPr>
              <a:t>better</a:t>
            </a:r>
            <a:r>
              <a:rPr lang="de-DE">
                <a:ea typeface="Calibri"/>
                <a:cs typeface="Calibri"/>
              </a:rPr>
              <a:t> in </a:t>
            </a:r>
            <a:r>
              <a:rPr lang="de-DE" err="1">
                <a:ea typeface="Calibri"/>
                <a:cs typeface="Calibri"/>
              </a:rPr>
              <a:t>scenarios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where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the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semantic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understanding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played</a:t>
            </a:r>
            <a:r>
              <a:rPr lang="de-DE">
                <a:ea typeface="Calibri"/>
                <a:cs typeface="Calibri"/>
              </a:rPr>
              <a:t> a </a:t>
            </a:r>
            <a:r>
              <a:rPr lang="de-DE" err="1">
                <a:ea typeface="Calibri"/>
                <a:cs typeface="Calibri"/>
              </a:rPr>
              <a:t>big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role</a:t>
            </a:r>
            <a:r>
              <a:rPr lang="de-DE">
                <a:ea typeface="Calibri"/>
                <a:cs typeface="Calibri"/>
              </a:rPr>
              <a:t> </a:t>
            </a:r>
          </a:p>
          <a:p>
            <a:pPr>
              <a:buFont typeface="Wingdings" panose="020F0502020204030204" pitchFamily="34" charset="0"/>
              <a:buChar char="§"/>
            </a:pPr>
            <a:endParaRPr lang="de-DE" b="1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de-DE" b="1">
                <a:ea typeface="Calibri"/>
                <a:cs typeface="Calibri"/>
              </a:rPr>
              <a:t>Naive Bayes</a:t>
            </a: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err="1">
                <a:ea typeface="Calibri"/>
                <a:cs typeface="Calibri"/>
              </a:rPr>
              <a:t>We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sometimes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observed</a:t>
            </a:r>
            <a:r>
              <a:rPr lang="de-DE">
                <a:ea typeface="Calibri"/>
                <a:cs typeface="Calibri"/>
              </a:rPr>
              <a:t> a </a:t>
            </a:r>
            <a:r>
              <a:rPr lang="de-DE" err="1">
                <a:ea typeface="Calibri"/>
                <a:cs typeface="Calibri"/>
              </a:rPr>
              <a:t>better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performance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when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negation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involved</a:t>
            </a: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err="1">
                <a:ea typeface="Calibri"/>
                <a:cs typeface="Calibri"/>
              </a:rPr>
              <a:t>Better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performance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when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sentence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structure</a:t>
            </a:r>
            <a:r>
              <a:rPr lang="de-DE">
                <a:ea typeface="Calibri"/>
                <a:cs typeface="Calibri"/>
              </a:rPr>
              <a:t> in </a:t>
            </a:r>
            <a:r>
              <a:rPr lang="de-DE" err="1">
                <a:ea typeface="Calibri"/>
                <a:cs typeface="Calibri"/>
              </a:rPr>
              <a:t>the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target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column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differs</a:t>
            </a:r>
            <a:r>
              <a:rPr lang="de-DE">
                <a:ea typeface="Calibri"/>
                <a:cs typeface="Calibri"/>
              </a:rPr>
              <a:t> </a:t>
            </a:r>
            <a:r>
              <a:rPr lang="de-DE" err="1">
                <a:ea typeface="Calibri"/>
                <a:cs typeface="Calibri"/>
              </a:rPr>
              <a:t>greatly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from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the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hypothesis</a:t>
            </a:r>
            <a:endParaRPr lang="de-DE">
              <a:ea typeface="Calibri"/>
              <a:cs typeface="Calibri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de-DE" err="1">
                <a:ea typeface="Calibri"/>
                <a:cs typeface="Calibri"/>
              </a:rPr>
              <a:t>Thanks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to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independence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assumption</a:t>
            </a:r>
            <a:r>
              <a:rPr lang="de-DE">
                <a:ea typeface="Calibri"/>
                <a:cs typeface="Calibri"/>
              </a:rPr>
              <a:t> </a:t>
            </a:r>
            <a:r>
              <a:rPr lang="de-DE" err="1">
                <a:ea typeface="Calibri"/>
                <a:cs typeface="Calibri"/>
              </a:rPr>
              <a:t>for</a:t>
            </a:r>
            <a:r>
              <a:rPr lang="de-DE">
                <a:ea typeface="Calibri"/>
                <a:cs typeface="Calibri"/>
              </a:rPr>
              <a:t> Naive Bayes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93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9DA23-3857-B18A-A659-EEAC38B2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Comparison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Baselines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56050EC-54A9-9F35-8228-0417A153F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83572"/>
              </p:ext>
            </p:extLst>
          </p:nvPr>
        </p:nvGraphicFramePr>
        <p:xfrm>
          <a:off x="689241" y="3198653"/>
          <a:ext cx="5437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Overall </a:t>
                      </a:r>
                      <a:r>
                        <a:rPr lang="de-DE" err="1"/>
                        <a:t>Accuracy</a:t>
                      </a:r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/>
                        <a:t>0.70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Non-</a:t>
                      </a:r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AAD2308-92F4-706D-7AF0-6C8325AB3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98402"/>
              </p:ext>
            </p:extLst>
          </p:nvPr>
        </p:nvGraphicFramePr>
        <p:xfrm>
          <a:off x="6399817" y="3198653"/>
          <a:ext cx="5437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942">
                  <a:extLst>
                    <a:ext uri="{9D8B030D-6E8A-4147-A177-3AD203B41FA5}">
                      <a16:colId xmlns:a16="http://schemas.microsoft.com/office/drawing/2014/main" val="903780161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076064859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169015956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37150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Overall </a:t>
                      </a:r>
                      <a:r>
                        <a:rPr lang="de-DE" err="1"/>
                        <a:t>Accuracy</a:t>
                      </a:r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/>
                        <a:t>0.59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7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Non-</a:t>
                      </a:r>
                      <a:r>
                        <a:rPr lang="de-DE" err="1"/>
                        <a:t>Hallucination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283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A1C8D6E2-94F2-F53C-5D30-268A905DB7E3}"/>
              </a:ext>
            </a:extLst>
          </p:cNvPr>
          <p:cNvSpPr txBox="1"/>
          <p:nvPr/>
        </p:nvSpPr>
        <p:spPr>
          <a:xfrm>
            <a:off x="3086312" y="2538775"/>
            <a:ext cx="11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Vectara</a:t>
            </a:r>
            <a:endParaRPr lang="de-DE" b="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A081AC-9F21-AAAA-607B-94F4FB076AA7}"/>
              </a:ext>
            </a:extLst>
          </p:cNvPr>
          <p:cNvSpPr txBox="1"/>
          <p:nvPr/>
        </p:nvSpPr>
        <p:spPr>
          <a:xfrm>
            <a:off x="8409022" y="2538775"/>
            <a:ext cx="141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2979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4F26A-6810-B051-304C-52F1A510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Comparison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Baselines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6DE49B-A414-4549-3516-68F42267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58" y="2763878"/>
            <a:ext cx="4330444" cy="87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 Output: (anatomy) Relating to the diaphragm. </a:t>
            </a:r>
          </a:p>
          <a:p>
            <a:pPr algn="ctr">
              <a:spcBef>
                <a:spcPts val="0"/>
              </a:spcBef>
            </a:pPr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Output: (medicine) Below the diaphragm.</a:t>
            </a:r>
          </a:p>
          <a:p>
            <a:pPr algn="ctr">
              <a:spcBef>
                <a:spcPts val="0"/>
              </a:spcBef>
            </a:pPr>
            <a:r>
              <a:rPr lang="en-US" sz="12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Correct Label: Hallucination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5568E1-10E4-AD55-17A0-D49BBA1CADAE}"/>
              </a:ext>
            </a:extLst>
          </p:cNvPr>
          <p:cNvSpPr txBox="1"/>
          <p:nvPr/>
        </p:nvSpPr>
        <p:spPr>
          <a:xfrm>
            <a:off x="1189703" y="2172928"/>
            <a:ext cx="81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Vectara</a:t>
            </a:r>
            <a:r>
              <a:rPr lang="de-DE"/>
              <a:t> </a:t>
            </a:r>
            <a:r>
              <a:rPr lang="de-DE" err="1"/>
              <a:t>outperformed</a:t>
            </a:r>
            <a:r>
              <a:rPr lang="de-DE"/>
              <a:t> Naive Bayes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semantics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</a:t>
            </a:r>
            <a:r>
              <a:rPr lang="de-DE" err="1"/>
              <a:t>important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C2D695-D554-8206-6460-5EACABE17B0C}"/>
              </a:ext>
            </a:extLst>
          </p:cNvPr>
          <p:cNvSpPr txBox="1"/>
          <p:nvPr/>
        </p:nvSpPr>
        <p:spPr>
          <a:xfrm>
            <a:off x="1858297" y="41983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962766D-733B-CB2F-3C95-2EE744F7323D}"/>
              </a:ext>
            </a:extLst>
          </p:cNvPr>
          <p:cNvSpPr txBox="1">
            <a:spLocks/>
          </p:cNvSpPr>
          <p:nvPr/>
        </p:nvSpPr>
        <p:spPr>
          <a:xfrm>
            <a:off x="3961258" y="4912227"/>
            <a:ext cx="4330444" cy="877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Model Output: People generally greet each other by shaking hands in my country. </a:t>
            </a:r>
          </a:p>
          <a:p>
            <a:pPr algn="ctr">
              <a:spcBef>
                <a:spcPts val="0"/>
              </a:spcBef>
            </a:pPr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Correct Output: In my country, people usually welcome each other by hand </a:t>
            </a:r>
          </a:p>
          <a:p>
            <a:pPr algn="ctr">
              <a:spcBef>
                <a:spcPts val="0"/>
              </a:spcBef>
            </a:pPr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Correct Label: Not Hallucination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5647D37-07D3-FCF7-B945-DEDC83EC755E}"/>
              </a:ext>
            </a:extLst>
          </p:cNvPr>
          <p:cNvSpPr txBox="1"/>
          <p:nvPr/>
        </p:nvSpPr>
        <p:spPr>
          <a:xfrm>
            <a:off x="1189703" y="4203912"/>
            <a:ext cx="80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Vectara</a:t>
            </a:r>
            <a:r>
              <a:rPr lang="de-DE"/>
              <a:t> </a:t>
            </a:r>
            <a:r>
              <a:rPr lang="de-DE" err="1"/>
              <a:t>struggles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sentence</a:t>
            </a:r>
            <a:r>
              <a:rPr lang="de-DE"/>
              <a:t>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different</a:t>
            </a:r>
          </a:p>
        </p:txBody>
      </p:sp>
    </p:spTree>
    <p:extLst>
      <p:ext uri="{BB962C8B-B14F-4D97-AF65-F5344CB8AC3E}">
        <p14:creationId xmlns:p14="http://schemas.microsoft.com/office/powerpoint/2010/main" val="309500571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Breitbild</PresentationFormat>
  <Slides>26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Rückblick</vt:lpstr>
      <vt:lpstr>Hallucination Detection</vt:lpstr>
      <vt:lpstr>Content</vt:lpstr>
      <vt:lpstr>What are hallucinations? </vt:lpstr>
      <vt:lpstr>Different Tasks</vt:lpstr>
      <vt:lpstr>Annotations </vt:lpstr>
      <vt:lpstr>Baselines</vt:lpstr>
      <vt:lpstr>Comparison of Baselines</vt:lpstr>
      <vt:lpstr>Comparison of Baselines</vt:lpstr>
      <vt:lpstr>Comparison of Baselines</vt:lpstr>
      <vt:lpstr>Comparison of Baselines</vt:lpstr>
      <vt:lpstr>Additional Approaches</vt:lpstr>
      <vt:lpstr>Feature-based Classifier (1)</vt:lpstr>
      <vt:lpstr>Feature-based Classifier (2)</vt:lpstr>
      <vt:lpstr>Feature-based Classifier (3)</vt:lpstr>
      <vt:lpstr>Feature-based Classifier (4)</vt:lpstr>
      <vt:lpstr>Feature-based Classifier (5)</vt:lpstr>
      <vt:lpstr>BERTScore Overview</vt:lpstr>
      <vt:lpstr>BERTScore Results - Summary</vt:lpstr>
      <vt:lpstr>BERTScore Results - Confusion Matrices</vt:lpstr>
      <vt:lpstr>Insights from BERTScore - PG</vt:lpstr>
      <vt:lpstr>Insights from BERTScore - MT</vt:lpstr>
      <vt:lpstr>Insights from BERTScore - DM</vt:lpstr>
      <vt:lpstr>Merged Model</vt:lpstr>
      <vt:lpstr>Merged Model - Summary</vt:lpstr>
      <vt:lpstr>Comparison ML vs. DL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 Müller</dc:creator>
  <cp:revision>113</cp:revision>
  <dcterms:created xsi:type="dcterms:W3CDTF">2025-01-06T10:00:29Z</dcterms:created>
  <dcterms:modified xsi:type="dcterms:W3CDTF">2025-01-16T19:05:07Z</dcterms:modified>
</cp:coreProperties>
</file>