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Lato" panose="020B0604020202020204" charset="0"/>
      <p:regular r:id="rId19"/>
      <p:bold r:id="rId20"/>
      <p:italic r:id="rId21"/>
      <p:boldItalic r:id="rId22"/>
    </p:embeddedFont>
    <p:embeddedFont>
      <p:font typeface="Montserrat" panose="020B0604020202020204" charset="0"/>
      <p:regular r:id="rId23"/>
      <p:bold r:id="rId24"/>
      <p:italic r:id="rId25"/>
      <p:boldItalic r:id="rId26"/>
    </p:embeddedFont>
    <p:embeddedFont>
      <p:font typeface="Roboto" panose="020B0604020202020204" charset="0"/>
      <p:regular r:id="rId27"/>
      <p:bold r:id="rId28"/>
      <p:italic r:id="rId29"/>
      <p:boldItalic r:id="rId30"/>
    </p:embeddedFont>
    <p:embeddedFont>
      <p:font typeface="Roboto Mono" panose="020B0604020202020204" charset="0"/>
      <p:regular r:id="rId31"/>
      <p:bold r:id="rId32"/>
      <p:italic r:id="rId33"/>
      <p:boldItalic r:id="rId34"/>
    </p:embeddedFont>
    <p:embeddedFont>
      <p:font typeface="Verdana" panose="020B0604030504040204" pitchFamily="3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75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9" Type="http://schemas.openxmlformats.org/officeDocument/2006/relationships/presProps" Target="presProps.xml"/><Relationship Id="rId21" Type="http://schemas.openxmlformats.org/officeDocument/2006/relationships/font" Target="fonts/font3.fntdata"/><Relationship Id="rId34" Type="http://schemas.openxmlformats.org/officeDocument/2006/relationships/font" Target="fonts/font16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37" Type="http://schemas.openxmlformats.org/officeDocument/2006/relationships/font" Target="fonts/font19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font" Target="fonts/font18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font" Target="fonts/font1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font" Target="fonts/font15.fntdata"/><Relationship Id="rId38" Type="http://schemas.openxmlformats.org/officeDocument/2006/relationships/font" Target="fonts/font2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bf934a52ad_2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bf934a52ad_2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bf934b03d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bf934b03d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bf934b113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bf934b113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f934c1d7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bf934c1d7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bff33dde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bff33dde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ff33dde7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bff33dde7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c074546df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c074546df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f9b372ea2_0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f9b372ea2_0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f9b372ea2_0_8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f9b372ea2_0_8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f9b372ea2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f9b372ea2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bf9b372ea2_0_8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bf9b372ea2_0_8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bf9b372ea2_0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bf9b372ea2_0_8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bf9b372ea2_0_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bf9b372ea2_0_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bf934a52ad_2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bf934a52ad_2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bf934a52a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bf934a52a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api/common/NgClas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angular.io/api/forms/NgMode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A</a:t>
            </a:r>
            <a:r>
              <a:rPr lang="en"/>
              <a:t>N</a:t>
            </a:r>
            <a:r>
              <a:rPr lang="en">
                <a:solidFill>
                  <a:srgbClr val="00FF00"/>
                </a:solidFill>
              </a:rPr>
              <a:t>G</a:t>
            </a:r>
            <a:r>
              <a:rPr lang="en"/>
              <a:t>U</a:t>
            </a:r>
            <a:r>
              <a:rPr lang="en">
                <a:solidFill>
                  <a:srgbClr val="0000FF"/>
                </a:solidFill>
              </a:rPr>
              <a:t>L</a:t>
            </a:r>
            <a:r>
              <a:rPr lang="en"/>
              <a:t>A</a:t>
            </a:r>
            <a:r>
              <a:rPr lang="en">
                <a:solidFill>
                  <a:srgbClr val="F1C232"/>
                </a:solidFill>
                <a:highlight>
                  <a:schemeClr val="dk1"/>
                </a:highlight>
              </a:rPr>
              <a:t>R</a:t>
            </a:r>
            <a:r>
              <a:rPr lang="en"/>
              <a:t>-</a:t>
            </a:r>
            <a:r>
              <a:rPr lang="en">
                <a:solidFill>
                  <a:srgbClr val="FF00FF"/>
                </a:solidFill>
              </a:rPr>
              <a:t>17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                                 </a:t>
            </a:r>
            <a:r>
              <a:rPr lang="en" sz="1832"/>
              <a:t> </a:t>
            </a:r>
            <a:r>
              <a:rPr lang="en" sz="2090">
                <a:solidFill>
                  <a:srgbClr val="FF0000"/>
                </a:solidFill>
              </a:rPr>
              <a:t>A</a:t>
            </a:r>
            <a:r>
              <a:rPr lang="en" sz="2090"/>
              <a:t>.N</a:t>
            </a:r>
            <a:r>
              <a:rPr lang="en" sz="2090">
                <a:solidFill>
                  <a:srgbClr val="00FF00"/>
                </a:solidFill>
              </a:rPr>
              <a:t>A</a:t>
            </a:r>
            <a:r>
              <a:rPr lang="en" sz="2090"/>
              <a:t>G</a:t>
            </a:r>
            <a:r>
              <a:rPr lang="en" sz="2090">
                <a:solidFill>
                  <a:srgbClr val="4A86E8"/>
                </a:solidFill>
              </a:rPr>
              <a:t>A</a:t>
            </a:r>
            <a:r>
              <a:rPr lang="en" sz="2090"/>
              <a:t>R</a:t>
            </a:r>
            <a:r>
              <a:rPr lang="en" sz="2090">
                <a:solidFill>
                  <a:srgbClr val="F1C232"/>
                </a:solidFill>
              </a:rPr>
              <a:t>A</a:t>
            </a:r>
            <a:r>
              <a:rPr lang="en" sz="2090"/>
              <a:t>J</a:t>
            </a:r>
            <a:r>
              <a:rPr lang="en" sz="2090">
                <a:solidFill>
                  <a:srgbClr val="FF00FF"/>
                </a:solidFill>
              </a:rPr>
              <a:t>U</a:t>
            </a:r>
            <a:endParaRPr sz="2090">
              <a:solidFill>
                <a:srgbClr val="FF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00FF00"/>
                </a:solidFill>
                <a:latin typeface="Arial"/>
                <a:ea typeface="Arial"/>
                <a:cs typeface="Arial"/>
                <a:sym typeface="Arial"/>
              </a:rPr>
              <a:t>Pipes</a:t>
            </a:r>
            <a:r>
              <a:rPr lang="en" sz="2300" b="1">
                <a:latin typeface="Arial"/>
                <a:ea typeface="Arial"/>
                <a:cs typeface="Arial"/>
                <a:sym typeface="Arial"/>
              </a:rPr>
              <a:t> </a:t>
            </a: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 txBox="1">
            <a:spLocks noGrp="1"/>
          </p:cNvSpPr>
          <p:nvPr>
            <p:ph type="body" idx="1"/>
          </p:nvPr>
        </p:nvSpPr>
        <p:spPr>
          <a:xfrm>
            <a:off x="903550" y="1249400"/>
            <a:ext cx="7731300" cy="3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457200" lvl="0" indent="-321468" algn="l" rtl="0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45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Pipes are referred as filters. It helps to transform data and manage data within interpolation, denoted by </a:t>
            </a:r>
            <a:r>
              <a:rPr lang="en" sz="4500">
                <a:solidFill>
                  <a:srgbClr val="CC0000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{{ | }}</a:t>
            </a:r>
            <a:r>
              <a:rPr lang="en" sz="45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. </a:t>
            </a:r>
            <a:endParaRPr sz="45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1468" algn="l" rtl="0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45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It accepts data, arrays, integers and strings as inputs which are separated by </a:t>
            </a:r>
            <a:r>
              <a:rPr lang="en" sz="4500">
                <a:solidFill>
                  <a:srgbClr val="C41A16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‘|’ </a:t>
            </a:r>
            <a:r>
              <a:rPr lang="en" sz="45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symbol.</a:t>
            </a:r>
            <a:endParaRPr sz="4500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21468" algn="l" rtl="0"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●"/>
            </a:pPr>
            <a:r>
              <a:rPr lang="en" sz="4500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In some additional pipe </a:t>
            </a:r>
            <a:r>
              <a:rPr lang="en" sz="4500" b="1">
                <a:solidFill>
                  <a:srgbClr val="93C4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DatePipe,DecimalPipe,CurrencyPipe,PercentPipe,UpperCasePipe,LowerCasePipe..etc.</a:t>
            </a:r>
            <a:endParaRPr sz="4500" b="1">
              <a:solidFill>
                <a:srgbClr val="93C47D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rgbClr val="F1C232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450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r>
              <a:rPr lang="en" sz="4500">
                <a:latin typeface="Verdana"/>
                <a:ea typeface="Verdana"/>
                <a:cs typeface="Verdana"/>
                <a:sym typeface="Verdana"/>
              </a:rPr>
              <a:t>Date pipe</a:t>
            </a:r>
            <a:endParaRPr sz="7600"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&lt;div&gt; </a:t>
            </a:r>
            <a:endParaRPr sz="45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Today's date :- {{presentDate </a:t>
            </a:r>
            <a:r>
              <a:rPr lang="en" sz="4500">
                <a:solidFill>
                  <a:srgbClr val="00FFFF"/>
                </a:solidFill>
                <a:latin typeface="Arial"/>
                <a:ea typeface="Arial"/>
                <a:cs typeface="Arial"/>
                <a:sym typeface="Arial"/>
              </a:rPr>
              <a:t>| </a:t>
            </a:r>
            <a:r>
              <a:rPr lang="en" sz="4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date }}</a:t>
            </a:r>
            <a:endParaRPr sz="4500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9700" marR="139700" lvl="0" indent="0" algn="l" rtl="0">
              <a:lnSpc>
                <a:spcPct val="156521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500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      &lt;/div&gt;</a:t>
            </a:r>
            <a:endParaRPr sz="1100">
              <a:solidFill>
                <a:srgbClr val="CC0000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Reactive Form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Reactive forms provide a model-driven approach to handling form inputs.</a:t>
            </a:r>
            <a:endParaRPr sz="18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Template-driven forms, where the form structure is defined in the HTML template, reactive forms are created programmatically in the component class using TypeScript.</a:t>
            </a:r>
            <a:endParaRPr sz="18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Import the Required Modules</a:t>
            </a:r>
            <a:endParaRPr sz="18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Roboto"/>
              <a:buChar char="○"/>
            </a:pPr>
            <a:r>
              <a:rPr lang="en" sz="1800">
                <a:solidFill>
                  <a:srgbClr val="CC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import { ReactiveFormsModule } from '@angular/forms';</a:t>
            </a:r>
            <a:endParaRPr sz="1800">
              <a:solidFill>
                <a:srgbClr val="CC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Create the Form in the Component in the T.s file</a:t>
            </a:r>
            <a:endParaRPr sz="18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Font typeface="Roboto"/>
              <a:buChar char="●"/>
            </a:pPr>
            <a:r>
              <a:rPr lang="en" sz="18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Bind Form Controls to HTML Elements</a:t>
            </a:r>
            <a:endParaRPr sz="18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rgbClr val="0D0D0D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977800" y="-112425"/>
            <a:ext cx="7519200" cy="42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                 .</a:t>
            </a:r>
            <a:endParaRPr/>
          </a:p>
        </p:txBody>
      </p:sp>
      <p:sp>
        <p:nvSpPr>
          <p:cNvPr id="215" name="Google Shape;215;p24"/>
          <p:cNvSpPr/>
          <p:nvPr/>
        </p:nvSpPr>
        <p:spPr>
          <a:xfrm>
            <a:off x="1836800" y="492075"/>
            <a:ext cx="1548300" cy="30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Reactive Form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924775" y="1329925"/>
            <a:ext cx="1654500" cy="30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Form Group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24"/>
          <p:cNvSpPr/>
          <p:nvPr/>
        </p:nvSpPr>
        <p:spPr>
          <a:xfrm>
            <a:off x="2356475" y="2093475"/>
            <a:ext cx="1749900" cy="30750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Form Control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24"/>
          <p:cNvSpPr/>
          <p:nvPr/>
        </p:nvSpPr>
        <p:spPr>
          <a:xfrm rot="5400000">
            <a:off x="2669323" y="1441427"/>
            <a:ext cx="628500" cy="527400"/>
          </a:xfrm>
          <a:prstGeom prst="bentArrow">
            <a:avLst>
              <a:gd name="adj1" fmla="val 25000"/>
              <a:gd name="adj2" fmla="val 26144"/>
              <a:gd name="adj3" fmla="val 25000"/>
              <a:gd name="adj4" fmla="val 4375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1964075" y="879200"/>
            <a:ext cx="328800" cy="371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24"/>
          <p:cNvSpPr/>
          <p:nvPr/>
        </p:nvSpPr>
        <p:spPr>
          <a:xfrm>
            <a:off x="924775" y="2931275"/>
            <a:ext cx="1113600" cy="1050000"/>
          </a:xfrm>
          <a:prstGeom prst="octagon">
            <a:avLst>
              <a:gd name="adj" fmla="val 29289"/>
            </a:avLst>
          </a:prstGeom>
          <a:solidFill>
            <a:srgbClr val="FF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Validations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24"/>
          <p:cNvSpPr/>
          <p:nvPr/>
        </p:nvSpPr>
        <p:spPr>
          <a:xfrm rot="-1537705">
            <a:off x="479364" y="2238819"/>
            <a:ext cx="689427" cy="238575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Value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4"/>
          <p:cNvSpPr/>
          <p:nvPr/>
        </p:nvSpPr>
        <p:spPr>
          <a:xfrm rot="-3333881">
            <a:off x="96368" y="2975720"/>
            <a:ext cx="882797" cy="209945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Touched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24"/>
          <p:cNvSpPr/>
          <p:nvPr/>
        </p:nvSpPr>
        <p:spPr>
          <a:xfrm rot="2105614">
            <a:off x="2231002" y="2872423"/>
            <a:ext cx="1178786" cy="329849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untouched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24"/>
          <p:cNvSpPr/>
          <p:nvPr/>
        </p:nvSpPr>
        <p:spPr>
          <a:xfrm rot="594667">
            <a:off x="1267747" y="2296506"/>
            <a:ext cx="1007435" cy="331044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dirty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24"/>
          <p:cNvSpPr/>
          <p:nvPr/>
        </p:nvSpPr>
        <p:spPr>
          <a:xfrm rot="8502145">
            <a:off x="2084760" y="3837194"/>
            <a:ext cx="1052367" cy="330878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pristine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6" name="Google Shape;226;p24"/>
          <p:cNvSpPr/>
          <p:nvPr/>
        </p:nvSpPr>
        <p:spPr>
          <a:xfrm rot="-9293781">
            <a:off x="1339056" y="4248592"/>
            <a:ext cx="825914" cy="371354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Errors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7" name="Google Shape;227;p24"/>
          <p:cNvSpPr/>
          <p:nvPr/>
        </p:nvSpPr>
        <p:spPr>
          <a:xfrm rot="-4642627">
            <a:off x="49625" y="3803603"/>
            <a:ext cx="772881" cy="307434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valid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8" name="Google Shape;228;p24"/>
          <p:cNvSpPr/>
          <p:nvPr/>
        </p:nvSpPr>
        <p:spPr>
          <a:xfrm rot="-8100782">
            <a:off x="587778" y="4366178"/>
            <a:ext cx="932320" cy="370807"/>
          </a:xfrm>
          <a:prstGeom prst="roundRect">
            <a:avLst>
              <a:gd name="adj" fmla="val 16667"/>
            </a:avLst>
          </a:prstGeom>
          <a:solidFill>
            <a:srgbClr val="A64D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Status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29" name="Google Shape;229;p24"/>
          <p:cNvCxnSpPr>
            <a:stCxn id="220" idx="6"/>
            <a:endCxn id="221" idx="2"/>
          </p:cNvCxnSpPr>
          <p:nvPr/>
        </p:nvCxnSpPr>
        <p:spPr>
          <a:xfrm rot="10800000">
            <a:off x="875609" y="2465675"/>
            <a:ext cx="356700" cy="465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0" name="Google Shape;230;p24"/>
          <p:cNvCxnSpPr>
            <a:stCxn id="220" idx="7"/>
            <a:endCxn id="224" idx="2"/>
          </p:cNvCxnSpPr>
          <p:nvPr/>
        </p:nvCxnSpPr>
        <p:spPr>
          <a:xfrm rot="10800000" flipH="1">
            <a:off x="1730840" y="2624975"/>
            <a:ext cx="12000" cy="306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1" name="Google Shape;231;p24"/>
          <p:cNvCxnSpPr>
            <a:stCxn id="220" idx="5"/>
            <a:endCxn id="222" idx="2"/>
          </p:cNvCxnSpPr>
          <p:nvPr/>
        </p:nvCxnSpPr>
        <p:spPr>
          <a:xfrm rot="10800000">
            <a:off x="624175" y="3140110"/>
            <a:ext cx="300600" cy="98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2" name="Google Shape;232;p24"/>
          <p:cNvCxnSpPr>
            <a:stCxn id="220" idx="4"/>
            <a:endCxn id="227" idx="2"/>
          </p:cNvCxnSpPr>
          <p:nvPr/>
        </p:nvCxnSpPr>
        <p:spPr>
          <a:xfrm flipH="1">
            <a:off x="586075" y="3673741"/>
            <a:ext cx="338700" cy="317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3" name="Google Shape;233;p24"/>
          <p:cNvCxnSpPr>
            <a:stCxn id="220" idx="3"/>
            <a:endCxn id="228" idx="2"/>
          </p:cNvCxnSpPr>
          <p:nvPr/>
        </p:nvCxnSpPr>
        <p:spPr>
          <a:xfrm flipH="1">
            <a:off x="1184910" y="3981275"/>
            <a:ext cx="47400" cy="43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4" name="Google Shape;234;p24"/>
          <p:cNvCxnSpPr>
            <a:stCxn id="220" idx="2"/>
            <a:endCxn id="226" idx="2"/>
          </p:cNvCxnSpPr>
          <p:nvPr/>
        </p:nvCxnSpPr>
        <p:spPr>
          <a:xfrm>
            <a:off x="1730840" y="3981275"/>
            <a:ext cx="99900" cy="28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5" name="Google Shape;235;p24"/>
          <p:cNvCxnSpPr>
            <a:stCxn id="220" idx="1"/>
            <a:endCxn id="225" idx="2"/>
          </p:cNvCxnSpPr>
          <p:nvPr/>
        </p:nvCxnSpPr>
        <p:spPr>
          <a:xfrm>
            <a:off x="2038375" y="3673741"/>
            <a:ext cx="470100" cy="198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6" name="Google Shape;236;p24"/>
          <p:cNvCxnSpPr>
            <a:stCxn id="220" idx="0"/>
          </p:cNvCxnSpPr>
          <p:nvPr/>
        </p:nvCxnSpPr>
        <p:spPr>
          <a:xfrm rot="10800000" flipH="1">
            <a:off x="2038375" y="2854810"/>
            <a:ext cx="233400" cy="3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" name="Google Shape;237;p24"/>
          <p:cNvSpPr/>
          <p:nvPr/>
        </p:nvSpPr>
        <p:spPr>
          <a:xfrm>
            <a:off x="3491225" y="195075"/>
            <a:ext cx="2587800" cy="18243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1C232"/>
                </a:highlight>
                <a:latin typeface="Lato"/>
                <a:ea typeface="Lato"/>
                <a:cs typeface="Lato"/>
                <a:sym typeface="Lato"/>
              </a:rPr>
              <a:t>T.S</a:t>
            </a:r>
            <a:endParaRPr>
              <a:highlight>
                <a:srgbClr val="F1C232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login=new FormGroup( {</a:t>
            </a:r>
            <a:endParaRPr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Name:new FormControl( ),</a:t>
            </a:r>
            <a:endParaRPr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Password:new FormControl( )})</a:t>
            </a:r>
            <a:endParaRPr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show(){</a:t>
            </a:r>
            <a:endParaRPr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console.log(this,login)</a:t>
            </a:r>
            <a:endParaRPr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6248550" y="224825"/>
            <a:ext cx="2704200" cy="1696800"/>
          </a:xfrm>
          <a:prstGeom prst="round1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1C232"/>
                </a:highlight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highlight>
                <a:srgbClr val="F1C232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&lt;form [FormGroup]=”login”&gt;</a:t>
            </a:r>
            <a:endParaRPr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username:&lt;input type=”text” FormControlName=”Name”&gt;</a:t>
            </a:r>
            <a:endParaRPr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&lt;button(click)=”show( )”&gt;click&lt;/button&gt;</a:t>
            </a:r>
            <a:endParaRPr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3745775" y="2607875"/>
            <a:ext cx="2333400" cy="2240700"/>
          </a:xfrm>
          <a:prstGeom prst="round1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1C232"/>
                </a:highlight>
                <a:latin typeface="Lato"/>
                <a:ea typeface="Lato"/>
                <a:cs typeface="Lato"/>
                <a:sym typeface="Lato"/>
              </a:rPr>
              <a:t>Validations</a:t>
            </a:r>
            <a:endParaRPr>
              <a:solidFill>
                <a:srgbClr val="0D0D0D"/>
              </a:solidFill>
              <a:highlight>
                <a:srgbClr val="F1C232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New FormControl(‘default value;[validations])</a:t>
            </a:r>
            <a:endParaRPr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Routing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45" name="Google Shape;245;p25"/>
          <p:cNvSpPr txBox="1">
            <a:spLocks noGrp="1"/>
          </p:cNvSpPr>
          <p:nvPr>
            <p:ph type="body" idx="1"/>
          </p:nvPr>
        </p:nvSpPr>
        <p:spPr>
          <a:xfrm>
            <a:off x="1297500" y="1043550"/>
            <a:ext cx="7038900" cy="34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Routing in Angular refers to the mechanism of navigating between different views or pages in a single-page application (SPA). 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Angular provides its own routing module, called RouterModule, which allows developers to define navigation paths and associate them with specific components.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5"/>
          <p:cNvSpPr/>
          <p:nvPr/>
        </p:nvSpPr>
        <p:spPr>
          <a:xfrm>
            <a:off x="1486850" y="2825225"/>
            <a:ext cx="2502900" cy="21846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app.routes.ts</a:t>
            </a:r>
            <a:endParaRPr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2E95D3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50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= [</a:t>
            </a:r>
            <a:endParaRPr sz="12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2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50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HomeComponent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12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{ </a:t>
            </a:r>
            <a:r>
              <a:rPr lang="en" sz="12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50">
                <a:solidFill>
                  <a:srgbClr val="00A67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'about'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250">
                <a:solidFill>
                  <a:srgbClr val="DF3079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component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250">
                <a:solidFill>
                  <a:srgbClr val="F22C3D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AboutComponent</a:t>
            </a: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50">
              <a:solidFill>
                <a:srgbClr val="FFFFFF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rgbClr val="FFFFFF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600"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5"/>
          <p:cNvSpPr/>
          <p:nvPr/>
        </p:nvSpPr>
        <p:spPr>
          <a:xfrm>
            <a:off x="5135025" y="2825225"/>
            <a:ext cx="2502900" cy="20997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1C232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D966"/>
                </a:highlight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FD966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&lt;a roughtlink=”About”&gt;about&lt;/a&gt;</a:t>
            </a:r>
            <a:endParaRPr>
              <a:solidFill>
                <a:srgbClr val="C41A16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1A16"/>
                </a:solidFill>
                <a:highlight>
                  <a:schemeClr val="dk1"/>
                </a:highlight>
                <a:latin typeface="Lato"/>
                <a:ea typeface="Lato"/>
                <a:cs typeface="Lato"/>
                <a:sym typeface="Lato"/>
              </a:rPr>
              <a:t>&lt;router-outlet&gt;&lt;/router-outlet&gt;</a:t>
            </a:r>
            <a:endParaRPr>
              <a:solidFill>
                <a:srgbClr val="C41A16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HTTP</a:t>
            </a:r>
            <a:endParaRPr>
              <a:solidFill>
                <a:srgbClr val="00FF00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(Hypertext Transfer Protocol) </a:t>
            </a:r>
            <a:endParaRPr sz="3400">
              <a:solidFill>
                <a:srgbClr val="00FF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HTTP (Hypertext Transfer Protocol) is a built-in module that allows you to make HTTP requests to remote servers. This module provides a way to fetch data from a server and to send data to a server over HTTP or HTTPS protocols.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Char char="●"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To use HTTP in Angular, you typically import the </a:t>
            </a: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HttpClient Module</a:t>
            </a: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from 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300"/>
              <a:buFont typeface="Roboto"/>
              <a:buChar char="●"/>
            </a:pP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Angular also provides support for handling other HTTP methods like </a:t>
            </a:r>
            <a:r>
              <a:rPr lang="en">
                <a:solidFill>
                  <a:srgbClr val="CC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POST, PUT, DELETE, etc.,</a:t>
            </a: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through methods like </a:t>
            </a:r>
            <a:r>
              <a:rPr lang="en" sz="1500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en" sz="1500">
                <a:solidFill>
                  <a:srgbClr val="CC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1500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put</a:t>
            </a:r>
            <a:r>
              <a:rPr lang="en" sz="1500">
                <a:solidFill>
                  <a:srgbClr val="CC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n">
                <a:solidFill>
                  <a:srgbClr val="CC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and </a:t>
            </a:r>
            <a:r>
              <a:rPr lang="en" sz="1500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in the </a:t>
            </a:r>
            <a:r>
              <a:rPr lang="en" sz="1400"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HttpClient</a:t>
            </a:r>
            <a:r>
              <a:rPr lang="en" sz="14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service.</a:t>
            </a:r>
            <a:endParaRPr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p26"/>
          <p:cNvSpPr/>
          <p:nvPr/>
        </p:nvSpPr>
        <p:spPr>
          <a:xfrm>
            <a:off x="818675" y="3302525"/>
            <a:ext cx="3574200" cy="16437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F1C232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1C232"/>
                </a:highlight>
                <a:latin typeface="Lato"/>
                <a:ea typeface="Lato"/>
                <a:cs typeface="Lato"/>
                <a:sym typeface="Lato"/>
              </a:rPr>
              <a:t>                                              </a:t>
            </a:r>
            <a:endParaRPr>
              <a:highlight>
                <a:srgbClr val="F1C232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D0D0D"/>
                </a:solidFill>
                <a:highlight>
                  <a:srgbClr val="F1C232"/>
                </a:highlight>
                <a:latin typeface="Lato"/>
                <a:ea typeface="Lato"/>
                <a:cs typeface="Lato"/>
                <a:sym typeface="Lato"/>
              </a:rPr>
              <a:t>T.S</a:t>
            </a:r>
            <a:endParaRPr>
              <a:solidFill>
                <a:srgbClr val="0D0D0D"/>
              </a:solidFill>
              <a:highlight>
                <a:srgbClr val="F1C232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constructor(private http HTTP client) {</a:t>
            </a:r>
            <a:b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Get data( ) {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this.http.get(“link”)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.subscribe(bata)=&gt; {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console.log(data) }}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26"/>
          <p:cNvSpPr/>
          <p:nvPr/>
        </p:nvSpPr>
        <p:spPr>
          <a:xfrm>
            <a:off x="5633425" y="3302525"/>
            <a:ext cx="2863500" cy="17499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E69138"/>
                </a:highlight>
                <a:latin typeface="Lato"/>
                <a:ea typeface="Lato"/>
                <a:cs typeface="Lato"/>
                <a:sym typeface="Lato"/>
              </a:rPr>
              <a:t>HTML</a:t>
            </a:r>
            <a:endParaRPr>
              <a:highlight>
                <a:srgbClr val="E69138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E69138"/>
              </a:highlight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    &lt;button (click)=”getData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Lato"/>
                <a:ea typeface="Lato"/>
                <a:cs typeface="Lato"/>
                <a:sym typeface="Lato"/>
              </a:rPr>
              <a:t>(  )”&gt;get&lt;/button&gt;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FF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Material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61" name="Google Shape;261;p27"/>
          <p:cNvSpPr txBox="1">
            <a:spLocks noGrp="1"/>
          </p:cNvSpPr>
          <p:nvPr>
            <p:ph type="body" idx="1"/>
          </p:nvPr>
        </p:nvSpPr>
        <p:spPr>
          <a:xfrm>
            <a:off x="1297500" y="1238775"/>
            <a:ext cx="70389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Materials refer to the components, styles, and design patterns provided by Angular Material, a UI component library developed by the Angular team. 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Angular Material offers a set of reusable and customizable UI components following the Material Design guidelines set by Google.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Materials provided by Angular Material: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Components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Theming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Layout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Accessibility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Animations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Icons</a:t>
            </a: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7"/>
          <p:cNvSpPr/>
          <p:nvPr/>
        </p:nvSpPr>
        <p:spPr>
          <a:xfrm>
            <a:off x="4350225" y="2144350"/>
            <a:ext cx="3870900" cy="2874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You can import the materials</a:t>
            </a:r>
            <a:endParaRPr b="1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&lt;mat-card&gt;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  &lt;mat-card-header&gt;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    &lt;mat-card-title&gt;Welcome to My App&lt;/mat-card-title&gt;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  &lt;/mat-card-header&gt;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  &lt;mat-card-content&gt;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    &lt;mat-form-field&gt;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      &lt;input matInput placeholder="Enter your name"&gt;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    &lt;/mat-form-field&gt;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    &lt;button mat-raised-button color="primary"&gt;Submit&lt;/button&gt;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  &lt;/mat-card-content&gt;</a:t>
            </a:r>
            <a:endParaRPr sz="12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C41A16"/>
                </a:solidFill>
                <a:latin typeface="Lato"/>
                <a:ea typeface="Lato"/>
                <a:cs typeface="Lato"/>
                <a:sym typeface="Lato"/>
              </a:rPr>
              <a:t>&lt;/mat-card&gt;</a:t>
            </a:r>
            <a:endParaRPr sz="1500" b="1">
              <a:solidFill>
                <a:srgbClr val="C41A1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Services.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268" name="Google Shape;268;p2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services are a way to encapsulate reusable functionality that can be shared across components, directives, or other services within an application. 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Services are typically used for tasks such as fetching data from a server, performing data transformations, sharing state between components, or implementing application logic</a:t>
            </a: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just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Roboto"/>
              <a:buChar char="●"/>
            </a:pPr>
            <a:r>
              <a:rPr lang="en" sz="1500">
                <a:solidFill>
                  <a:srgbClr val="FF0000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ng generate service data</a:t>
            </a:r>
            <a:endParaRPr sz="1500">
              <a:solidFill>
                <a:srgbClr val="FF0000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 is Angular ?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1" name="Google Shape;141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ln w="9525" cap="flat" cmpd="sng">
            <a:solidFill>
              <a:srgbClr val="0D0D0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900"/>
              <a:buChar char="●"/>
            </a:pPr>
            <a:r>
              <a:rPr lang="en" sz="1900"/>
              <a:t>Angular is a popular open-source web application framework developed by </a:t>
            </a:r>
            <a:r>
              <a:rPr lang="en" sz="1900">
                <a:highlight>
                  <a:srgbClr val="980000"/>
                </a:highlight>
              </a:rPr>
              <a:t>Google</a:t>
            </a:r>
            <a:r>
              <a:rPr lang="en" sz="1900"/>
              <a:t> and maintained by a community of developers and organizations. 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900"/>
              <a:buChar char="●"/>
            </a:pPr>
            <a:r>
              <a:rPr lang="en" sz="1900"/>
              <a:t>It is used for building dynamic single-page web applications </a:t>
            </a:r>
            <a:r>
              <a:rPr lang="en" sz="1900">
                <a:highlight>
                  <a:srgbClr val="FF0000"/>
                </a:highlight>
              </a:rPr>
              <a:t>(SPAs)</a:t>
            </a:r>
            <a:r>
              <a:rPr lang="en" sz="1900"/>
              <a:t> and is based on </a:t>
            </a:r>
            <a:r>
              <a:rPr lang="en" sz="1900">
                <a:highlight>
                  <a:srgbClr val="FF0000"/>
                </a:highlight>
              </a:rPr>
              <a:t>TypeScript</a:t>
            </a:r>
            <a:r>
              <a:rPr lang="en" sz="1900"/>
              <a:t>, a superset of </a:t>
            </a:r>
            <a:r>
              <a:rPr lang="en" sz="1900">
                <a:highlight>
                  <a:srgbClr val="FF0000"/>
                </a:highlight>
              </a:rPr>
              <a:t>JavaScript</a:t>
            </a:r>
            <a:r>
              <a:rPr lang="en" sz="1900"/>
              <a:t>. </a:t>
            </a:r>
            <a:endParaRPr sz="1900"/>
          </a:p>
          <a:p>
            <a:pPr marL="457200" lvl="0" indent="-3492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900"/>
              <a:buChar char="●"/>
            </a:pPr>
            <a:r>
              <a:rPr lang="en" sz="1900"/>
              <a:t>Angular provides a comprehensive set of tools and features for developing </a:t>
            </a:r>
            <a:r>
              <a:rPr lang="en" sz="1900">
                <a:highlight>
                  <a:srgbClr val="FF0000"/>
                </a:highlight>
              </a:rPr>
              <a:t>robust and scalable</a:t>
            </a:r>
            <a:r>
              <a:rPr lang="en" sz="1900"/>
              <a:t> front-end applications</a:t>
            </a:r>
            <a:endParaRPr sz="1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Features of Angular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47" name="Google Shape;147;p15"/>
          <p:cNvSpPr txBox="1">
            <a:spLocks noGrp="1"/>
          </p:cNvSpPr>
          <p:nvPr>
            <p:ph type="body" idx="1"/>
          </p:nvPr>
        </p:nvSpPr>
        <p:spPr>
          <a:xfrm>
            <a:off x="1297500" y="1307850"/>
            <a:ext cx="7038900" cy="37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Char char="●"/>
            </a:pPr>
            <a:r>
              <a:rPr lang="en" sz="2100"/>
              <a:t>Component-based architecture.                       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Char char="●"/>
            </a:pPr>
            <a:r>
              <a:rPr lang="en" sz="2100"/>
              <a:t>Two-way data binding.                                            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Char char="●"/>
            </a:pPr>
            <a:r>
              <a:rPr lang="en" sz="2100"/>
              <a:t>Directives.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Char char="●"/>
            </a:pPr>
            <a:r>
              <a:rPr lang="en" sz="2100"/>
              <a:t>Services. 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Char char="●"/>
            </a:pPr>
            <a:r>
              <a:rPr lang="en" sz="2100"/>
              <a:t>Routing.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Char char="●"/>
            </a:pPr>
            <a:r>
              <a:rPr lang="en" sz="2100"/>
              <a:t>Forms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2100"/>
              <a:buChar char="●"/>
            </a:pPr>
            <a:r>
              <a:rPr lang="en" sz="2100"/>
              <a:t>HTTP client.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Component-based architecture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Char char="●"/>
            </a:pPr>
            <a:r>
              <a:rPr lang="en" sz="1700"/>
              <a:t>Angular applications are built using components, which are reusable and encapsulated building blocks. Each component represents a part of the user interface and its behavior</a:t>
            </a:r>
            <a:endParaRPr sz="1700"/>
          </a:p>
          <a:p>
            <a:pPr marL="457200" lvl="0" indent="-336550" algn="just" rtl="0">
              <a:spcBef>
                <a:spcPts val="0"/>
              </a:spcBef>
              <a:spcAft>
                <a:spcPts val="0"/>
              </a:spcAft>
              <a:buClr>
                <a:srgbClr val="1155CC"/>
              </a:buClr>
              <a:buSzPts val="1700"/>
              <a:buChar char="●"/>
            </a:pPr>
            <a:r>
              <a:rPr lang="en" sz="1700"/>
              <a:t>components are typically associated with user interface elements such as buttons, forms, navigation bars, or entire sections of a webpage.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Property and Event Binding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To bind to an element's property   </a:t>
            </a:r>
            <a:r>
              <a:rPr lang="en" sz="1500">
                <a:solidFill>
                  <a:srgbClr val="FF0000"/>
                </a:solidFill>
              </a:rPr>
              <a:t>[  ],</a:t>
            </a:r>
            <a:r>
              <a:rPr lang="en" sz="1500"/>
              <a:t> which identifies the property as a target property.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Example:-   </a:t>
            </a:r>
            <a:r>
              <a:rPr lang="en" sz="1500">
                <a:solidFill>
                  <a:srgbClr val="FF0000"/>
                </a:solidFill>
              </a:rPr>
              <a:t> &lt;img alt="item" [src]="itemImageUrl"&gt;</a:t>
            </a:r>
            <a:endParaRPr sz="1500">
              <a:solidFill>
                <a:srgbClr val="FF0000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500"/>
              <a:t>To bind to an event you use the Angular event binding syntax </a:t>
            </a:r>
            <a:r>
              <a:rPr lang="en" sz="1600">
                <a:solidFill>
                  <a:srgbClr val="FF0000"/>
                </a:solidFill>
              </a:rPr>
              <a:t>( )</a:t>
            </a:r>
            <a:r>
              <a:rPr lang="en" sz="1500"/>
              <a:t>. This syntax consists of a target event name within parentheses to the left of an equal sign, and a quoted template statement to the right.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Example:- </a:t>
            </a:r>
            <a:r>
              <a:rPr lang="en" sz="1500">
                <a:solidFill>
                  <a:srgbClr val="FF0000"/>
                </a:solidFill>
              </a:rPr>
              <a:t>&lt;button (click)="onSave()"&gt;Save&lt;/button&gt;</a:t>
            </a:r>
            <a:endParaRPr sz="150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FF0000"/>
              </a:solidFill>
            </a:endParaRPr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900" y="4036675"/>
            <a:ext cx="6682100" cy="10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Two-way data binding </a:t>
            </a:r>
            <a:r>
              <a:rPr lang="en"/>
              <a:t>- </a:t>
            </a:r>
            <a:r>
              <a:rPr lang="en" sz="18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[()]</a:t>
            </a:r>
            <a:endParaRPr sz="3100">
              <a:solidFill>
                <a:srgbClr val="FF0000"/>
              </a:solidFill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335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/>
              <a:t>Syntax:-</a:t>
            </a:r>
            <a:r>
              <a:rPr lang="en" sz="1800">
                <a:solidFill>
                  <a:srgbClr val="FF0000"/>
                </a:solidFill>
              </a:rPr>
              <a:t> [( ng model)]=property name(var).</a:t>
            </a:r>
            <a:endParaRPr sz="1800">
              <a:solidFill>
                <a:srgbClr val="FF0000"/>
              </a:solidFill>
              <a:highlight>
                <a:schemeClr val="dk1"/>
              </a:highlight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847425" y="1567550"/>
            <a:ext cx="1155900" cy="1102800"/>
          </a:xfrm>
          <a:prstGeom prst="ellipse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Event Binding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(   )</a:t>
            </a:r>
            <a:endParaRPr sz="17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1773400" y="3195650"/>
            <a:ext cx="1230000" cy="12195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Property Binding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[  ]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2154925" y="2800688"/>
            <a:ext cx="540900" cy="339600"/>
          </a:xfrm>
          <a:prstGeom prst="mathPlus">
            <a:avLst>
              <a:gd name="adj1" fmla="val 2352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088225" y="2855900"/>
            <a:ext cx="445500" cy="229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4021475" y="2090300"/>
            <a:ext cx="1930200" cy="1760400"/>
          </a:xfrm>
          <a:prstGeom prst="ellipse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[(ngmodel)]</a:t>
            </a:r>
            <a:endParaRPr sz="1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6206125" y="2800700"/>
            <a:ext cx="350100" cy="339600"/>
          </a:xfrm>
          <a:prstGeom prst="mathEqual">
            <a:avLst>
              <a:gd name="adj1" fmla="val 23520"/>
              <a:gd name="adj2" fmla="val 11760"/>
            </a:avLst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8"/>
          <p:cNvSpPr/>
          <p:nvPr/>
        </p:nvSpPr>
        <p:spPr>
          <a:xfrm>
            <a:off x="6884850" y="2413400"/>
            <a:ext cx="1559100" cy="12195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Two-way Binding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Directives</a:t>
            </a:r>
            <a:endParaRPr sz="22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722">
                <a:solidFill>
                  <a:srgbClr val="1155CC"/>
                </a:solidFill>
                <a:highlight>
                  <a:srgbClr val="D0E0E3"/>
                </a:highlight>
                <a:latin typeface="Verdana"/>
                <a:ea typeface="Verdana"/>
                <a:cs typeface="Verdana"/>
                <a:sym typeface="Verdana"/>
              </a:rPr>
              <a:t>Attribute directives</a:t>
            </a:r>
            <a:r>
              <a:rPr lang="en" sz="1722">
                <a:solidFill>
                  <a:srgbClr val="0D0D0D"/>
                </a:solidFill>
                <a:highlight>
                  <a:srgbClr val="F1C232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722">
                <a:solidFill>
                  <a:srgbClr val="FF00FF"/>
                </a:solidFill>
                <a:highlight>
                  <a:srgbClr val="1155CC"/>
                </a:highlight>
                <a:latin typeface="Verdana"/>
                <a:ea typeface="Verdana"/>
                <a:cs typeface="Verdana"/>
                <a:sym typeface="Verdana"/>
              </a:rPr>
              <a:t>Structural directives</a:t>
            </a:r>
            <a:r>
              <a:rPr lang="en" sz="1722">
                <a:solidFill>
                  <a:srgbClr val="0D0D0D"/>
                </a:solidFill>
                <a:highlight>
                  <a:srgbClr val="F1C232"/>
                </a:highlight>
                <a:latin typeface="Verdana"/>
                <a:ea typeface="Verdana"/>
                <a:cs typeface="Verdana"/>
                <a:sym typeface="Verdana"/>
              </a:rPr>
              <a:t>,</a:t>
            </a:r>
            <a:r>
              <a:rPr lang="en" sz="1722">
                <a:solidFill>
                  <a:srgbClr val="0D0D0D"/>
                </a:solidFill>
                <a:highlight>
                  <a:srgbClr val="741B47"/>
                </a:highlight>
                <a:latin typeface="Verdana"/>
                <a:ea typeface="Verdana"/>
                <a:cs typeface="Verdana"/>
                <a:sym typeface="Verdana"/>
              </a:rPr>
              <a:t>Component based directives</a:t>
            </a:r>
            <a:endParaRPr sz="1722">
              <a:solidFill>
                <a:srgbClr val="0D0D0D"/>
              </a:solidFill>
              <a:highlight>
                <a:srgbClr val="741B47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500">
              <a:solidFill>
                <a:srgbClr val="0D0D0D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15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400"/>
              </a:spcBef>
              <a:spcAft>
                <a:spcPts val="1200"/>
              </a:spcAft>
              <a:buNone/>
            </a:pP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9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8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405"/>
              <a:t>Directives are classes that add additional behavior to elements in your Angular applications.</a:t>
            </a:r>
            <a:endParaRPr sz="1405"/>
          </a:p>
          <a:p>
            <a:pPr marL="457200" lvl="0" indent="-317817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05"/>
              <a:buChar char="●"/>
            </a:pPr>
            <a:r>
              <a:rPr lang="en" sz="1235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Used to add new attributes for the existing HTML elements to change its look and behaviour.</a:t>
            </a:r>
            <a:endParaRPr sz="1235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5">
                <a:solidFill>
                  <a:srgbClr val="F1C232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1235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:- </a:t>
            </a:r>
            <a:r>
              <a:rPr lang="en" sz="127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&lt;HTMLTag [attr Directive]='value' /&gt;</a:t>
            </a:r>
            <a:endParaRPr sz="127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02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Font typeface="Verdana"/>
              <a:buChar char="●"/>
            </a:pPr>
            <a:r>
              <a:rPr lang="en" sz="1235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Used to add or remove DOM elements in the current HTML document.</a:t>
            </a:r>
            <a:endParaRPr sz="1277"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5">
                <a:solidFill>
                  <a:srgbClr val="FFD966"/>
                </a:solidFill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:-</a:t>
            </a:r>
            <a:r>
              <a:rPr lang="en" sz="127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&lt;HTMLTag [structural Directive]='value' /&gt;</a:t>
            </a:r>
            <a:endParaRPr sz="127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702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35"/>
              <a:buFont typeface="Verdana"/>
              <a:buChar char="●"/>
            </a:pPr>
            <a:r>
              <a:rPr lang="en" sz="1235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Component can be used as directives. Every component has </a:t>
            </a:r>
            <a:r>
              <a:rPr lang="en" sz="1235" b="1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Input</a:t>
            </a:r>
            <a:r>
              <a:rPr lang="en" sz="1235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" sz="1235" b="1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Output</a:t>
            </a:r>
            <a:r>
              <a:rPr lang="en" sz="1235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option to pass between component and its parent HTML elements.</a:t>
            </a:r>
            <a:endParaRPr sz="1235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35">
                <a:solidFill>
                  <a:srgbClr val="F1C232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1235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:-</a:t>
            </a:r>
            <a:r>
              <a:rPr lang="en" sz="1277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&lt;component-selector-name [input-reference]="input-value"&gt; ... &lt;/component-selector-name&gt;</a:t>
            </a:r>
            <a:endParaRPr sz="127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35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977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 sz="2000">
                <a:solidFill>
                  <a:srgbClr val="00FF00"/>
                </a:solidFill>
                <a:latin typeface="Verdana"/>
                <a:ea typeface="Verdana"/>
                <a:cs typeface="Verdana"/>
                <a:sym typeface="Verdana"/>
              </a:rPr>
              <a:t>Attribute Directives</a:t>
            </a:r>
            <a:endParaRPr sz="1700">
              <a:solidFill>
                <a:srgbClr val="00FF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20"/>
          <p:cNvSpPr txBox="1">
            <a:spLocks noGrp="1"/>
          </p:cNvSpPr>
          <p:nvPr>
            <p:ph type="body" idx="1"/>
          </p:nvPr>
        </p:nvSpPr>
        <p:spPr>
          <a:xfrm>
            <a:off x="606625" y="873875"/>
            <a:ext cx="8335800" cy="35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9725" algn="just" rtl="0">
              <a:spcBef>
                <a:spcPts val="0"/>
              </a:spcBef>
              <a:spcAft>
                <a:spcPts val="0"/>
              </a:spcAft>
              <a:buSzPts val="1750"/>
              <a:buFont typeface="Roboto"/>
              <a:buChar char="●"/>
            </a:pPr>
            <a:r>
              <a:rPr lang="en" sz="175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Attribute directives in Angular, like </a:t>
            </a:r>
            <a:r>
              <a:rPr lang="en" sz="1750">
                <a:highlight>
                  <a:srgbClr val="CC0000"/>
                </a:highlight>
                <a:latin typeface="Roboto"/>
                <a:ea typeface="Roboto"/>
                <a:cs typeface="Roboto"/>
                <a:sym typeface="Roboto"/>
              </a:rPr>
              <a:t>NgStyle, NgClass, and NgModel,</a:t>
            </a:r>
            <a:r>
              <a:rPr lang="en" sz="175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modify the appearance or behavior of DOM elements or components. NgModel facilitates two-way data binding, keeping data and input values synchronized.</a:t>
            </a:r>
            <a:endParaRPr sz="175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          Systax:-</a:t>
            </a:r>
            <a:r>
              <a:rPr lang="en" sz="1750" b="1">
                <a:solidFill>
                  <a:srgbClr val="C41A1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[directiveName]="value";</a:t>
            </a:r>
            <a:endParaRPr sz="1750" b="1">
              <a:solidFill>
                <a:srgbClr val="C41A1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 b="1">
                <a:solidFill>
                  <a:srgbClr val="C41A16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Ngclass                 NgStyle                 NgModel</a:t>
            </a:r>
            <a:endParaRPr sz="1750" b="1">
              <a:solidFill>
                <a:srgbClr val="C41A1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750" b="1">
              <a:solidFill>
                <a:srgbClr val="C41A16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86" name="Google Shape;186;p20"/>
          <p:cNvSpPr/>
          <p:nvPr/>
        </p:nvSpPr>
        <p:spPr>
          <a:xfrm>
            <a:off x="118775" y="2856975"/>
            <a:ext cx="2665200" cy="2184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ngClass</a:t>
            </a: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is used to add or remove CSS classes in HTML elements.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1C232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13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:-</a:t>
            </a:r>
            <a:endParaRPr sz="13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&lt;some-element [</a:t>
            </a:r>
            <a:r>
              <a:rPr lang="en" sz="1300">
                <a:solidFill>
                  <a:srgbClr val="C41A16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ngClass</a:t>
            </a:r>
            <a:r>
              <a:rPr lang="en" sz="1300">
                <a:solidFill>
                  <a:srgbClr val="C41A16"/>
                </a:solidFill>
                <a:latin typeface="Roboto Mono"/>
                <a:ea typeface="Roboto Mono"/>
                <a:cs typeface="Roboto Mono"/>
                <a:sym typeface="Roboto Mono"/>
              </a:rPr>
              <a:t>]="'first second'"&gt;...&lt;/some-element&gt;</a:t>
            </a:r>
            <a:endParaRPr sz="1300">
              <a:solidFill>
                <a:srgbClr val="C41A16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7" name="Google Shape;187;p20"/>
          <p:cNvSpPr/>
          <p:nvPr/>
        </p:nvSpPr>
        <p:spPr>
          <a:xfrm>
            <a:off x="2960950" y="2899425"/>
            <a:ext cx="2994000" cy="21846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ngStyle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directive is used to add dynamic styles. Below example is used to apply blue color to the paragraph.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1C232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:-</a:t>
            </a:r>
            <a:endParaRPr sz="1200">
              <a:solidFill>
                <a:schemeClr val="lt1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&lt;p [ngStyle]="{'color': 'blue', 'font-size': '14px'}"&gt; </a:t>
            </a:r>
            <a:endParaRPr sz="1200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   paragraph style is applied using ngStyle </a:t>
            </a:r>
            <a:endParaRPr sz="1200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CC0000"/>
                </a:solidFill>
              </a:rPr>
              <a:t>&lt;/p&gt;</a:t>
            </a:r>
            <a:endParaRPr sz="1200">
              <a:solidFill>
                <a:srgbClr val="CC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8" name="Google Shape;188;p20"/>
          <p:cNvSpPr/>
          <p:nvPr/>
        </p:nvSpPr>
        <p:spPr>
          <a:xfrm>
            <a:off x="6131900" y="2941875"/>
            <a:ext cx="2884500" cy="2099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NgModel It allows you to establish a connection between a data model in your component class and an input element in your template</a:t>
            </a:r>
            <a:endParaRPr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1C232"/>
                </a:solidFill>
                <a:latin typeface="Roboto Mono"/>
                <a:ea typeface="Roboto Mono"/>
                <a:cs typeface="Roboto Mono"/>
                <a:sym typeface="Roboto Mono"/>
              </a:rPr>
              <a:t>Example</a:t>
            </a:r>
            <a:r>
              <a:rPr lang="en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:-</a:t>
            </a:r>
            <a:endParaRPr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&lt;input [(</a:t>
            </a:r>
            <a:r>
              <a:rPr lang="en">
                <a:solidFill>
                  <a:srgbClr val="CC0000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ngModel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)]="name" #ctrl="</a:t>
            </a:r>
            <a:r>
              <a:rPr lang="en">
                <a:solidFill>
                  <a:srgbClr val="CC0000"/>
                </a:solidFill>
                <a:uFill>
                  <a:noFill/>
                </a:uFill>
                <a:latin typeface="Roboto Mono"/>
                <a:ea typeface="Roboto Mono"/>
                <a:cs typeface="Roboto Mono"/>
                <a:sym typeface="Roboto Mon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ngModel</a:t>
            </a:r>
            <a:r>
              <a:rPr lang="en">
                <a:solidFill>
                  <a:srgbClr val="CC000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endParaRPr>
              <a:solidFill>
                <a:srgbClr val="CC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18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0FF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Structural directives</a:t>
            </a:r>
            <a:endParaRPr sz="2100">
              <a:solidFill>
                <a:srgbClr val="00FF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1"/>
          <p:cNvSpPr txBox="1">
            <a:spLocks noGrp="1"/>
          </p:cNvSpPr>
          <p:nvPr>
            <p:ph type="body" idx="1"/>
          </p:nvPr>
        </p:nvSpPr>
        <p:spPr>
          <a:xfrm>
            <a:off x="393075" y="873850"/>
            <a:ext cx="8526600" cy="388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9650" algn="l" rtl="0">
              <a:spcBef>
                <a:spcPts val="0"/>
              </a:spcBef>
              <a:spcAft>
                <a:spcPts val="0"/>
              </a:spcAft>
              <a:buSzPts val="1434"/>
              <a:buFont typeface="Verdana"/>
              <a:buChar char="●"/>
            </a:pPr>
            <a:r>
              <a:rPr lang="en" sz="1433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Structural directives change the structure of </a:t>
            </a:r>
            <a:r>
              <a:rPr lang="en" sz="1433" b="1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DOM</a:t>
            </a:r>
            <a:r>
              <a:rPr lang="en" sz="1433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by adding or removing elements. It is denoted by @ sign with three predefined directives </a:t>
            </a:r>
            <a:r>
              <a:rPr lang="en" sz="1433" b="1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@If, @For</a:t>
            </a:r>
            <a:r>
              <a:rPr lang="en" sz="1433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lang="en" sz="1433" b="1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@Switch</a:t>
            </a:r>
            <a:r>
              <a:rPr lang="en" sz="1433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endParaRPr sz="1433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7" b="1">
                <a:solidFill>
                  <a:srgbClr val="F1C232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Example</a:t>
            </a:r>
            <a:r>
              <a:rPr lang="en" sz="1587" b="1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:- (@for)                    </a:t>
            </a:r>
            <a:r>
              <a:rPr lang="en" sz="1587" b="1">
                <a:solidFill>
                  <a:srgbClr val="F1C232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Ex</a:t>
            </a:r>
            <a:r>
              <a:rPr lang="en" sz="1587" b="1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:-(@for)                          </a:t>
            </a:r>
            <a:r>
              <a:rPr lang="en" sz="1587" b="1">
                <a:solidFill>
                  <a:srgbClr val="F1C232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Ex</a:t>
            </a:r>
            <a:r>
              <a:rPr lang="en" sz="1587" b="1"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:-(@switch)                                          </a:t>
            </a:r>
            <a:endParaRPr sz="1587" b="1"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87">
                <a:solidFill>
                  <a:srgbClr val="FF0000"/>
                </a:solidFill>
                <a:highlight>
                  <a:schemeClr val="dk1"/>
                </a:highlight>
                <a:latin typeface="Verdana"/>
                <a:ea typeface="Verdana"/>
                <a:cs typeface="Verdana"/>
                <a:sym typeface="Verdana"/>
              </a:rPr>
              <a:t>                                                                    </a:t>
            </a:r>
            <a:endParaRPr sz="1587">
              <a:solidFill>
                <a:srgbClr val="CC0000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74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</a:t>
            </a:r>
            <a:endParaRPr sz="2236" b="1">
              <a:solidFill>
                <a:srgbClr val="CC0000"/>
              </a:solidFill>
              <a:highlight>
                <a:schemeClr val="dk1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03625" y="1966200"/>
            <a:ext cx="2534700" cy="3107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@if (condition) {</a:t>
            </a:r>
            <a:endParaRPr sz="1650" b="1">
              <a:solidFill>
                <a:srgbClr val="FF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Content to render when the condition is true.</a:t>
            </a:r>
            <a:endParaRPr sz="1650" b="1">
              <a:solidFill>
                <a:srgbClr val="FF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 @else {</a:t>
            </a:r>
            <a:endParaRPr sz="1650" b="1">
              <a:solidFill>
                <a:srgbClr val="FF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Content to render when the condition is false.</a:t>
            </a:r>
            <a:endParaRPr sz="1650" b="1">
              <a:solidFill>
                <a:srgbClr val="FF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rgbClr val="FF0000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3183675" y="1966200"/>
            <a:ext cx="2587800" cy="30330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@for (item of items; track item.id) {</a:t>
            </a:r>
            <a:endParaRPr sz="1650" b="1">
              <a:solidFill>
                <a:srgbClr val="FF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{{ item.name }}</a:t>
            </a:r>
            <a:endParaRPr sz="1650" b="1">
              <a:solidFill>
                <a:srgbClr val="FF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 b="1">
                <a:solidFill>
                  <a:srgbClr val="FF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>
              <a:solidFill>
                <a:srgbClr val="FF0000"/>
              </a:solidFill>
              <a:highlight>
                <a:schemeClr val="dk1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6142500" y="1966200"/>
            <a:ext cx="2534700" cy="29694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@switch (page) {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@case (1) {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&lt;p&gt;Viewing content of first page&lt;/p&gt;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@case (2) {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&lt;p&gt;Viewing content of second page&lt;/p&gt;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@default {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   &lt;p&gt;No page selected&lt;/p&gt;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2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 b="1">
                <a:solidFill>
                  <a:srgbClr val="CC0000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50" b="1">
              <a:solidFill>
                <a:srgbClr val="CC0000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1359</Words>
  <Application>Microsoft Office PowerPoint</Application>
  <PresentationFormat>On-screen Show (16:9)</PresentationFormat>
  <Paragraphs>186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Roboto Mono</vt:lpstr>
      <vt:lpstr>Verdana</vt:lpstr>
      <vt:lpstr>Arial</vt:lpstr>
      <vt:lpstr>Montserrat</vt:lpstr>
      <vt:lpstr>Lato</vt:lpstr>
      <vt:lpstr>Roboto</vt:lpstr>
      <vt:lpstr>Courier New</vt:lpstr>
      <vt:lpstr>Focus</vt:lpstr>
      <vt:lpstr>ANGULAR-17</vt:lpstr>
      <vt:lpstr>What is Angular ?</vt:lpstr>
      <vt:lpstr>Features of Angular</vt:lpstr>
      <vt:lpstr>Component-based architecture</vt:lpstr>
      <vt:lpstr>Property and Event Binding</vt:lpstr>
      <vt:lpstr>Two-way data binding - [()]</vt:lpstr>
      <vt:lpstr>Directives Attribute directives,Structural directives,Component based directives   </vt:lpstr>
      <vt:lpstr>Attribute Directives</vt:lpstr>
      <vt:lpstr>Structural directives </vt:lpstr>
      <vt:lpstr>Pipes   </vt:lpstr>
      <vt:lpstr>Reactive Form</vt:lpstr>
      <vt:lpstr>PowerPoint Presentation</vt:lpstr>
      <vt:lpstr>Routing</vt:lpstr>
      <vt:lpstr>HTTP (Hypertext Transfer Protocol)  </vt:lpstr>
      <vt:lpstr> Material</vt:lpstr>
      <vt:lpstr>Services.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ANGULAR-17</dc:title>
  <cp:lastModifiedBy>DELL</cp:lastModifiedBy>
  <cp:revision>1</cp:revision>
  <dcterms:modified xsi:type="dcterms:W3CDTF">2024-03-07T05:44:56Z</dcterms:modified>
</cp:coreProperties>
</file>