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BB13-9E70-A6D5-F8D1-AC4BBDED7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AC3375-2D6B-98DE-F94D-CFB88E9B8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49B099-3BC2-F568-EC5A-4BC279E750DA}"/>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5" name="Footer Placeholder 4">
            <a:extLst>
              <a:ext uri="{FF2B5EF4-FFF2-40B4-BE49-F238E27FC236}">
                <a16:creationId xmlns:a16="http://schemas.microsoft.com/office/drawing/2014/main" id="{8B2EC52C-4E7C-65B9-B713-925FBB0A5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F1FD8-C2FF-D910-5886-E88B28DA81E7}"/>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55870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1F0A-842B-253B-9D5F-6D5A0FDD2B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5C595-F19A-7E43-E870-32EBD6CDE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CFCE1-17E2-FADF-9BBC-9299DA001931}"/>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5" name="Footer Placeholder 4">
            <a:extLst>
              <a:ext uri="{FF2B5EF4-FFF2-40B4-BE49-F238E27FC236}">
                <a16:creationId xmlns:a16="http://schemas.microsoft.com/office/drawing/2014/main" id="{45A7108B-F8AD-5DDF-C204-D008DDF144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5A800-92D1-7EB2-A714-9B7732DADB93}"/>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329266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F81D5-38DB-1FB1-6A5E-489EB9A80D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E49512-6ABC-D980-E797-DB3CEDE07B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21DC6-5A20-7820-E05A-8C9A76D696BE}"/>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5" name="Footer Placeholder 4">
            <a:extLst>
              <a:ext uri="{FF2B5EF4-FFF2-40B4-BE49-F238E27FC236}">
                <a16:creationId xmlns:a16="http://schemas.microsoft.com/office/drawing/2014/main" id="{D4C124FE-A5E3-9319-DEF3-8DF324ECA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1874C-3007-8E38-7B7A-A0878BD1F074}"/>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36950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065B-B5E7-D0D4-9811-2248ED336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BF2E64-296C-31EE-66BC-39824DA01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1E860-FE5B-A921-5E50-E6135B17954E}"/>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5" name="Footer Placeholder 4">
            <a:extLst>
              <a:ext uri="{FF2B5EF4-FFF2-40B4-BE49-F238E27FC236}">
                <a16:creationId xmlns:a16="http://schemas.microsoft.com/office/drawing/2014/main" id="{71DC850C-807C-426D-8111-B469EEDDD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1BB94-FCA1-B2EB-6C0A-6DCFB4DD1CF4}"/>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254568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E4C9-37C6-BFA6-3EC0-8DFC851DC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182A62-2C27-700C-1A7B-A3313CCDC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0A2F3B-E383-A064-6431-C3568C40D380}"/>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5" name="Footer Placeholder 4">
            <a:extLst>
              <a:ext uri="{FF2B5EF4-FFF2-40B4-BE49-F238E27FC236}">
                <a16:creationId xmlns:a16="http://schemas.microsoft.com/office/drawing/2014/main" id="{854606FA-7BB0-265E-576E-9A3FC0F53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D9250-D57A-4BA1-5FB3-13F3358F727B}"/>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284670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F1F-14DB-01EA-1608-7116935A5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53D360-C827-ECB6-4EF8-09EA012F2B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D4D561-4C31-67BE-8824-6CD59F685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491EE0-E29C-39AB-2A61-300771F2B716}"/>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6" name="Footer Placeholder 5">
            <a:extLst>
              <a:ext uri="{FF2B5EF4-FFF2-40B4-BE49-F238E27FC236}">
                <a16:creationId xmlns:a16="http://schemas.microsoft.com/office/drawing/2014/main" id="{FFC5B749-3379-2156-9144-BFEC1F275D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FFABE-7C1D-A202-2452-40635E0CCAA9}"/>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61957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0C03-65C2-191D-E229-484B40F01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3DDC39-90F3-9222-EF2F-5CF5C8DFD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B5059-1428-C695-6B51-702395565C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57BC99-79C1-5DAF-E590-9BCF0F3F6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4415E-9E60-38FC-1C21-7D46647F0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E3D2C7-D1D3-41E7-73D2-661552756F48}"/>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8" name="Footer Placeholder 7">
            <a:extLst>
              <a:ext uri="{FF2B5EF4-FFF2-40B4-BE49-F238E27FC236}">
                <a16:creationId xmlns:a16="http://schemas.microsoft.com/office/drawing/2014/main" id="{8B9C8508-8227-9290-C987-A2E114452E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B9CA64-553D-8DDA-808C-5A34BF196D2A}"/>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260112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A01E-AE7A-D168-5480-08629C7F89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C75396-816F-5AE8-2511-9747901669C7}"/>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4" name="Footer Placeholder 3">
            <a:extLst>
              <a:ext uri="{FF2B5EF4-FFF2-40B4-BE49-F238E27FC236}">
                <a16:creationId xmlns:a16="http://schemas.microsoft.com/office/drawing/2014/main" id="{BD9998AC-14D8-2F76-6AC3-9AD9584936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29E6F6-4E79-DD51-B4B2-3B185EDCBDD3}"/>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42330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890BE-0441-2027-289E-5F7F726BA2A0}"/>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3" name="Footer Placeholder 2">
            <a:extLst>
              <a:ext uri="{FF2B5EF4-FFF2-40B4-BE49-F238E27FC236}">
                <a16:creationId xmlns:a16="http://schemas.microsoft.com/office/drawing/2014/main" id="{D2BB2271-56FD-2A5C-A042-CD7B378CA0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C974D1-755B-BCE5-EDA3-6158A3A6D592}"/>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291536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9ABA-4675-9E08-7E27-B0DCBD095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3ECFA8-5437-E4F3-9B6F-4E2CDBBE9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7C87ED-BD21-C664-5062-332F848A3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166EB-CF9F-DFB5-A81E-83DA17315F8D}"/>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6" name="Footer Placeholder 5">
            <a:extLst>
              <a:ext uri="{FF2B5EF4-FFF2-40B4-BE49-F238E27FC236}">
                <a16:creationId xmlns:a16="http://schemas.microsoft.com/office/drawing/2014/main" id="{93B78AD7-6FBC-C734-10F7-D576823AC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9113-7F3E-B3F0-219D-5289945348B7}"/>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73267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53FF-C15C-D062-EB6B-AC1413BC9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FA15F9-1EEB-8B3C-E592-870C40880D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9E2D56-38B7-7694-8080-CD3099782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5E434-D663-BEAB-58E4-E897CDB0EFB8}"/>
              </a:ext>
            </a:extLst>
          </p:cNvPr>
          <p:cNvSpPr>
            <a:spLocks noGrp="1"/>
          </p:cNvSpPr>
          <p:nvPr>
            <p:ph type="dt" sz="half" idx="10"/>
          </p:nvPr>
        </p:nvSpPr>
        <p:spPr/>
        <p:txBody>
          <a:bodyPr/>
          <a:lstStyle/>
          <a:p>
            <a:fld id="{D0F9BFE1-0730-43AF-A915-E350D5709355}" type="datetimeFigureOut">
              <a:rPr lang="en-IN" smtClean="0"/>
              <a:t>26-02-2024</a:t>
            </a:fld>
            <a:endParaRPr lang="en-IN"/>
          </a:p>
        </p:txBody>
      </p:sp>
      <p:sp>
        <p:nvSpPr>
          <p:cNvPr id="6" name="Footer Placeholder 5">
            <a:extLst>
              <a:ext uri="{FF2B5EF4-FFF2-40B4-BE49-F238E27FC236}">
                <a16:creationId xmlns:a16="http://schemas.microsoft.com/office/drawing/2014/main" id="{BEE1FB44-6BDC-04C6-4EBC-5ECEDC913B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9F0C4F-7F52-C7AD-4227-002CFAEA469E}"/>
              </a:ext>
            </a:extLst>
          </p:cNvPr>
          <p:cNvSpPr>
            <a:spLocks noGrp="1"/>
          </p:cNvSpPr>
          <p:nvPr>
            <p:ph type="sldNum" sz="quarter" idx="12"/>
          </p:nvPr>
        </p:nvSpPr>
        <p:spPr/>
        <p:txBody>
          <a:bodyPr/>
          <a:lstStyle/>
          <a:p>
            <a:fld id="{E49817DC-7F4E-4F39-848B-D81137E9ACEB}" type="slidenum">
              <a:rPr lang="en-IN" smtClean="0"/>
              <a:t>‹#›</a:t>
            </a:fld>
            <a:endParaRPr lang="en-IN"/>
          </a:p>
        </p:txBody>
      </p:sp>
    </p:spTree>
    <p:extLst>
      <p:ext uri="{BB962C8B-B14F-4D97-AF65-F5344CB8AC3E}">
        <p14:creationId xmlns:p14="http://schemas.microsoft.com/office/powerpoint/2010/main" val="241952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470796-F4E2-77EE-E970-62623772C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359E6-A9E4-D9AC-D595-E7E2835C4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7D07F8-0E66-DAA0-F2CE-1DF08D46F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9BFE1-0730-43AF-A915-E350D5709355}" type="datetimeFigureOut">
              <a:rPr lang="en-IN" smtClean="0"/>
              <a:t>26-02-2024</a:t>
            </a:fld>
            <a:endParaRPr lang="en-IN"/>
          </a:p>
        </p:txBody>
      </p:sp>
      <p:sp>
        <p:nvSpPr>
          <p:cNvPr id="5" name="Footer Placeholder 4">
            <a:extLst>
              <a:ext uri="{FF2B5EF4-FFF2-40B4-BE49-F238E27FC236}">
                <a16:creationId xmlns:a16="http://schemas.microsoft.com/office/drawing/2014/main" id="{30A3965C-0C88-AD01-063F-298B592FF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5BFE6D-1495-AF0A-27A6-AC8256ACC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817DC-7F4E-4F39-848B-D81137E9ACEB}" type="slidenum">
              <a:rPr lang="en-IN" smtClean="0"/>
              <a:t>‹#›</a:t>
            </a:fld>
            <a:endParaRPr lang="en-IN"/>
          </a:p>
        </p:txBody>
      </p:sp>
    </p:spTree>
    <p:extLst>
      <p:ext uri="{BB962C8B-B14F-4D97-AF65-F5344CB8AC3E}">
        <p14:creationId xmlns:p14="http://schemas.microsoft.com/office/powerpoint/2010/main" val="107348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jstl-function-tags" TargetMode="External"/><Relationship Id="rId2" Type="http://schemas.openxmlformats.org/officeDocument/2006/relationships/hyperlink" Target="https://www.javatpoint.com/jstl-core-tags" TargetMode="External"/><Relationship Id="rId1" Type="http://schemas.openxmlformats.org/officeDocument/2006/relationships/slideLayout" Target="../slideLayouts/slideLayout2.xml"/><Relationship Id="rId6" Type="http://schemas.openxmlformats.org/officeDocument/2006/relationships/hyperlink" Target="https://www.javatpoint.com/jstl-sql-tags" TargetMode="External"/><Relationship Id="rId5" Type="http://schemas.openxmlformats.org/officeDocument/2006/relationships/hyperlink" Target="https://www.javatpoint.com/jstl-xml-tags" TargetMode="External"/><Relationship Id="rId4" Type="http://schemas.openxmlformats.org/officeDocument/2006/relationships/hyperlink" Target="https://www.javatpoint.com/jstl-formatting-tags"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javatpoint.com/jstl-core-choose-when-otherwise-tag" TargetMode="External"/><Relationship Id="rId13" Type="http://schemas.openxmlformats.org/officeDocument/2006/relationships/hyperlink" Target="https://www.javatpoint.com/jstl-core-url-tag" TargetMode="External"/><Relationship Id="rId3" Type="http://schemas.openxmlformats.org/officeDocument/2006/relationships/hyperlink" Target="https://www.javatpoint.com/jstl-core-import-tag" TargetMode="External"/><Relationship Id="rId7" Type="http://schemas.openxmlformats.org/officeDocument/2006/relationships/hyperlink" Target="https://www.javatpoint.com/jstl-core-if-tag" TargetMode="External"/><Relationship Id="rId12" Type="http://schemas.openxmlformats.org/officeDocument/2006/relationships/hyperlink" Target="https://www.javatpoint.com/jstl-core-redirect-tag" TargetMode="External"/><Relationship Id="rId2" Type="http://schemas.openxmlformats.org/officeDocument/2006/relationships/hyperlink" Target="https://www.javatpoint.com/jstl-core-out-tag" TargetMode="External"/><Relationship Id="rId1" Type="http://schemas.openxmlformats.org/officeDocument/2006/relationships/slideLayout" Target="../slideLayouts/slideLayout2.xml"/><Relationship Id="rId6" Type="http://schemas.openxmlformats.org/officeDocument/2006/relationships/hyperlink" Target="https://www.javatpoint.com/jstl-core-catch-tag" TargetMode="External"/><Relationship Id="rId11" Type="http://schemas.openxmlformats.org/officeDocument/2006/relationships/hyperlink" Target="https://www.javatpoint.com/jstl-core-param-tag" TargetMode="External"/><Relationship Id="rId5" Type="http://schemas.openxmlformats.org/officeDocument/2006/relationships/hyperlink" Target="https://www.javatpoint.com/jstl-core-remove-tag" TargetMode="External"/><Relationship Id="rId10" Type="http://schemas.openxmlformats.org/officeDocument/2006/relationships/hyperlink" Target="https://www.javatpoint.com/jstl-core-forTokens" TargetMode="External"/><Relationship Id="rId4" Type="http://schemas.openxmlformats.org/officeDocument/2006/relationships/hyperlink" Target="https://www.javatpoint.com/jstl-core-set-tag" TargetMode="External"/><Relationship Id="rId9" Type="http://schemas.openxmlformats.org/officeDocument/2006/relationships/hyperlink" Target="https://www.javatpoint.com/jstl-core-forEach-tag"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javatpoint.com/jstl-fn-startswith-function" TargetMode="External"/><Relationship Id="rId13" Type="http://schemas.openxmlformats.org/officeDocument/2006/relationships/hyperlink" Target="https://www.javatpoint.com/jstl-fn-substringafter-function" TargetMode="External"/><Relationship Id="rId3" Type="http://schemas.openxmlformats.org/officeDocument/2006/relationships/hyperlink" Target="https://www.javatpoint.com/jstl-fn-contains-ignorecase-function" TargetMode="External"/><Relationship Id="rId7" Type="http://schemas.openxmlformats.org/officeDocument/2006/relationships/hyperlink" Target="https://www.javatpoint.com/jstl-fn-trim-function" TargetMode="External"/><Relationship Id="rId12" Type="http://schemas.openxmlformats.org/officeDocument/2006/relationships/hyperlink" Target="https://www.javatpoint.com/jstl-fn-substring-function" TargetMode="External"/><Relationship Id="rId2" Type="http://schemas.openxmlformats.org/officeDocument/2006/relationships/hyperlink" Target="https://www.javatpoint.com/jstl-fn-contains-function" TargetMode="External"/><Relationship Id="rId16" Type="http://schemas.openxmlformats.org/officeDocument/2006/relationships/hyperlink" Target="https://www.javatpoint.com/jstl-fn-replace-function" TargetMode="External"/><Relationship Id="rId1" Type="http://schemas.openxmlformats.org/officeDocument/2006/relationships/slideLayout" Target="../slideLayouts/slideLayout2.xml"/><Relationship Id="rId6" Type="http://schemas.openxmlformats.org/officeDocument/2006/relationships/hyperlink" Target="https://www.javatpoint.com/jstl-fn-indexof-function" TargetMode="External"/><Relationship Id="rId11" Type="http://schemas.openxmlformats.org/officeDocument/2006/relationships/hyperlink" Target="https://www.javatpoint.com/jstl-fn-touppercase-function" TargetMode="External"/><Relationship Id="rId5" Type="http://schemas.openxmlformats.org/officeDocument/2006/relationships/hyperlink" Target="https://www.javatpoint.com/jstl-fn-escapexml-function" TargetMode="External"/><Relationship Id="rId15" Type="http://schemas.openxmlformats.org/officeDocument/2006/relationships/hyperlink" Target="https://www.javatpoint.com/jstl-fn-length-function" TargetMode="External"/><Relationship Id="rId10" Type="http://schemas.openxmlformats.org/officeDocument/2006/relationships/hyperlink" Target="https://www.javatpoint.com/jstl-fn-tolowercase-function" TargetMode="External"/><Relationship Id="rId4" Type="http://schemas.openxmlformats.org/officeDocument/2006/relationships/hyperlink" Target="https://www.javatpoint.com/jstl-fn-endwidth-function" TargetMode="External"/><Relationship Id="rId9" Type="http://schemas.openxmlformats.org/officeDocument/2006/relationships/hyperlink" Target="https://www.javatpoint.com/jstl-fn-split-function" TargetMode="External"/><Relationship Id="rId14" Type="http://schemas.openxmlformats.org/officeDocument/2006/relationships/hyperlink" Target="https://www.javatpoint.com/jstl-fn-substringbefore-function"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javatpoint.com/jstl-fmt-message-tag" TargetMode="External"/><Relationship Id="rId3" Type="http://schemas.openxmlformats.org/officeDocument/2006/relationships/hyperlink" Target="https://www.javatpoint.com/jstl-fmt-timezone-tag" TargetMode="External"/><Relationship Id="rId7" Type="http://schemas.openxmlformats.org/officeDocument/2006/relationships/hyperlink" Target="https://www.javatpoint.com/jstl-fmt-setbundle-tag" TargetMode="External"/><Relationship Id="rId2" Type="http://schemas.openxmlformats.org/officeDocument/2006/relationships/hyperlink" Target="https://www.javatpoint.com/jstl-fmt-parsenumber-tag" TargetMode="External"/><Relationship Id="rId1" Type="http://schemas.openxmlformats.org/officeDocument/2006/relationships/slideLayout" Target="../slideLayouts/slideLayout2.xml"/><Relationship Id="rId6" Type="http://schemas.openxmlformats.org/officeDocument/2006/relationships/hyperlink" Target="https://www.javatpoint.com/jstl-fmt-bundle-tag" TargetMode="External"/><Relationship Id="rId5" Type="http://schemas.openxmlformats.org/officeDocument/2006/relationships/hyperlink" Target="https://www.javatpoint.com/jstl-fmt-parsedate-tag" TargetMode="External"/><Relationship Id="rId4" Type="http://schemas.openxmlformats.org/officeDocument/2006/relationships/hyperlink" Target="https://www.javatpoint.com/jstl-fmt-formatnumber-tag" TargetMode="External"/><Relationship Id="rId9" Type="http://schemas.openxmlformats.org/officeDocument/2006/relationships/hyperlink" Target="https://www.javatpoint.com/jstl-fmt-formatdate-tag"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javatpoint.com/jstl-xml-param-tag" TargetMode="External"/><Relationship Id="rId3" Type="http://schemas.openxmlformats.org/officeDocument/2006/relationships/hyperlink" Target="https://www.javatpoint.com/jstl-xml-parse-tag" TargetMode="External"/><Relationship Id="rId7" Type="http://schemas.openxmlformats.org/officeDocument/2006/relationships/hyperlink" Target="https://www.javatpoint.com/jstl-xml-transform-tag" TargetMode="External"/><Relationship Id="rId2" Type="http://schemas.openxmlformats.org/officeDocument/2006/relationships/hyperlink" Target="https://www.javatpoint.com/jstl-xml-out-tag" TargetMode="External"/><Relationship Id="rId1" Type="http://schemas.openxmlformats.org/officeDocument/2006/relationships/slideLayout" Target="../slideLayouts/slideLayout2.xml"/><Relationship Id="rId6" Type="http://schemas.openxmlformats.org/officeDocument/2006/relationships/hyperlink" Target="https://www.javatpoint.com/jstl-xml-if-tag" TargetMode="External"/><Relationship Id="rId5" Type="http://schemas.openxmlformats.org/officeDocument/2006/relationships/hyperlink" Target="https://www.javatpoint.com/jstl-xml-choose-when-otherwise-tag" TargetMode="External"/><Relationship Id="rId4" Type="http://schemas.openxmlformats.org/officeDocument/2006/relationships/hyperlink" Target="https://www.javatpoint.com/jstl-xml-set-ta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jstl-sql-query-tag" TargetMode="External"/><Relationship Id="rId7" Type="http://schemas.openxmlformats.org/officeDocument/2006/relationships/hyperlink" Target="https://www.javatpoint.com/jstl-sql-transaction-tag" TargetMode="External"/><Relationship Id="rId2" Type="http://schemas.openxmlformats.org/officeDocument/2006/relationships/hyperlink" Target="https://www.javatpoint.com/jstl-sql-setdatasource-tag" TargetMode="External"/><Relationship Id="rId1" Type="http://schemas.openxmlformats.org/officeDocument/2006/relationships/slideLayout" Target="../slideLayouts/slideLayout2.xml"/><Relationship Id="rId6" Type="http://schemas.openxmlformats.org/officeDocument/2006/relationships/hyperlink" Target="https://www.javatpoint.com/jstl-sql-dateparam-tag" TargetMode="External"/><Relationship Id="rId5" Type="http://schemas.openxmlformats.org/officeDocument/2006/relationships/hyperlink" Target="https://www.javatpoint.com/stl-sql-param-tag" TargetMode="External"/><Relationship Id="rId4" Type="http://schemas.openxmlformats.org/officeDocument/2006/relationships/hyperlink" Target="https://www.javatpoint.com/jstl-sql-update-ta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7DFA-0271-AF8E-5CDD-C9F7C044C8E0}"/>
              </a:ext>
            </a:extLst>
          </p:cNvPr>
          <p:cNvSpPr>
            <a:spLocks noGrp="1"/>
          </p:cNvSpPr>
          <p:nvPr>
            <p:ph type="ctrTitle"/>
          </p:nvPr>
        </p:nvSpPr>
        <p:spPr>
          <a:xfrm>
            <a:off x="3352801" y="437322"/>
            <a:ext cx="5194852" cy="808384"/>
          </a:xfrm>
        </p:spPr>
        <p:txBody>
          <a:bodyPr>
            <a:noAutofit/>
          </a:bodyPr>
          <a:lstStyle/>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SPRING MVC</a:t>
            </a:r>
            <a:endParaRPr lang="en-IN" sz="3200" b="1" dirty="0"/>
          </a:p>
        </p:txBody>
      </p:sp>
      <p:sp>
        <p:nvSpPr>
          <p:cNvPr id="3" name="Subtitle 2">
            <a:extLst>
              <a:ext uri="{FF2B5EF4-FFF2-40B4-BE49-F238E27FC236}">
                <a16:creationId xmlns:a16="http://schemas.microsoft.com/office/drawing/2014/main" id="{6C453114-DDC3-36DA-F5F2-C1E025685436}"/>
              </a:ext>
            </a:extLst>
          </p:cNvPr>
          <p:cNvSpPr>
            <a:spLocks noGrp="1"/>
          </p:cNvSpPr>
          <p:nvPr>
            <p:ph type="subTitle" idx="1"/>
          </p:nvPr>
        </p:nvSpPr>
        <p:spPr>
          <a:xfrm>
            <a:off x="1262744" y="1770743"/>
            <a:ext cx="9260114" cy="4513942"/>
          </a:xfrm>
        </p:spPr>
        <p:txBody>
          <a:bodyPr/>
          <a:lstStyle/>
          <a:p>
            <a:endParaRPr lang="en-US" dirty="0"/>
          </a:p>
        </p:txBody>
      </p:sp>
      <p:sp>
        <p:nvSpPr>
          <p:cNvPr id="4" name="Rectangle 2">
            <a:extLst>
              <a:ext uri="{FF2B5EF4-FFF2-40B4-BE49-F238E27FC236}">
                <a16:creationId xmlns:a16="http://schemas.microsoft.com/office/drawing/2014/main" id="{B6A9811D-8400-86A0-420B-D6ECB208BF0D}"/>
              </a:ext>
            </a:extLst>
          </p:cNvPr>
          <p:cNvSpPr>
            <a:spLocks noChangeArrowheads="1"/>
          </p:cNvSpPr>
          <p:nvPr/>
        </p:nvSpPr>
        <p:spPr bwMode="auto">
          <a:xfrm>
            <a:off x="4093030" y="697075"/>
            <a:ext cx="36140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5" name="Picture 1" descr="Spring MVC Tutorial">
            <a:extLst>
              <a:ext uri="{FF2B5EF4-FFF2-40B4-BE49-F238E27FC236}">
                <a16:creationId xmlns:a16="http://schemas.microsoft.com/office/drawing/2014/main" id="{AB45C71E-3F61-F5FA-F43F-6A1D61548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743" y="1770742"/>
            <a:ext cx="7953828" cy="43688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2BD8BFC-5978-6333-2F1E-FA48D4790F68}"/>
              </a:ext>
            </a:extLst>
          </p:cNvPr>
          <p:cNvSpPr>
            <a:spLocks noChangeArrowheads="1"/>
          </p:cNvSpPr>
          <p:nvPr/>
        </p:nvSpPr>
        <p:spPr bwMode="auto">
          <a:xfrm>
            <a:off x="4291294" y="3635651"/>
            <a:ext cx="957047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69984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00C76-C9DD-5B30-6F08-675A67C2FF1C}"/>
              </a:ext>
            </a:extLst>
          </p:cNvPr>
          <p:cNvSpPr>
            <a:spLocks noGrp="1"/>
          </p:cNvSpPr>
          <p:nvPr>
            <p:ph idx="1"/>
          </p:nvPr>
        </p:nvSpPr>
        <p:spPr>
          <a:xfrm>
            <a:off x="377371" y="174170"/>
            <a:ext cx="11553372" cy="6516915"/>
          </a:xfrm>
        </p:spPr>
        <p:txBody>
          <a:bodyPr>
            <a:normAutofit/>
          </a:bodyPr>
          <a:lstStyle/>
          <a:p>
            <a:pPr marL="0" indent="0">
              <a:buNone/>
            </a:pPr>
            <a:endParaRPr lang="en-US" sz="2400" b="1" dirty="0"/>
          </a:p>
          <a:p>
            <a:pPr marL="0" indent="0">
              <a:buNone/>
            </a:pPr>
            <a:endParaRPr lang="en-US" sz="2400" b="1" dirty="0"/>
          </a:p>
          <a:p>
            <a:pPr marL="0" indent="0">
              <a:buNone/>
            </a:pPr>
            <a:r>
              <a:rPr lang="en-US" sz="2400" b="1" dirty="0"/>
              <a:t>JSP Scripting Elements</a:t>
            </a:r>
          </a:p>
          <a:p>
            <a:pPr marL="0" indent="0">
              <a:buNone/>
            </a:pPr>
            <a:r>
              <a:rPr lang="en-US" sz="2000" b="0" i="0" dirty="0">
                <a:solidFill>
                  <a:srgbClr val="333333"/>
                </a:solidFill>
                <a:effectLst/>
              </a:rPr>
              <a:t>The scripting elements provides the ability to insert java code inside the </a:t>
            </a:r>
            <a:r>
              <a:rPr lang="en-US" sz="2000" b="0" i="0" dirty="0" err="1">
                <a:solidFill>
                  <a:srgbClr val="333333"/>
                </a:solidFill>
                <a:effectLst/>
              </a:rPr>
              <a:t>jsp</a:t>
            </a:r>
            <a:r>
              <a:rPr lang="en-US" sz="2000" b="0" i="0" dirty="0">
                <a:solidFill>
                  <a:srgbClr val="333333"/>
                </a:solidFill>
                <a:effectLst/>
              </a:rPr>
              <a:t>. There are three types of scripting elements:</a:t>
            </a:r>
          </a:p>
          <a:p>
            <a:pPr algn="just">
              <a:buFont typeface="Arial" panose="020B0604020202020204" pitchFamily="34" charset="0"/>
              <a:buChar char="•"/>
            </a:pPr>
            <a:r>
              <a:rPr lang="sv-SE" sz="2000" b="0" i="0" dirty="0">
                <a:solidFill>
                  <a:srgbClr val="000000"/>
                </a:solidFill>
                <a:effectLst/>
              </a:rPr>
              <a:t>scriptlet tag</a:t>
            </a:r>
          </a:p>
          <a:p>
            <a:pPr algn="just">
              <a:buFont typeface="Arial" panose="020B0604020202020204" pitchFamily="34" charset="0"/>
              <a:buChar char="•"/>
            </a:pPr>
            <a:r>
              <a:rPr lang="sv-SE" sz="2000" b="0" i="0" dirty="0">
                <a:solidFill>
                  <a:srgbClr val="000000"/>
                </a:solidFill>
                <a:effectLst/>
              </a:rPr>
              <a:t>expression tag</a:t>
            </a:r>
          </a:p>
          <a:p>
            <a:pPr algn="just">
              <a:buFont typeface="Arial" panose="020B0604020202020204" pitchFamily="34" charset="0"/>
              <a:buChar char="•"/>
            </a:pPr>
            <a:r>
              <a:rPr lang="sv-SE" sz="2000" b="0" i="0" dirty="0">
                <a:solidFill>
                  <a:srgbClr val="000000"/>
                </a:solidFill>
                <a:effectLst/>
              </a:rPr>
              <a:t>declaration tag</a:t>
            </a:r>
          </a:p>
          <a:p>
            <a:pPr algn="just">
              <a:buFont typeface="Arial" panose="020B0604020202020204" pitchFamily="34" charset="0"/>
              <a:buChar char="•"/>
            </a:pPr>
            <a:endParaRPr lang="sv-SE" sz="2000" dirty="0">
              <a:solidFill>
                <a:srgbClr val="000000"/>
              </a:solidFill>
            </a:endParaRPr>
          </a:p>
          <a:p>
            <a:pPr marL="0" indent="0" algn="just">
              <a:buNone/>
            </a:pPr>
            <a:endParaRPr lang="sv-SE" sz="2400" b="1" dirty="0">
              <a:solidFill>
                <a:srgbClr val="000000"/>
              </a:solidFill>
            </a:endParaRPr>
          </a:p>
          <a:p>
            <a:pPr marL="0" indent="0" algn="just">
              <a:buNone/>
            </a:pPr>
            <a:r>
              <a:rPr lang="sv-SE" sz="2400" b="1" i="0" dirty="0">
                <a:solidFill>
                  <a:srgbClr val="000000"/>
                </a:solidFill>
                <a:effectLst/>
              </a:rPr>
              <a:t>scriptlet tag</a:t>
            </a:r>
          </a:p>
          <a:p>
            <a:pPr algn="just"/>
            <a:r>
              <a:rPr lang="en-US" sz="2000" b="0" i="0" dirty="0">
                <a:solidFill>
                  <a:srgbClr val="333333"/>
                </a:solidFill>
                <a:effectLst/>
              </a:rPr>
              <a:t>A </a:t>
            </a:r>
            <a:r>
              <a:rPr lang="en-US" sz="2000" b="0" i="0" dirty="0" err="1">
                <a:solidFill>
                  <a:srgbClr val="333333"/>
                </a:solidFill>
                <a:effectLst/>
              </a:rPr>
              <a:t>scriptlet</a:t>
            </a:r>
            <a:r>
              <a:rPr lang="en-US" sz="2000" b="0" i="0" dirty="0">
                <a:solidFill>
                  <a:srgbClr val="333333"/>
                </a:solidFill>
                <a:effectLst/>
              </a:rPr>
              <a:t> tag is used to execute java source code in JSP. Syntax is as follows:</a:t>
            </a:r>
          </a:p>
          <a:p>
            <a:pPr marL="0" indent="0" algn="just">
              <a:buNone/>
            </a:pPr>
            <a:r>
              <a:rPr lang="en-US" sz="2000" b="0" i="0" dirty="0">
                <a:solidFill>
                  <a:srgbClr val="000000"/>
                </a:solidFill>
                <a:effectLst/>
              </a:rPr>
              <a:t>   &lt;%  java source code %&gt;  </a:t>
            </a:r>
          </a:p>
          <a:p>
            <a:pPr marL="0" indent="0" algn="just">
              <a:buNone/>
            </a:pPr>
            <a:endParaRPr lang="en-US" sz="2000" b="0" i="0" dirty="0">
              <a:solidFill>
                <a:srgbClr val="000000"/>
              </a:solidFill>
              <a:effectLst/>
            </a:endParaRPr>
          </a:p>
          <a:p>
            <a:pPr marL="0" indent="0" algn="just">
              <a:buNone/>
            </a:pPr>
            <a:endParaRPr lang="sv-SE" sz="2000" b="0" i="0" dirty="0">
              <a:solidFill>
                <a:srgbClr val="000000"/>
              </a:solidFill>
              <a:effectLst/>
            </a:endParaRPr>
          </a:p>
          <a:p>
            <a:endParaRPr lang="en-IN" sz="2000" dirty="0"/>
          </a:p>
        </p:txBody>
      </p:sp>
    </p:spTree>
    <p:extLst>
      <p:ext uri="{BB962C8B-B14F-4D97-AF65-F5344CB8AC3E}">
        <p14:creationId xmlns:p14="http://schemas.microsoft.com/office/powerpoint/2010/main" val="353860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F8C97-9579-444D-0B5C-BD71496C548F}"/>
              </a:ext>
            </a:extLst>
          </p:cNvPr>
          <p:cNvSpPr>
            <a:spLocks noGrp="1"/>
          </p:cNvSpPr>
          <p:nvPr>
            <p:ph idx="1"/>
          </p:nvPr>
        </p:nvSpPr>
        <p:spPr>
          <a:xfrm>
            <a:off x="391885" y="217714"/>
            <a:ext cx="11553371" cy="6386286"/>
          </a:xfrm>
        </p:spPr>
        <p:txBody>
          <a:bodyPr>
            <a:normAutofit/>
          </a:bodyPr>
          <a:lstStyle/>
          <a:p>
            <a:pPr marL="0" indent="0" algn="just">
              <a:buNone/>
            </a:pPr>
            <a:r>
              <a:rPr lang="en-US" sz="2400" b="1" dirty="0">
                <a:solidFill>
                  <a:srgbClr val="000000"/>
                </a:solidFill>
              </a:rPr>
              <a:t>Expression tag</a:t>
            </a:r>
          </a:p>
          <a:p>
            <a:pPr algn="just"/>
            <a:r>
              <a:rPr lang="en-US" sz="2000" b="0" i="0" dirty="0">
                <a:solidFill>
                  <a:srgbClr val="333333"/>
                </a:solidFill>
                <a:effectLst/>
              </a:rPr>
              <a:t>The code placed within </a:t>
            </a:r>
            <a:r>
              <a:rPr lang="en-US" sz="2000" b="1" i="0" dirty="0">
                <a:solidFill>
                  <a:srgbClr val="333333"/>
                </a:solidFill>
                <a:effectLst/>
              </a:rPr>
              <a:t>JSP expression tag</a:t>
            </a:r>
            <a:r>
              <a:rPr lang="en-US" sz="2000" b="0" i="0" dirty="0">
                <a:solidFill>
                  <a:srgbClr val="333333"/>
                </a:solidFill>
                <a:effectLst/>
              </a:rPr>
              <a:t> is </a:t>
            </a:r>
            <a:r>
              <a:rPr lang="en-US" sz="2000" b="0" i="1" dirty="0">
                <a:solidFill>
                  <a:srgbClr val="333333"/>
                </a:solidFill>
                <a:effectLst/>
              </a:rPr>
              <a:t>written to the output stream of the response</a:t>
            </a:r>
            <a:r>
              <a:rPr lang="en-US" sz="2000" b="0" i="0" dirty="0">
                <a:solidFill>
                  <a:srgbClr val="333333"/>
                </a:solidFill>
                <a:effectLst/>
              </a:rPr>
              <a:t>. So you need not write </a:t>
            </a:r>
            <a:r>
              <a:rPr lang="en-US" sz="2000" b="0" i="0" dirty="0" err="1">
                <a:solidFill>
                  <a:srgbClr val="333333"/>
                </a:solidFill>
                <a:effectLst/>
              </a:rPr>
              <a:t>out.print</a:t>
            </a:r>
            <a:r>
              <a:rPr lang="en-US" sz="2000" b="0" i="0" dirty="0">
                <a:solidFill>
                  <a:srgbClr val="333333"/>
                </a:solidFill>
                <a:effectLst/>
              </a:rPr>
              <a:t>() to write data. It is mainly used to print the values of variable or method.</a:t>
            </a:r>
          </a:p>
          <a:p>
            <a:pPr marL="0" indent="0" algn="just">
              <a:buNone/>
            </a:pPr>
            <a:r>
              <a:rPr lang="en-US" sz="2000" dirty="0">
                <a:solidFill>
                  <a:srgbClr val="333333"/>
                </a:solidFill>
              </a:rPr>
              <a:t>Syntax:  </a:t>
            </a:r>
            <a:r>
              <a:rPr lang="en-IN" sz="2000" b="1" i="0" dirty="0">
                <a:solidFill>
                  <a:srgbClr val="006699"/>
                </a:solidFill>
                <a:effectLst/>
              </a:rPr>
              <a:t>&lt;</a:t>
            </a:r>
            <a:r>
              <a:rPr lang="en-IN" sz="2000" b="0" i="0" dirty="0">
                <a:solidFill>
                  <a:srgbClr val="000000"/>
                </a:solidFill>
                <a:effectLst/>
              </a:rPr>
              <a:t>%=  statement %</a:t>
            </a:r>
            <a:r>
              <a:rPr lang="en-IN" sz="2000" b="1" i="0" dirty="0">
                <a:solidFill>
                  <a:srgbClr val="006699"/>
                </a:solidFill>
                <a:effectLst/>
              </a:rPr>
              <a:t>&gt;</a:t>
            </a:r>
            <a:r>
              <a:rPr lang="en-IN" sz="2000" b="0" i="0" dirty="0">
                <a:solidFill>
                  <a:srgbClr val="000000"/>
                </a:solidFill>
                <a:effectLst/>
              </a:rPr>
              <a:t>  </a:t>
            </a:r>
          </a:p>
          <a:p>
            <a:pPr marL="0" indent="0" algn="just">
              <a:buNone/>
            </a:pPr>
            <a:endParaRPr lang="sv-SE" sz="2000" dirty="0">
              <a:solidFill>
                <a:srgbClr val="000000"/>
              </a:solidFill>
            </a:endParaRPr>
          </a:p>
          <a:p>
            <a:pPr marL="0" indent="0">
              <a:buNone/>
            </a:pPr>
            <a:endParaRPr lang="en-US" sz="2400" b="1" dirty="0"/>
          </a:p>
          <a:p>
            <a:pPr marL="0" indent="0">
              <a:buNone/>
            </a:pPr>
            <a:r>
              <a:rPr lang="en-US" sz="2400" b="1" dirty="0"/>
              <a:t>Declaration</a:t>
            </a:r>
            <a:r>
              <a:rPr lang="en-US" sz="2400" dirty="0"/>
              <a:t> </a:t>
            </a:r>
            <a:r>
              <a:rPr lang="en-US" sz="2400" b="1" dirty="0"/>
              <a:t>tag</a:t>
            </a:r>
          </a:p>
          <a:p>
            <a:pPr algn="just"/>
            <a:r>
              <a:rPr lang="en-US" sz="2000" b="0" i="0" dirty="0">
                <a:solidFill>
                  <a:srgbClr val="333333"/>
                </a:solidFill>
                <a:effectLst/>
              </a:rPr>
              <a:t>The </a:t>
            </a:r>
            <a:r>
              <a:rPr lang="en-US" sz="2000" b="1" i="0" dirty="0">
                <a:solidFill>
                  <a:srgbClr val="333333"/>
                </a:solidFill>
                <a:effectLst/>
              </a:rPr>
              <a:t>JSP declaration tag</a:t>
            </a:r>
            <a:r>
              <a:rPr lang="en-US" sz="2000" b="0" i="0" dirty="0">
                <a:solidFill>
                  <a:srgbClr val="333333"/>
                </a:solidFill>
                <a:effectLst/>
              </a:rPr>
              <a:t> is used </a:t>
            </a:r>
            <a:r>
              <a:rPr lang="en-US" sz="2000" b="0" i="1" dirty="0">
                <a:solidFill>
                  <a:srgbClr val="333333"/>
                </a:solidFill>
                <a:effectLst/>
              </a:rPr>
              <a:t>to declare fields and methods</a:t>
            </a:r>
            <a:r>
              <a:rPr lang="en-US" sz="2000" b="0" i="0" dirty="0">
                <a:solidFill>
                  <a:srgbClr val="333333"/>
                </a:solidFill>
                <a:effectLst/>
              </a:rPr>
              <a:t>.</a:t>
            </a:r>
          </a:p>
          <a:p>
            <a:pPr algn="just"/>
            <a:r>
              <a:rPr lang="en-US" sz="2000" b="0" i="0" dirty="0">
                <a:solidFill>
                  <a:srgbClr val="333333"/>
                </a:solidFill>
                <a:effectLst/>
              </a:rPr>
              <a:t>The code written inside the </a:t>
            </a:r>
            <a:r>
              <a:rPr lang="en-US" sz="2000" b="0" i="0" dirty="0" err="1">
                <a:solidFill>
                  <a:srgbClr val="333333"/>
                </a:solidFill>
                <a:effectLst/>
              </a:rPr>
              <a:t>jsp</a:t>
            </a:r>
            <a:r>
              <a:rPr lang="en-US" sz="2000" b="0" i="0" dirty="0">
                <a:solidFill>
                  <a:srgbClr val="333333"/>
                </a:solidFill>
                <a:effectLst/>
              </a:rPr>
              <a:t> declaration tag is placed outside the service() method of auto generated servlet.</a:t>
            </a:r>
          </a:p>
          <a:p>
            <a:pPr algn="just"/>
            <a:r>
              <a:rPr lang="en-US" sz="2000" b="0" i="0" dirty="0">
                <a:solidFill>
                  <a:srgbClr val="333333"/>
                </a:solidFill>
                <a:effectLst/>
              </a:rPr>
              <a:t>So it doesn't get memory at each request.</a:t>
            </a:r>
          </a:p>
          <a:p>
            <a:pPr marL="0" indent="0">
              <a:buNone/>
            </a:pPr>
            <a:r>
              <a:rPr lang="en-IN" sz="2400" dirty="0"/>
              <a:t>Syntax:</a:t>
            </a:r>
          </a:p>
          <a:p>
            <a:pPr marL="0" indent="0">
              <a:buNone/>
            </a:pPr>
            <a:r>
              <a:rPr lang="en-IN" sz="2000" b="1" i="0" dirty="0">
                <a:solidFill>
                  <a:srgbClr val="006699"/>
                </a:solidFill>
                <a:effectLst/>
              </a:rPr>
              <a:t>&lt;</a:t>
            </a:r>
            <a:r>
              <a:rPr lang="en-IN" sz="2000" b="0" i="0" dirty="0">
                <a:solidFill>
                  <a:srgbClr val="000000"/>
                </a:solidFill>
                <a:effectLst/>
              </a:rPr>
              <a:t>%!  field or method declaration %</a:t>
            </a:r>
            <a:r>
              <a:rPr lang="en-IN" sz="2000" b="1" i="0" dirty="0">
                <a:solidFill>
                  <a:srgbClr val="006699"/>
                </a:solidFill>
                <a:effectLst/>
              </a:rPr>
              <a:t>&gt;</a:t>
            </a:r>
            <a:r>
              <a:rPr lang="en-IN" sz="2000" b="0" i="0" dirty="0">
                <a:solidFill>
                  <a:srgbClr val="000000"/>
                </a:solidFill>
                <a:effectLst/>
              </a:rPr>
              <a:t>  </a:t>
            </a:r>
          </a:p>
          <a:p>
            <a:pPr marL="0" indent="0">
              <a:buNone/>
            </a:pPr>
            <a:endParaRPr lang="en-IN" sz="2400" dirty="0"/>
          </a:p>
        </p:txBody>
      </p:sp>
    </p:spTree>
    <p:extLst>
      <p:ext uri="{BB962C8B-B14F-4D97-AF65-F5344CB8AC3E}">
        <p14:creationId xmlns:p14="http://schemas.microsoft.com/office/powerpoint/2010/main" val="337878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A95F0-CC73-88FF-4E09-312153C4B85A}"/>
              </a:ext>
            </a:extLst>
          </p:cNvPr>
          <p:cNvSpPr>
            <a:spLocks noGrp="1"/>
          </p:cNvSpPr>
          <p:nvPr>
            <p:ph idx="1"/>
          </p:nvPr>
        </p:nvSpPr>
        <p:spPr>
          <a:xfrm>
            <a:off x="290285" y="261257"/>
            <a:ext cx="11727543" cy="6299200"/>
          </a:xfrm>
        </p:spPr>
        <p:txBody>
          <a:bodyPr/>
          <a:lstStyle/>
          <a:p>
            <a:pPr marL="0" indent="0">
              <a:buNone/>
            </a:pPr>
            <a:r>
              <a:rPr lang="en-US" sz="2400" b="1" dirty="0"/>
              <a:t>9 Implicit objects</a:t>
            </a:r>
          </a:p>
          <a:p>
            <a:r>
              <a:rPr lang="en-US" sz="2000" dirty="0"/>
              <a:t>JSP Request</a:t>
            </a:r>
          </a:p>
          <a:p>
            <a:r>
              <a:rPr lang="en-US" sz="2000" dirty="0"/>
              <a:t>JSP Response</a:t>
            </a:r>
          </a:p>
          <a:p>
            <a:r>
              <a:rPr lang="en-US" sz="2000" dirty="0"/>
              <a:t>JSP Config</a:t>
            </a:r>
          </a:p>
          <a:p>
            <a:r>
              <a:rPr lang="en-US" sz="2000" dirty="0"/>
              <a:t>JSP Application</a:t>
            </a:r>
          </a:p>
          <a:p>
            <a:r>
              <a:rPr lang="en-US" sz="2000" dirty="0"/>
              <a:t>JSP Session</a:t>
            </a:r>
          </a:p>
          <a:p>
            <a:r>
              <a:rPr lang="en-US" sz="2000" dirty="0"/>
              <a:t>JSP </a:t>
            </a:r>
            <a:r>
              <a:rPr lang="en-US" sz="2000" dirty="0" err="1"/>
              <a:t>PageContext</a:t>
            </a:r>
            <a:endParaRPr lang="en-US" sz="2000" dirty="0"/>
          </a:p>
          <a:p>
            <a:r>
              <a:rPr lang="en-US" sz="2000" dirty="0"/>
              <a:t>JSP Page</a:t>
            </a:r>
          </a:p>
          <a:p>
            <a:r>
              <a:rPr lang="en-US" sz="2000" dirty="0"/>
              <a:t>JSP Exception</a:t>
            </a:r>
          </a:p>
          <a:p>
            <a:pPr marL="0" indent="0">
              <a:buNone/>
            </a:pPr>
            <a:endParaRPr lang="en-US" sz="2000" dirty="0"/>
          </a:p>
          <a:p>
            <a:pPr marL="0" indent="0">
              <a:buNone/>
            </a:pPr>
            <a:r>
              <a:rPr lang="en-US" sz="2400" b="1" dirty="0"/>
              <a:t>JSP Request</a:t>
            </a:r>
          </a:p>
          <a:p>
            <a:pPr algn="just"/>
            <a:r>
              <a:rPr lang="en-US" sz="2000" b="0" i="0" dirty="0">
                <a:solidFill>
                  <a:srgbClr val="333333"/>
                </a:solidFill>
                <a:effectLst/>
                <a:latin typeface="inter-regular"/>
              </a:rPr>
              <a:t>The </a:t>
            </a:r>
            <a:r>
              <a:rPr lang="en-US" sz="2000" b="1" i="0" dirty="0">
                <a:solidFill>
                  <a:srgbClr val="333333"/>
                </a:solidFill>
                <a:effectLst/>
                <a:latin typeface="inter-bold"/>
              </a:rPr>
              <a:t>JSP request</a:t>
            </a:r>
            <a:r>
              <a:rPr lang="en-US" sz="2000" b="0" i="0" dirty="0">
                <a:solidFill>
                  <a:srgbClr val="333333"/>
                </a:solidFill>
                <a:effectLst/>
                <a:latin typeface="inter-regular"/>
              </a:rPr>
              <a:t> is an implicit object of type </a:t>
            </a:r>
            <a:r>
              <a:rPr lang="en-US" sz="2000" b="0" i="0" dirty="0" err="1">
                <a:solidFill>
                  <a:srgbClr val="333333"/>
                </a:solidFill>
                <a:effectLst/>
                <a:latin typeface="inter-regular"/>
              </a:rPr>
              <a:t>HttpServletRequest</a:t>
            </a:r>
            <a:r>
              <a:rPr lang="en-US" sz="2000" b="0" i="0" dirty="0">
                <a:solidFill>
                  <a:srgbClr val="333333"/>
                </a:solidFill>
                <a:effectLst/>
                <a:latin typeface="inter-regular"/>
              </a:rPr>
              <a:t> i.e. created for each </a:t>
            </a:r>
            <a:r>
              <a:rPr lang="en-US" sz="2000" b="0" i="0" dirty="0" err="1">
                <a:solidFill>
                  <a:srgbClr val="333333"/>
                </a:solidFill>
                <a:effectLst/>
                <a:latin typeface="inter-regular"/>
              </a:rPr>
              <a:t>jsp</a:t>
            </a:r>
            <a:r>
              <a:rPr lang="en-US" sz="2000" b="0" i="0" dirty="0">
                <a:solidFill>
                  <a:srgbClr val="333333"/>
                </a:solidFill>
                <a:effectLst/>
                <a:latin typeface="inter-regular"/>
              </a:rPr>
              <a:t> request by the web container. It can be used to get request information such as parameter, header information, remote address, server name, server port, content type, character encoding etc.</a:t>
            </a:r>
          </a:p>
          <a:p>
            <a:pPr algn="just"/>
            <a:r>
              <a:rPr lang="en-US" sz="2000" b="0" i="0" dirty="0">
                <a:solidFill>
                  <a:srgbClr val="333333"/>
                </a:solidFill>
                <a:effectLst/>
                <a:latin typeface="inter-regular"/>
              </a:rPr>
              <a:t>It can also be used to set, get and remove attributes from the </a:t>
            </a:r>
            <a:r>
              <a:rPr lang="en-US" sz="2000" b="0" i="0" dirty="0" err="1">
                <a:solidFill>
                  <a:srgbClr val="333333"/>
                </a:solidFill>
                <a:effectLst/>
                <a:latin typeface="inter-regular"/>
              </a:rPr>
              <a:t>jsp</a:t>
            </a:r>
            <a:r>
              <a:rPr lang="en-US" sz="2000" b="0" i="0" dirty="0">
                <a:solidFill>
                  <a:srgbClr val="333333"/>
                </a:solidFill>
                <a:effectLst/>
                <a:latin typeface="inter-regular"/>
              </a:rPr>
              <a:t> request scope.</a:t>
            </a:r>
          </a:p>
          <a:p>
            <a:pPr algn="just"/>
            <a:endParaRPr lang="en-US" sz="2000" dirty="0">
              <a:solidFill>
                <a:srgbClr val="333333"/>
              </a:solidFill>
              <a:latin typeface="inter-regular"/>
            </a:endParaRPr>
          </a:p>
          <a:p>
            <a:endParaRPr lang="en-US" sz="2000" dirty="0"/>
          </a:p>
          <a:p>
            <a:endParaRPr lang="en-US" sz="2000" dirty="0"/>
          </a:p>
          <a:p>
            <a:endParaRPr lang="en-US" sz="2000" dirty="0"/>
          </a:p>
          <a:p>
            <a:pPr marL="0" indent="0">
              <a:buNone/>
            </a:pPr>
            <a:endParaRPr lang="en-US" sz="2000" dirty="0"/>
          </a:p>
          <a:p>
            <a:endParaRPr lang="en-IN" b="1" dirty="0"/>
          </a:p>
        </p:txBody>
      </p:sp>
    </p:spTree>
    <p:extLst>
      <p:ext uri="{BB962C8B-B14F-4D97-AF65-F5344CB8AC3E}">
        <p14:creationId xmlns:p14="http://schemas.microsoft.com/office/powerpoint/2010/main" val="57168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B370C-F299-9589-B2E6-367C2ED9C611}"/>
              </a:ext>
            </a:extLst>
          </p:cNvPr>
          <p:cNvSpPr>
            <a:spLocks noGrp="1"/>
          </p:cNvSpPr>
          <p:nvPr>
            <p:ph idx="1"/>
          </p:nvPr>
        </p:nvSpPr>
        <p:spPr>
          <a:xfrm>
            <a:off x="261257" y="275771"/>
            <a:ext cx="11698514" cy="6371772"/>
          </a:xfrm>
        </p:spPr>
        <p:txBody>
          <a:bodyPr>
            <a:normAutofit lnSpcReduction="10000"/>
          </a:bodyPr>
          <a:lstStyle/>
          <a:p>
            <a:pPr marL="0" indent="0" algn="just">
              <a:buNone/>
            </a:pPr>
            <a:r>
              <a:rPr lang="en-US" sz="2400" b="1" i="0" dirty="0">
                <a:solidFill>
                  <a:srgbClr val="333333"/>
                </a:solidFill>
                <a:effectLst/>
              </a:rPr>
              <a:t>JSP Response</a:t>
            </a:r>
          </a:p>
          <a:p>
            <a:pPr algn="just"/>
            <a:r>
              <a:rPr lang="en-US" sz="2000" b="0" i="0" dirty="0">
                <a:solidFill>
                  <a:srgbClr val="333333"/>
                </a:solidFill>
                <a:effectLst/>
              </a:rPr>
              <a:t>In JSP, response is an implicit object of type </a:t>
            </a:r>
            <a:r>
              <a:rPr lang="en-US" sz="2000" b="0" i="0" dirty="0" err="1">
                <a:solidFill>
                  <a:srgbClr val="333333"/>
                </a:solidFill>
                <a:effectLst/>
              </a:rPr>
              <a:t>HttpServletResponse</a:t>
            </a:r>
            <a:r>
              <a:rPr lang="en-US" sz="2000" b="0" i="0" dirty="0">
                <a:solidFill>
                  <a:srgbClr val="333333"/>
                </a:solidFill>
                <a:effectLst/>
              </a:rPr>
              <a:t>. The instance of </a:t>
            </a:r>
            <a:r>
              <a:rPr lang="en-US" sz="2000" b="0" i="0" dirty="0" err="1">
                <a:solidFill>
                  <a:srgbClr val="333333"/>
                </a:solidFill>
                <a:effectLst/>
              </a:rPr>
              <a:t>HttpServletResponse</a:t>
            </a:r>
            <a:r>
              <a:rPr lang="en-US" sz="2000" b="0" i="0" dirty="0">
                <a:solidFill>
                  <a:srgbClr val="333333"/>
                </a:solidFill>
                <a:effectLst/>
              </a:rPr>
              <a:t> is created by the web container for each </a:t>
            </a:r>
            <a:r>
              <a:rPr lang="en-US" sz="2000" b="0" i="0" dirty="0" err="1">
                <a:solidFill>
                  <a:srgbClr val="333333"/>
                </a:solidFill>
                <a:effectLst/>
              </a:rPr>
              <a:t>jsp</a:t>
            </a:r>
            <a:r>
              <a:rPr lang="en-US" sz="2000" b="0" i="0" dirty="0">
                <a:solidFill>
                  <a:srgbClr val="333333"/>
                </a:solidFill>
                <a:effectLst/>
              </a:rPr>
              <a:t> request.</a:t>
            </a:r>
          </a:p>
          <a:p>
            <a:pPr algn="just"/>
            <a:r>
              <a:rPr lang="en-US" sz="2000" b="0" i="0" dirty="0">
                <a:solidFill>
                  <a:srgbClr val="333333"/>
                </a:solidFill>
                <a:effectLst/>
              </a:rPr>
              <a:t>It can be used to add or manipulate response such as redirect response to another resource, send error etc.</a:t>
            </a:r>
          </a:p>
          <a:p>
            <a:pPr marL="0" indent="0" algn="just">
              <a:buNone/>
            </a:pPr>
            <a:endParaRPr lang="en-US" sz="2000" b="1" i="0" dirty="0">
              <a:solidFill>
                <a:srgbClr val="333333"/>
              </a:solidFill>
              <a:effectLst/>
            </a:endParaRPr>
          </a:p>
          <a:p>
            <a:pPr marL="0" indent="0">
              <a:buNone/>
            </a:pPr>
            <a:r>
              <a:rPr lang="en-US" sz="2800" b="1" i="0" dirty="0">
                <a:solidFill>
                  <a:srgbClr val="333333"/>
                </a:solidFill>
                <a:effectLst/>
              </a:rPr>
              <a:t>JSP Config</a:t>
            </a:r>
          </a:p>
          <a:p>
            <a:pPr algn="just"/>
            <a:r>
              <a:rPr lang="en-US" sz="2000" b="0" i="0" dirty="0">
                <a:solidFill>
                  <a:srgbClr val="333333"/>
                </a:solidFill>
                <a:effectLst/>
              </a:rPr>
              <a:t>In JSP, config is an implicit object of type </a:t>
            </a:r>
            <a:r>
              <a:rPr lang="en-US" sz="2000" b="0" i="1" dirty="0" err="1">
                <a:solidFill>
                  <a:srgbClr val="333333"/>
                </a:solidFill>
                <a:effectLst/>
              </a:rPr>
              <a:t>ServletConfig</a:t>
            </a:r>
            <a:r>
              <a:rPr lang="en-US" sz="2000" b="0" i="0" dirty="0">
                <a:solidFill>
                  <a:srgbClr val="333333"/>
                </a:solidFill>
                <a:effectLst/>
              </a:rPr>
              <a:t>. This object can be used to get initialization parameter for a particular JSP page. The config object is created by the web container for each </a:t>
            </a:r>
            <a:r>
              <a:rPr lang="en-US" sz="2000" b="0" i="0" dirty="0" err="1">
                <a:solidFill>
                  <a:srgbClr val="333333"/>
                </a:solidFill>
                <a:effectLst/>
              </a:rPr>
              <a:t>jsp</a:t>
            </a:r>
            <a:r>
              <a:rPr lang="en-US" sz="2000" b="0" i="0" dirty="0">
                <a:solidFill>
                  <a:srgbClr val="333333"/>
                </a:solidFill>
                <a:effectLst/>
              </a:rPr>
              <a:t> page.</a:t>
            </a:r>
          </a:p>
          <a:p>
            <a:pPr algn="just"/>
            <a:r>
              <a:rPr lang="en-US" sz="2000" b="0" i="0" dirty="0">
                <a:solidFill>
                  <a:srgbClr val="333333"/>
                </a:solidFill>
                <a:effectLst/>
              </a:rPr>
              <a:t>Generally, it is used to get initialization parameter from the web.xml file.</a:t>
            </a:r>
          </a:p>
          <a:p>
            <a:pPr marL="0" indent="0" algn="just">
              <a:buNone/>
            </a:pPr>
            <a:endParaRPr lang="en-US" sz="2000" b="0" i="0" dirty="0">
              <a:solidFill>
                <a:srgbClr val="333333"/>
              </a:solidFill>
              <a:effectLst/>
            </a:endParaRPr>
          </a:p>
          <a:p>
            <a:pPr marL="0" indent="0">
              <a:buNone/>
            </a:pPr>
            <a:r>
              <a:rPr lang="en-US" sz="2400" b="1" i="0" dirty="0">
                <a:solidFill>
                  <a:srgbClr val="333333"/>
                </a:solidFill>
                <a:effectLst/>
              </a:rPr>
              <a:t>JSP Application</a:t>
            </a:r>
          </a:p>
          <a:p>
            <a:pPr algn="just"/>
            <a:r>
              <a:rPr lang="en-US" sz="2000" b="0" i="0" dirty="0">
                <a:solidFill>
                  <a:srgbClr val="333333"/>
                </a:solidFill>
                <a:effectLst/>
              </a:rPr>
              <a:t>In JSP, application is an implicit object of type </a:t>
            </a:r>
            <a:r>
              <a:rPr lang="en-US" sz="2000" b="0" i="1" dirty="0" err="1">
                <a:solidFill>
                  <a:srgbClr val="333333"/>
                </a:solidFill>
                <a:effectLst/>
              </a:rPr>
              <a:t>ServletContext</a:t>
            </a:r>
            <a:r>
              <a:rPr lang="en-US" sz="2000" b="0" i="0" dirty="0">
                <a:solidFill>
                  <a:srgbClr val="333333"/>
                </a:solidFill>
                <a:effectLst/>
              </a:rPr>
              <a:t>.</a:t>
            </a:r>
          </a:p>
          <a:p>
            <a:pPr algn="just"/>
            <a:r>
              <a:rPr lang="en-US" sz="2000" b="0" i="0" dirty="0">
                <a:solidFill>
                  <a:srgbClr val="333333"/>
                </a:solidFill>
                <a:effectLst/>
              </a:rPr>
              <a:t>The instance of </a:t>
            </a:r>
            <a:r>
              <a:rPr lang="en-US" sz="2000" b="0" i="0" dirty="0" err="1">
                <a:solidFill>
                  <a:srgbClr val="333333"/>
                </a:solidFill>
                <a:effectLst/>
              </a:rPr>
              <a:t>ServletContext</a:t>
            </a:r>
            <a:r>
              <a:rPr lang="en-US" sz="2000" b="0" i="0" dirty="0">
                <a:solidFill>
                  <a:srgbClr val="333333"/>
                </a:solidFill>
                <a:effectLst/>
              </a:rPr>
              <a:t> is created only once by the web container when application or project is deployed on the server.</a:t>
            </a:r>
          </a:p>
          <a:p>
            <a:pPr algn="just"/>
            <a:r>
              <a:rPr lang="en-US" sz="2000" b="0" i="0" dirty="0">
                <a:solidFill>
                  <a:srgbClr val="333333"/>
                </a:solidFill>
                <a:effectLst/>
              </a:rPr>
              <a:t>This object can be used to get initialization parameter from </a:t>
            </a:r>
            <a:r>
              <a:rPr lang="en-US" sz="2000" b="0" i="0" dirty="0" err="1">
                <a:solidFill>
                  <a:srgbClr val="333333"/>
                </a:solidFill>
                <a:effectLst/>
              </a:rPr>
              <a:t>configuaration</a:t>
            </a:r>
            <a:r>
              <a:rPr lang="en-US" sz="2000" b="0" i="0" dirty="0">
                <a:solidFill>
                  <a:srgbClr val="333333"/>
                </a:solidFill>
                <a:effectLst/>
              </a:rPr>
              <a:t> file (web.xml). It can also be used to get, set or remove attribute from the application scope.</a:t>
            </a:r>
          </a:p>
          <a:p>
            <a:pPr algn="just"/>
            <a:r>
              <a:rPr lang="en-US" sz="2000" b="0" i="0" dirty="0">
                <a:solidFill>
                  <a:srgbClr val="333333"/>
                </a:solidFill>
                <a:effectLst/>
              </a:rPr>
              <a:t>This initialization parameter can be used by all </a:t>
            </a:r>
            <a:r>
              <a:rPr lang="en-US" sz="2000" b="0" i="0" dirty="0" err="1">
                <a:solidFill>
                  <a:srgbClr val="333333"/>
                </a:solidFill>
                <a:effectLst/>
              </a:rPr>
              <a:t>jsp</a:t>
            </a:r>
            <a:r>
              <a:rPr lang="en-US" sz="2000" b="0" i="0" dirty="0">
                <a:solidFill>
                  <a:srgbClr val="333333"/>
                </a:solidFill>
                <a:effectLst/>
              </a:rPr>
              <a:t> pages.</a:t>
            </a:r>
          </a:p>
          <a:p>
            <a:pPr marL="0" indent="0" algn="just">
              <a:buNone/>
            </a:pPr>
            <a:endParaRPr lang="en-US" sz="2000" dirty="0">
              <a:solidFill>
                <a:srgbClr val="333333"/>
              </a:solidFill>
            </a:endParaRPr>
          </a:p>
          <a:p>
            <a:pPr algn="just"/>
            <a:endParaRPr lang="en-US" sz="2000" b="0" i="0" dirty="0">
              <a:solidFill>
                <a:srgbClr val="333333"/>
              </a:solidFill>
              <a:effectLst/>
            </a:endParaRPr>
          </a:p>
          <a:p>
            <a:pPr marL="0" indent="0">
              <a:buNone/>
            </a:pPr>
            <a:endParaRPr lang="en-US" sz="2800" b="1" i="0" dirty="0">
              <a:solidFill>
                <a:srgbClr val="333333"/>
              </a:solidFill>
              <a:effectLst/>
            </a:endParaRPr>
          </a:p>
          <a:p>
            <a:pPr marL="0" indent="0">
              <a:buNone/>
            </a:pPr>
            <a:endParaRPr lang="en-US" sz="2800" b="1" dirty="0"/>
          </a:p>
          <a:p>
            <a:pPr marL="0" indent="0">
              <a:buNone/>
            </a:pPr>
            <a:endParaRPr lang="en-IN" dirty="0"/>
          </a:p>
        </p:txBody>
      </p:sp>
    </p:spTree>
    <p:extLst>
      <p:ext uri="{BB962C8B-B14F-4D97-AF65-F5344CB8AC3E}">
        <p14:creationId xmlns:p14="http://schemas.microsoft.com/office/powerpoint/2010/main" val="199567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17850-21A7-D856-C99C-97C2250B1C4B}"/>
              </a:ext>
            </a:extLst>
          </p:cNvPr>
          <p:cNvSpPr>
            <a:spLocks noGrp="1"/>
          </p:cNvSpPr>
          <p:nvPr>
            <p:ph idx="1"/>
          </p:nvPr>
        </p:nvSpPr>
        <p:spPr>
          <a:xfrm>
            <a:off x="116113" y="362856"/>
            <a:ext cx="11901715" cy="6357257"/>
          </a:xfrm>
        </p:spPr>
        <p:txBody>
          <a:bodyPr>
            <a:normAutofit/>
          </a:bodyPr>
          <a:lstStyle/>
          <a:p>
            <a:pPr marL="0" indent="0" algn="just">
              <a:buNone/>
            </a:pPr>
            <a:r>
              <a:rPr lang="en-US" sz="2400" b="1" i="0" dirty="0">
                <a:solidFill>
                  <a:srgbClr val="333333"/>
                </a:solidFill>
                <a:effectLst/>
              </a:rPr>
              <a:t>JSP Session</a:t>
            </a:r>
          </a:p>
          <a:p>
            <a:pPr marL="0" indent="0" algn="just">
              <a:buNone/>
            </a:pPr>
            <a:r>
              <a:rPr lang="en-US" sz="2000" b="0" i="0" dirty="0">
                <a:solidFill>
                  <a:srgbClr val="333333"/>
                </a:solidFill>
                <a:effectLst/>
              </a:rPr>
              <a:t>In JSP, session is an implicit object of type </a:t>
            </a:r>
            <a:r>
              <a:rPr lang="en-US" sz="2000" b="0" i="0" dirty="0" err="1">
                <a:solidFill>
                  <a:srgbClr val="333333"/>
                </a:solidFill>
                <a:effectLst/>
              </a:rPr>
              <a:t>HttpSession.The</a:t>
            </a:r>
            <a:r>
              <a:rPr lang="en-US" sz="2000" b="0" i="0" dirty="0">
                <a:solidFill>
                  <a:srgbClr val="333333"/>
                </a:solidFill>
                <a:effectLst/>
              </a:rPr>
              <a:t> Java developer can use this object to </a:t>
            </a:r>
            <a:r>
              <a:rPr lang="en-US" sz="2000" b="0" i="0" dirty="0" err="1">
                <a:solidFill>
                  <a:srgbClr val="333333"/>
                </a:solidFill>
                <a:effectLst/>
              </a:rPr>
              <a:t>set,get</a:t>
            </a:r>
            <a:r>
              <a:rPr lang="en-US" sz="2000" b="0" i="0" dirty="0">
                <a:solidFill>
                  <a:srgbClr val="333333"/>
                </a:solidFill>
                <a:effectLst/>
              </a:rPr>
              <a:t> or remove attribute or to get session information.</a:t>
            </a:r>
          </a:p>
          <a:p>
            <a:pPr marL="0" indent="0" algn="just">
              <a:buNone/>
            </a:pPr>
            <a:endParaRPr lang="en-US" sz="2000" dirty="0">
              <a:solidFill>
                <a:srgbClr val="333333"/>
              </a:solidFill>
            </a:endParaRPr>
          </a:p>
          <a:p>
            <a:pPr marL="0" indent="0">
              <a:buNone/>
            </a:pPr>
            <a:r>
              <a:rPr lang="en-US" sz="2400" b="1" dirty="0"/>
              <a:t>JSP </a:t>
            </a:r>
            <a:r>
              <a:rPr lang="en-US" sz="2400" b="1" dirty="0" err="1"/>
              <a:t>PageContext</a:t>
            </a:r>
            <a:endParaRPr lang="en-US" sz="2400" b="1" dirty="0"/>
          </a:p>
          <a:p>
            <a:pPr marL="0" indent="0">
              <a:buNone/>
            </a:pPr>
            <a:r>
              <a:rPr lang="en-US" sz="2000" b="0" i="0" dirty="0">
                <a:solidFill>
                  <a:srgbClr val="333333"/>
                </a:solidFill>
                <a:effectLst/>
              </a:rPr>
              <a:t>In JSP, </a:t>
            </a:r>
            <a:r>
              <a:rPr lang="en-US" sz="2000" b="0" i="0" dirty="0" err="1">
                <a:solidFill>
                  <a:srgbClr val="333333"/>
                </a:solidFill>
                <a:effectLst/>
              </a:rPr>
              <a:t>pageContext</a:t>
            </a:r>
            <a:r>
              <a:rPr lang="en-US" sz="2000" b="0" i="0" dirty="0">
                <a:solidFill>
                  <a:srgbClr val="333333"/>
                </a:solidFill>
                <a:effectLst/>
              </a:rPr>
              <a:t> is an implicit object of type </a:t>
            </a:r>
            <a:r>
              <a:rPr lang="en-US" sz="2000" b="0" i="0" dirty="0" err="1">
                <a:solidFill>
                  <a:srgbClr val="333333"/>
                </a:solidFill>
                <a:effectLst/>
              </a:rPr>
              <a:t>PageContext</a:t>
            </a:r>
            <a:r>
              <a:rPr lang="en-US" sz="2000" b="0" i="0" dirty="0">
                <a:solidFill>
                  <a:srgbClr val="333333"/>
                </a:solidFill>
                <a:effectLst/>
              </a:rPr>
              <a:t> </a:t>
            </a:r>
            <a:r>
              <a:rPr lang="en-US" sz="2000" b="0" i="0" dirty="0" err="1">
                <a:solidFill>
                  <a:srgbClr val="333333"/>
                </a:solidFill>
                <a:effectLst/>
              </a:rPr>
              <a:t>class.The</a:t>
            </a:r>
            <a:r>
              <a:rPr lang="en-US" sz="2000" b="0" i="0" dirty="0">
                <a:solidFill>
                  <a:srgbClr val="333333"/>
                </a:solidFill>
                <a:effectLst/>
              </a:rPr>
              <a:t> </a:t>
            </a:r>
            <a:r>
              <a:rPr lang="en-US" sz="2000" b="0" i="0" dirty="0" err="1">
                <a:solidFill>
                  <a:srgbClr val="333333"/>
                </a:solidFill>
                <a:effectLst/>
              </a:rPr>
              <a:t>pageContext</a:t>
            </a:r>
            <a:r>
              <a:rPr lang="en-US" sz="2000" b="0" i="0" dirty="0">
                <a:solidFill>
                  <a:srgbClr val="333333"/>
                </a:solidFill>
                <a:effectLst/>
              </a:rPr>
              <a:t> object can be used to </a:t>
            </a:r>
            <a:r>
              <a:rPr lang="en-US" sz="2000" b="0" i="0" dirty="0" err="1">
                <a:solidFill>
                  <a:srgbClr val="333333"/>
                </a:solidFill>
                <a:effectLst/>
              </a:rPr>
              <a:t>set,get</a:t>
            </a:r>
            <a:r>
              <a:rPr lang="en-US" sz="2000" b="0" i="0" dirty="0">
                <a:solidFill>
                  <a:srgbClr val="333333"/>
                </a:solidFill>
                <a:effectLst/>
              </a:rPr>
              <a:t> or remove attribute from one of the following </a:t>
            </a:r>
            <a:r>
              <a:rPr lang="en-US" sz="2000" b="0" i="0" dirty="0" err="1">
                <a:solidFill>
                  <a:srgbClr val="333333"/>
                </a:solidFill>
                <a:effectLst/>
              </a:rPr>
              <a:t>scopes:</a:t>
            </a:r>
            <a:r>
              <a:rPr lang="en-US" sz="2000" b="0" i="0" dirty="0" err="1">
                <a:solidFill>
                  <a:srgbClr val="000000"/>
                </a:solidFill>
                <a:effectLst/>
              </a:rPr>
              <a:t>page</a:t>
            </a:r>
            <a:endParaRPr lang="en-US" sz="2000" b="0" i="0" dirty="0">
              <a:solidFill>
                <a:srgbClr val="000000"/>
              </a:solidFill>
              <a:effectLst/>
            </a:endParaRPr>
          </a:p>
          <a:p>
            <a:pPr algn="just">
              <a:buFont typeface="Arial" panose="020B0604020202020204" pitchFamily="34" charset="0"/>
              <a:buChar char="•"/>
            </a:pPr>
            <a:r>
              <a:rPr lang="en-IN" sz="2000" b="0" i="0" dirty="0">
                <a:solidFill>
                  <a:srgbClr val="000000"/>
                </a:solidFill>
                <a:effectLst/>
              </a:rPr>
              <a:t>page</a:t>
            </a:r>
          </a:p>
          <a:p>
            <a:pPr algn="just">
              <a:buFont typeface="Arial" panose="020B0604020202020204" pitchFamily="34" charset="0"/>
              <a:buChar char="•"/>
            </a:pPr>
            <a:r>
              <a:rPr lang="en-IN" sz="2000" b="0" i="0" dirty="0">
                <a:solidFill>
                  <a:srgbClr val="000000"/>
                </a:solidFill>
                <a:effectLst/>
              </a:rPr>
              <a:t>request</a:t>
            </a:r>
          </a:p>
          <a:p>
            <a:pPr algn="just">
              <a:buFont typeface="Arial" panose="020B0604020202020204" pitchFamily="34" charset="0"/>
              <a:buChar char="•"/>
            </a:pPr>
            <a:r>
              <a:rPr lang="en-IN" sz="2000" b="0" i="0" dirty="0">
                <a:solidFill>
                  <a:srgbClr val="000000"/>
                </a:solidFill>
                <a:effectLst/>
              </a:rPr>
              <a:t>session</a:t>
            </a:r>
          </a:p>
          <a:p>
            <a:pPr algn="just">
              <a:buFont typeface="Arial" panose="020B0604020202020204" pitchFamily="34" charset="0"/>
              <a:buChar char="•"/>
            </a:pPr>
            <a:r>
              <a:rPr lang="en-IN" sz="2000" b="0" i="0" dirty="0">
                <a:solidFill>
                  <a:srgbClr val="000000"/>
                </a:solidFill>
                <a:effectLst/>
              </a:rPr>
              <a:t>Application</a:t>
            </a:r>
          </a:p>
          <a:p>
            <a:pPr marL="0" indent="0" algn="just">
              <a:buNone/>
            </a:pPr>
            <a:r>
              <a:rPr lang="en-US" sz="2000" b="0" i="0" dirty="0">
                <a:solidFill>
                  <a:srgbClr val="333333"/>
                </a:solidFill>
                <a:effectLst/>
              </a:rPr>
              <a:t>In JSP, page scope is the default scope</a:t>
            </a:r>
          </a:p>
          <a:p>
            <a:pPr marL="0" indent="0" algn="just">
              <a:buNone/>
            </a:pPr>
            <a:endParaRPr lang="en-US" sz="2000" b="1" i="0" dirty="0">
              <a:solidFill>
                <a:srgbClr val="333333"/>
              </a:solidFill>
              <a:effectLst/>
            </a:endParaRPr>
          </a:p>
          <a:p>
            <a:pPr marL="0" indent="0" algn="just">
              <a:buNone/>
            </a:pPr>
            <a:endParaRPr lang="en-US" sz="2000" b="0" i="0" dirty="0">
              <a:solidFill>
                <a:srgbClr val="333333"/>
              </a:solidFill>
              <a:effectLst/>
            </a:endParaRPr>
          </a:p>
          <a:p>
            <a:pPr marL="0" indent="0">
              <a:buNone/>
            </a:pPr>
            <a:endParaRPr lang="en-US" sz="2400" b="1" i="0" dirty="0">
              <a:solidFill>
                <a:srgbClr val="333333"/>
              </a:solidFill>
              <a:effectLst/>
            </a:endParaRPr>
          </a:p>
        </p:txBody>
      </p:sp>
    </p:spTree>
    <p:extLst>
      <p:ext uri="{BB962C8B-B14F-4D97-AF65-F5344CB8AC3E}">
        <p14:creationId xmlns:p14="http://schemas.microsoft.com/office/powerpoint/2010/main" val="403124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CAB99-7DBF-0BDA-40D6-8C220537DEAC}"/>
              </a:ext>
            </a:extLst>
          </p:cNvPr>
          <p:cNvSpPr>
            <a:spLocks noGrp="1"/>
          </p:cNvSpPr>
          <p:nvPr>
            <p:ph idx="1"/>
          </p:nvPr>
        </p:nvSpPr>
        <p:spPr>
          <a:xfrm>
            <a:off x="203200" y="232228"/>
            <a:ext cx="11800114" cy="6154058"/>
          </a:xfrm>
        </p:spPr>
        <p:txBody>
          <a:bodyPr/>
          <a:lstStyle/>
          <a:p>
            <a:pPr marL="0" indent="0" algn="just">
              <a:buNone/>
            </a:pPr>
            <a:endParaRPr lang="en-US" sz="2400" b="1" dirty="0"/>
          </a:p>
          <a:p>
            <a:pPr marL="0" indent="0" algn="just">
              <a:buNone/>
            </a:pPr>
            <a:r>
              <a:rPr lang="en-US" sz="2400" b="1" dirty="0"/>
              <a:t>JSP Page</a:t>
            </a:r>
          </a:p>
          <a:p>
            <a:pPr algn="just"/>
            <a:r>
              <a:rPr lang="en-US" sz="2000" b="0" i="0" dirty="0">
                <a:solidFill>
                  <a:srgbClr val="333333"/>
                </a:solidFill>
                <a:effectLst/>
                <a:latin typeface="inter-regular"/>
              </a:rPr>
              <a:t>In JSP, page is an implicit object of type Object </a:t>
            </a:r>
            <a:r>
              <a:rPr lang="en-US" sz="2000" b="0" i="0" dirty="0" err="1">
                <a:solidFill>
                  <a:srgbClr val="333333"/>
                </a:solidFill>
                <a:effectLst/>
                <a:latin typeface="inter-regular"/>
              </a:rPr>
              <a:t>class.This</a:t>
            </a:r>
            <a:r>
              <a:rPr lang="en-US" sz="2000" b="0" i="0" dirty="0">
                <a:solidFill>
                  <a:srgbClr val="333333"/>
                </a:solidFill>
                <a:effectLst/>
                <a:latin typeface="inter-regular"/>
              </a:rPr>
              <a:t> object is assigned to the reference of auto generated servlet class.</a:t>
            </a:r>
            <a:r>
              <a:rPr lang="en-IN" sz="1400" b="0" i="0" dirty="0">
                <a:solidFill>
                  <a:srgbClr val="333333"/>
                </a:solidFill>
                <a:effectLst/>
                <a:latin typeface="inter-regular"/>
              </a:rPr>
              <a:t> </a:t>
            </a:r>
            <a:r>
              <a:rPr lang="en-IN" sz="2000" b="0" i="0" dirty="0">
                <a:solidFill>
                  <a:srgbClr val="333333"/>
                </a:solidFill>
                <a:effectLst/>
              </a:rPr>
              <a:t> It is written as:</a:t>
            </a:r>
            <a:endParaRPr lang="en-US" sz="2000" b="0" i="0" dirty="0">
              <a:solidFill>
                <a:srgbClr val="333333"/>
              </a:solidFill>
              <a:effectLst/>
            </a:endParaRPr>
          </a:p>
          <a:p>
            <a:pPr algn="just"/>
            <a:r>
              <a:rPr lang="en-IN" sz="2000" b="0" i="0" dirty="0">
                <a:solidFill>
                  <a:srgbClr val="333333"/>
                </a:solidFill>
                <a:effectLst/>
              </a:rPr>
              <a:t>Object page=this;</a:t>
            </a:r>
          </a:p>
          <a:p>
            <a:pPr algn="just"/>
            <a:endParaRPr lang="en-IN" sz="2000" dirty="0">
              <a:solidFill>
                <a:srgbClr val="333333"/>
              </a:solidFill>
            </a:endParaRPr>
          </a:p>
          <a:p>
            <a:pPr marL="0" indent="0" algn="just">
              <a:buNone/>
            </a:pPr>
            <a:endParaRPr lang="en-IN" sz="2000" b="0" i="0" dirty="0">
              <a:solidFill>
                <a:srgbClr val="333333"/>
              </a:solidFill>
              <a:effectLst/>
            </a:endParaRPr>
          </a:p>
          <a:p>
            <a:pPr marL="0" indent="0" algn="just">
              <a:buNone/>
            </a:pPr>
            <a:endParaRPr lang="en-IN" sz="2000" dirty="0">
              <a:solidFill>
                <a:srgbClr val="333333"/>
              </a:solidFill>
            </a:endParaRPr>
          </a:p>
          <a:p>
            <a:pPr marL="0" indent="0" algn="just">
              <a:buNone/>
            </a:pPr>
            <a:r>
              <a:rPr lang="en-IN" sz="2400" b="1" dirty="0">
                <a:solidFill>
                  <a:srgbClr val="333333"/>
                </a:solidFill>
              </a:rPr>
              <a:t>JSP Exception</a:t>
            </a:r>
          </a:p>
          <a:p>
            <a:pPr marL="0" indent="0" algn="just">
              <a:buNone/>
            </a:pPr>
            <a:r>
              <a:rPr lang="en-US" sz="2000" b="0" i="0" dirty="0">
                <a:solidFill>
                  <a:srgbClr val="333333"/>
                </a:solidFill>
                <a:effectLst/>
              </a:rPr>
              <a:t>In JSP, exception is an implicit object of type </a:t>
            </a:r>
            <a:r>
              <a:rPr lang="en-US" sz="2000" b="0" i="0" dirty="0" err="1">
                <a:solidFill>
                  <a:srgbClr val="333333"/>
                </a:solidFill>
                <a:effectLst/>
              </a:rPr>
              <a:t>java.lang.Throwable</a:t>
            </a:r>
            <a:r>
              <a:rPr lang="en-US" sz="2000" b="0" i="0" dirty="0">
                <a:solidFill>
                  <a:srgbClr val="333333"/>
                </a:solidFill>
                <a:effectLst/>
              </a:rPr>
              <a:t> class. This object can be used to print the exception. But it can only be used in error pages.</a:t>
            </a:r>
            <a:endParaRPr lang="en-US" sz="2000" b="1" dirty="0"/>
          </a:p>
          <a:p>
            <a:pPr algn="just"/>
            <a:endParaRPr lang="en-US" sz="2400" b="1" dirty="0"/>
          </a:p>
          <a:p>
            <a:pPr algn="just"/>
            <a:endParaRPr lang="en-US" sz="2400" b="1" dirty="0"/>
          </a:p>
          <a:p>
            <a:pPr algn="just">
              <a:buFont typeface="Arial" panose="020B0604020202020204" pitchFamily="34" charset="0"/>
              <a:buChar char="•"/>
            </a:pPr>
            <a:endParaRPr lang="en-IN" sz="2000" b="0" i="0" dirty="0">
              <a:solidFill>
                <a:srgbClr val="000000"/>
              </a:solidFill>
              <a:effectLst/>
            </a:endParaRPr>
          </a:p>
          <a:p>
            <a:pPr marL="0" indent="0">
              <a:buNone/>
            </a:pPr>
            <a:endParaRPr lang="en-US" sz="2000" b="0" i="0" dirty="0">
              <a:solidFill>
                <a:srgbClr val="333333"/>
              </a:solidFill>
              <a:effectLst/>
            </a:endParaRPr>
          </a:p>
          <a:p>
            <a:pPr marL="0" indent="0">
              <a:buNone/>
            </a:pPr>
            <a:endParaRPr lang="en-US" sz="2000" dirty="0">
              <a:solidFill>
                <a:srgbClr val="333333"/>
              </a:solidFill>
            </a:endParaRPr>
          </a:p>
          <a:p>
            <a:pPr marL="0" indent="0">
              <a:buNone/>
            </a:pPr>
            <a:endParaRPr lang="en-US" sz="2400" b="1" dirty="0"/>
          </a:p>
          <a:p>
            <a:pPr marL="0" indent="0">
              <a:buNone/>
            </a:pPr>
            <a:endParaRPr lang="en-US" sz="2400" b="1" dirty="0">
              <a:solidFill>
                <a:srgbClr val="333333"/>
              </a:solidFill>
            </a:endParaRPr>
          </a:p>
          <a:p>
            <a:pPr marL="0" indent="0">
              <a:buNone/>
            </a:pPr>
            <a:endParaRPr lang="en-US" sz="2000" b="1" dirty="0"/>
          </a:p>
          <a:p>
            <a:pPr marL="0" indent="0">
              <a:buNone/>
            </a:pPr>
            <a:endParaRPr lang="en-US" sz="2000" b="1" dirty="0"/>
          </a:p>
          <a:p>
            <a:pPr marL="0" indent="0">
              <a:buNone/>
            </a:pPr>
            <a:endParaRPr lang="en-US" sz="2000" b="1" dirty="0"/>
          </a:p>
          <a:p>
            <a:endParaRPr lang="en-IN" dirty="0"/>
          </a:p>
        </p:txBody>
      </p:sp>
    </p:spTree>
    <p:extLst>
      <p:ext uri="{BB962C8B-B14F-4D97-AF65-F5344CB8AC3E}">
        <p14:creationId xmlns:p14="http://schemas.microsoft.com/office/powerpoint/2010/main" val="15698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8DC66-0015-8AE9-3965-9E635909CDBD}"/>
              </a:ext>
            </a:extLst>
          </p:cNvPr>
          <p:cNvSpPr>
            <a:spLocks noGrp="1"/>
          </p:cNvSpPr>
          <p:nvPr>
            <p:ph idx="1"/>
          </p:nvPr>
        </p:nvSpPr>
        <p:spPr>
          <a:xfrm>
            <a:off x="319313" y="319314"/>
            <a:ext cx="11727543" cy="6284686"/>
          </a:xfrm>
        </p:spPr>
        <p:txBody>
          <a:bodyPr>
            <a:normAutofit/>
          </a:bodyPr>
          <a:lstStyle/>
          <a:p>
            <a:pPr marL="0" indent="0">
              <a:buNone/>
            </a:pPr>
            <a:r>
              <a:rPr lang="en-US" sz="3200" b="1" dirty="0"/>
              <a:t>JSP Directive</a:t>
            </a:r>
            <a:r>
              <a:rPr lang="en-US" sz="3200" dirty="0"/>
              <a:t> </a:t>
            </a:r>
            <a:r>
              <a:rPr lang="en-US" sz="3200" b="1" dirty="0"/>
              <a:t>Element</a:t>
            </a:r>
          </a:p>
          <a:p>
            <a:r>
              <a:rPr lang="en-US" sz="2000" dirty="0"/>
              <a:t>The </a:t>
            </a:r>
            <a:r>
              <a:rPr lang="en-US" sz="2000" b="1" dirty="0" err="1">
                <a:effectLst/>
              </a:rPr>
              <a:t>jsp</a:t>
            </a:r>
            <a:r>
              <a:rPr lang="en-US" sz="2000" b="1" dirty="0">
                <a:effectLst/>
              </a:rPr>
              <a:t> directives</a:t>
            </a:r>
            <a:r>
              <a:rPr lang="en-US" sz="2000" dirty="0"/>
              <a:t> are messages that tells the web container how to translate a JSP page into the corresponding servlet.</a:t>
            </a:r>
          </a:p>
          <a:p>
            <a:pPr marL="0" indent="0">
              <a:buNone/>
            </a:pPr>
            <a:r>
              <a:rPr lang="en-US" sz="2000" b="0" i="0" dirty="0">
                <a:solidFill>
                  <a:srgbClr val="610B4B"/>
                </a:solidFill>
                <a:effectLst/>
              </a:rPr>
              <a:t>  -&gt; </a:t>
            </a:r>
            <a:r>
              <a:rPr lang="en-IN" sz="2000" b="0" i="0" dirty="0">
                <a:solidFill>
                  <a:srgbClr val="610B4B"/>
                </a:solidFill>
                <a:effectLst/>
              </a:rPr>
              <a:t>Syntax of JSP Directive:   </a:t>
            </a:r>
            <a:r>
              <a:rPr lang="en-IN" sz="2000" b="0" i="0" dirty="0">
                <a:solidFill>
                  <a:srgbClr val="000000"/>
                </a:solidFill>
                <a:effectLst/>
              </a:rPr>
              <a:t>&lt;%@ directive attribute=</a:t>
            </a:r>
            <a:r>
              <a:rPr lang="en-IN" sz="2000" b="0" i="0" dirty="0">
                <a:solidFill>
                  <a:srgbClr val="0000FF"/>
                </a:solidFill>
                <a:effectLst/>
              </a:rPr>
              <a:t>"value"</a:t>
            </a:r>
            <a:r>
              <a:rPr lang="en-IN" sz="2000" b="0" i="0" dirty="0">
                <a:solidFill>
                  <a:srgbClr val="000000"/>
                </a:solidFill>
                <a:effectLst/>
              </a:rPr>
              <a:t> %&gt;  </a:t>
            </a:r>
          </a:p>
          <a:p>
            <a:pPr marL="0" indent="0">
              <a:buNone/>
            </a:pPr>
            <a:endParaRPr lang="en-US" sz="2000" dirty="0"/>
          </a:p>
          <a:p>
            <a:pPr marL="0" indent="0">
              <a:buNone/>
            </a:pPr>
            <a:r>
              <a:rPr lang="en-US" sz="2000" dirty="0"/>
              <a:t>There are three types of directives:</a:t>
            </a:r>
          </a:p>
          <a:p>
            <a:pPr algn="just">
              <a:buFont typeface="Arial" panose="020B0604020202020204" pitchFamily="34" charset="0"/>
              <a:buChar char="•"/>
            </a:pPr>
            <a:r>
              <a:rPr lang="en-IN" sz="2000" b="0" i="0" dirty="0">
                <a:solidFill>
                  <a:srgbClr val="000000"/>
                </a:solidFill>
                <a:effectLst/>
              </a:rPr>
              <a:t>page directive</a:t>
            </a:r>
          </a:p>
          <a:p>
            <a:pPr algn="just">
              <a:buFont typeface="Arial" panose="020B0604020202020204" pitchFamily="34" charset="0"/>
              <a:buChar char="•"/>
            </a:pPr>
            <a:r>
              <a:rPr lang="en-IN" sz="2000" b="0" i="0" dirty="0">
                <a:solidFill>
                  <a:srgbClr val="000000"/>
                </a:solidFill>
                <a:effectLst/>
              </a:rPr>
              <a:t>include directive</a:t>
            </a:r>
          </a:p>
          <a:p>
            <a:pPr algn="just">
              <a:buFont typeface="Arial" panose="020B0604020202020204" pitchFamily="34" charset="0"/>
              <a:buChar char="•"/>
            </a:pPr>
            <a:r>
              <a:rPr lang="en-IN" sz="2000" b="0" i="0" dirty="0" err="1">
                <a:solidFill>
                  <a:srgbClr val="000000"/>
                </a:solidFill>
                <a:effectLst/>
              </a:rPr>
              <a:t>taglib</a:t>
            </a:r>
            <a:r>
              <a:rPr lang="en-IN" sz="2000" b="0" i="0" dirty="0">
                <a:solidFill>
                  <a:srgbClr val="000000"/>
                </a:solidFill>
                <a:effectLst/>
              </a:rPr>
              <a:t> directive</a:t>
            </a:r>
          </a:p>
          <a:p>
            <a:pPr marL="0" indent="0" algn="just">
              <a:buNone/>
            </a:pPr>
            <a:endParaRPr lang="en-IN" sz="2000" dirty="0">
              <a:solidFill>
                <a:srgbClr val="000000"/>
              </a:solidFill>
            </a:endParaRPr>
          </a:p>
          <a:p>
            <a:pPr marL="0" indent="0" algn="just">
              <a:buNone/>
            </a:pPr>
            <a:r>
              <a:rPr lang="en-IN" sz="2400" b="1" dirty="0">
                <a:solidFill>
                  <a:srgbClr val="000000"/>
                </a:solidFill>
              </a:rPr>
              <a:t>1.Page directive</a:t>
            </a:r>
          </a:p>
          <a:p>
            <a:pPr algn="just"/>
            <a:r>
              <a:rPr lang="en-US" sz="2000" b="0" i="0" dirty="0">
                <a:solidFill>
                  <a:srgbClr val="333333"/>
                </a:solidFill>
                <a:effectLst/>
              </a:rPr>
              <a:t>The page directive defines attributes that apply to an entire JSP page.</a:t>
            </a:r>
          </a:p>
          <a:p>
            <a:pPr algn="just"/>
            <a:r>
              <a:rPr lang="en-US" sz="2000" b="0" i="0" dirty="0">
                <a:solidFill>
                  <a:srgbClr val="610B4B"/>
                </a:solidFill>
                <a:effectLst/>
              </a:rPr>
              <a:t>Syntax of JSP page directive :</a:t>
            </a:r>
            <a:r>
              <a:rPr lang="en-US" sz="2000" b="0" i="0" dirty="0">
                <a:solidFill>
                  <a:srgbClr val="000000"/>
                </a:solidFill>
                <a:effectLst/>
              </a:rPr>
              <a:t>&lt;%@ page attribute=</a:t>
            </a:r>
            <a:r>
              <a:rPr lang="en-US" sz="2000" b="0" i="0" dirty="0">
                <a:solidFill>
                  <a:srgbClr val="0000FF"/>
                </a:solidFill>
                <a:effectLst/>
              </a:rPr>
              <a:t>"value"</a:t>
            </a:r>
            <a:r>
              <a:rPr lang="en-US" sz="2000" b="0" i="0" dirty="0">
                <a:solidFill>
                  <a:srgbClr val="000000"/>
                </a:solidFill>
                <a:effectLst/>
              </a:rPr>
              <a:t> %&gt;  </a:t>
            </a:r>
          </a:p>
          <a:p>
            <a:pPr marL="0" indent="0" algn="just">
              <a:buNone/>
            </a:pPr>
            <a:endParaRPr lang="en-IN" sz="2400" b="1" dirty="0">
              <a:solidFill>
                <a:srgbClr val="000000"/>
              </a:solidFill>
            </a:endParaRPr>
          </a:p>
          <a:p>
            <a:pPr marL="0" indent="0" algn="just">
              <a:buNone/>
            </a:pPr>
            <a:endParaRPr lang="en-IN" sz="2400" b="1" i="0" dirty="0">
              <a:solidFill>
                <a:srgbClr val="000000"/>
              </a:solidFill>
              <a:effectLst/>
            </a:endParaRPr>
          </a:p>
          <a:p>
            <a:pPr marL="0" indent="0">
              <a:buNone/>
            </a:pPr>
            <a:endParaRPr lang="en-US" sz="3200" b="1" dirty="0"/>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357798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D9B5C-1AA4-3827-D098-9DB18516A2FB}"/>
              </a:ext>
            </a:extLst>
          </p:cNvPr>
          <p:cNvSpPr>
            <a:spLocks noGrp="1"/>
          </p:cNvSpPr>
          <p:nvPr>
            <p:ph idx="1"/>
          </p:nvPr>
        </p:nvSpPr>
        <p:spPr>
          <a:xfrm>
            <a:off x="304799" y="304800"/>
            <a:ext cx="11713029" cy="6444343"/>
          </a:xfrm>
        </p:spPr>
        <p:txBody>
          <a:bodyPr>
            <a:normAutofit/>
          </a:bodyPr>
          <a:lstStyle/>
          <a:p>
            <a:pPr marL="0" indent="0" algn="just">
              <a:buNone/>
            </a:pPr>
            <a:r>
              <a:rPr lang="en-IN" sz="2600" b="1" i="0" dirty="0">
                <a:solidFill>
                  <a:srgbClr val="610B4B"/>
                </a:solidFill>
                <a:effectLst/>
                <a:latin typeface="erdana"/>
              </a:rPr>
              <a:t>Attributes of JSP page directive</a:t>
            </a:r>
          </a:p>
          <a:p>
            <a:pPr algn="just">
              <a:buFont typeface="Arial" panose="020B0604020202020204" pitchFamily="34" charset="0"/>
              <a:buChar char="•"/>
            </a:pPr>
            <a:r>
              <a:rPr lang="en-IN" sz="2200" b="0" i="0" dirty="0">
                <a:solidFill>
                  <a:srgbClr val="000000"/>
                </a:solidFill>
                <a:effectLst/>
              </a:rPr>
              <a:t>import</a:t>
            </a:r>
          </a:p>
          <a:p>
            <a:pPr algn="just">
              <a:buFont typeface="Arial" panose="020B0604020202020204" pitchFamily="34" charset="0"/>
              <a:buChar char="•"/>
            </a:pPr>
            <a:r>
              <a:rPr lang="en-IN" sz="2200" b="0" i="0" dirty="0" err="1">
                <a:solidFill>
                  <a:srgbClr val="000000"/>
                </a:solidFill>
                <a:effectLst/>
              </a:rPr>
              <a:t>contentType</a:t>
            </a:r>
            <a:endParaRPr lang="en-IN" sz="2200" b="0" i="0" dirty="0">
              <a:solidFill>
                <a:srgbClr val="000000"/>
              </a:solidFill>
              <a:effectLst/>
            </a:endParaRPr>
          </a:p>
          <a:p>
            <a:pPr algn="just">
              <a:buFont typeface="Arial" panose="020B0604020202020204" pitchFamily="34" charset="0"/>
              <a:buChar char="•"/>
            </a:pPr>
            <a:r>
              <a:rPr lang="en-IN" sz="2200" b="0" i="0" dirty="0">
                <a:solidFill>
                  <a:srgbClr val="000000"/>
                </a:solidFill>
                <a:effectLst/>
              </a:rPr>
              <a:t>extends</a:t>
            </a:r>
          </a:p>
          <a:p>
            <a:pPr algn="just">
              <a:buFont typeface="Arial" panose="020B0604020202020204" pitchFamily="34" charset="0"/>
              <a:buChar char="•"/>
            </a:pPr>
            <a:r>
              <a:rPr lang="en-IN" sz="2200" b="0" i="0" dirty="0">
                <a:solidFill>
                  <a:srgbClr val="000000"/>
                </a:solidFill>
                <a:effectLst/>
              </a:rPr>
              <a:t>info</a:t>
            </a:r>
          </a:p>
          <a:p>
            <a:pPr algn="just">
              <a:buFont typeface="Arial" panose="020B0604020202020204" pitchFamily="34" charset="0"/>
              <a:buChar char="•"/>
            </a:pPr>
            <a:r>
              <a:rPr lang="en-IN" sz="2200" b="0" i="0" dirty="0">
                <a:solidFill>
                  <a:srgbClr val="000000"/>
                </a:solidFill>
                <a:effectLst/>
              </a:rPr>
              <a:t>buffer</a:t>
            </a:r>
          </a:p>
          <a:p>
            <a:pPr algn="just">
              <a:buFont typeface="Arial" panose="020B0604020202020204" pitchFamily="34" charset="0"/>
              <a:buChar char="•"/>
            </a:pPr>
            <a:r>
              <a:rPr lang="en-IN" sz="2200" b="0" i="0" dirty="0">
                <a:solidFill>
                  <a:srgbClr val="000000"/>
                </a:solidFill>
                <a:effectLst/>
              </a:rPr>
              <a:t>language</a:t>
            </a:r>
          </a:p>
          <a:p>
            <a:pPr algn="just">
              <a:buFont typeface="Arial" panose="020B0604020202020204" pitchFamily="34" charset="0"/>
              <a:buChar char="•"/>
            </a:pPr>
            <a:r>
              <a:rPr lang="en-IN" sz="2200" b="0" i="0" dirty="0" err="1">
                <a:solidFill>
                  <a:srgbClr val="000000"/>
                </a:solidFill>
                <a:effectLst/>
              </a:rPr>
              <a:t>isELIgnored</a:t>
            </a:r>
            <a:endParaRPr lang="en-IN" sz="2200" b="0" i="0" dirty="0">
              <a:solidFill>
                <a:srgbClr val="000000"/>
              </a:solidFill>
              <a:effectLst/>
            </a:endParaRPr>
          </a:p>
          <a:p>
            <a:pPr algn="just">
              <a:buFont typeface="Arial" panose="020B0604020202020204" pitchFamily="34" charset="0"/>
              <a:buChar char="•"/>
            </a:pPr>
            <a:r>
              <a:rPr lang="en-IN" sz="2200" b="0" i="0" dirty="0" err="1">
                <a:solidFill>
                  <a:srgbClr val="000000"/>
                </a:solidFill>
                <a:effectLst/>
              </a:rPr>
              <a:t>isThreadSafe</a:t>
            </a:r>
            <a:endParaRPr lang="en-IN" sz="2200" b="0" i="0" dirty="0">
              <a:solidFill>
                <a:srgbClr val="000000"/>
              </a:solidFill>
              <a:effectLst/>
            </a:endParaRPr>
          </a:p>
          <a:p>
            <a:pPr algn="just">
              <a:buFont typeface="Arial" panose="020B0604020202020204" pitchFamily="34" charset="0"/>
              <a:buChar char="•"/>
            </a:pPr>
            <a:r>
              <a:rPr lang="en-IN" sz="2200" b="0" i="0" dirty="0" err="1">
                <a:solidFill>
                  <a:srgbClr val="000000"/>
                </a:solidFill>
                <a:effectLst/>
              </a:rPr>
              <a:t>autoFlush</a:t>
            </a:r>
            <a:endParaRPr lang="en-IN" sz="2200" b="0" i="0" dirty="0">
              <a:solidFill>
                <a:srgbClr val="000000"/>
              </a:solidFill>
              <a:effectLst/>
            </a:endParaRPr>
          </a:p>
          <a:p>
            <a:pPr algn="just">
              <a:buFont typeface="Arial" panose="020B0604020202020204" pitchFamily="34" charset="0"/>
              <a:buChar char="•"/>
            </a:pPr>
            <a:r>
              <a:rPr lang="en-IN" sz="2200" b="0" i="0" dirty="0">
                <a:solidFill>
                  <a:srgbClr val="000000"/>
                </a:solidFill>
                <a:effectLst/>
              </a:rPr>
              <a:t>session</a:t>
            </a:r>
          </a:p>
          <a:p>
            <a:pPr algn="just">
              <a:buFont typeface="Arial" panose="020B0604020202020204" pitchFamily="34" charset="0"/>
              <a:buChar char="•"/>
            </a:pPr>
            <a:r>
              <a:rPr lang="en-IN" sz="2200" b="0" i="0" dirty="0" err="1">
                <a:solidFill>
                  <a:srgbClr val="000000"/>
                </a:solidFill>
                <a:effectLst/>
              </a:rPr>
              <a:t>pageEncoding</a:t>
            </a:r>
            <a:endParaRPr lang="en-IN" sz="2200" b="0" i="0" dirty="0">
              <a:solidFill>
                <a:srgbClr val="000000"/>
              </a:solidFill>
              <a:effectLst/>
            </a:endParaRPr>
          </a:p>
          <a:p>
            <a:pPr algn="just">
              <a:buFont typeface="Arial" panose="020B0604020202020204" pitchFamily="34" charset="0"/>
              <a:buChar char="•"/>
            </a:pPr>
            <a:r>
              <a:rPr lang="en-IN" sz="2200" b="0" i="0" dirty="0" err="1">
                <a:solidFill>
                  <a:srgbClr val="000000"/>
                </a:solidFill>
                <a:effectLst/>
              </a:rPr>
              <a:t>errorPage</a:t>
            </a:r>
            <a:endParaRPr lang="en-IN" sz="2200" b="0" i="0" dirty="0">
              <a:solidFill>
                <a:srgbClr val="000000"/>
              </a:solidFill>
              <a:effectLst/>
            </a:endParaRPr>
          </a:p>
          <a:p>
            <a:pPr algn="just">
              <a:buFont typeface="Arial" panose="020B0604020202020204" pitchFamily="34" charset="0"/>
              <a:buChar char="•"/>
            </a:pPr>
            <a:r>
              <a:rPr lang="en-IN" sz="2200" b="0" i="0" dirty="0" err="1">
                <a:solidFill>
                  <a:srgbClr val="000000"/>
                </a:solidFill>
                <a:effectLst/>
              </a:rPr>
              <a:t>isErrorPage</a:t>
            </a:r>
            <a:endParaRPr lang="en-IN" sz="2200" b="0" i="0" dirty="0">
              <a:solidFill>
                <a:srgbClr val="000000"/>
              </a:solidFill>
              <a:effectLst/>
            </a:endParaRPr>
          </a:p>
          <a:p>
            <a:endParaRPr lang="en-IN" dirty="0"/>
          </a:p>
        </p:txBody>
      </p:sp>
    </p:spTree>
    <p:extLst>
      <p:ext uri="{BB962C8B-B14F-4D97-AF65-F5344CB8AC3E}">
        <p14:creationId xmlns:p14="http://schemas.microsoft.com/office/powerpoint/2010/main" val="593265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F6A64-A4D5-EAFB-D6DA-7586B6C9DC96}"/>
              </a:ext>
            </a:extLst>
          </p:cNvPr>
          <p:cNvSpPr>
            <a:spLocks noGrp="1"/>
          </p:cNvSpPr>
          <p:nvPr>
            <p:ph idx="1"/>
          </p:nvPr>
        </p:nvSpPr>
        <p:spPr>
          <a:xfrm>
            <a:off x="290286" y="188686"/>
            <a:ext cx="11713028" cy="6502400"/>
          </a:xfrm>
        </p:spPr>
        <p:txBody>
          <a:bodyPr>
            <a:normAutofit/>
          </a:bodyPr>
          <a:lstStyle/>
          <a:p>
            <a:pPr marL="0" indent="0">
              <a:buNone/>
            </a:pPr>
            <a:r>
              <a:rPr lang="en-US" sz="2400" b="1" dirty="0"/>
              <a:t>2.Include Directive</a:t>
            </a:r>
          </a:p>
          <a:p>
            <a:pPr marL="0" indent="0">
              <a:buNone/>
            </a:pPr>
            <a:r>
              <a:rPr lang="en-US" sz="2000" b="0" i="0" dirty="0">
                <a:solidFill>
                  <a:srgbClr val="333333"/>
                </a:solidFill>
                <a:effectLst/>
              </a:rPr>
              <a:t>The include directive is used to include the contents of any resource it may be </a:t>
            </a:r>
            <a:r>
              <a:rPr lang="en-US" sz="2000" b="0" i="0" dirty="0" err="1">
                <a:solidFill>
                  <a:srgbClr val="333333"/>
                </a:solidFill>
                <a:effectLst/>
              </a:rPr>
              <a:t>jsp</a:t>
            </a:r>
            <a:r>
              <a:rPr lang="en-US" sz="2000" b="0" i="0" dirty="0">
                <a:solidFill>
                  <a:srgbClr val="333333"/>
                </a:solidFill>
                <a:effectLst/>
              </a:rPr>
              <a:t> file, html file or text file. The include directive includes the original content of the included resource at page translation time (the </a:t>
            </a:r>
            <a:r>
              <a:rPr lang="en-US" sz="2000" b="0" i="0" dirty="0" err="1">
                <a:solidFill>
                  <a:srgbClr val="333333"/>
                </a:solidFill>
                <a:effectLst/>
              </a:rPr>
              <a:t>jsp</a:t>
            </a:r>
            <a:r>
              <a:rPr lang="en-US" sz="2000" b="0" i="0" dirty="0">
                <a:solidFill>
                  <a:srgbClr val="333333"/>
                </a:solidFill>
                <a:effectLst/>
              </a:rPr>
              <a:t> page is translated only once so it will be better to include static resource).</a:t>
            </a:r>
            <a:endParaRPr lang="en-US" sz="2000" b="1" i="0" dirty="0">
              <a:solidFill>
                <a:srgbClr val="333333"/>
              </a:solidFill>
              <a:effectLst/>
            </a:endParaRPr>
          </a:p>
          <a:p>
            <a:pPr algn="just"/>
            <a:r>
              <a:rPr lang="en-US" sz="2000" b="0" i="0" dirty="0">
                <a:solidFill>
                  <a:srgbClr val="610B4B"/>
                </a:solidFill>
                <a:effectLst/>
              </a:rPr>
              <a:t>Syntax of include directive: </a:t>
            </a:r>
            <a:r>
              <a:rPr lang="en-US" sz="2000" b="0" i="0" dirty="0">
                <a:solidFill>
                  <a:srgbClr val="000000"/>
                </a:solidFill>
                <a:effectLst/>
              </a:rPr>
              <a:t>&lt;%@ include file=</a:t>
            </a:r>
            <a:r>
              <a:rPr lang="en-US" sz="2000" b="0" i="0" dirty="0">
                <a:solidFill>
                  <a:srgbClr val="0000FF"/>
                </a:solidFill>
                <a:effectLst/>
              </a:rPr>
              <a:t>"</a:t>
            </a:r>
            <a:r>
              <a:rPr lang="en-US" sz="2000" b="0" i="0" dirty="0" err="1">
                <a:solidFill>
                  <a:srgbClr val="0000FF"/>
                </a:solidFill>
                <a:effectLst/>
              </a:rPr>
              <a:t>resourceName</a:t>
            </a:r>
            <a:r>
              <a:rPr lang="en-US" sz="2000" b="0" i="0" dirty="0">
                <a:solidFill>
                  <a:srgbClr val="0000FF"/>
                </a:solidFill>
                <a:effectLst/>
              </a:rPr>
              <a:t>"</a:t>
            </a:r>
            <a:r>
              <a:rPr lang="en-US" sz="2000" b="0" i="0" dirty="0">
                <a:solidFill>
                  <a:srgbClr val="000000"/>
                </a:solidFill>
                <a:effectLst/>
              </a:rPr>
              <a:t> %&gt;  </a:t>
            </a:r>
          </a:p>
          <a:p>
            <a:pPr marL="0" indent="0">
              <a:buNone/>
            </a:pPr>
            <a:endParaRPr lang="en-IN" sz="2400" b="1" dirty="0"/>
          </a:p>
          <a:p>
            <a:pPr marL="0" indent="0">
              <a:buNone/>
            </a:pPr>
            <a:endParaRPr lang="en-IN" sz="2400" b="1" dirty="0"/>
          </a:p>
          <a:p>
            <a:pPr marL="0" indent="0">
              <a:buNone/>
            </a:pPr>
            <a:r>
              <a:rPr lang="en-IN" sz="2400" b="1" dirty="0"/>
              <a:t>3.</a:t>
            </a:r>
            <a:r>
              <a:rPr lang="en-IN" sz="2400" b="1" i="0" dirty="0">
                <a:solidFill>
                  <a:srgbClr val="610B38"/>
                </a:solidFill>
                <a:effectLst/>
              </a:rPr>
              <a:t> </a:t>
            </a:r>
            <a:r>
              <a:rPr lang="en-IN" sz="2400" b="1" i="0" dirty="0">
                <a:effectLst/>
              </a:rPr>
              <a:t>JSP </a:t>
            </a:r>
            <a:r>
              <a:rPr lang="en-IN" sz="2400" b="1" i="0" dirty="0" err="1">
                <a:effectLst/>
              </a:rPr>
              <a:t>Taglib</a:t>
            </a:r>
            <a:r>
              <a:rPr lang="en-IN" sz="2400" b="1" i="0" dirty="0">
                <a:effectLst/>
              </a:rPr>
              <a:t> directive</a:t>
            </a:r>
            <a:endParaRPr lang="en-IN" sz="2400" b="1" dirty="0"/>
          </a:p>
          <a:p>
            <a:pPr algn="just"/>
            <a:r>
              <a:rPr lang="en-US" sz="2000" b="0" i="0" dirty="0">
                <a:solidFill>
                  <a:srgbClr val="333333"/>
                </a:solidFill>
                <a:effectLst/>
              </a:rPr>
              <a:t>The JSP </a:t>
            </a:r>
            <a:r>
              <a:rPr lang="en-US" sz="2000" b="0" i="0" dirty="0" err="1">
                <a:solidFill>
                  <a:srgbClr val="333333"/>
                </a:solidFill>
                <a:effectLst/>
              </a:rPr>
              <a:t>taglib</a:t>
            </a:r>
            <a:r>
              <a:rPr lang="en-US" sz="2000" b="0" i="0" dirty="0">
                <a:solidFill>
                  <a:srgbClr val="333333"/>
                </a:solidFill>
                <a:effectLst/>
              </a:rPr>
              <a:t> directive is used to define a tag library that defines many tags. We use the TLD (Tag Library Descriptor) file to define the tags. In the custom tag section we will use this tag so it will be better to learn it in custom tag.</a:t>
            </a:r>
          </a:p>
          <a:p>
            <a:pPr algn="just"/>
            <a:r>
              <a:rPr lang="en-US" sz="2000" b="0" i="0" dirty="0">
                <a:solidFill>
                  <a:srgbClr val="610B4B"/>
                </a:solidFill>
                <a:effectLst/>
              </a:rPr>
              <a:t>Syntax JSP </a:t>
            </a:r>
            <a:r>
              <a:rPr lang="en-US" sz="2000" b="0" i="0" dirty="0" err="1">
                <a:solidFill>
                  <a:srgbClr val="610B4B"/>
                </a:solidFill>
                <a:effectLst/>
              </a:rPr>
              <a:t>Taglib</a:t>
            </a:r>
            <a:r>
              <a:rPr lang="en-US" sz="2000" b="0" i="0" dirty="0">
                <a:solidFill>
                  <a:srgbClr val="610B4B"/>
                </a:solidFill>
                <a:effectLst/>
              </a:rPr>
              <a:t> directive:   </a:t>
            </a:r>
            <a:r>
              <a:rPr lang="en-US" sz="2000" b="0" i="0" dirty="0">
                <a:solidFill>
                  <a:srgbClr val="000000"/>
                </a:solidFill>
                <a:effectLst/>
              </a:rPr>
              <a:t>&lt;%@ </a:t>
            </a:r>
            <a:r>
              <a:rPr lang="en-US" sz="2000" b="0" i="0" dirty="0" err="1">
                <a:solidFill>
                  <a:srgbClr val="000000"/>
                </a:solidFill>
                <a:effectLst/>
              </a:rPr>
              <a:t>taglib</a:t>
            </a:r>
            <a:r>
              <a:rPr lang="en-US" sz="2000" b="0" i="0" dirty="0">
                <a:solidFill>
                  <a:srgbClr val="000000"/>
                </a:solidFill>
                <a:effectLst/>
              </a:rPr>
              <a:t> </a:t>
            </a:r>
            <a:r>
              <a:rPr lang="en-US" sz="2000" b="0" i="0" dirty="0" err="1">
                <a:solidFill>
                  <a:srgbClr val="000000"/>
                </a:solidFill>
                <a:effectLst/>
              </a:rPr>
              <a:t>uri</a:t>
            </a:r>
            <a:r>
              <a:rPr lang="en-US" sz="2000" b="0" i="0" dirty="0">
                <a:solidFill>
                  <a:srgbClr val="000000"/>
                </a:solidFill>
                <a:effectLst/>
              </a:rPr>
              <a:t>=</a:t>
            </a:r>
            <a:r>
              <a:rPr lang="en-US" sz="2000" b="0" i="0" dirty="0">
                <a:solidFill>
                  <a:srgbClr val="0000FF"/>
                </a:solidFill>
                <a:effectLst/>
              </a:rPr>
              <a:t>"</a:t>
            </a:r>
            <a:r>
              <a:rPr lang="en-US" sz="2000" b="0" i="0" dirty="0" err="1">
                <a:solidFill>
                  <a:srgbClr val="0000FF"/>
                </a:solidFill>
                <a:effectLst/>
              </a:rPr>
              <a:t>uriofthetaglibrary</a:t>
            </a:r>
            <a:r>
              <a:rPr lang="en-US" sz="2000" b="0" i="0" dirty="0">
                <a:solidFill>
                  <a:srgbClr val="0000FF"/>
                </a:solidFill>
                <a:effectLst/>
              </a:rPr>
              <a:t>"</a:t>
            </a:r>
            <a:r>
              <a:rPr lang="en-US" sz="2000" b="0" i="0" dirty="0">
                <a:solidFill>
                  <a:srgbClr val="000000"/>
                </a:solidFill>
                <a:effectLst/>
              </a:rPr>
              <a:t> prefix=</a:t>
            </a:r>
            <a:r>
              <a:rPr lang="en-US" sz="2000" b="0" i="0" dirty="0">
                <a:solidFill>
                  <a:srgbClr val="0000FF"/>
                </a:solidFill>
                <a:effectLst/>
              </a:rPr>
              <a:t>"</a:t>
            </a:r>
            <a:r>
              <a:rPr lang="en-US" sz="2000" b="0" i="0" dirty="0" err="1">
                <a:solidFill>
                  <a:srgbClr val="0000FF"/>
                </a:solidFill>
                <a:effectLst/>
              </a:rPr>
              <a:t>prefixoftaglibrary</a:t>
            </a:r>
            <a:r>
              <a:rPr lang="en-US" sz="2000" b="0" i="0" dirty="0">
                <a:solidFill>
                  <a:srgbClr val="0000FF"/>
                </a:solidFill>
                <a:effectLst/>
              </a:rPr>
              <a:t>"</a:t>
            </a:r>
            <a:r>
              <a:rPr lang="en-US" sz="2000" b="0" i="0" dirty="0">
                <a:solidFill>
                  <a:srgbClr val="000000"/>
                </a:solidFill>
                <a:effectLst/>
              </a:rPr>
              <a:t> %&gt;  </a:t>
            </a:r>
          </a:p>
          <a:p>
            <a:pPr marL="0" indent="0">
              <a:buNone/>
            </a:pPr>
            <a:endParaRPr lang="en-IN" sz="2000" b="1" i="0" dirty="0">
              <a:effectLst/>
            </a:endParaRPr>
          </a:p>
          <a:p>
            <a:pPr marL="0" indent="0">
              <a:buNone/>
            </a:pPr>
            <a:endParaRPr lang="en-IN" sz="2400" b="1" dirty="0"/>
          </a:p>
        </p:txBody>
      </p:sp>
    </p:spTree>
    <p:extLst>
      <p:ext uri="{BB962C8B-B14F-4D97-AF65-F5344CB8AC3E}">
        <p14:creationId xmlns:p14="http://schemas.microsoft.com/office/powerpoint/2010/main" val="192900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203E5-FFD9-99E1-1AB1-D45555272EDD}"/>
              </a:ext>
            </a:extLst>
          </p:cNvPr>
          <p:cNvSpPr>
            <a:spLocks noGrp="1"/>
          </p:cNvSpPr>
          <p:nvPr>
            <p:ph idx="1"/>
          </p:nvPr>
        </p:nvSpPr>
        <p:spPr>
          <a:xfrm>
            <a:off x="319313" y="203201"/>
            <a:ext cx="11640457" cy="3367314"/>
          </a:xfrm>
        </p:spPr>
        <p:txBody>
          <a:bodyPr/>
          <a:lstStyle/>
          <a:p>
            <a:pPr marL="0" indent="0">
              <a:buNone/>
            </a:pPr>
            <a:r>
              <a:rPr lang="en-IN" sz="3200" b="1" i="0" dirty="0">
                <a:solidFill>
                  <a:srgbClr val="610B38"/>
                </a:solidFill>
                <a:effectLst/>
              </a:rPr>
              <a:t>JSP Exception Handling</a:t>
            </a:r>
          </a:p>
          <a:p>
            <a:pPr marL="0" indent="0">
              <a:buNone/>
            </a:pPr>
            <a:r>
              <a:rPr lang="en-US" sz="2400" b="0" i="0" dirty="0">
                <a:solidFill>
                  <a:srgbClr val="333333"/>
                </a:solidFill>
                <a:effectLst/>
              </a:rPr>
              <a:t>The exception is normally an object that is thrown at runtime. Exception Handling is the process to handle the runtime errors. There may occur exception any time in your web application. So handling exceptions is a safer side for the web developer. In JSP, there are two ways to perform exception handling:</a:t>
            </a:r>
            <a:endParaRPr lang="en-US" sz="2000" b="1" i="0" dirty="0">
              <a:solidFill>
                <a:srgbClr val="333333"/>
              </a:solidFill>
              <a:effectLst/>
            </a:endParaRPr>
          </a:p>
          <a:p>
            <a:pPr algn="just">
              <a:buFont typeface="+mj-lt"/>
              <a:buAutoNum type="arabicPeriod"/>
            </a:pPr>
            <a:r>
              <a:rPr lang="en-US" sz="2000" b="0" i="0" dirty="0">
                <a:solidFill>
                  <a:srgbClr val="000000"/>
                </a:solidFill>
                <a:effectLst/>
              </a:rPr>
              <a:t>By </a:t>
            </a:r>
            <a:r>
              <a:rPr lang="en-US" sz="2000" b="1" i="0" dirty="0" err="1">
                <a:solidFill>
                  <a:srgbClr val="000000"/>
                </a:solidFill>
                <a:effectLst/>
              </a:rPr>
              <a:t>errorPage</a:t>
            </a:r>
            <a:r>
              <a:rPr lang="en-US" sz="2000" b="0" i="0" dirty="0">
                <a:solidFill>
                  <a:srgbClr val="000000"/>
                </a:solidFill>
                <a:effectLst/>
              </a:rPr>
              <a:t> and </a:t>
            </a:r>
            <a:r>
              <a:rPr lang="en-US" sz="2000" b="1" i="0" dirty="0" err="1">
                <a:solidFill>
                  <a:srgbClr val="000000"/>
                </a:solidFill>
                <a:effectLst/>
              </a:rPr>
              <a:t>isErrorPage</a:t>
            </a:r>
            <a:r>
              <a:rPr lang="en-US" sz="2000" b="0" i="0" dirty="0">
                <a:solidFill>
                  <a:srgbClr val="000000"/>
                </a:solidFill>
                <a:effectLst/>
              </a:rPr>
              <a:t> attributes of page directive</a:t>
            </a:r>
          </a:p>
          <a:p>
            <a:pPr algn="just">
              <a:buFont typeface="+mj-lt"/>
              <a:buAutoNum type="arabicPeriod"/>
            </a:pPr>
            <a:r>
              <a:rPr lang="en-US" sz="2000" b="0" i="0" dirty="0">
                <a:solidFill>
                  <a:srgbClr val="000000"/>
                </a:solidFill>
                <a:effectLst/>
              </a:rPr>
              <a:t>By </a:t>
            </a:r>
            <a:r>
              <a:rPr lang="en-US" sz="2000" b="1" i="0" dirty="0">
                <a:solidFill>
                  <a:srgbClr val="000000"/>
                </a:solidFill>
                <a:effectLst/>
              </a:rPr>
              <a:t>&lt;error-page&gt;</a:t>
            </a:r>
            <a:r>
              <a:rPr lang="en-US" sz="2000" b="0" i="0" dirty="0">
                <a:solidFill>
                  <a:srgbClr val="000000"/>
                </a:solidFill>
                <a:effectLst/>
              </a:rPr>
              <a:t> element in web.xml file</a:t>
            </a:r>
          </a:p>
          <a:p>
            <a:pPr algn="just">
              <a:buFont typeface="+mj-lt"/>
              <a:buAutoNum type="arabicPeriod"/>
            </a:pPr>
            <a:endParaRPr lang="en-US" sz="2000" dirty="0">
              <a:solidFill>
                <a:srgbClr val="000000"/>
              </a:solidFill>
            </a:endParaRPr>
          </a:p>
          <a:p>
            <a:pPr marL="0" indent="0" algn="just">
              <a:buNone/>
            </a:pPr>
            <a:endParaRPr lang="en-US" sz="3200" b="1" i="0" dirty="0">
              <a:solidFill>
                <a:srgbClr val="000000"/>
              </a:solidFill>
              <a:effectLst/>
            </a:endParaRPr>
          </a:p>
          <a:p>
            <a:pPr marL="0" indent="0" algn="just">
              <a:buNone/>
            </a:pPr>
            <a:endParaRPr lang="en-US" sz="3200" b="1" i="0" dirty="0">
              <a:solidFill>
                <a:srgbClr val="000000"/>
              </a:solidFill>
              <a:effectLst/>
            </a:endParaRPr>
          </a:p>
          <a:p>
            <a:pPr marL="0" indent="0">
              <a:buNone/>
            </a:pPr>
            <a:endParaRPr lang="en-IN" sz="2000" b="1" i="0" dirty="0">
              <a:solidFill>
                <a:srgbClr val="610B38"/>
              </a:solidFill>
              <a:effectLst/>
            </a:endParaRPr>
          </a:p>
        </p:txBody>
      </p:sp>
    </p:spTree>
    <p:extLst>
      <p:ext uri="{BB962C8B-B14F-4D97-AF65-F5344CB8AC3E}">
        <p14:creationId xmlns:p14="http://schemas.microsoft.com/office/powerpoint/2010/main" val="120910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BA338-53CE-F7B5-F649-F31FA9E499E1}"/>
              </a:ext>
            </a:extLst>
          </p:cNvPr>
          <p:cNvSpPr>
            <a:spLocks noGrp="1"/>
          </p:cNvSpPr>
          <p:nvPr>
            <p:ph idx="1"/>
          </p:nvPr>
        </p:nvSpPr>
        <p:spPr>
          <a:xfrm>
            <a:off x="348343" y="232230"/>
            <a:ext cx="11480799" cy="6183084"/>
          </a:xfrm>
        </p:spPr>
        <p:txBody>
          <a:bodyPr>
            <a:normAutofit fontScale="25000" lnSpcReduction="20000"/>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8000" b="1" kern="0" dirty="0">
                <a:solidFill>
                  <a:srgbClr val="000000"/>
                </a:solidFill>
                <a:effectLst/>
                <a:ea typeface="Times New Roman" panose="02020603050405020304" pitchFamily="18" charset="0"/>
                <a:cs typeface="Times New Roman" panose="02020603050405020304" pitchFamily="18" charset="0"/>
              </a:rPr>
              <a:t>Model</a:t>
            </a:r>
            <a:r>
              <a:rPr lang="en-IN" sz="8000" kern="0" dirty="0">
                <a:solidFill>
                  <a:srgbClr val="000000"/>
                </a:solidFill>
                <a:effectLst/>
                <a:ea typeface="Times New Roman" panose="02020603050405020304" pitchFamily="18" charset="0"/>
                <a:cs typeface="Times New Roman" panose="02020603050405020304" pitchFamily="18" charset="0"/>
              </a:rPr>
              <a:t> - A model contains the data of the application. A data can be a single object or a collection of objects.</a:t>
            </a:r>
            <a:endParaRPr lang="en-IN" sz="8000" kern="100" dirty="0">
              <a:solidFill>
                <a:srgbClr val="000000"/>
              </a:solidFill>
              <a:effectLst/>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8000" b="1" kern="0" dirty="0">
                <a:solidFill>
                  <a:srgbClr val="000000"/>
                </a:solidFill>
                <a:effectLst/>
                <a:ea typeface="Times New Roman" panose="02020603050405020304" pitchFamily="18" charset="0"/>
                <a:cs typeface="Times New Roman" panose="02020603050405020304" pitchFamily="18" charset="0"/>
              </a:rPr>
              <a:t>Controller</a:t>
            </a:r>
            <a:r>
              <a:rPr lang="en-IN" sz="8000" kern="0" dirty="0">
                <a:solidFill>
                  <a:srgbClr val="000000"/>
                </a:solidFill>
                <a:effectLst/>
                <a:ea typeface="Times New Roman" panose="02020603050405020304" pitchFamily="18" charset="0"/>
                <a:cs typeface="Times New Roman" panose="02020603050405020304" pitchFamily="18" charset="0"/>
              </a:rPr>
              <a:t> - A controller contains the business logic of an application. Here, the @Controller annotation is used to mark the class as the controller.</a:t>
            </a:r>
            <a:endParaRPr lang="en-IN" sz="8000" kern="100" dirty="0">
              <a:solidFill>
                <a:srgbClr val="000000"/>
              </a:solidFill>
              <a:effectLst/>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8000" b="1" kern="0" dirty="0">
                <a:solidFill>
                  <a:srgbClr val="000000"/>
                </a:solidFill>
                <a:effectLst/>
                <a:ea typeface="Times New Roman" panose="02020603050405020304" pitchFamily="18" charset="0"/>
                <a:cs typeface="Times New Roman" panose="02020603050405020304" pitchFamily="18" charset="0"/>
              </a:rPr>
              <a:t>View</a:t>
            </a:r>
            <a:r>
              <a:rPr lang="en-IN" sz="8000" kern="0" dirty="0">
                <a:solidFill>
                  <a:srgbClr val="000000"/>
                </a:solidFill>
                <a:effectLst/>
                <a:ea typeface="Times New Roman" panose="02020603050405020304" pitchFamily="18" charset="0"/>
                <a:cs typeface="Times New Roman" panose="02020603050405020304" pitchFamily="18" charset="0"/>
              </a:rPr>
              <a:t> - A view represents the provided information in a particular format. Generally, JSP+JSTL is used to create a view page. Although spring also supports other view technologies such as Apache Velocity, </a:t>
            </a:r>
            <a:r>
              <a:rPr lang="en-IN" sz="8000" kern="0" dirty="0" err="1">
                <a:solidFill>
                  <a:srgbClr val="000000"/>
                </a:solidFill>
                <a:effectLst/>
                <a:ea typeface="Times New Roman" panose="02020603050405020304" pitchFamily="18" charset="0"/>
                <a:cs typeface="Times New Roman" panose="02020603050405020304" pitchFamily="18" charset="0"/>
              </a:rPr>
              <a:t>Thymeleaf</a:t>
            </a:r>
            <a:r>
              <a:rPr lang="en-IN" sz="8000" kern="0" dirty="0">
                <a:solidFill>
                  <a:srgbClr val="000000"/>
                </a:solidFill>
                <a:effectLst/>
                <a:ea typeface="Times New Roman" panose="02020603050405020304" pitchFamily="18" charset="0"/>
                <a:cs typeface="Times New Roman" panose="02020603050405020304" pitchFamily="18" charset="0"/>
              </a:rPr>
              <a:t> and </a:t>
            </a:r>
            <a:r>
              <a:rPr lang="en-IN" sz="8000" kern="0" dirty="0" err="1">
                <a:solidFill>
                  <a:srgbClr val="000000"/>
                </a:solidFill>
                <a:effectLst/>
                <a:ea typeface="Times New Roman" panose="02020603050405020304" pitchFamily="18" charset="0"/>
                <a:cs typeface="Times New Roman" panose="02020603050405020304" pitchFamily="18" charset="0"/>
              </a:rPr>
              <a:t>FreeMarker</a:t>
            </a:r>
            <a:r>
              <a:rPr lang="en-IN" sz="8000" kern="0" dirty="0">
                <a:solidFill>
                  <a:srgbClr val="000000"/>
                </a:solidFill>
                <a:effectLst/>
                <a:ea typeface="Times New Roman" panose="02020603050405020304" pitchFamily="18" charset="0"/>
                <a:cs typeface="Times New Roman" panose="02020603050405020304" pitchFamily="18" charset="0"/>
              </a:rPr>
              <a:t>.</a:t>
            </a:r>
            <a:endParaRPr lang="en-IN" sz="8000" kern="100" dirty="0">
              <a:solidFill>
                <a:srgbClr val="000000"/>
              </a:solidFill>
              <a:effectLst/>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8000" b="1" kern="0" dirty="0">
                <a:solidFill>
                  <a:srgbClr val="000000"/>
                </a:solidFill>
                <a:effectLst/>
                <a:ea typeface="Times New Roman" panose="02020603050405020304" pitchFamily="18" charset="0"/>
                <a:cs typeface="Times New Roman" panose="02020603050405020304" pitchFamily="18" charset="0"/>
              </a:rPr>
              <a:t>Front Controller</a:t>
            </a:r>
            <a:r>
              <a:rPr lang="en-IN" sz="8000" kern="0" dirty="0">
                <a:solidFill>
                  <a:srgbClr val="000000"/>
                </a:solidFill>
                <a:effectLst/>
                <a:ea typeface="Times New Roman" panose="02020603050405020304" pitchFamily="18" charset="0"/>
                <a:cs typeface="Times New Roman" panose="02020603050405020304" pitchFamily="18" charset="0"/>
              </a:rPr>
              <a:t> - In Spring Web MVC, the </a:t>
            </a:r>
            <a:r>
              <a:rPr lang="en-IN" sz="8000" kern="0" dirty="0" err="1">
                <a:solidFill>
                  <a:srgbClr val="000000"/>
                </a:solidFill>
                <a:effectLst/>
                <a:ea typeface="Times New Roman" panose="02020603050405020304" pitchFamily="18" charset="0"/>
                <a:cs typeface="Times New Roman" panose="02020603050405020304" pitchFamily="18" charset="0"/>
              </a:rPr>
              <a:t>DispatcherServlet</a:t>
            </a:r>
            <a:r>
              <a:rPr lang="en-IN" sz="8000" kern="0" dirty="0">
                <a:solidFill>
                  <a:srgbClr val="000000"/>
                </a:solidFill>
                <a:effectLst/>
                <a:ea typeface="Times New Roman" panose="02020603050405020304" pitchFamily="18" charset="0"/>
                <a:cs typeface="Times New Roman" panose="02020603050405020304" pitchFamily="18" charset="0"/>
              </a:rPr>
              <a:t> class works as the front controller. It is responsible to manage the flow of the Spring MVC application.</a:t>
            </a: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endParaRPr lang="en-IN" sz="8000" kern="100" dirty="0">
              <a:solidFill>
                <a:srgbClr val="000000"/>
              </a:solidFill>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8000" b="1" kern="100" dirty="0">
                <a:effectLst/>
                <a:ea typeface="Calibri" panose="020F0502020204030204" pitchFamily="34" charset="0"/>
                <a:cs typeface="Times New Roman" panose="02020603050405020304" pitchFamily="18" charset="0"/>
              </a:rPr>
              <a:t> MULTIPLE VIEW PAGES</a:t>
            </a:r>
            <a:endParaRPr lang="en-IN" sz="8000" b="1"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8000" kern="100" spc="10" dirty="0">
                <a:solidFill>
                  <a:srgbClr val="273239"/>
                </a:solidFill>
                <a:effectLst/>
                <a:ea typeface="Calibri" panose="020F0502020204030204" pitchFamily="34" charset="0"/>
                <a:cs typeface="Times New Roman" panose="02020603050405020304" pitchFamily="18" charset="0"/>
              </a:rPr>
              <a:t>    A view page is redirected to another view page</a:t>
            </a:r>
            <a:r>
              <a:rPr lang="en-IN" sz="8000" kern="100" dirty="0">
                <a:effectLst/>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8000" kern="100" spc="10" dirty="0">
                <a:solidFill>
                  <a:srgbClr val="273239"/>
                </a:solidFill>
                <a:effectLst/>
                <a:ea typeface="Calibri" panose="020F0502020204030204" pitchFamily="34" charset="0"/>
                <a:cs typeface="Times New Roman" panose="02020603050405020304" pitchFamily="18" charset="0"/>
              </a:rPr>
              <a:t> </a:t>
            </a:r>
            <a:endParaRPr lang="en-IN" sz="80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8000" b="1" kern="100" dirty="0">
                <a:effectLst/>
                <a:ea typeface="Calibri" panose="020F0502020204030204" pitchFamily="34" charset="0"/>
                <a:cs typeface="Times New Roman" panose="02020603050405020304" pitchFamily="18" charset="0"/>
              </a:rPr>
              <a:t>MULTIPLE CONTROLLER</a:t>
            </a:r>
            <a:endParaRPr lang="en-IN" sz="8000" b="1"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8000" kern="100">
                <a:solidFill>
                  <a:srgbClr val="333333"/>
                </a:solidFill>
                <a:ea typeface="Calibri" panose="020F0502020204030204" pitchFamily="34" charset="0"/>
                <a:cs typeface="Times New Roman" panose="02020603050405020304" pitchFamily="18" charset="0"/>
              </a:rPr>
              <a:t>    </a:t>
            </a:r>
            <a:r>
              <a:rPr lang="en-IN" sz="8000" kern="100">
                <a:solidFill>
                  <a:srgbClr val="333333"/>
                </a:solidFill>
                <a:effectLst/>
                <a:ea typeface="Calibri" panose="020F0502020204030204" pitchFamily="34" charset="0"/>
                <a:cs typeface="Times New Roman" panose="02020603050405020304" pitchFamily="18" charset="0"/>
              </a:rPr>
              <a:t>In </a:t>
            </a:r>
            <a:r>
              <a:rPr lang="en-IN" sz="8000" kern="100" dirty="0">
                <a:solidFill>
                  <a:srgbClr val="333333"/>
                </a:solidFill>
                <a:effectLst/>
                <a:ea typeface="Calibri" panose="020F0502020204030204" pitchFamily="34" charset="0"/>
                <a:cs typeface="Times New Roman" panose="02020603050405020304" pitchFamily="18" charset="0"/>
              </a:rPr>
              <a:t>Spring MVC, we can create multiple controllers at a time. It is required to map each controller class     with </a:t>
            </a:r>
            <a:r>
              <a:rPr lang="en-IN" sz="8000" b="1" kern="100" dirty="0">
                <a:effectLst/>
                <a:ea typeface="Calibri" panose="020F0502020204030204" pitchFamily="34" charset="0"/>
                <a:cs typeface="Times New Roman" panose="02020603050405020304" pitchFamily="18" charset="0"/>
              </a:rPr>
              <a:t>@Controller</a:t>
            </a:r>
            <a:r>
              <a:rPr lang="en-IN" sz="8000" kern="100" dirty="0">
                <a:effectLst/>
                <a:ea typeface="Calibri" panose="020F0502020204030204" pitchFamily="34" charset="0"/>
                <a:cs typeface="Times New Roman" panose="02020603050405020304" pitchFamily="18" charset="0"/>
              </a:rPr>
              <a:t> annotation.</a:t>
            </a:r>
          </a:p>
          <a:p>
            <a:pPr marL="0" indent="0">
              <a:lnSpc>
                <a:spcPct val="107000"/>
              </a:lnSpc>
              <a:spcAft>
                <a:spcPts val="800"/>
              </a:spcAft>
              <a:buNone/>
            </a:pPr>
            <a:r>
              <a:rPr lang="en-US" sz="8000" kern="100" dirty="0">
                <a:effectLst/>
                <a:ea typeface="Calibri" panose="020F0502020204030204" pitchFamily="34" charset="0"/>
                <a:cs typeface="Times New Roman" panose="02020603050405020304" pitchFamily="18" charset="0"/>
              </a:rPr>
              <a:t> </a:t>
            </a:r>
            <a:endParaRPr lang="en-IN" sz="80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8748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A3D4F-B710-A7CB-F43B-254616D7867D}"/>
              </a:ext>
            </a:extLst>
          </p:cNvPr>
          <p:cNvSpPr>
            <a:spLocks noGrp="1"/>
          </p:cNvSpPr>
          <p:nvPr>
            <p:ph idx="1"/>
          </p:nvPr>
        </p:nvSpPr>
        <p:spPr>
          <a:xfrm>
            <a:off x="217714" y="304800"/>
            <a:ext cx="11872686" cy="6299200"/>
          </a:xfrm>
        </p:spPr>
        <p:txBody>
          <a:bodyPr/>
          <a:lstStyle/>
          <a:p>
            <a:r>
              <a:rPr lang="en-US" sz="2800" b="1" i="0" dirty="0">
                <a:solidFill>
                  <a:srgbClr val="000000"/>
                </a:solidFill>
                <a:effectLst/>
              </a:rPr>
              <a:t>JSP Action Tag</a:t>
            </a:r>
          </a:p>
          <a:p>
            <a:pPr marL="0" indent="0">
              <a:buNone/>
            </a:pPr>
            <a:endParaRPr lang="en-IN" dirty="0"/>
          </a:p>
          <a:p>
            <a:pPr marL="0" indent="0">
              <a:buNone/>
            </a:pPr>
            <a:endParaRPr lang="en-IN" dirty="0"/>
          </a:p>
        </p:txBody>
      </p:sp>
      <p:graphicFrame>
        <p:nvGraphicFramePr>
          <p:cNvPr id="7" name="Table 6">
            <a:extLst>
              <a:ext uri="{FF2B5EF4-FFF2-40B4-BE49-F238E27FC236}">
                <a16:creationId xmlns:a16="http://schemas.microsoft.com/office/drawing/2014/main" id="{F99558AC-130B-11CE-C96B-75CD8BC46CED}"/>
              </a:ext>
            </a:extLst>
          </p:cNvPr>
          <p:cNvGraphicFramePr>
            <a:graphicFrameLocks noGrp="1"/>
          </p:cNvGraphicFramePr>
          <p:nvPr>
            <p:extLst>
              <p:ext uri="{D42A27DB-BD31-4B8C-83A1-F6EECF244321}">
                <p14:modId xmlns:p14="http://schemas.microsoft.com/office/powerpoint/2010/main" val="919496213"/>
              </p:ext>
            </p:extLst>
          </p:nvPr>
        </p:nvGraphicFramePr>
        <p:xfrm>
          <a:off x="217714" y="1262743"/>
          <a:ext cx="11582400" cy="4468292"/>
        </p:xfrm>
        <a:graphic>
          <a:graphicData uri="http://schemas.openxmlformats.org/drawingml/2006/table">
            <a:tbl>
              <a:tblPr/>
              <a:tblGrid>
                <a:gridCol w="5791200">
                  <a:extLst>
                    <a:ext uri="{9D8B030D-6E8A-4147-A177-3AD203B41FA5}">
                      <a16:colId xmlns:a16="http://schemas.microsoft.com/office/drawing/2014/main" val="2821946920"/>
                    </a:ext>
                  </a:extLst>
                </a:gridCol>
                <a:gridCol w="5791200">
                  <a:extLst>
                    <a:ext uri="{9D8B030D-6E8A-4147-A177-3AD203B41FA5}">
                      <a16:colId xmlns:a16="http://schemas.microsoft.com/office/drawing/2014/main" val="3695986692"/>
                    </a:ext>
                  </a:extLst>
                </a:gridCol>
              </a:tblGrid>
              <a:tr h="649575">
                <a:tc>
                  <a:txBody>
                    <a:bodyPr/>
                    <a:lstStyle/>
                    <a:p>
                      <a:pPr algn="l" fontAlgn="t"/>
                      <a:r>
                        <a:rPr lang="en-IN">
                          <a:solidFill>
                            <a:srgbClr val="000000"/>
                          </a:solidFill>
                          <a:effectLst/>
                          <a:latin typeface="times new roman" panose="02020603050405020304" pitchFamily="18" charset="0"/>
                        </a:rPr>
                        <a:t>JSP Action Tags</a:t>
                      </a:r>
                    </a:p>
                  </a:txBody>
                  <a:tcPr marL="114300" marR="114300" marT="114300" marB="114300">
                    <a:lnL w="9525" cap="flat" cmpd="sng" algn="ctr">
                      <a:solidFill>
                        <a:srgbClr val="C00AC7"/>
                      </a:solidFill>
                      <a:prstDash val="solid"/>
                      <a:round/>
                      <a:headEnd type="none" w="med" len="med"/>
                      <a:tailEnd type="none" w="med" len="med"/>
                    </a:lnL>
                    <a:lnR w="9525" cap="flat" cmpd="sng" algn="ctr">
                      <a:solidFill>
                        <a:srgbClr val="C00AC7"/>
                      </a:solidFill>
                      <a:prstDash val="solid"/>
                      <a:round/>
                      <a:headEnd type="none" w="med" len="med"/>
                      <a:tailEnd type="none" w="med" len="med"/>
                    </a:lnR>
                    <a:lnT w="9525" cap="flat" cmpd="sng" algn="ctr">
                      <a:solidFill>
                        <a:srgbClr val="C00A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C00AC7"/>
                      </a:solidFill>
                      <a:prstDash val="solid"/>
                      <a:round/>
                      <a:headEnd type="none" w="med" len="med"/>
                      <a:tailEnd type="none" w="med" len="med"/>
                    </a:lnL>
                    <a:lnR w="9525" cap="flat" cmpd="sng" algn="ctr">
                      <a:solidFill>
                        <a:srgbClr val="C00AC7"/>
                      </a:solidFill>
                      <a:prstDash val="solid"/>
                      <a:round/>
                      <a:headEnd type="none" w="med" len="med"/>
                      <a:tailEnd type="none" w="med" len="med"/>
                    </a:lnR>
                    <a:lnT w="9525" cap="flat" cmpd="sng" algn="ctr">
                      <a:solidFill>
                        <a:srgbClr val="C00A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82082240"/>
                  </a:ext>
                </a:extLst>
              </a:tr>
              <a:tr h="905469">
                <a:tc>
                  <a:txBody>
                    <a:bodyPr/>
                    <a:lstStyle/>
                    <a:p>
                      <a:pPr algn="just" fontAlgn="t"/>
                      <a:r>
                        <a:rPr lang="en-IN">
                          <a:solidFill>
                            <a:srgbClr val="333333"/>
                          </a:solidFill>
                          <a:effectLst/>
                          <a:latin typeface="inter-regular"/>
                        </a:rPr>
                        <a:t>jsp:forward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forwards the request and response to another resource.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2075128"/>
                  </a:ext>
                </a:extLst>
              </a:tr>
              <a:tr h="551155">
                <a:tc>
                  <a:txBody>
                    <a:bodyPr/>
                    <a:lstStyle/>
                    <a:p>
                      <a:pPr algn="just" fontAlgn="t"/>
                      <a:r>
                        <a:rPr lang="en-IN">
                          <a:solidFill>
                            <a:srgbClr val="333333"/>
                          </a:solidFill>
                          <a:effectLst/>
                          <a:latin typeface="inter-regular"/>
                        </a:rPr>
                        <a:t>jsp:include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includes another resource.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8899575"/>
                  </a:ext>
                </a:extLst>
              </a:tr>
              <a:tr h="551155">
                <a:tc>
                  <a:txBody>
                    <a:bodyPr/>
                    <a:lstStyle/>
                    <a:p>
                      <a:pPr algn="just" fontAlgn="t"/>
                      <a:r>
                        <a:rPr lang="en-IN">
                          <a:solidFill>
                            <a:srgbClr val="333333"/>
                          </a:solidFill>
                          <a:effectLst/>
                          <a:latin typeface="inter-regular"/>
                        </a:rPr>
                        <a:t>jsp:useBean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creates or locates bean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53926109"/>
                  </a:ext>
                </a:extLst>
              </a:tr>
              <a:tr h="905469">
                <a:tc>
                  <a:txBody>
                    <a:bodyPr/>
                    <a:lstStyle/>
                    <a:p>
                      <a:pPr algn="just" fontAlgn="t"/>
                      <a:r>
                        <a:rPr lang="en-IN">
                          <a:solidFill>
                            <a:srgbClr val="333333"/>
                          </a:solidFill>
                          <a:effectLst/>
                          <a:latin typeface="inter-regular"/>
                        </a:rPr>
                        <a:t>jsp:setProperty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sets the value of property in bean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89806512"/>
                  </a:ext>
                </a:extLst>
              </a:tr>
              <a:tr h="905469">
                <a:tc>
                  <a:txBody>
                    <a:bodyPr/>
                    <a:lstStyle/>
                    <a:p>
                      <a:pPr algn="just" fontAlgn="t"/>
                      <a:r>
                        <a:rPr lang="en-IN">
                          <a:solidFill>
                            <a:srgbClr val="333333"/>
                          </a:solidFill>
                          <a:effectLst/>
                          <a:latin typeface="inter-regular"/>
                        </a:rPr>
                        <a:t>jsp:getProperty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prints the value of property of the bean.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6118170"/>
                  </a:ext>
                </a:extLst>
              </a:tr>
            </a:tbl>
          </a:graphicData>
        </a:graphic>
      </p:graphicFrame>
    </p:spTree>
    <p:extLst>
      <p:ext uri="{BB962C8B-B14F-4D97-AF65-F5344CB8AC3E}">
        <p14:creationId xmlns:p14="http://schemas.microsoft.com/office/powerpoint/2010/main" val="222014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D87E-53E7-E5CA-AC5B-A2F4661543DA}"/>
              </a:ext>
            </a:extLst>
          </p:cNvPr>
          <p:cNvSpPr>
            <a:spLocks noGrp="1"/>
          </p:cNvSpPr>
          <p:nvPr>
            <p:ph type="title"/>
          </p:nvPr>
        </p:nvSpPr>
        <p:spPr>
          <a:xfrm>
            <a:off x="838200" y="365126"/>
            <a:ext cx="10515600" cy="534760"/>
          </a:xfrm>
        </p:spPr>
        <p:txBody>
          <a:bodyPr>
            <a:normAutofit fontScale="90000"/>
          </a:bodyPr>
          <a:lstStyle/>
          <a:p>
            <a:r>
              <a:rPr lang="en-US" dirty="0"/>
              <a:t>           </a:t>
            </a:r>
            <a:br>
              <a:rPr lang="en-US" dirty="0"/>
            </a:br>
            <a:r>
              <a:rPr lang="en-US" dirty="0"/>
              <a:t>             </a:t>
            </a:r>
            <a:r>
              <a:rPr lang="en-IN" b="1" i="0" dirty="0">
                <a:effectLst/>
                <a:latin typeface="erdana"/>
              </a:rPr>
              <a:t>JSTL (JSP Standard Tag Library)</a:t>
            </a:r>
            <a:br>
              <a:rPr lang="en-IN" b="1" i="0" dirty="0">
                <a:effectLst/>
                <a:latin typeface="erdana"/>
              </a:rPr>
            </a:br>
            <a:endParaRPr lang="en-IN" b="1" dirty="0"/>
          </a:p>
        </p:txBody>
      </p:sp>
      <p:sp>
        <p:nvSpPr>
          <p:cNvPr id="3" name="Content Placeholder 2">
            <a:extLst>
              <a:ext uri="{FF2B5EF4-FFF2-40B4-BE49-F238E27FC236}">
                <a16:creationId xmlns:a16="http://schemas.microsoft.com/office/drawing/2014/main" id="{2EC218C2-8F9A-74EF-A309-C3752889ECA9}"/>
              </a:ext>
            </a:extLst>
          </p:cNvPr>
          <p:cNvSpPr>
            <a:spLocks noGrp="1"/>
          </p:cNvSpPr>
          <p:nvPr>
            <p:ph idx="1"/>
          </p:nvPr>
        </p:nvSpPr>
        <p:spPr>
          <a:xfrm>
            <a:off x="130629" y="1088572"/>
            <a:ext cx="11814628" cy="5558972"/>
          </a:xfrm>
        </p:spPr>
        <p:txBody>
          <a:bodyPr>
            <a:normAutofit/>
          </a:bodyPr>
          <a:lstStyle/>
          <a:p>
            <a:r>
              <a:rPr lang="en-US" sz="2000" b="0" i="0" dirty="0">
                <a:solidFill>
                  <a:srgbClr val="333333"/>
                </a:solidFill>
                <a:effectLst/>
              </a:rPr>
              <a:t>The JSP Standard Tag Library (JSTL) represents a set of tags to simplify the JSP development.</a:t>
            </a:r>
          </a:p>
          <a:p>
            <a:r>
              <a:rPr lang="en-IN" sz="2000" b="0" i="0" dirty="0">
                <a:solidFill>
                  <a:srgbClr val="610B38"/>
                </a:solidFill>
                <a:effectLst/>
              </a:rPr>
              <a:t>JSTL Tags</a:t>
            </a:r>
          </a:p>
          <a:p>
            <a:endParaRPr lang="en-IN" sz="2000" dirty="0"/>
          </a:p>
        </p:txBody>
      </p:sp>
      <p:graphicFrame>
        <p:nvGraphicFramePr>
          <p:cNvPr id="4" name="Table 3">
            <a:extLst>
              <a:ext uri="{FF2B5EF4-FFF2-40B4-BE49-F238E27FC236}">
                <a16:creationId xmlns:a16="http://schemas.microsoft.com/office/drawing/2014/main" id="{372B92CF-B745-891C-724A-CCC9784E3CD0}"/>
              </a:ext>
            </a:extLst>
          </p:cNvPr>
          <p:cNvGraphicFramePr>
            <a:graphicFrameLocks noGrp="1"/>
          </p:cNvGraphicFramePr>
          <p:nvPr>
            <p:extLst>
              <p:ext uri="{D42A27DB-BD31-4B8C-83A1-F6EECF244321}">
                <p14:modId xmlns:p14="http://schemas.microsoft.com/office/powerpoint/2010/main" val="2774257277"/>
              </p:ext>
            </p:extLst>
          </p:nvPr>
        </p:nvGraphicFramePr>
        <p:xfrm>
          <a:off x="449943" y="1872343"/>
          <a:ext cx="11103428" cy="4499429"/>
        </p:xfrm>
        <a:graphic>
          <a:graphicData uri="http://schemas.openxmlformats.org/drawingml/2006/table">
            <a:tbl>
              <a:tblPr/>
              <a:tblGrid>
                <a:gridCol w="2065149">
                  <a:extLst>
                    <a:ext uri="{9D8B030D-6E8A-4147-A177-3AD203B41FA5}">
                      <a16:colId xmlns:a16="http://schemas.microsoft.com/office/drawing/2014/main" val="1477612271"/>
                    </a:ext>
                  </a:extLst>
                </a:gridCol>
                <a:gridCol w="9038279">
                  <a:extLst>
                    <a:ext uri="{9D8B030D-6E8A-4147-A177-3AD203B41FA5}">
                      <a16:colId xmlns:a16="http://schemas.microsoft.com/office/drawing/2014/main" val="683589724"/>
                    </a:ext>
                  </a:extLst>
                </a:gridCol>
              </a:tblGrid>
              <a:tr h="422438">
                <a:tc>
                  <a:txBody>
                    <a:bodyPr/>
                    <a:lstStyle/>
                    <a:p>
                      <a:pPr algn="l" fontAlgn="t"/>
                      <a:r>
                        <a:rPr lang="en-IN" sz="2000" dirty="0">
                          <a:solidFill>
                            <a:srgbClr val="000000"/>
                          </a:solidFill>
                          <a:effectLst/>
                          <a:latin typeface="+mn-lt"/>
                        </a:rPr>
                        <a:t>Tag Name</a:t>
                      </a:r>
                    </a:p>
                  </a:txBody>
                  <a:tcPr marL="57355" marR="57355" marT="57355" marB="57355">
                    <a:lnL w="9525" cap="flat" cmpd="sng" algn="ctr">
                      <a:solidFill>
                        <a:srgbClr val="80B86C"/>
                      </a:solidFill>
                      <a:prstDash val="solid"/>
                      <a:round/>
                      <a:headEnd type="none" w="med" len="med"/>
                      <a:tailEnd type="none" w="med" len="med"/>
                    </a:lnL>
                    <a:lnR w="9525" cap="flat" cmpd="sng" algn="ctr">
                      <a:solidFill>
                        <a:srgbClr val="80B86C"/>
                      </a:solidFill>
                      <a:prstDash val="solid"/>
                      <a:round/>
                      <a:headEnd type="none" w="med" len="med"/>
                      <a:tailEnd type="none" w="med" len="med"/>
                    </a:lnR>
                    <a:lnT w="9525" cap="flat" cmpd="sng" algn="ctr">
                      <a:solidFill>
                        <a:srgbClr val="80B86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dirty="0">
                          <a:solidFill>
                            <a:srgbClr val="000000"/>
                          </a:solidFill>
                          <a:effectLst/>
                          <a:latin typeface="+mn-lt"/>
                        </a:rPr>
                        <a:t>Description</a:t>
                      </a:r>
                    </a:p>
                  </a:txBody>
                  <a:tcPr marL="57355" marR="57355" marT="57355" marB="57355">
                    <a:lnL w="9525" cap="flat" cmpd="sng" algn="ctr">
                      <a:solidFill>
                        <a:srgbClr val="80B86C"/>
                      </a:solidFill>
                      <a:prstDash val="solid"/>
                      <a:round/>
                      <a:headEnd type="none" w="med" len="med"/>
                      <a:tailEnd type="none" w="med" len="med"/>
                    </a:lnL>
                    <a:lnR w="9525" cap="flat" cmpd="sng" algn="ctr">
                      <a:solidFill>
                        <a:srgbClr val="80B86C"/>
                      </a:solidFill>
                      <a:prstDash val="solid"/>
                      <a:round/>
                      <a:headEnd type="none" w="med" len="med"/>
                      <a:tailEnd type="none" w="med" len="med"/>
                    </a:lnR>
                    <a:lnT w="9525" cap="flat" cmpd="sng" algn="ctr">
                      <a:solidFill>
                        <a:srgbClr val="80B86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75142985"/>
                  </a:ext>
                </a:extLst>
              </a:tr>
              <a:tr h="893623">
                <a:tc>
                  <a:txBody>
                    <a:bodyPr/>
                    <a:lstStyle/>
                    <a:p>
                      <a:pPr algn="just" fontAlgn="t"/>
                      <a:r>
                        <a:rPr lang="en-IN" sz="2000" u="none" strike="noStrike" dirty="0">
                          <a:solidFill>
                            <a:srgbClr val="008000"/>
                          </a:solidFill>
                          <a:effectLst/>
                          <a:latin typeface="+mn-lt"/>
                          <a:hlinkClick r:id="rId2"/>
                        </a:rPr>
                        <a:t>Core tags</a:t>
                      </a:r>
                      <a:endParaRPr lang="en-IN" sz="2000" dirty="0">
                        <a:solidFill>
                          <a:srgbClr val="333333"/>
                        </a:solidFill>
                        <a:effectLst/>
                        <a:latin typeface="+mn-lt"/>
                      </a:endParaRP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n-lt"/>
                        </a:rPr>
                        <a:t>The JSTL core tag provide variable support, URL management, flow control, etc. The URL for the core tag is </a:t>
                      </a:r>
                      <a:r>
                        <a:rPr lang="en-US" sz="2000" b="1" dirty="0">
                          <a:solidFill>
                            <a:srgbClr val="333333"/>
                          </a:solidFill>
                          <a:effectLst/>
                          <a:latin typeface="+mn-lt"/>
                        </a:rPr>
                        <a:t>http://java.sun.com/jsp/jstl/core</a:t>
                      </a:r>
                      <a:r>
                        <a:rPr lang="en-US" sz="2000" dirty="0">
                          <a:solidFill>
                            <a:srgbClr val="333333"/>
                          </a:solidFill>
                          <a:effectLst/>
                          <a:latin typeface="+mn-lt"/>
                        </a:rPr>
                        <a:t>. The prefix of core tag is </a:t>
                      </a:r>
                      <a:r>
                        <a:rPr lang="en-US" sz="2000" b="1" dirty="0">
                          <a:solidFill>
                            <a:srgbClr val="333333"/>
                          </a:solidFill>
                          <a:effectLst/>
                          <a:latin typeface="+mn-lt"/>
                        </a:rPr>
                        <a:t>c</a:t>
                      </a:r>
                      <a:r>
                        <a:rPr lang="en-US" sz="2000" dirty="0">
                          <a:solidFill>
                            <a:srgbClr val="333333"/>
                          </a:solidFill>
                          <a:effectLst/>
                          <a:latin typeface="+mn-lt"/>
                        </a:rPr>
                        <a:t>.</a:t>
                      </a: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3737535"/>
                  </a:ext>
                </a:extLst>
              </a:tr>
              <a:tr h="803856">
                <a:tc>
                  <a:txBody>
                    <a:bodyPr/>
                    <a:lstStyle/>
                    <a:p>
                      <a:pPr algn="just" fontAlgn="t"/>
                      <a:r>
                        <a:rPr lang="en-IN" sz="2000" u="none" strike="noStrike" dirty="0">
                          <a:solidFill>
                            <a:srgbClr val="008000"/>
                          </a:solidFill>
                          <a:effectLst/>
                          <a:latin typeface="+mn-lt"/>
                          <a:hlinkClick r:id="rId3"/>
                        </a:rPr>
                        <a:t>Function tags</a:t>
                      </a:r>
                      <a:endParaRPr lang="en-IN" sz="2000" dirty="0">
                        <a:solidFill>
                          <a:srgbClr val="333333"/>
                        </a:solidFill>
                        <a:effectLst/>
                        <a:latin typeface="+mn-lt"/>
                      </a:endParaRP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n-lt"/>
                        </a:rPr>
                        <a:t>The functions tags provide support for string manipulation and string length. The URL for the functions tags is </a:t>
                      </a:r>
                      <a:r>
                        <a:rPr lang="en-US" sz="2000" b="1" dirty="0">
                          <a:solidFill>
                            <a:srgbClr val="333333"/>
                          </a:solidFill>
                          <a:effectLst/>
                          <a:latin typeface="+mn-lt"/>
                        </a:rPr>
                        <a:t>http://java.sun.com/jsp/jstl/functions</a:t>
                      </a:r>
                      <a:r>
                        <a:rPr lang="en-US" sz="2000" dirty="0">
                          <a:solidFill>
                            <a:srgbClr val="333333"/>
                          </a:solidFill>
                          <a:effectLst/>
                          <a:latin typeface="+mn-lt"/>
                        </a:rPr>
                        <a:t> and prefix is </a:t>
                      </a:r>
                      <a:r>
                        <a:rPr lang="en-US" sz="2000" b="1" dirty="0">
                          <a:solidFill>
                            <a:srgbClr val="333333"/>
                          </a:solidFill>
                          <a:effectLst/>
                          <a:latin typeface="+mn-lt"/>
                        </a:rPr>
                        <a:t>fn</a:t>
                      </a:r>
                      <a:r>
                        <a:rPr lang="en-US" sz="2000" dirty="0">
                          <a:solidFill>
                            <a:srgbClr val="333333"/>
                          </a:solidFill>
                          <a:effectLst/>
                          <a:latin typeface="+mn-lt"/>
                        </a:rPr>
                        <a:t>.</a:t>
                      </a: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1903761"/>
                  </a:ext>
                </a:extLst>
              </a:tr>
              <a:tr h="997788">
                <a:tc>
                  <a:txBody>
                    <a:bodyPr/>
                    <a:lstStyle/>
                    <a:p>
                      <a:pPr algn="just" fontAlgn="t"/>
                      <a:r>
                        <a:rPr lang="en-IN" sz="2000" u="none" strike="noStrike" dirty="0">
                          <a:solidFill>
                            <a:srgbClr val="008000"/>
                          </a:solidFill>
                          <a:effectLst/>
                          <a:latin typeface="+mn-lt"/>
                          <a:hlinkClick r:id="rId4"/>
                        </a:rPr>
                        <a:t>Formatting tags</a:t>
                      </a:r>
                      <a:endParaRPr lang="en-IN" sz="2000" dirty="0">
                        <a:solidFill>
                          <a:srgbClr val="333333"/>
                        </a:solidFill>
                        <a:effectLst/>
                        <a:latin typeface="+mn-lt"/>
                      </a:endParaRP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n-lt"/>
                        </a:rPr>
                        <a:t>The Formatting tags provide support for message formatting, number and date formatting, etc. The URL for the Formatting tags is </a:t>
                      </a:r>
                      <a:r>
                        <a:rPr lang="en-US" sz="2000" b="1" dirty="0">
                          <a:solidFill>
                            <a:srgbClr val="333333"/>
                          </a:solidFill>
                          <a:effectLst/>
                          <a:latin typeface="+mn-lt"/>
                        </a:rPr>
                        <a:t>http://java.sun.com/jsp/jstl/fmt</a:t>
                      </a:r>
                      <a:r>
                        <a:rPr lang="en-US" sz="2000" dirty="0">
                          <a:solidFill>
                            <a:srgbClr val="333333"/>
                          </a:solidFill>
                          <a:effectLst/>
                          <a:latin typeface="+mn-lt"/>
                        </a:rPr>
                        <a:t> and prefix is </a:t>
                      </a:r>
                      <a:r>
                        <a:rPr lang="en-US" sz="2000" b="1" dirty="0" err="1">
                          <a:solidFill>
                            <a:srgbClr val="333333"/>
                          </a:solidFill>
                          <a:effectLst/>
                          <a:latin typeface="+mn-lt"/>
                        </a:rPr>
                        <a:t>fmt</a:t>
                      </a:r>
                      <a:r>
                        <a:rPr lang="en-US" sz="2000" dirty="0">
                          <a:solidFill>
                            <a:srgbClr val="333333"/>
                          </a:solidFill>
                          <a:effectLst/>
                          <a:latin typeface="+mn-lt"/>
                        </a:rPr>
                        <a:t>.</a:t>
                      </a: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42481952"/>
                  </a:ext>
                </a:extLst>
              </a:tr>
              <a:tr h="690862">
                <a:tc>
                  <a:txBody>
                    <a:bodyPr/>
                    <a:lstStyle/>
                    <a:p>
                      <a:pPr algn="just" fontAlgn="t"/>
                      <a:r>
                        <a:rPr lang="en-IN" sz="2000" u="none" strike="noStrike" dirty="0">
                          <a:solidFill>
                            <a:srgbClr val="008000"/>
                          </a:solidFill>
                          <a:effectLst/>
                          <a:latin typeface="+mn-lt"/>
                          <a:hlinkClick r:id="rId5"/>
                        </a:rPr>
                        <a:t>XML tags</a:t>
                      </a:r>
                      <a:endParaRPr lang="en-IN" sz="2000" dirty="0">
                        <a:solidFill>
                          <a:srgbClr val="333333"/>
                        </a:solidFill>
                        <a:effectLst/>
                        <a:latin typeface="+mn-lt"/>
                      </a:endParaRP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n-lt"/>
                        </a:rPr>
                        <a:t>The XML tags provide flow control, transformation, etc. The URL for the XML tags is </a:t>
                      </a:r>
                      <a:r>
                        <a:rPr lang="en-US" sz="2000" b="1" dirty="0">
                          <a:solidFill>
                            <a:srgbClr val="333333"/>
                          </a:solidFill>
                          <a:effectLst/>
                          <a:latin typeface="+mn-lt"/>
                        </a:rPr>
                        <a:t>http://java.sun.com/jsp/jstl/xml</a:t>
                      </a:r>
                      <a:r>
                        <a:rPr lang="en-US" sz="2000" dirty="0">
                          <a:solidFill>
                            <a:srgbClr val="333333"/>
                          </a:solidFill>
                          <a:effectLst/>
                          <a:latin typeface="+mn-lt"/>
                        </a:rPr>
                        <a:t> and prefix is </a:t>
                      </a:r>
                      <a:r>
                        <a:rPr lang="en-US" sz="2000" b="1" dirty="0">
                          <a:solidFill>
                            <a:srgbClr val="333333"/>
                          </a:solidFill>
                          <a:effectLst/>
                          <a:latin typeface="+mn-lt"/>
                        </a:rPr>
                        <a:t>x</a:t>
                      </a:r>
                      <a:r>
                        <a:rPr lang="en-US" sz="2000" dirty="0">
                          <a:solidFill>
                            <a:srgbClr val="333333"/>
                          </a:solidFill>
                          <a:effectLst/>
                          <a:latin typeface="+mn-lt"/>
                        </a:rPr>
                        <a:t>.</a:t>
                      </a: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98342380"/>
                  </a:ext>
                </a:extLst>
              </a:tr>
              <a:tr h="690862">
                <a:tc>
                  <a:txBody>
                    <a:bodyPr/>
                    <a:lstStyle/>
                    <a:p>
                      <a:pPr algn="just" fontAlgn="t"/>
                      <a:r>
                        <a:rPr lang="en-IN" sz="2000" u="none" strike="noStrike" dirty="0">
                          <a:solidFill>
                            <a:srgbClr val="008000"/>
                          </a:solidFill>
                          <a:effectLst/>
                          <a:latin typeface="+mn-lt"/>
                          <a:hlinkClick r:id="rId6"/>
                        </a:rPr>
                        <a:t>SQL tags</a:t>
                      </a:r>
                      <a:endParaRPr lang="en-IN" sz="2000" dirty="0">
                        <a:solidFill>
                          <a:srgbClr val="333333"/>
                        </a:solidFill>
                        <a:effectLst/>
                        <a:latin typeface="+mn-lt"/>
                      </a:endParaRP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n-lt"/>
                        </a:rPr>
                        <a:t>The JSTL SQL tags provide SQL support. The URL for the SQL tags is </a:t>
                      </a:r>
                      <a:r>
                        <a:rPr lang="en-US" sz="2000" b="1" dirty="0">
                          <a:solidFill>
                            <a:srgbClr val="333333"/>
                          </a:solidFill>
                          <a:effectLst/>
                          <a:latin typeface="+mn-lt"/>
                        </a:rPr>
                        <a:t>http://java.sun.com/jsp/jstl/sql</a:t>
                      </a:r>
                      <a:r>
                        <a:rPr lang="en-US" sz="2000" dirty="0">
                          <a:solidFill>
                            <a:srgbClr val="333333"/>
                          </a:solidFill>
                          <a:effectLst/>
                          <a:latin typeface="+mn-lt"/>
                        </a:rPr>
                        <a:t> and prefix is </a:t>
                      </a:r>
                      <a:r>
                        <a:rPr lang="en-US" sz="2000" b="1" dirty="0" err="1">
                          <a:solidFill>
                            <a:srgbClr val="333333"/>
                          </a:solidFill>
                          <a:effectLst/>
                          <a:latin typeface="+mn-lt"/>
                        </a:rPr>
                        <a:t>sql</a:t>
                      </a:r>
                      <a:r>
                        <a:rPr lang="en-US" sz="2000" dirty="0">
                          <a:solidFill>
                            <a:srgbClr val="333333"/>
                          </a:solidFill>
                          <a:effectLst/>
                          <a:latin typeface="+mn-lt"/>
                        </a:rPr>
                        <a:t>.</a:t>
                      </a:r>
                    </a:p>
                  </a:txBody>
                  <a:tcPr marL="38237" marR="38237" marT="38237" marB="382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79233579"/>
                  </a:ext>
                </a:extLst>
              </a:tr>
            </a:tbl>
          </a:graphicData>
        </a:graphic>
      </p:graphicFrame>
    </p:spTree>
    <p:extLst>
      <p:ext uri="{BB962C8B-B14F-4D97-AF65-F5344CB8AC3E}">
        <p14:creationId xmlns:p14="http://schemas.microsoft.com/office/powerpoint/2010/main" val="121868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99AA-8312-205C-904E-B4FFED655D09}"/>
              </a:ext>
            </a:extLst>
          </p:cNvPr>
          <p:cNvSpPr>
            <a:spLocks noGrp="1"/>
          </p:cNvSpPr>
          <p:nvPr>
            <p:ph type="title"/>
          </p:nvPr>
        </p:nvSpPr>
        <p:spPr>
          <a:xfrm>
            <a:off x="217714" y="166915"/>
            <a:ext cx="11136086" cy="645885"/>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                                 </a:t>
            </a:r>
            <a:r>
              <a:rPr lang="en-IN" sz="3600" b="1" i="0" dirty="0">
                <a:solidFill>
                  <a:srgbClr val="610B38"/>
                </a:solidFill>
                <a:effectLst/>
                <a:latin typeface="+mn-lt"/>
              </a:rPr>
              <a:t>JSTL Core Tags List</a:t>
            </a:r>
            <a:br>
              <a:rPr lang="en-IN" b="0" i="0" dirty="0">
                <a:solidFill>
                  <a:srgbClr val="610B38"/>
                </a:solidFill>
                <a:effectLst/>
                <a:latin typeface="erdana"/>
              </a:rPr>
            </a:br>
            <a:endParaRPr lang="en-IN" dirty="0"/>
          </a:p>
        </p:txBody>
      </p:sp>
      <p:graphicFrame>
        <p:nvGraphicFramePr>
          <p:cNvPr id="5" name="Content Placeholder 4">
            <a:extLst>
              <a:ext uri="{FF2B5EF4-FFF2-40B4-BE49-F238E27FC236}">
                <a16:creationId xmlns:a16="http://schemas.microsoft.com/office/drawing/2014/main" id="{1922A8B5-7B1B-5EE7-D4CB-A1DAF0E04D7A}"/>
              </a:ext>
            </a:extLst>
          </p:cNvPr>
          <p:cNvGraphicFramePr>
            <a:graphicFrameLocks noGrp="1"/>
          </p:cNvGraphicFramePr>
          <p:nvPr>
            <p:ph idx="1"/>
            <p:extLst>
              <p:ext uri="{D42A27DB-BD31-4B8C-83A1-F6EECF244321}">
                <p14:modId xmlns:p14="http://schemas.microsoft.com/office/powerpoint/2010/main" val="729442299"/>
              </p:ext>
            </p:extLst>
          </p:nvPr>
        </p:nvGraphicFramePr>
        <p:xfrm>
          <a:off x="1074056" y="942977"/>
          <a:ext cx="10537374" cy="5472338"/>
        </p:xfrm>
        <a:graphic>
          <a:graphicData uri="http://schemas.openxmlformats.org/drawingml/2006/table">
            <a:tbl>
              <a:tblPr/>
              <a:tblGrid>
                <a:gridCol w="2583544">
                  <a:extLst>
                    <a:ext uri="{9D8B030D-6E8A-4147-A177-3AD203B41FA5}">
                      <a16:colId xmlns:a16="http://schemas.microsoft.com/office/drawing/2014/main" val="1506437717"/>
                    </a:ext>
                  </a:extLst>
                </a:gridCol>
                <a:gridCol w="7953830">
                  <a:extLst>
                    <a:ext uri="{9D8B030D-6E8A-4147-A177-3AD203B41FA5}">
                      <a16:colId xmlns:a16="http://schemas.microsoft.com/office/drawing/2014/main" val="1103900573"/>
                    </a:ext>
                  </a:extLst>
                </a:gridCol>
              </a:tblGrid>
              <a:tr h="349824">
                <a:tc>
                  <a:txBody>
                    <a:bodyPr/>
                    <a:lstStyle/>
                    <a:p>
                      <a:pPr algn="l" fontAlgn="t"/>
                      <a:r>
                        <a:rPr lang="en-IN" sz="1400">
                          <a:solidFill>
                            <a:srgbClr val="000000"/>
                          </a:solidFill>
                          <a:effectLst/>
                          <a:latin typeface="+mn-lt"/>
                        </a:rPr>
                        <a:t>Tags</a:t>
                      </a:r>
                    </a:p>
                  </a:txBody>
                  <a:tcPr marL="53823" marR="53823" marT="53823" marB="53823">
                    <a:lnL w="9525" cap="flat" cmpd="sng" algn="ctr">
                      <a:solidFill>
                        <a:srgbClr val="F8EA1B"/>
                      </a:solidFill>
                      <a:prstDash val="solid"/>
                      <a:round/>
                      <a:headEnd type="none" w="med" len="med"/>
                      <a:tailEnd type="none" w="med" len="med"/>
                    </a:lnL>
                    <a:lnR w="9525" cap="flat" cmpd="sng" algn="ctr">
                      <a:solidFill>
                        <a:srgbClr val="F8EA1B"/>
                      </a:solidFill>
                      <a:prstDash val="solid"/>
                      <a:round/>
                      <a:headEnd type="none" w="med" len="med"/>
                      <a:tailEnd type="none" w="med" len="med"/>
                    </a:lnR>
                    <a:lnT w="9525" cap="flat" cmpd="sng" algn="ctr">
                      <a:solidFill>
                        <a:srgbClr val="F8EA1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dirty="0">
                          <a:solidFill>
                            <a:srgbClr val="000000"/>
                          </a:solidFill>
                          <a:effectLst/>
                          <a:latin typeface="+mn-lt"/>
                        </a:rPr>
                        <a:t>Description</a:t>
                      </a:r>
                    </a:p>
                  </a:txBody>
                  <a:tcPr marL="53823" marR="53823" marT="53823" marB="53823">
                    <a:lnL w="9525" cap="flat" cmpd="sng" algn="ctr">
                      <a:solidFill>
                        <a:srgbClr val="F8EA1B"/>
                      </a:solidFill>
                      <a:prstDash val="solid"/>
                      <a:round/>
                      <a:headEnd type="none" w="med" len="med"/>
                      <a:tailEnd type="none" w="med" len="med"/>
                    </a:lnL>
                    <a:lnR w="9525" cap="flat" cmpd="sng" algn="ctr">
                      <a:solidFill>
                        <a:srgbClr val="F8EA1B"/>
                      </a:solidFill>
                      <a:prstDash val="solid"/>
                      <a:round/>
                      <a:headEnd type="none" w="med" len="med"/>
                      <a:tailEnd type="none" w="med" len="med"/>
                    </a:lnR>
                    <a:lnT w="9525" cap="flat" cmpd="sng" algn="ctr">
                      <a:solidFill>
                        <a:srgbClr val="F8EA1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6448542"/>
                  </a:ext>
                </a:extLst>
              </a:tr>
              <a:tr h="436028">
                <a:tc>
                  <a:txBody>
                    <a:bodyPr/>
                    <a:lstStyle/>
                    <a:p>
                      <a:pPr algn="just" fontAlgn="t"/>
                      <a:r>
                        <a:rPr lang="en-IN" sz="1400" u="none" strike="noStrike">
                          <a:solidFill>
                            <a:srgbClr val="008000"/>
                          </a:solidFill>
                          <a:effectLst/>
                          <a:latin typeface="+mn-lt"/>
                          <a:hlinkClick r:id="rId2"/>
                        </a:rPr>
                        <a:t>c:out</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display the result of an expression, similar to the way &lt;%=...%&gt; tag work.</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33694174"/>
                  </a:ext>
                </a:extLst>
              </a:tr>
              <a:tr h="543236">
                <a:tc>
                  <a:txBody>
                    <a:bodyPr/>
                    <a:lstStyle/>
                    <a:p>
                      <a:pPr algn="just" fontAlgn="t"/>
                      <a:r>
                        <a:rPr lang="en-IN" sz="1400" u="none" strike="noStrike">
                          <a:solidFill>
                            <a:srgbClr val="008000"/>
                          </a:solidFill>
                          <a:effectLst/>
                          <a:latin typeface="+mn-lt"/>
                          <a:hlinkClick r:id="rId3"/>
                        </a:rPr>
                        <a:t>c:import</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a:t>
                      </a:r>
                      <a:r>
                        <a:rPr lang="en-US" sz="1400" dirty="0" err="1">
                          <a:solidFill>
                            <a:srgbClr val="333333"/>
                          </a:solidFill>
                          <a:effectLst/>
                          <a:latin typeface="+mn-lt"/>
                        </a:rPr>
                        <a:t>Retrives</a:t>
                      </a:r>
                      <a:r>
                        <a:rPr lang="en-US" sz="1400" dirty="0">
                          <a:solidFill>
                            <a:srgbClr val="333333"/>
                          </a:solidFill>
                          <a:effectLst/>
                          <a:latin typeface="+mn-lt"/>
                        </a:rPr>
                        <a:t> relative or an absolute URL and display the contents to either a String in '</a:t>
                      </a:r>
                      <a:r>
                        <a:rPr lang="en-US" sz="1400" dirty="0" err="1">
                          <a:solidFill>
                            <a:srgbClr val="333333"/>
                          </a:solidFill>
                          <a:effectLst/>
                          <a:latin typeface="+mn-lt"/>
                        </a:rPr>
                        <a:t>var',a</a:t>
                      </a:r>
                      <a:r>
                        <a:rPr lang="en-US" sz="1400" dirty="0">
                          <a:solidFill>
                            <a:srgbClr val="333333"/>
                          </a:solidFill>
                          <a:effectLst/>
                          <a:latin typeface="+mn-lt"/>
                        </a:rPr>
                        <a:t> Reader in '</a:t>
                      </a:r>
                      <a:r>
                        <a:rPr lang="en-US" sz="1400" dirty="0" err="1">
                          <a:solidFill>
                            <a:srgbClr val="333333"/>
                          </a:solidFill>
                          <a:effectLst/>
                          <a:latin typeface="+mn-lt"/>
                        </a:rPr>
                        <a:t>varReader</a:t>
                      </a:r>
                      <a:r>
                        <a:rPr lang="en-US" sz="1400" dirty="0">
                          <a:solidFill>
                            <a:srgbClr val="333333"/>
                          </a:solidFill>
                          <a:effectLst/>
                          <a:latin typeface="+mn-lt"/>
                        </a:rPr>
                        <a:t>' or the page.</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88565623"/>
                  </a:ext>
                </a:extLst>
              </a:tr>
              <a:tr h="436028">
                <a:tc>
                  <a:txBody>
                    <a:bodyPr/>
                    <a:lstStyle/>
                    <a:p>
                      <a:pPr algn="just" fontAlgn="t"/>
                      <a:r>
                        <a:rPr lang="en-IN" sz="1400" u="none" strike="noStrike">
                          <a:solidFill>
                            <a:srgbClr val="008000"/>
                          </a:solidFill>
                          <a:effectLst/>
                          <a:latin typeface="+mn-lt"/>
                          <a:hlinkClick r:id="rId4"/>
                        </a:rPr>
                        <a:t>c:set</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sets the result of an expression under evaluation in a 'scope' variable.</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93396257"/>
                  </a:ext>
                </a:extLst>
              </a:tr>
              <a:tr h="436028">
                <a:tc>
                  <a:txBody>
                    <a:bodyPr/>
                    <a:lstStyle/>
                    <a:p>
                      <a:pPr algn="just" fontAlgn="t"/>
                      <a:r>
                        <a:rPr lang="en-IN" sz="1400" u="none" strike="noStrike">
                          <a:solidFill>
                            <a:srgbClr val="008000"/>
                          </a:solidFill>
                          <a:effectLst/>
                          <a:latin typeface="+mn-lt"/>
                          <a:hlinkClick r:id="rId5"/>
                        </a:rPr>
                        <a:t>c:remove</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used for removing the specified scoped variable from a particular scope.</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7288094"/>
                  </a:ext>
                </a:extLst>
              </a:tr>
              <a:tr h="436028">
                <a:tc>
                  <a:txBody>
                    <a:bodyPr/>
                    <a:lstStyle/>
                    <a:p>
                      <a:pPr algn="just" fontAlgn="t"/>
                      <a:r>
                        <a:rPr lang="en-IN" sz="1400" u="none" strike="noStrike">
                          <a:solidFill>
                            <a:srgbClr val="008000"/>
                          </a:solidFill>
                          <a:effectLst/>
                          <a:latin typeface="+mn-lt"/>
                          <a:hlinkClick r:id="rId6"/>
                        </a:rPr>
                        <a:t>c:catch</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used for Catches any Throwable exceptions that occurs in the body.</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5316886"/>
                  </a:ext>
                </a:extLst>
              </a:tr>
              <a:tr h="543236">
                <a:tc>
                  <a:txBody>
                    <a:bodyPr/>
                    <a:lstStyle/>
                    <a:p>
                      <a:pPr algn="just" fontAlgn="t"/>
                      <a:r>
                        <a:rPr lang="en-IN" sz="1400" u="none" strike="noStrike">
                          <a:solidFill>
                            <a:srgbClr val="008000"/>
                          </a:solidFill>
                          <a:effectLst/>
                          <a:latin typeface="+mn-lt"/>
                          <a:hlinkClick r:id="rId7"/>
                        </a:rPr>
                        <a:t>c:if</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conditional tag used for testing the condition and display the body content only if the expression evaluates is true.</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92371956"/>
                  </a:ext>
                </a:extLst>
              </a:tr>
              <a:tr h="436028">
                <a:tc>
                  <a:txBody>
                    <a:bodyPr/>
                    <a:lstStyle/>
                    <a:p>
                      <a:pPr algn="just" fontAlgn="t"/>
                      <a:r>
                        <a:rPr lang="en-US" sz="1400" u="none" strike="noStrike">
                          <a:solidFill>
                            <a:srgbClr val="008000"/>
                          </a:solidFill>
                          <a:effectLst/>
                          <a:latin typeface="+mn-lt"/>
                          <a:hlinkClick r:id="rId8"/>
                        </a:rPr>
                        <a:t>c:choose, c:when, c:otherwise</a:t>
                      </a:r>
                      <a:endParaRPr lang="en-US"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the simple conditional tag that includes its body content if the evaluated condition is true.</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99539114"/>
                  </a:ext>
                </a:extLst>
              </a:tr>
              <a:tr h="448435">
                <a:tc>
                  <a:txBody>
                    <a:bodyPr/>
                    <a:lstStyle/>
                    <a:p>
                      <a:pPr algn="just" fontAlgn="t"/>
                      <a:r>
                        <a:rPr lang="en-IN" sz="1400" u="none" strike="noStrike">
                          <a:solidFill>
                            <a:srgbClr val="008000"/>
                          </a:solidFill>
                          <a:effectLst/>
                          <a:latin typeface="+mn-lt"/>
                          <a:hlinkClick r:id="rId9"/>
                        </a:rPr>
                        <a:t>c:forEach</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the basic iteration tag. It repeats the nested body content for fixed number of times or over collection.</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51258072"/>
                  </a:ext>
                </a:extLst>
              </a:tr>
              <a:tr h="349997">
                <a:tc>
                  <a:txBody>
                    <a:bodyPr/>
                    <a:lstStyle/>
                    <a:p>
                      <a:pPr algn="just" fontAlgn="t"/>
                      <a:r>
                        <a:rPr lang="en-IN" sz="1400" u="none" strike="noStrike">
                          <a:solidFill>
                            <a:srgbClr val="008000"/>
                          </a:solidFill>
                          <a:effectLst/>
                          <a:latin typeface="+mn-lt"/>
                          <a:hlinkClick r:id="rId10"/>
                        </a:rPr>
                        <a:t>c:forTokens</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iterates over tokens which is separated by the supplied </a:t>
                      </a:r>
                      <a:r>
                        <a:rPr lang="en-US" sz="1400" dirty="0" err="1">
                          <a:solidFill>
                            <a:srgbClr val="333333"/>
                          </a:solidFill>
                          <a:effectLst/>
                          <a:latin typeface="+mn-lt"/>
                        </a:rPr>
                        <a:t>delimeters</a:t>
                      </a:r>
                      <a:r>
                        <a:rPr lang="en-US" sz="1400" dirty="0">
                          <a:solidFill>
                            <a:srgbClr val="333333"/>
                          </a:solidFill>
                          <a:effectLst/>
                          <a:latin typeface="+mn-lt"/>
                        </a:rPr>
                        <a:t>.</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8170082"/>
                  </a:ext>
                </a:extLst>
              </a:tr>
              <a:tr h="310721">
                <a:tc>
                  <a:txBody>
                    <a:bodyPr/>
                    <a:lstStyle/>
                    <a:p>
                      <a:pPr algn="just" fontAlgn="t"/>
                      <a:r>
                        <a:rPr lang="en-IN" sz="1400" u="none" strike="noStrike">
                          <a:solidFill>
                            <a:srgbClr val="008000"/>
                          </a:solidFill>
                          <a:effectLst/>
                          <a:latin typeface="+mn-lt"/>
                          <a:hlinkClick r:id="rId11"/>
                        </a:rPr>
                        <a:t>c:param</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adds a parameter in a containing 'import' tag's URL.</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36757252"/>
                  </a:ext>
                </a:extLst>
              </a:tr>
              <a:tr h="436028">
                <a:tc>
                  <a:txBody>
                    <a:bodyPr/>
                    <a:lstStyle/>
                    <a:p>
                      <a:pPr algn="just" fontAlgn="t"/>
                      <a:r>
                        <a:rPr lang="en-IN" sz="1400" u="none" strike="noStrike">
                          <a:solidFill>
                            <a:srgbClr val="008000"/>
                          </a:solidFill>
                          <a:effectLst/>
                          <a:latin typeface="+mn-lt"/>
                          <a:hlinkClick r:id="rId12"/>
                        </a:rPr>
                        <a:t>c:redirect</a:t>
                      </a:r>
                      <a:endParaRPr lang="en-IN" sz="140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redirects the browser to a new URL and supports the context-relative URLs.</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4406638"/>
                  </a:ext>
                </a:extLst>
              </a:tr>
              <a:tr h="310721">
                <a:tc>
                  <a:txBody>
                    <a:bodyPr/>
                    <a:lstStyle/>
                    <a:p>
                      <a:pPr algn="just" fontAlgn="t"/>
                      <a:r>
                        <a:rPr lang="en-IN" sz="1400" u="none" strike="noStrike" dirty="0">
                          <a:solidFill>
                            <a:srgbClr val="008000"/>
                          </a:solidFill>
                          <a:effectLst/>
                          <a:latin typeface="+mn-lt"/>
                          <a:hlinkClick r:id="rId13"/>
                        </a:rPr>
                        <a:t>c:url</a:t>
                      </a:r>
                      <a:endParaRPr lang="en-IN" sz="1400" dirty="0">
                        <a:solidFill>
                          <a:srgbClr val="333333"/>
                        </a:solidFill>
                        <a:effectLst/>
                        <a:latin typeface="+mn-lt"/>
                      </a:endParaRP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creates a URL with optional query parameters</a:t>
                      </a:r>
                    </a:p>
                  </a:txBody>
                  <a:tcPr marL="35882" marR="35882" marT="35882" marB="3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5233768"/>
                  </a:ext>
                </a:extLst>
              </a:tr>
            </a:tbl>
          </a:graphicData>
        </a:graphic>
      </p:graphicFrame>
    </p:spTree>
    <p:extLst>
      <p:ext uri="{BB962C8B-B14F-4D97-AF65-F5344CB8AC3E}">
        <p14:creationId xmlns:p14="http://schemas.microsoft.com/office/powerpoint/2010/main" val="150643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8605-A0A3-E015-9445-61E2441D476D}"/>
              </a:ext>
            </a:extLst>
          </p:cNvPr>
          <p:cNvSpPr>
            <a:spLocks noGrp="1"/>
          </p:cNvSpPr>
          <p:nvPr>
            <p:ph type="title"/>
          </p:nvPr>
        </p:nvSpPr>
        <p:spPr>
          <a:xfrm>
            <a:off x="261257" y="365125"/>
            <a:ext cx="11092543" cy="433161"/>
          </a:xfrm>
        </p:spPr>
        <p:txBody>
          <a:bodyPr>
            <a:normAutofit fontScale="90000"/>
          </a:bodyPr>
          <a:lstStyle/>
          <a:p>
            <a:br>
              <a:rPr lang="en-IN" b="0" i="0" dirty="0">
                <a:solidFill>
                  <a:srgbClr val="610B38"/>
                </a:solidFill>
                <a:effectLst/>
                <a:latin typeface="erdana"/>
              </a:rPr>
            </a:br>
            <a:br>
              <a:rPr lang="en-IN" b="0" i="0" dirty="0">
                <a:solidFill>
                  <a:srgbClr val="610B38"/>
                </a:solidFill>
                <a:effectLst/>
                <a:latin typeface="erdana"/>
              </a:rPr>
            </a:br>
            <a:r>
              <a:rPr lang="en-IN" b="0" i="0" dirty="0">
                <a:solidFill>
                  <a:srgbClr val="610B38"/>
                </a:solidFill>
                <a:effectLst/>
                <a:latin typeface="erdana"/>
              </a:rPr>
              <a:t>                              </a:t>
            </a:r>
            <a:r>
              <a:rPr lang="en-IN" sz="3600" b="1" i="0" dirty="0">
                <a:solidFill>
                  <a:srgbClr val="610B38"/>
                </a:solidFill>
                <a:effectLst/>
                <a:latin typeface="+mn-lt"/>
              </a:rPr>
              <a:t>JSTL Function Tags List</a:t>
            </a:r>
            <a:br>
              <a:rPr lang="en-IN" b="0" i="0" dirty="0">
                <a:solidFill>
                  <a:srgbClr val="610B38"/>
                </a:solidFill>
                <a:effectLst/>
                <a:latin typeface="erdana"/>
              </a:rPr>
            </a:br>
            <a:br>
              <a:rPr lang="en-IN" dirty="0"/>
            </a:br>
            <a:endParaRPr lang="en-IN" dirty="0"/>
          </a:p>
        </p:txBody>
      </p:sp>
      <p:graphicFrame>
        <p:nvGraphicFramePr>
          <p:cNvPr id="4" name="Content Placeholder 3">
            <a:extLst>
              <a:ext uri="{FF2B5EF4-FFF2-40B4-BE49-F238E27FC236}">
                <a16:creationId xmlns:a16="http://schemas.microsoft.com/office/drawing/2014/main" id="{8D1285ED-D9DF-4906-2D6D-FF7F8166E44F}"/>
              </a:ext>
            </a:extLst>
          </p:cNvPr>
          <p:cNvGraphicFramePr>
            <a:graphicFrameLocks noGrp="1"/>
          </p:cNvGraphicFramePr>
          <p:nvPr>
            <p:ph idx="1"/>
            <p:extLst>
              <p:ext uri="{D42A27DB-BD31-4B8C-83A1-F6EECF244321}">
                <p14:modId xmlns:p14="http://schemas.microsoft.com/office/powerpoint/2010/main" val="582036532"/>
              </p:ext>
            </p:extLst>
          </p:nvPr>
        </p:nvGraphicFramePr>
        <p:xfrm>
          <a:off x="678543" y="906371"/>
          <a:ext cx="11092543" cy="5360510"/>
        </p:xfrm>
        <a:graphic>
          <a:graphicData uri="http://schemas.openxmlformats.org/drawingml/2006/table">
            <a:tbl>
              <a:tblPr/>
              <a:tblGrid>
                <a:gridCol w="1788886">
                  <a:extLst>
                    <a:ext uri="{9D8B030D-6E8A-4147-A177-3AD203B41FA5}">
                      <a16:colId xmlns:a16="http://schemas.microsoft.com/office/drawing/2014/main" val="464739023"/>
                    </a:ext>
                  </a:extLst>
                </a:gridCol>
                <a:gridCol w="9303657">
                  <a:extLst>
                    <a:ext uri="{9D8B030D-6E8A-4147-A177-3AD203B41FA5}">
                      <a16:colId xmlns:a16="http://schemas.microsoft.com/office/drawing/2014/main" val="977833517"/>
                    </a:ext>
                  </a:extLst>
                </a:gridCol>
              </a:tblGrid>
              <a:tr h="198220">
                <a:tc>
                  <a:txBody>
                    <a:bodyPr/>
                    <a:lstStyle/>
                    <a:p>
                      <a:pPr algn="l" fontAlgn="t"/>
                      <a:r>
                        <a:rPr lang="en-IN" sz="1400">
                          <a:solidFill>
                            <a:srgbClr val="000000"/>
                          </a:solidFill>
                          <a:effectLst/>
                          <a:latin typeface="+mn-lt"/>
                        </a:rPr>
                        <a:t>JSTL Functions</a:t>
                      </a:r>
                    </a:p>
                  </a:txBody>
                  <a:tcPr marL="50433" marR="50433" marT="50433" marB="50433">
                    <a:lnL w="9525" cap="flat" cmpd="sng" algn="ctr">
                      <a:solidFill>
                        <a:srgbClr val="D0310D"/>
                      </a:solidFill>
                      <a:prstDash val="solid"/>
                      <a:round/>
                      <a:headEnd type="none" w="med" len="med"/>
                      <a:tailEnd type="none" w="med" len="med"/>
                    </a:lnL>
                    <a:lnR w="9525" cap="flat" cmpd="sng" algn="ctr">
                      <a:solidFill>
                        <a:srgbClr val="D0310D"/>
                      </a:solidFill>
                      <a:prstDash val="solid"/>
                      <a:round/>
                      <a:headEnd type="none" w="med" len="med"/>
                      <a:tailEnd type="none" w="med" len="med"/>
                    </a:lnR>
                    <a:lnT w="9525" cap="flat" cmpd="sng" algn="ctr">
                      <a:solidFill>
                        <a:srgbClr val="D0310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dirty="0">
                          <a:solidFill>
                            <a:srgbClr val="000000"/>
                          </a:solidFill>
                          <a:effectLst/>
                          <a:latin typeface="+mn-lt"/>
                        </a:rPr>
                        <a:t>Description</a:t>
                      </a:r>
                    </a:p>
                  </a:txBody>
                  <a:tcPr marL="50433" marR="50433" marT="50433" marB="50433">
                    <a:lnL w="9525" cap="flat" cmpd="sng" algn="ctr">
                      <a:solidFill>
                        <a:srgbClr val="D0310D"/>
                      </a:solidFill>
                      <a:prstDash val="solid"/>
                      <a:round/>
                      <a:headEnd type="none" w="med" len="med"/>
                      <a:tailEnd type="none" w="med" len="med"/>
                    </a:lnL>
                    <a:lnR w="9525" cap="flat" cmpd="sng" algn="ctr">
                      <a:solidFill>
                        <a:srgbClr val="D0310D"/>
                      </a:solidFill>
                      <a:prstDash val="solid"/>
                      <a:round/>
                      <a:headEnd type="none" w="med" len="med"/>
                      <a:tailEnd type="none" w="med" len="med"/>
                    </a:lnR>
                    <a:lnT w="9525" cap="flat" cmpd="sng" algn="ctr">
                      <a:solidFill>
                        <a:srgbClr val="D0310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39028"/>
                  </a:ext>
                </a:extLst>
              </a:tr>
              <a:tr h="385257">
                <a:tc>
                  <a:txBody>
                    <a:bodyPr/>
                    <a:lstStyle/>
                    <a:p>
                      <a:pPr algn="just" fontAlgn="t"/>
                      <a:r>
                        <a:rPr lang="en-IN" sz="1400" u="none" strike="noStrike">
                          <a:solidFill>
                            <a:srgbClr val="008000"/>
                          </a:solidFill>
                          <a:effectLst/>
                          <a:latin typeface="+mn-lt"/>
                          <a:hlinkClick r:id="rId2"/>
                        </a:rPr>
                        <a:t>fn:contains()</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used to test if an input string containing the specified substring in a program.</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81370875"/>
                  </a:ext>
                </a:extLst>
              </a:tr>
              <a:tr h="385257">
                <a:tc>
                  <a:txBody>
                    <a:bodyPr/>
                    <a:lstStyle/>
                    <a:p>
                      <a:pPr algn="just" fontAlgn="t"/>
                      <a:r>
                        <a:rPr lang="en-IN" sz="1400" u="none" strike="noStrike">
                          <a:solidFill>
                            <a:srgbClr val="008000"/>
                          </a:solidFill>
                          <a:effectLst/>
                          <a:latin typeface="+mn-lt"/>
                          <a:hlinkClick r:id="rId3"/>
                        </a:rPr>
                        <a:t>fn:containsIgnoreCase()</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used to test if an input string contains the specified substring as a case insensitive way.</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14119493"/>
                  </a:ext>
                </a:extLst>
              </a:tr>
              <a:tr h="276781">
                <a:tc>
                  <a:txBody>
                    <a:bodyPr/>
                    <a:lstStyle/>
                    <a:p>
                      <a:pPr algn="just" fontAlgn="t"/>
                      <a:r>
                        <a:rPr lang="en-IN" sz="1400" u="none" strike="noStrike">
                          <a:solidFill>
                            <a:srgbClr val="008000"/>
                          </a:solidFill>
                          <a:effectLst/>
                          <a:latin typeface="+mn-lt"/>
                          <a:hlinkClick r:id="rId4"/>
                        </a:rPr>
                        <a:t>fn:endsWith()</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used to test if an input string ends with the specified suffix.</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0638468"/>
                  </a:ext>
                </a:extLst>
              </a:tr>
              <a:tr h="385257">
                <a:tc>
                  <a:txBody>
                    <a:bodyPr/>
                    <a:lstStyle/>
                    <a:p>
                      <a:pPr algn="just" fontAlgn="t"/>
                      <a:r>
                        <a:rPr lang="en-IN" sz="1400" u="none" strike="noStrike">
                          <a:solidFill>
                            <a:srgbClr val="008000"/>
                          </a:solidFill>
                          <a:effectLst/>
                          <a:latin typeface="+mn-lt"/>
                          <a:hlinkClick r:id="rId5"/>
                        </a:rPr>
                        <a:t>fn:escapeXml()</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escapes the characters that would be interpreted as XML markup.</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0856065"/>
                  </a:ext>
                </a:extLst>
              </a:tr>
              <a:tr h="385257">
                <a:tc>
                  <a:txBody>
                    <a:bodyPr/>
                    <a:lstStyle/>
                    <a:p>
                      <a:pPr algn="just" fontAlgn="t"/>
                      <a:r>
                        <a:rPr lang="en-IN" sz="1400" u="none" strike="noStrike">
                          <a:solidFill>
                            <a:srgbClr val="008000"/>
                          </a:solidFill>
                          <a:effectLst/>
                          <a:latin typeface="+mn-lt"/>
                          <a:hlinkClick r:id="rId6"/>
                        </a:rPr>
                        <a:t>fn:indexOf()</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returns an index within a string of first occurrence of a specified substring.</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80682869"/>
                  </a:ext>
                </a:extLst>
              </a:tr>
              <a:tr h="276781">
                <a:tc>
                  <a:txBody>
                    <a:bodyPr/>
                    <a:lstStyle/>
                    <a:p>
                      <a:pPr algn="just" fontAlgn="t"/>
                      <a:r>
                        <a:rPr lang="en-IN" sz="1400" u="none" strike="noStrike">
                          <a:solidFill>
                            <a:srgbClr val="008000"/>
                          </a:solidFill>
                          <a:effectLst/>
                          <a:latin typeface="+mn-lt"/>
                          <a:hlinkClick r:id="rId7"/>
                        </a:rPr>
                        <a:t>fn:trim()</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mn-lt"/>
                        </a:rPr>
                        <a:t>It removes the blank spaces from both the ends of a string.</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9869943"/>
                  </a:ext>
                </a:extLst>
              </a:tr>
              <a:tr h="385257">
                <a:tc>
                  <a:txBody>
                    <a:bodyPr/>
                    <a:lstStyle/>
                    <a:p>
                      <a:pPr algn="just" fontAlgn="t"/>
                      <a:r>
                        <a:rPr lang="en-IN" sz="1400" u="none" strike="noStrike" dirty="0" err="1">
                          <a:solidFill>
                            <a:srgbClr val="008000"/>
                          </a:solidFill>
                          <a:effectLst/>
                          <a:latin typeface="+mn-lt"/>
                          <a:hlinkClick r:id="rId8"/>
                        </a:rPr>
                        <a:t>fn:startsWith</a:t>
                      </a:r>
                      <a:r>
                        <a:rPr lang="en-IN" sz="1400" u="none" strike="noStrike" dirty="0">
                          <a:solidFill>
                            <a:srgbClr val="008000"/>
                          </a:solidFill>
                          <a:effectLst/>
                          <a:latin typeface="+mn-lt"/>
                          <a:hlinkClick r:id="rId8"/>
                        </a:rPr>
                        <a:t>()</a:t>
                      </a:r>
                      <a:endParaRPr lang="en-IN" sz="1400" dirty="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used for checking whether the given string is started with a particular string value.</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7908053"/>
                  </a:ext>
                </a:extLst>
              </a:tr>
              <a:tr h="276781">
                <a:tc>
                  <a:txBody>
                    <a:bodyPr/>
                    <a:lstStyle/>
                    <a:p>
                      <a:pPr algn="just" fontAlgn="t"/>
                      <a:r>
                        <a:rPr lang="en-IN" sz="1400" u="none" strike="noStrike">
                          <a:solidFill>
                            <a:srgbClr val="008000"/>
                          </a:solidFill>
                          <a:effectLst/>
                          <a:latin typeface="+mn-lt"/>
                          <a:hlinkClick r:id="rId9"/>
                        </a:rPr>
                        <a:t>fn:split()</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splits the string into an array of substrings.</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17565416"/>
                  </a:ext>
                </a:extLst>
              </a:tr>
              <a:tr h="276781">
                <a:tc>
                  <a:txBody>
                    <a:bodyPr/>
                    <a:lstStyle/>
                    <a:p>
                      <a:pPr algn="just" fontAlgn="t"/>
                      <a:r>
                        <a:rPr lang="en-IN" sz="1400" u="none" strike="noStrike">
                          <a:solidFill>
                            <a:srgbClr val="008000"/>
                          </a:solidFill>
                          <a:effectLst/>
                          <a:latin typeface="+mn-lt"/>
                          <a:hlinkClick r:id="rId10"/>
                        </a:rPr>
                        <a:t>fn:toLowerCase()</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converts all the characters of a string to lower case.</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4320536"/>
                  </a:ext>
                </a:extLst>
              </a:tr>
              <a:tr h="276781">
                <a:tc>
                  <a:txBody>
                    <a:bodyPr/>
                    <a:lstStyle/>
                    <a:p>
                      <a:pPr algn="just" fontAlgn="t"/>
                      <a:r>
                        <a:rPr lang="en-IN" sz="1400" u="none" strike="noStrike">
                          <a:solidFill>
                            <a:srgbClr val="008000"/>
                          </a:solidFill>
                          <a:effectLst/>
                          <a:latin typeface="+mn-lt"/>
                          <a:hlinkClick r:id="rId11"/>
                        </a:rPr>
                        <a:t>fn:toUpperCase()</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converts all the characters of a string to upper case.</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1975302"/>
                  </a:ext>
                </a:extLst>
              </a:tr>
              <a:tr h="385257">
                <a:tc>
                  <a:txBody>
                    <a:bodyPr/>
                    <a:lstStyle/>
                    <a:p>
                      <a:pPr algn="just" fontAlgn="t"/>
                      <a:r>
                        <a:rPr lang="en-IN" sz="1400" u="none" strike="noStrike">
                          <a:solidFill>
                            <a:srgbClr val="008000"/>
                          </a:solidFill>
                          <a:effectLst/>
                          <a:latin typeface="+mn-lt"/>
                          <a:hlinkClick r:id="rId12"/>
                        </a:rPr>
                        <a:t>fn:substring()</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returns the subset of a string according to the given start and end position.</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02406065"/>
                  </a:ext>
                </a:extLst>
              </a:tr>
              <a:tr h="276781">
                <a:tc>
                  <a:txBody>
                    <a:bodyPr/>
                    <a:lstStyle/>
                    <a:p>
                      <a:pPr algn="just" fontAlgn="t"/>
                      <a:r>
                        <a:rPr lang="en-IN" sz="1400" u="none" strike="noStrike">
                          <a:solidFill>
                            <a:srgbClr val="008000"/>
                          </a:solidFill>
                          <a:effectLst/>
                          <a:latin typeface="+mn-lt"/>
                          <a:hlinkClick r:id="rId13"/>
                        </a:rPr>
                        <a:t>fn:substringAfter()</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returns the subset of string after a specific substring.</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50382051"/>
                  </a:ext>
                </a:extLst>
              </a:tr>
              <a:tr h="276781">
                <a:tc>
                  <a:txBody>
                    <a:bodyPr/>
                    <a:lstStyle/>
                    <a:p>
                      <a:pPr algn="just" fontAlgn="t"/>
                      <a:r>
                        <a:rPr lang="en-IN" sz="1400" u="none" strike="noStrike">
                          <a:solidFill>
                            <a:srgbClr val="008000"/>
                          </a:solidFill>
                          <a:effectLst/>
                          <a:latin typeface="+mn-lt"/>
                          <a:hlinkClick r:id="rId14"/>
                        </a:rPr>
                        <a:t>fn:substringBefore()</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returns the subset of string before a specific substring.</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40547363"/>
                  </a:ext>
                </a:extLst>
              </a:tr>
              <a:tr h="385257">
                <a:tc>
                  <a:txBody>
                    <a:bodyPr/>
                    <a:lstStyle/>
                    <a:p>
                      <a:pPr algn="just" fontAlgn="t"/>
                      <a:r>
                        <a:rPr lang="en-IN" sz="1400" u="none" strike="noStrike">
                          <a:solidFill>
                            <a:srgbClr val="008000"/>
                          </a:solidFill>
                          <a:effectLst/>
                          <a:latin typeface="+mn-lt"/>
                          <a:hlinkClick r:id="rId15"/>
                        </a:rPr>
                        <a:t>fn:length()</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returns the number of characters inside a string, or the number of items in a collection.</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1833526"/>
                  </a:ext>
                </a:extLst>
              </a:tr>
              <a:tr h="385257">
                <a:tc>
                  <a:txBody>
                    <a:bodyPr/>
                    <a:lstStyle/>
                    <a:p>
                      <a:pPr algn="just" fontAlgn="t"/>
                      <a:r>
                        <a:rPr lang="en-IN" sz="1400" u="none" strike="noStrike">
                          <a:solidFill>
                            <a:srgbClr val="008000"/>
                          </a:solidFill>
                          <a:effectLst/>
                          <a:latin typeface="+mn-lt"/>
                          <a:hlinkClick r:id="rId16"/>
                        </a:rPr>
                        <a:t>fn:replace()</a:t>
                      </a:r>
                      <a:endParaRPr lang="en-IN" sz="1400">
                        <a:solidFill>
                          <a:srgbClr val="333333"/>
                        </a:solidFill>
                        <a:effectLst/>
                        <a:latin typeface="+mn-lt"/>
                      </a:endParaRP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replaces all the occurrence of a string with another string sequence.</a:t>
                      </a:r>
                    </a:p>
                  </a:txBody>
                  <a:tcPr marL="33622" marR="33622" marT="33622" marB="336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1302006"/>
                  </a:ext>
                </a:extLst>
              </a:tr>
            </a:tbl>
          </a:graphicData>
        </a:graphic>
      </p:graphicFrame>
    </p:spTree>
    <p:extLst>
      <p:ext uri="{BB962C8B-B14F-4D97-AF65-F5344CB8AC3E}">
        <p14:creationId xmlns:p14="http://schemas.microsoft.com/office/powerpoint/2010/main" val="314911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D86D-6CD1-BA6E-9725-73E9DE4A3156}"/>
              </a:ext>
            </a:extLst>
          </p:cNvPr>
          <p:cNvSpPr>
            <a:spLocks noGrp="1"/>
          </p:cNvSpPr>
          <p:nvPr>
            <p:ph type="title"/>
          </p:nvPr>
        </p:nvSpPr>
        <p:spPr>
          <a:xfrm>
            <a:off x="203200" y="365125"/>
            <a:ext cx="11150600" cy="447675"/>
          </a:xfrm>
        </p:spPr>
        <p:txBody>
          <a:bodyPr>
            <a:normAutofit fontScale="90000"/>
          </a:bodyPr>
          <a:lstStyle/>
          <a:p>
            <a:r>
              <a:rPr lang="en-US" dirty="0"/>
              <a:t>                         </a:t>
            </a:r>
            <a:br>
              <a:rPr lang="en-US" dirty="0"/>
            </a:br>
            <a:r>
              <a:rPr lang="en-US" dirty="0"/>
              <a:t>                          </a:t>
            </a:r>
            <a:r>
              <a:rPr lang="en-IN" sz="3600" b="1" i="0" dirty="0">
                <a:effectLst/>
                <a:latin typeface="+mn-lt"/>
              </a:rPr>
              <a:t>JSTL Formatting tags List</a:t>
            </a:r>
            <a:br>
              <a:rPr lang="en-IN"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EE48CEE5-7B76-5F04-7E55-6B4295E936F8}"/>
              </a:ext>
            </a:extLst>
          </p:cNvPr>
          <p:cNvGraphicFramePr>
            <a:graphicFrameLocks noGrp="1"/>
          </p:cNvGraphicFramePr>
          <p:nvPr>
            <p:ph idx="1"/>
            <p:extLst>
              <p:ext uri="{D42A27DB-BD31-4B8C-83A1-F6EECF244321}">
                <p14:modId xmlns:p14="http://schemas.microsoft.com/office/powerpoint/2010/main" val="1485598909"/>
              </p:ext>
            </p:extLst>
          </p:nvPr>
        </p:nvGraphicFramePr>
        <p:xfrm>
          <a:off x="856342" y="897488"/>
          <a:ext cx="10497458" cy="5383733"/>
        </p:xfrm>
        <a:graphic>
          <a:graphicData uri="http://schemas.openxmlformats.org/drawingml/2006/table">
            <a:tbl>
              <a:tblPr/>
              <a:tblGrid>
                <a:gridCol w="2061029">
                  <a:extLst>
                    <a:ext uri="{9D8B030D-6E8A-4147-A177-3AD203B41FA5}">
                      <a16:colId xmlns:a16="http://schemas.microsoft.com/office/drawing/2014/main" val="418812474"/>
                    </a:ext>
                  </a:extLst>
                </a:gridCol>
                <a:gridCol w="8436429">
                  <a:extLst>
                    <a:ext uri="{9D8B030D-6E8A-4147-A177-3AD203B41FA5}">
                      <a16:colId xmlns:a16="http://schemas.microsoft.com/office/drawing/2014/main" val="3494592226"/>
                    </a:ext>
                  </a:extLst>
                </a:gridCol>
              </a:tblGrid>
              <a:tr h="308785">
                <a:tc>
                  <a:txBody>
                    <a:bodyPr/>
                    <a:lstStyle/>
                    <a:p>
                      <a:pPr algn="l" fontAlgn="t"/>
                      <a:r>
                        <a:rPr lang="en-IN" sz="1600">
                          <a:solidFill>
                            <a:srgbClr val="000000"/>
                          </a:solidFill>
                          <a:effectLst/>
                          <a:latin typeface="+mn-lt"/>
                        </a:rPr>
                        <a:t>Formatting Tags</a:t>
                      </a:r>
                    </a:p>
                  </a:txBody>
                  <a:tcPr marL="74284" marR="74284" marT="74284" marB="74284">
                    <a:lnL w="9525" cap="flat" cmpd="sng" algn="ctr">
                      <a:solidFill>
                        <a:srgbClr val="D8AD21"/>
                      </a:solidFill>
                      <a:prstDash val="solid"/>
                      <a:round/>
                      <a:headEnd type="none" w="med" len="med"/>
                      <a:tailEnd type="none" w="med" len="med"/>
                    </a:lnL>
                    <a:lnR w="9525" cap="flat" cmpd="sng" algn="ctr">
                      <a:solidFill>
                        <a:srgbClr val="D8AD21"/>
                      </a:solidFill>
                      <a:prstDash val="solid"/>
                      <a:round/>
                      <a:headEnd type="none" w="med" len="med"/>
                      <a:tailEnd type="none" w="med" len="med"/>
                    </a:lnR>
                    <a:lnT w="9525" cap="flat" cmpd="sng" algn="ctr">
                      <a:solidFill>
                        <a:srgbClr val="D8AD2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mn-lt"/>
                        </a:rPr>
                        <a:t>Descriptions</a:t>
                      </a:r>
                    </a:p>
                  </a:txBody>
                  <a:tcPr marL="74284" marR="74284" marT="74284" marB="74284">
                    <a:lnL w="9525" cap="flat" cmpd="sng" algn="ctr">
                      <a:solidFill>
                        <a:srgbClr val="D8AD21"/>
                      </a:solidFill>
                      <a:prstDash val="solid"/>
                      <a:round/>
                      <a:headEnd type="none" w="med" len="med"/>
                      <a:tailEnd type="none" w="med" len="med"/>
                    </a:lnL>
                    <a:lnR w="9525" cap="flat" cmpd="sng" algn="ctr">
                      <a:solidFill>
                        <a:srgbClr val="D8AD21"/>
                      </a:solidFill>
                      <a:prstDash val="solid"/>
                      <a:round/>
                      <a:headEnd type="none" w="med" len="med"/>
                      <a:tailEnd type="none" w="med" len="med"/>
                    </a:lnR>
                    <a:lnT w="9525" cap="flat" cmpd="sng" algn="ctr">
                      <a:solidFill>
                        <a:srgbClr val="D8AD2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40619102"/>
                  </a:ext>
                </a:extLst>
              </a:tr>
              <a:tr h="590549">
                <a:tc>
                  <a:txBody>
                    <a:bodyPr/>
                    <a:lstStyle/>
                    <a:p>
                      <a:pPr algn="just" fontAlgn="t"/>
                      <a:r>
                        <a:rPr lang="en-IN" sz="1600" u="none" strike="noStrike">
                          <a:solidFill>
                            <a:srgbClr val="008000"/>
                          </a:solidFill>
                          <a:effectLst/>
                          <a:latin typeface="+mn-lt"/>
                          <a:hlinkClick r:id="rId2"/>
                        </a:rPr>
                        <a:t>fmt:parseNumber</a:t>
                      </a:r>
                      <a:endParaRPr lang="en-IN" sz="160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is used to Parses the string representation of a currency, percentage or number.</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6565220"/>
                  </a:ext>
                </a:extLst>
              </a:tr>
              <a:tr h="590549">
                <a:tc>
                  <a:txBody>
                    <a:bodyPr/>
                    <a:lstStyle/>
                    <a:p>
                      <a:pPr algn="just" fontAlgn="t"/>
                      <a:r>
                        <a:rPr lang="en-IN" sz="1600" u="none" strike="noStrike">
                          <a:solidFill>
                            <a:srgbClr val="008000"/>
                          </a:solidFill>
                          <a:effectLst/>
                          <a:latin typeface="+mn-lt"/>
                          <a:hlinkClick r:id="rId3"/>
                        </a:rPr>
                        <a:t>fmt:timeZone</a:t>
                      </a:r>
                      <a:endParaRPr lang="en-IN" sz="160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It specifies a parsing action nested in its body or the time zone for any time formatting.</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7774491"/>
                  </a:ext>
                </a:extLst>
              </a:tr>
              <a:tr h="590549">
                <a:tc>
                  <a:txBody>
                    <a:bodyPr/>
                    <a:lstStyle/>
                    <a:p>
                      <a:pPr algn="just" fontAlgn="t"/>
                      <a:r>
                        <a:rPr lang="en-IN" sz="1600" u="none" strike="noStrike">
                          <a:solidFill>
                            <a:srgbClr val="008000"/>
                          </a:solidFill>
                          <a:effectLst/>
                          <a:latin typeface="+mn-lt"/>
                          <a:hlinkClick r:id="rId4"/>
                        </a:rPr>
                        <a:t>fmt:formatNumber</a:t>
                      </a:r>
                      <a:endParaRPr lang="en-IN" sz="160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is used to format the numerical value with specific format or precision.</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54017850"/>
                  </a:ext>
                </a:extLst>
              </a:tr>
              <a:tr h="424457">
                <a:tc>
                  <a:txBody>
                    <a:bodyPr/>
                    <a:lstStyle/>
                    <a:p>
                      <a:pPr algn="just" fontAlgn="t"/>
                      <a:r>
                        <a:rPr lang="en-IN" sz="1600" u="none" strike="noStrike" dirty="0" err="1">
                          <a:solidFill>
                            <a:srgbClr val="008000"/>
                          </a:solidFill>
                          <a:effectLst/>
                          <a:latin typeface="+mn-lt"/>
                          <a:hlinkClick r:id="rId5"/>
                        </a:rPr>
                        <a:t>fmt:parseDate</a:t>
                      </a:r>
                      <a:endParaRPr lang="en-IN" sz="1600" dirty="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It parses the string representation of a time and date.</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65442595"/>
                  </a:ext>
                </a:extLst>
              </a:tr>
              <a:tr h="590549">
                <a:tc>
                  <a:txBody>
                    <a:bodyPr/>
                    <a:lstStyle/>
                    <a:p>
                      <a:pPr algn="just" fontAlgn="t"/>
                      <a:r>
                        <a:rPr lang="en-IN" sz="1600" u="none" strike="noStrike">
                          <a:solidFill>
                            <a:srgbClr val="008000"/>
                          </a:solidFill>
                          <a:effectLst/>
                          <a:latin typeface="+mn-lt"/>
                          <a:hlinkClick r:id="rId6"/>
                        </a:rPr>
                        <a:t>fmt:bundle</a:t>
                      </a:r>
                      <a:endParaRPr lang="en-IN" sz="160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is used for creating the </a:t>
                      </a:r>
                      <a:r>
                        <a:rPr lang="en-US" sz="1600" dirty="0" err="1">
                          <a:solidFill>
                            <a:srgbClr val="333333"/>
                          </a:solidFill>
                          <a:effectLst/>
                          <a:latin typeface="+mn-lt"/>
                        </a:rPr>
                        <a:t>ResourceBundle</a:t>
                      </a:r>
                      <a:r>
                        <a:rPr lang="en-US" sz="1600" dirty="0">
                          <a:solidFill>
                            <a:srgbClr val="333333"/>
                          </a:solidFill>
                          <a:effectLst/>
                          <a:latin typeface="+mn-lt"/>
                        </a:rPr>
                        <a:t> objects which will be used by their tag body.</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55591954"/>
                  </a:ext>
                </a:extLst>
              </a:tr>
              <a:tr h="433025">
                <a:tc>
                  <a:txBody>
                    <a:bodyPr/>
                    <a:lstStyle/>
                    <a:p>
                      <a:pPr algn="just" fontAlgn="t"/>
                      <a:r>
                        <a:rPr lang="en-IN" sz="1600" u="none" strike="noStrike">
                          <a:solidFill>
                            <a:srgbClr val="008000"/>
                          </a:solidFill>
                          <a:effectLst/>
                          <a:latin typeface="+mn-lt"/>
                          <a:hlinkClick r:id="rId7"/>
                        </a:rPr>
                        <a:t>fmt:setTimeZone</a:t>
                      </a:r>
                      <a:endParaRPr lang="en-IN" sz="160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It stores the time zone inside a time zone configuration variable.</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65809027"/>
                  </a:ext>
                </a:extLst>
              </a:tr>
              <a:tr h="756641">
                <a:tc>
                  <a:txBody>
                    <a:bodyPr/>
                    <a:lstStyle/>
                    <a:p>
                      <a:pPr algn="just" fontAlgn="t"/>
                      <a:r>
                        <a:rPr lang="en-IN" sz="1600" u="none" strike="noStrike">
                          <a:solidFill>
                            <a:srgbClr val="008000"/>
                          </a:solidFill>
                          <a:effectLst/>
                          <a:latin typeface="+mn-lt"/>
                          <a:hlinkClick r:id="rId7"/>
                        </a:rPr>
                        <a:t>fmt:setBundle</a:t>
                      </a:r>
                      <a:endParaRPr lang="en-IN" sz="160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loads the resource bundle and stores it in a bundle configuration variable or the named scoped variable.</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63248017"/>
                  </a:ext>
                </a:extLst>
              </a:tr>
              <a:tr h="424457">
                <a:tc>
                  <a:txBody>
                    <a:bodyPr/>
                    <a:lstStyle/>
                    <a:p>
                      <a:pPr algn="just" fontAlgn="t"/>
                      <a:r>
                        <a:rPr lang="en-IN" sz="1600" u="none" strike="noStrike">
                          <a:solidFill>
                            <a:srgbClr val="008000"/>
                          </a:solidFill>
                          <a:effectLst/>
                          <a:latin typeface="+mn-lt"/>
                          <a:hlinkClick r:id="rId8"/>
                        </a:rPr>
                        <a:t>fmt:message</a:t>
                      </a:r>
                      <a:endParaRPr lang="en-IN" sz="160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It display an internationalized message.</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92523395"/>
                  </a:ext>
                </a:extLst>
              </a:tr>
              <a:tr h="590549">
                <a:tc>
                  <a:txBody>
                    <a:bodyPr/>
                    <a:lstStyle/>
                    <a:p>
                      <a:pPr algn="just" fontAlgn="t"/>
                      <a:r>
                        <a:rPr lang="en-IN" sz="1600" u="none" strike="noStrike">
                          <a:solidFill>
                            <a:srgbClr val="008000"/>
                          </a:solidFill>
                          <a:effectLst/>
                          <a:latin typeface="+mn-lt"/>
                          <a:hlinkClick r:id="rId9"/>
                        </a:rPr>
                        <a:t>fmt:formatDate</a:t>
                      </a:r>
                      <a:endParaRPr lang="en-IN" sz="1600">
                        <a:solidFill>
                          <a:srgbClr val="333333"/>
                        </a:solidFill>
                        <a:effectLst/>
                        <a:latin typeface="+mn-lt"/>
                      </a:endParaRP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formats the time and/or date using the supplied pattern and styles.</a:t>
                      </a:r>
                    </a:p>
                  </a:txBody>
                  <a:tcPr marL="49523" marR="49523" marT="49523" marB="495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577596"/>
                  </a:ext>
                </a:extLst>
              </a:tr>
            </a:tbl>
          </a:graphicData>
        </a:graphic>
      </p:graphicFrame>
    </p:spTree>
    <p:extLst>
      <p:ext uri="{BB962C8B-B14F-4D97-AF65-F5344CB8AC3E}">
        <p14:creationId xmlns:p14="http://schemas.microsoft.com/office/powerpoint/2010/main" val="132342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9EE1-1CB3-2FCC-A76A-11CF2A4C58F2}"/>
              </a:ext>
            </a:extLst>
          </p:cNvPr>
          <p:cNvSpPr>
            <a:spLocks noGrp="1"/>
          </p:cNvSpPr>
          <p:nvPr>
            <p:ph type="title"/>
          </p:nvPr>
        </p:nvSpPr>
        <p:spPr>
          <a:xfrm>
            <a:off x="838200" y="365125"/>
            <a:ext cx="10515600" cy="505731"/>
          </a:xfrm>
        </p:spPr>
        <p:txBody>
          <a:bodyPr>
            <a:normAutofit fontScale="90000"/>
          </a:bodyPr>
          <a:lstStyle/>
          <a:p>
            <a:br>
              <a:rPr lang="en-IN" b="0" i="0" dirty="0">
                <a:solidFill>
                  <a:srgbClr val="610B38"/>
                </a:solidFill>
                <a:effectLst/>
                <a:latin typeface="erdana"/>
              </a:rPr>
            </a:br>
            <a:r>
              <a:rPr lang="en-IN" b="0" i="0" dirty="0">
                <a:solidFill>
                  <a:srgbClr val="610B38"/>
                </a:solidFill>
                <a:effectLst/>
                <a:latin typeface="erdana"/>
              </a:rPr>
              <a:t>                            </a:t>
            </a:r>
            <a:r>
              <a:rPr lang="en-IN" sz="3600" b="1" i="0" dirty="0">
                <a:effectLst/>
                <a:latin typeface="+mn-lt"/>
              </a:rPr>
              <a:t>JSTL XML tags List</a:t>
            </a:r>
            <a:br>
              <a:rPr lang="en-IN"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4CCBC5B1-38D0-221B-7AB9-3279DFECE9AC}"/>
              </a:ext>
            </a:extLst>
          </p:cNvPr>
          <p:cNvGraphicFramePr>
            <a:graphicFrameLocks noGrp="1"/>
          </p:cNvGraphicFramePr>
          <p:nvPr>
            <p:ph idx="1"/>
            <p:extLst>
              <p:ext uri="{D42A27DB-BD31-4B8C-83A1-F6EECF244321}">
                <p14:modId xmlns:p14="http://schemas.microsoft.com/office/powerpoint/2010/main" val="2153099180"/>
              </p:ext>
            </p:extLst>
          </p:nvPr>
        </p:nvGraphicFramePr>
        <p:xfrm>
          <a:off x="838199" y="1056186"/>
          <a:ext cx="10515600" cy="5469250"/>
        </p:xfrm>
        <a:graphic>
          <a:graphicData uri="http://schemas.openxmlformats.org/drawingml/2006/table">
            <a:tbl>
              <a:tblPr/>
              <a:tblGrid>
                <a:gridCol w="1701801">
                  <a:extLst>
                    <a:ext uri="{9D8B030D-6E8A-4147-A177-3AD203B41FA5}">
                      <a16:colId xmlns:a16="http://schemas.microsoft.com/office/drawing/2014/main" val="3229873511"/>
                    </a:ext>
                  </a:extLst>
                </a:gridCol>
                <a:gridCol w="8813799">
                  <a:extLst>
                    <a:ext uri="{9D8B030D-6E8A-4147-A177-3AD203B41FA5}">
                      <a16:colId xmlns:a16="http://schemas.microsoft.com/office/drawing/2014/main" val="242595354"/>
                    </a:ext>
                  </a:extLst>
                </a:gridCol>
              </a:tblGrid>
              <a:tr h="300940">
                <a:tc>
                  <a:txBody>
                    <a:bodyPr/>
                    <a:lstStyle/>
                    <a:p>
                      <a:pPr algn="l" fontAlgn="t"/>
                      <a:r>
                        <a:rPr lang="en-IN" sz="1600">
                          <a:solidFill>
                            <a:srgbClr val="000000"/>
                          </a:solidFill>
                          <a:effectLst/>
                          <a:latin typeface="+mn-lt"/>
                        </a:rPr>
                        <a:t>XML Tags</a:t>
                      </a:r>
                    </a:p>
                  </a:txBody>
                  <a:tcPr marL="68395" marR="68395" marT="68395" marB="68395">
                    <a:lnL w="9525" cap="flat" cmpd="sng" algn="ctr">
                      <a:solidFill>
                        <a:srgbClr val="38041D"/>
                      </a:solidFill>
                      <a:prstDash val="solid"/>
                      <a:round/>
                      <a:headEnd type="none" w="med" len="med"/>
                      <a:tailEnd type="none" w="med" len="med"/>
                    </a:lnL>
                    <a:lnR w="9525" cap="flat" cmpd="sng" algn="ctr">
                      <a:solidFill>
                        <a:srgbClr val="38041D"/>
                      </a:solidFill>
                      <a:prstDash val="solid"/>
                      <a:round/>
                      <a:headEnd type="none" w="med" len="med"/>
                      <a:tailEnd type="none" w="med" len="med"/>
                    </a:lnR>
                    <a:lnT w="9525" cap="flat" cmpd="sng" algn="ctr">
                      <a:solidFill>
                        <a:srgbClr val="38041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mn-lt"/>
                        </a:rPr>
                        <a:t>Descriptions</a:t>
                      </a:r>
                    </a:p>
                  </a:txBody>
                  <a:tcPr marL="68395" marR="68395" marT="68395" marB="68395">
                    <a:lnL w="9525" cap="flat" cmpd="sng" algn="ctr">
                      <a:solidFill>
                        <a:srgbClr val="38041D"/>
                      </a:solidFill>
                      <a:prstDash val="solid"/>
                      <a:round/>
                      <a:headEnd type="none" w="med" len="med"/>
                      <a:tailEnd type="none" w="med" len="med"/>
                    </a:lnL>
                    <a:lnR w="9525" cap="flat" cmpd="sng" algn="ctr">
                      <a:solidFill>
                        <a:srgbClr val="38041D"/>
                      </a:solidFill>
                      <a:prstDash val="solid"/>
                      <a:round/>
                      <a:headEnd type="none" w="med" len="med"/>
                      <a:tailEnd type="none" w="med" len="med"/>
                    </a:lnR>
                    <a:lnT w="9525" cap="flat" cmpd="sng" algn="ctr">
                      <a:solidFill>
                        <a:srgbClr val="38041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38810947"/>
                  </a:ext>
                </a:extLst>
              </a:tr>
              <a:tr h="419492">
                <a:tc>
                  <a:txBody>
                    <a:bodyPr/>
                    <a:lstStyle/>
                    <a:p>
                      <a:pPr algn="just" fontAlgn="t"/>
                      <a:r>
                        <a:rPr lang="en-IN" sz="1600" u="none" strike="noStrike">
                          <a:solidFill>
                            <a:srgbClr val="008000"/>
                          </a:solidFill>
                          <a:effectLst/>
                          <a:latin typeface="+mn-lt"/>
                          <a:hlinkClick r:id="rId2"/>
                        </a:rPr>
                        <a:t>x:out</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Similar to &lt;%= ... &gt; tag, but for XPath expressions.</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4732272"/>
                  </a:ext>
                </a:extLst>
              </a:tr>
              <a:tr h="583641">
                <a:tc>
                  <a:txBody>
                    <a:bodyPr/>
                    <a:lstStyle/>
                    <a:p>
                      <a:pPr algn="just" fontAlgn="t"/>
                      <a:r>
                        <a:rPr lang="en-IN" sz="1600" u="none" strike="noStrike">
                          <a:solidFill>
                            <a:srgbClr val="008000"/>
                          </a:solidFill>
                          <a:effectLst/>
                          <a:latin typeface="+mn-lt"/>
                          <a:hlinkClick r:id="rId3"/>
                        </a:rPr>
                        <a:t>x:parse</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It is used for parse the XML data specified either in the tag body or an attribute.</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64231233"/>
                  </a:ext>
                </a:extLst>
              </a:tr>
              <a:tr h="419492">
                <a:tc>
                  <a:txBody>
                    <a:bodyPr/>
                    <a:lstStyle/>
                    <a:p>
                      <a:pPr algn="just" fontAlgn="t"/>
                      <a:r>
                        <a:rPr lang="en-IN" sz="1600" u="none" strike="noStrike">
                          <a:solidFill>
                            <a:srgbClr val="008000"/>
                          </a:solidFill>
                          <a:effectLst/>
                          <a:latin typeface="+mn-lt"/>
                          <a:hlinkClick r:id="rId4"/>
                        </a:rPr>
                        <a:t>x:set</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is used to sets a variable to the value of an XPath expression.</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76488203"/>
                  </a:ext>
                </a:extLst>
              </a:tr>
              <a:tr h="583641">
                <a:tc>
                  <a:txBody>
                    <a:bodyPr/>
                    <a:lstStyle/>
                    <a:p>
                      <a:pPr algn="just" fontAlgn="t"/>
                      <a:r>
                        <a:rPr lang="en-IN" sz="1600" u="none" strike="noStrike">
                          <a:solidFill>
                            <a:srgbClr val="008000"/>
                          </a:solidFill>
                          <a:effectLst/>
                          <a:latin typeface="+mn-lt"/>
                          <a:hlinkClick r:id="rId5"/>
                        </a:rPr>
                        <a:t>x:choose</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It is a conditional tag that establish a context for mutually exclusive conditional operations.</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44700934"/>
                  </a:ext>
                </a:extLst>
              </a:tr>
              <a:tr h="583641">
                <a:tc>
                  <a:txBody>
                    <a:bodyPr/>
                    <a:lstStyle/>
                    <a:p>
                      <a:pPr algn="just" fontAlgn="t"/>
                      <a:r>
                        <a:rPr lang="en-IN" sz="1600" u="none" strike="noStrike">
                          <a:solidFill>
                            <a:srgbClr val="008000"/>
                          </a:solidFill>
                          <a:effectLst/>
                          <a:latin typeface="+mn-lt"/>
                          <a:hlinkClick r:id="rId5"/>
                        </a:rPr>
                        <a:t>x:when</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is a </a:t>
                      </a:r>
                      <a:r>
                        <a:rPr lang="en-US" sz="1600" dirty="0" err="1">
                          <a:solidFill>
                            <a:srgbClr val="333333"/>
                          </a:solidFill>
                          <a:effectLst/>
                          <a:latin typeface="+mn-lt"/>
                        </a:rPr>
                        <a:t>subtag</a:t>
                      </a:r>
                      <a:r>
                        <a:rPr lang="en-US" sz="1600" dirty="0">
                          <a:solidFill>
                            <a:srgbClr val="333333"/>
                          </a:solidFill>
                          <a:effectLst/>
                          <a:latin typeface="+mn-lt"/>
                        </a:rPr>
                        <a:t> of that will include its body if the condition evaluated be 'true'.</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29110109"/>
                  </a:ext>
                </a:extLst>
              </a:tr>
              <a:tr h="583641">
                <a:tc>
                  <a:txBody>
                    <a:bodyPr/>
                    <a:lstStyle/>
                    <a:p>
                      <a:pPr algn="just" fontAlgn="t"/>
                      <a:r>
                        <a:rPr lang="en-IN" sz="1600" u="none" strike="noStrike">
                          <a:solidFill>
                            <a:srgbClr val="008000"/>
                          </a:solidFill>
                          <a:effectLst/>
                          <a:latin typeface="+mn-lt"/>
                          <a:hlinkClick r:id="rId5"/>
                        </a:rPr>
                        <a:t>x:otherwise</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It is </a:t>
                      </a:r>
                      <a:r>
                        <a:rPr lang="en-US" sz="1600" dirty="0" err="1">
                          <a:solidFill>
                            <a:srgbClr val="333333"/>
                          </a:solidFill>
                          <a:effectLst/>
                          <a:latin typeface="+mn-lt"/>
                        </a:rPr>
                        <a:t>subtag</a:t>
                      </a:r>
                      <a:r>
                        <a:rPr lang="en-US" sz="1600" dirty="0">
                          <a:solidFill>
                            <a:srgbClr val="333333"/>
                          </a:solidFill>
                          <a:effectLst/>
                          <a:latin typeface="+mn-lt"/>
                        </a:rPr>
                        <a:t> of that follows tags and runs only if all the prior conditions evaluated be 'false'.</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85513084"/>
                  </a:ext>
                </a:extLst>
              </a:tr>
              <a:tr h="583641">
                <a:tc>
                  <a:txBody>
                    <a:bodyPr/>
                    <a:lstStyle/>
                    <a:p>
                      <a:pPr algn="just" fontAlgn="t"/>
                      <a:r>
                        <a:rPr lang="en-IN" sz="1600" u="none" strike="noStrike">
                          <a:solidFill>
                            <a:srgbClr val="008000"/>
                          </a:solidFill>
                          <a:effectLst/>
                          <a:latin typeface="+mn-lt"/>
                          <a:hlinkClick r:id="rId6"/>
                        </a:rPr>
                        <a:t>x:if</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is used for evaluating the test XPath expression and if it is true, it will processes its body content.</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98465227"/>
                  </a:ext>
                </a:extLst>
              </a:tr>
              <a:tr h="747790">
                <a:tc>
                  <a:txBody>
                    <a:bodyPr/>
                    <a:lstStyle/>
                    <a:p>
                      <a:pPr algn="just" fontAlgn="t"/>
                      <a:r>
                        <a:rPr lang="en-IN" sz="1600" u="none" strike="noStrike">
                          <a:solidFill>
                            <a:srgbClr val="008000"/>
                          </a:solidFill>
                          <a:effectLst/>
                          <a:latin typeface="+mn-lt"/>
                          <a:hlinkClick r:id="rId7"/>
                        </a:rPr>
                        <a:t>x:transform</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mn-lt"/>
                        </a:rPr>
                        <a:t>It is used in a XML document for providing the XSL(Extensible Stylesheet Language) transformation.</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24984740"/>
                  </a:ext>
                </a:extLst>
              </a:tr>
              <a:tr h="583641">
                <a:tc>
                  <a:txBody>
                    <a:bodyPr/>
                    <a:lstStyle/>
                    <a:p>
                      <a:pPr algn="just" fontAlgn="t"/>
                      <a:r>
                        <a:rPr lang="en-IN" sz="1600" u="none" strike="noStrike">
                          <a:solidFill>
                            <a:srgbClr val="008000"/>
                          </a:solidFill>
                          <a:effectLst/>
                          <a:latin typeface="+mn-lt"/>
                          <a:hlinkClick r:id="rId8"/>
                        </a:rPr>
                        <a:t>x:param</a:t>
                      </a:r>
                      <a:endParaRPr lang="en-IN" sz="1600">
                        <a:solidFill>
                          <a:srgbClr val="333333"/>
                        </a:solidFill>
                        <a:effectLst/>
                        <a:latin typeface="+mn-lt"/>
                      </a:endParaRP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mn-lt"/>
                        </a:rPr>
                        <a:t>It is used along with the transform tag for setting the parameter in the XSLT style sheet.</a:t>
                      </a:r>
                    </a:p>
                  </a:txBody>
                  <a:tcPr marL="45597" marR="45597" marT="45597" marB="45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5005539"/>
                  </a:ext>
                </a:extLst>
              </a:tr>
            </a:tbl>
          </a:graphicData>
        </a:graphic>
      </p:graphicFrame>
    </p:spTree>
    <p:extLst>
      <p:ext uri="{BB962C8B-B14F-4D97-AF65-F5344CB8AC3E}">
        <p14:creationId xmlns:p14="http://schemas.microsoft.com/office/powerpoint/2010/main" val="2957809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5D25-3422-B883-F721-130F131D4F8F}"/>
              </a:ext>
            </a:extLst>
          </p:cNvPr>
          <p:cNvSpPr>
            <a:spLocks noGrp="1"/>
          </p:cNvSpPr>
          <p:nvPr>
            <p:ph type="title"/>
          </p:nvPr>
        </p:nvSpPr>
        <p:spPr>
          <a:xfrm>
            <a:off x="246743" y="365125"/>
            <a:ext cx="11713027" cy="839561"/>
          </a:xfrm>
        </p:spPr>
        <p:txBody>
          <a:bodyPr>
            <a:normAutofit fontScale="90000"/>
          </a:bodyPr>
          <a:lstStyle/>
          <a:p>
            <a:br>
              <a:rPr lang="en-IN" sz="3600" b="1" i="0" dirty="0">
                <a:solidFill>
                  <a:srgbClr val="610B38"/>
                </a:solidFill>
                <a:effectLst/>
                <a:latin typeface="+mn-lt"/>
              </a:rPr>
            </a:br>
            <a:r>
              <a:rPr lang="en-IN" sz="3600" b="1" i="0" dirty="0">
                <a:solidFill>
                  <a:srgbClr val="610B38"/>
                </a:solidFill>
                <a:effectLst/>
                <a:latin typeface="+mn-lt"/>
              </a:rPr>
              <a:t>                                       </a:t>
            </a:r>
            <a:r>
              <a:rPr lang="en-IN" sz="3600" b="1" i="0" dirty="0">
                <a:effectLst/>
                <a:latin typeface="+mn-lt"/>
              </a:rPr>
              <a:t>JSTL SQL Tags List</a:t>
            </a:r>
            <a:br>
              <a:rPr lang="en-IN"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C99786EE-6804-58BB-CDFA-31B20D56C109}"/>
              </a:ext>
            </a:extLst>
          </p:cNvPr>
          <p:cNvGraphicFramePr>
            <a:graphicFrameLocks noGrp="1"/>
          </p:cNvGraphicFramePr>
          <p:nvPr>
            <p:ph idx="1"/>
            <p:extLst>
              <p:ext uri="{D42A27DB-BD31-4B8C-83A1-F6EECF244321}">
                <p14:modId xmlns:p14="http://schemas.microsoft.com/office/powerpoint/2010/main" val="3312703958"/>
              </p:ext>
            </p:extLst>
          </p:nvPr>
        </p:nvGraphicFramePr>
        <p:xfrm>
          <a:off x="464457" y="1378821"/>
          <a:ext cx="10885714" cy="4613450"/>
        </p:xfrm>
        <a:graphic>
          <a:graphicData uri="http://schemas.openxmlformats.org/drawingml/2006/table">
            <a:tbl>
              <a:tblPr/>
              <a:tblGrid>
                <a:gridCol w="2423886">
                  <a:extLst>
                    <a:ext uri="{9D8B030D-6E8A-4147-A177-3AD203B41FA5}">
                      <a16:colId xmlns:a16="http://schemas.microsoft.com/office/drawing/2014/main" val="2652435979"/>
                    </a:ext>
                  </a:extLst>
                </a:gridCol>
                <a:gridCol w="8461828">
                  <a:extLst>
                    <a:ext uri="{9D8B030D-6E8A-4147-A177-3AD203B41FA5}">
                      <a16:colId xmlns:a16="http://schemas.microsoft.com/office/drawing/2014/main" val="151599100"/>
                    </a:ext>
                  </a:extLst>
                </a:gridCol>
              </a:tblGrid>
              <a:tr h="362625">
                <a:tc>
                  <a:txBody>
                    <a:bodyPr/>
                    <a:lstStyle/>
                    <a:p>
                      <a:pPr algn="l" fontAlgn="t"/>
                      <a:r>
                        <a:rPr lang="en-IN" sz="2000">
                          <a:solidFill>
                            <a:srgbClr val="000000"/>
                          </a:solidFill>
                          <a:effectLst/>
                          <a:latin typeface="+mn-lt"/>
                        </a:rPr>
                        <a:t>SQL Tags</a:t>
                      </a:r>
                    </a:p>
                  </a:txBody>
                  <a:tcPr marL="93965" marR="93965" marT="93965" marB="93965">
                    <a:lnL w="9525" cap="flat" cmpd="sng" algn="ctr">
                      <a:solidFill>
                        <a:srgbClr val="0052B9"/>
                      </a:solidFill>
                      <a:prstDash val="solid"/>
                      <a:round/>
                      <a:headEnd type="none" w="med" len="med"/>
                      <a:tailEnd type="none" w="med" len="med"/>
                    </a:lnL>
                    <a:lnR w="9525" cap="flat" cmpd="sng" algn="ctr">
                      <a:solidFill>
                        <a:srgbClr val="0052B9"/>
                      </a:solidFill>
                      <a:prstDash val="solid"/>
                      <a:round/>
                      <a:headEnd type="none" w="med" len="med"/>
                      <a:tailEnd type="none" w="med" len="med"/>
                    </a:lnR>
                    <a:lnT w="9525" cap="flat" cmpd="sng" algn="ctr">
                      <a:solidFill>
                        <a:srgbClr val="0052B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dirty="0">
                          <a:solidFill>
                            <a:srgbClr val="000000"/>
                          </a:solidFill>
                          <a:effectLst/>
                          <a:latin typeface="+mn-lt"/>
                        </a:rPr>
                        <a:t>Descriptions</a:t>
                      </a:r>
                    </a:p>
                  </a:txBody>
                  <a:tcPr marL="93965" marR="93965" marT="93965" marB="93965">
                    <a:lnL w="9525" cap="flat" cmpd="sng" algn="ctr">
                      <a:solidFill>
                        <a:srgbClr val="0052B9"/>
                      </a:solidFill>
                      <a:prstDash val="solid"/>
                      <a:round/>
                      <a:headEnd type="none" w="med" len="med"/>
                      <a:tailEnd type="none" w="med" len="med"/>
                    </a:lnL>
                    <a:lnR w="9525" cap="flat" cmpd="sng" algn="ctr">
                      <a:solidFill>
                        <a:srgbClr val="0052B9"/>
                      </a:solidFill>
                      <a:prstDash val="solid"/>
                      <a:round/>
                      <a:headEnd type="none" w="med" len="med"/>
                      <a:tailEnd type="none" w="med" len="med"/>
                    </a:lnR>
                    <a:lnT w="9525" cap="flat" cmpd="sng" algn="ctr">
                      <a:solidFill>
                        <a:srgbClr val="0052B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75559303"/>
                  </a:ext>
                </a:extLst>
              </a:tr>
              <a:tr h="662864">
                <a:tc>
                  <a:txBody>
                    <a:bodyPr/>
                    <a:lstStyle/>
                    <a:p>
                      <a:pPr algn="just" fontAlgn="t"/>
                      <a:r>
                        <a:rPr lang="en-IN" sz="2000" u="sng">
                          <a:solidFill>
                            <a:srgbClr val="FF0000"/>
                          </a:solidFill>
                          <a:effectLst/>
                          <a:latin typeface="+mn-lt"/>
                          <a:hlinkClick r:id="rId2"/>
                        </a:rPr>
                        <a:t>sql:setDataSource</a:t>
                      </a:r>
                      <a:endParaRPr lang="en-IN" sz="2000">
                        <a:solidFill>
                          <a:srgbClr val="333333"/>
                        </a:solidFill>
                        <a:effectLst/>
                        <a:latin typeface="+mn-lt"/>
                      </a:endParaRP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n-lt"/>
                        </a:rPr>
                        <a:t>It is used for creating a simple data source suitable only for prototyping.</a:t>
                      </a: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46276823"/>
                  </a:ext>
                </a:extLst>
              </a:tr>
              <a:tr h="662356">
                <a:tc>
                  <a:txBody>
                    <a:bodyPr/>
                    <a:lstStyle/>
                    <a:p>
                      <a:pPr algn="just" fontAlgn="t"/>
                      <a:r>
                        <a:rPr lang="en-IN" sz="2000" u="none" strike="noStrike">
                          <a:solidFill>
                            <a:srgbClr val="008000"/>
                          </a:solidFill>
                          <a:effectLst/>
                          <a:latin typeface="+mn-lt"/>
                          <a:hlinkClick r:id="rId3"/>
                        </a:rPr>
                        <a:t>sql:query</a:t>
                      </a:r>
                      <a:endParaRPr lang="en-IN" sz="2000">
                        <a:solidFill>
                          <a:srgbClr val="333333"/>
                        </a:solidFill>
                        <a:effectLst/>
                        <a:latin typeface="+mn-lt"/>
                      </a:endParaRP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n-lt"/>
                        </a:rPr>
                        <a:t>It is used for executing the SQL query defined in its </a:t>
                      </a:r>
                      <a:r>
                        <a:rPr lang="en-US" sz="2000" dirty="0" err="1">
                          <a:solidFill>
                            <a:srgbClr val="333333"/>
                          </a:solidFill>
                          <a:effectLst/>
                          <a:latin typeface="+mn-lt"/>
                        </a:rPr>
                        <a:t>sql</a:t>
                      </a:r>
                      <a:r>
                        <a:rPr lang="en-US" sz="2000" dirty="0">
                          <a:solidFill>
                            <a:srgbClr val="333333"/>
                          </a:solidFill>
                          <a:effectLst/>
                          <a:latin typeface="+mn-lt"/>
                        </a:rPr>
                        <a:t> attribute or the body.</a:t>
                      </a: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09176020"/>
                  </a:ext>
                </a:extLst>
              </a:tr>
              <a:tr h="662864">
                <a:tc>
                  <a:txBody>
                    <a:bodyPr/>
                    <a:lstStyle/>
                    <a:p>
                      <a:pPr algn="just" fontAlgn="t"/>
                      <a:r>
                        <a:rPr lang="en-IN" sz="2000" u="none" strike="noStrike">
                          <a:solidFill>
                            <a:srgbClr val="008000"/>
                          </a:solidFill>
                          <a:effectLst/>
                          <a:latin typeface="+mn-lt"/>
                          <a:hlinkClick r:id="rId4"/>
                        </a:rPr>
                        <a:t>sql:update</a:t>
                      </a:r>
                      <a:endParaRPr lang="en-IN" sz="2000">
                        <a:solidFill>
                          <a:srgbClr val="333333"/>
                        </a:solidFill>
                        <a:effectLst/>
                        <a:latin typeface="+mn-lt"/>
                      </a:endParaRP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n-lt"/>
                        </a:rPr>
                        <a:t>It is used for executing the SQL update defined in its </a:t>
                      </a:r>
                      <a:r>
                        <a:rPr lang="en-US" sz="2000" dirty="0" err="1">
                          <a:solidFill>
                            <a:srgbClr val="333333"/>
                          </a:solidFill>
                          <a:effectLst/>
                          <a:latin typeface="+mn-lt"/>
                        </a:rPr>
                        <a:t>sql</a:t>
                      </a:r>
                      <a:r>
                        <a:rPr lang="en-US" sz="2000" dirty="0">
                          <a:solidFill>
                            <a:srgbClr val="333333"/>
                          </a:solidFill>
                          <a:effectLst/>
                          <a:latin typeface="+mn-lt"/>
                        </a:rPr>
                        <a:t> attribute or in the tag body.</a:t>
                      </a: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33494610"/>
                  </a:ext>
                </a:extLst>
              </a:tr>
              <a:tr h="662864">
                <a:tc>
                  <a:txBody>
                    <a:bodyPr/>
                    <a:lstStyle/>
                    <a:p>
                      <a:pPr algn="just" fontAlgn="t"/>
                      <a:r>
                        <a:rPr lang="en-IN" sz="2000" u="none" strike="noStrike">
                          <a:solidFill>
                            <a:srgbClr val="008000"/>
                          </a:solidFill>
                          <a:effectLst/>
                          <a:latin typeface="+mn-lt"/>
                          <a:hlinkClick r:id="rId5"/>
                        </a:rPr>
                        <a:t>sql:param</a:t>
                      </a:r>
                      <a:endParaRPr lang="en-IN" sz="2000">
                        <a:solidFill>
                          <a:srgbClr val="333333"/>
                        </a:solidFill>
                        <a:effectLst/>
                        <a:latin typeface="+mn-lt"/>
                      </a:endParaRP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n-lt"/>
                        </a:rPr>
                        <a:t>It is used for sets the parameter in an SQL statement to the specified value.</a:t>
                      </a: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99474622"/>
                  </a:ext>
                </a:extLst>
              </a:tr>
              <a:tr h="662864">
                <a:tc>
                  <a:txBody>
                    <a:bodyPr/>
                    <a:lstStyle/>
                    <a:p>
                      <a:pPr algn="just" fontAlgn="t"/>
                      <a:r>
                        <a:rPr lang="en-IN" sz="2000" u="none" strike="noStrike">
                          <a:solidFill>
                            <a:srgbClr val="008000"/>
                          </a:solidFill>
                          <a:effectLst/>
                          <a:latin typeface="+mn-lt"/>
                          <a:hlinkClick r:id="rId6"/>
                        </a:rPr>
                        <a:t>sql:dateParam</a:t>
                      </a:r>
                      <a:endParaRPr lang="en-IN" sz="2000">
                        <a:solidFill>
                          <a:srgbClr val="333333"/>
                        </a:solidFill>
                        <a:effectLst/>
                        <a:latin typeface="+mn-lt"/>
                      </a:endParaRP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n-lt"/>
                        </a:rPr>
                        <a:t>It is used for sets the parameter in an SQL statement to a specified </a:t>
                      </a:r>
                      <a:r>
                        <a:rPr lang="en-US" sz="2000" dirty="0" err="1">
                          <a:solidFill>
                            <a:srgbClr val="333333"/>
                          </a:solidFill>
                          <a:effectLst/>
                          <a:latin typeface="+mn-lt"/>
                        </a:rPr>
                        <a:t>java.util.Date</a:t>
                      </a:r>
                      <a:r>
                        <a:rPr lang="en-US" sz="2000" dirty="0">
                          <a:solidFill>
                            <a:srgbClr val="333333"/>
                          </a:solidFill>
                          <a:effectLst/>
                          <a:latin typeface="+mn-lt"/>
                        </a:rPr>
                        <a:t> value.</a:t>
                      </a: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81940621"/>
                  </a:ext>
                </a:extLst>
              </a:tr>
              <a:tr h="662864">
                <a:tc>
                  <a:txBody>
                    <a:bodyPr/>
                    <a:lstStyle/>
                    <a:p>
                      <a:pPr algn="just" fontAlgn="t"/>
                      <a:r>
                        <a:rPr lang="en-IN" sz="2000" u="none" strike="noStrike">
                          <a:solidFill>
                            <a:srgbClr val="008000"/>
                          </a:solidFill>
                          <a:effectLst/>
                          <a:latin typeface="+mn-lt"/>
                          <a:hlinkClick r:id="rId7"/>
                        </a:rPr>
                        <a:t>sql:transaction</a:t>
                      </a:r>
                      <a:endParaRPr lang="en-IN" sz="2000">
                        <a:solidFill>
                          <a:srgbClr val="333333"/>
                        </a:solidFill>
                        <a:effectLst/>
                        <a:latin typeface="+mn-lt"/>
                      </a:endParaRP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n-lt"/>
                        </a:rPr>
                        <a:t>It is used to provide the nested database action with a common connection.</a:t>
                      </a:r>
                    </a:p>
                  </a:txBody>
                  <a:tcPr marL="62643" marR="62643" marT="62643" marB="62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14026381"/>
                  </a:ext>
                </a:extLst>
              </a:tr>
            </a:tbl>
          </a:graphicData>
        </a:graphic>
      </p:graphicFrame>
    </p:spTree>
    <p:extLst>
      <p:ext uri="{BB962C8B-B14F-4D97-AF65-F5344CB8AC3E}">
        <p14:creationId xmlns:p14="http://schemas.microsoft.com/office/powerpoint/2010/main" val="31269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FA8B8-0E4B-E682-D6F6-ADFA571BE96E}"/>
              </a:ext>
            </a:extLst>
          </p:cNvPr>
          <p:cNvSpPr>
            <a:spLocks noGrp="1"/>
          </p:cNvSpPr>
          <p:nvPr>
            <p:ph idx="1"/>
          </p:nvPr>
        </p:nvSpPr>
        <p:spPr>
          <a:xfrm>
            <a:off x="261257" y="319314"/>
            <a:ext cx="11814629" cy="6400800"/>
          </a:xfrm>
        </p:spPr>
        <p:txBody>
          <a:bodyPr/>
          <a:lstStyle/>
          <a:p>
            <a:pPr marL="0" indent="0">
              <a:buNone/>
            </a:pPr>
            <a:r>
              <a:rPr lang="en-US" sz="3200" b="1" kern="100" dirty="0" err="1">
                <a:effectLst/>
                <a:ea typeface="Calibri" panose="020F0502020204030204" pitchFamily="34" charset="0"/>
                <a:cs typeface="Times New Roman" panose="02020603050405020304" pitchFamily="18" charset="0"/>
              </a:rPr>
              <a:t>RequestParam</a:t>
            </a:r>
            <a:r>
              <a:rPr lang="en-US" sz="3200" b="1" kern="100" dirty="0">
                <a:effectLst/>
                <a:ea typeface="Calibri" panose="020F0502020204030204" pitchFamily="34" charset="0"/>
                <a:cs typeface="Times New Roman" panose="02020603050405020304" pitchFamily="18" charset="0"/>
              </a:rPr>
              <a:t> Annotation</a:t>
            </a:r>
            <a:endParaRPr lang="en-IN" sz="3200" b="1" kern="100" dirty="0">
              <a:effectLst/>
              <a:ea typeface="Calibri" panose="020F0502020204030204" pitchFamily="34" charset="0"/>
              <a:cs typeface="Times New Roman" panose="02020603050405020304" pitchFamily="18" charset="0"/>
            </a:endParaRPr>
          </a:p>
          <a:p>
            <a:r>
              <a:rPr lang="en-US" sz="2400" b="0" i="0" dirty="0">
                <a:solidFill>
                  <a:srgbClr val="333333"/>
                </a:solidFill>
                <a:effectLst/>
              </a:rPr>
              <a:t>In Spring MVC, the </a:t>
            </a:r>
            <a:r>
              <a:rPr lang="en-US" sz="2400" b="1" i="0" dirty="0">
                <a:solidFill>
                  <a:srgbClr val="333333"/>
                </a:solidFill>
                <a:effectLst/>
              </a:rPr>
              <a:t>@RequestParam</a:t>
            </a:r>
            <a:r>
              <a:rPr lang="en-US" sz="2400" b="0" i="0" dirty="0">
                <a:solidFill>
                  <a:srgbClr val="333333"/>
                </a:solidFill>
                <a:effectLst/>
              </a:rPr>
              <a:t> annotation is used to read the form data and bind it automatically to the parameter present in the provided method. So, it ignores the requirement of </a:t>
            </a:r>
            <a:r>
              <a:rPr lang="en-US" sz="2400" b="1" i="0" dirty="0" err="1">
                <a:solidFill>
                  <a:srgbClr val="333333"/>
                </a:solidFill>
                <a:effectLst/>
              </a:rPr>
              <a:t>HttpServletRequest</a:t>
            </a:r>
            <a:r>
              <a:rPr lang="en-US" sz="2400" b="0" i="0" dirty="0">
                <a:solidFill>
                  <a:srgbClr val="333333"/>
                </a:solidFill>
                <a:effectLst/>
              </a:rPr>
              <a:t> object to read the provided data.</a:t>
            </a:r>
          </a:p>
          <a:p>
            <a:pPr marL="0" indent="0">
              <a:buNone/>
            </a:pPr>
            <a:endParaRPr lang="en-US" sz="2400" dirty="0">
              <a:solidFill>
                <a:srgbClr val="333333"/>
              </a:solidFill>
            </a:endParaRPr>
          </a:p>
          <a:p>
            <a:pPr marL="0" indent="0">
              <a:buNone/>
            </a:pPr>
            <a:r>
              <a:rPr lang="en-IN" sz="3200" b="1" i="0" dirty="0">
                <a:solidFill>
                  <a:srgbClr val="610B38"/>
                </a:solidFill>
                <a:effectLst/>
              </a:rPr>
              <a:t>Spring MVC Form Tag Library</a:t>
            </a:r>
          </a:p>
          <a:p>
            <a:r>
              <a:rPr lang="en-US" sz="2400" b="0" i="0" dirty="0">
                <a:solidFill>
                  <a:srgbClr val="333333"/>
                </a:solidFill>
                <a:effectLst/>
              </a:rPr>
              <a:t>Form Tag library</a:t>
            </a:r>
          </a:p>
          <a:p>
            <a:r>
              <a:rPr lang="en-US" sz="2400" b="0" i="0" dirty="0">
                <a:solidFill>
                  <a:srgbClr val="333333"/>
                </a:solidFill>
                <a:effectLst/>
              </a:rPr>
              <a:t>Form  </a:t>
            </a:r>
            <a:r>
              <a:rPr lang="en-US" sz="2400" dirty="0">
                <a:solidFill>
                  <a:srgbClr val="333333"/>
                </a:solidFill>
              </a:rPr>
              <a:t>Text Field</a:t>
            </a:r>
          </a:p>
          <a:p>
            <a:r>
              <a:rPr lang="en-US" sz="2400" b="0" i="0" dirty="0">
                <a:solidFill>
                  <a:srgbClr val="333333"/>
                </a:solidFill>
                <a:effectLst/>
              </a:rPr>
              <a:t>Form  Radio Button</a:t>
            </a:r>
          </a:p>
          <a:p>
            <a:r>
              <a:rPr lang="en-US" sz="2400" b="0" i="0" dirty="0">
                <a:solidFill>
                  <a:srgbClr val="333333"/>
                </a:solidFill>
                <a:effectLst/>
              </a:rPr>
              <a:t>Form  </a:t>
            </a:r>
            <a:r>
              <a:rPr lang="en-US" sz="2400" dirty="0">
                <a:solidFill>
                  <a:srgbClr val="333333"/>
                </a:solidFill>
              </a:rPr>
              <a:t>Check Box</a:t>
            </a:r>
          </a:p>
          <a:p>
            <a:r>
              <a:rPr lang="en-US" sz="2400" b="0" i="0" dirty="0">
                <a:solidFill>
                  <a:srgbClr val="333333"/>
                </a:solidFill>
                <a:effectLst/>
              </a:rPr>
              <a:t>Form Drop-Down list</a:t>
            </a:r>
          </a:p>
          <a:p>
            <a:endParaRPr lang="en-US" sz="2400" dirty="0">
              <a:solidFill>
                <a:srgbClr val="333333"/>
              </a:solidFill>
            </a:endParaRPr>
          </a:p>
          <a:p>
            <a:pPr marL="0" indent="0">
              <a:buNone/>
            </a:pPr>
            <a:endParaRPr lang="en-US" sz="2000" b="0" i="0" dirty="0">
              <a:solidFill>
                <a:srgbClr val="333333"/>
              </a:solidFill>
              <a:effectLst/>
            </a:endParaRPr>
          </a:p>
          <a:p>
            <a:endParaRPr lang="en-US" sz="2400" b="0" i="0" dirty="0">
              <a:solidFill>
                <a:srgbClr val="333333"/>
              </a:solidFill>
              <a:effectLst/>
            </a:endParaRPr>
          </a:p>
          <a:p>
            <a:pPr marL="0" indent="0">
              <a:buNone/>
            </a:pPr>
            <a:endParaRPr lang="en-US" sz="2000" dirty="0">
              <a:solidFill>
                <a:srgbClr val="333333"/>
              </a:solidFill>
              <a:latin typeface="inter-regular"/>
            </a:endParaRPr>
          </a:p>
          <a:p>
            <a:pPr marL="0" indent="0">
              <a:buNone/>
            </a:pPr>
            <a:endParaRPr lang="en-IN" sz="2000" dirty="0"/>
          </a:p>
        </p:txBody>
      </p:sp>
    </p:spTree>
    <p:extLst>
      <p:ext uri="{BB962C8B-B14F-4D97-AF65-F5344CB8AC3E}">
        <p14:creationId xmlns:p14="http://schemas.microsoft.com/office/powerpoint/2010/main" val="192509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47AE-7D09-3262-1619-00B8FCA5A34F}"/>
              </a:ext>
            </a:extLst>
          </p:cNvPr>
          <p:cNvSpPr>
            <a:spLocks noGrp="1"/>
          </p:cNvSpPr>
          <p:nvPr>
            <p:ph type="title"/>
          </p:nvPr>
        </p:nvSpPr>
        <p:spPr>
          <a:xfrm>
            <a:off x="101600" y="365125"/>
            <a:ext cx="11596914" cy="621846"/>
          </a:xfrm>
        </p:spPr>
        <p:txBody>
          <a:bodyPr>
            <a:normAutofit fontScale="90000"/>
          </a:bodyPr>
          <a:lstStyle/>
          <a:p>
            <a:br>
              <a:rPr lang="en-IN" b="1" dirty="0">
                <a:latin typeface="+mn-lt"/>
              </a:rPr>
            </a:br>
            <a:br>
              <a:rPr lang="en-IN" b="1" dirty="0">
                <a:latin typeface="+mn-lt"/>
              </a:rPr>
            </a:br>
            <a:r>
              <a:rPr lang="en-IN" b="1" dirty="0">
                <a:latin typeface="+mn-lt"/>
              </a:rPr>
              <a:t>spring </a:t>
            </a:r>
            <a:r>
              <a:rPr lang="en-IN" b="1" dirty="0" err="1">
                <a:latin typeface="+mn-lt"/>
              </a:rPr>
              <a:t>mvc</a:t>
            </a:r>
            <a:r>
              <a:rPr lang="en-IN" b="1" dirty="0">
                <a:latin typeface="+mn-lt"/>
              </a:rPr>
              <a:t> validation</a:t>
            </a:r>
            <a:br>
              <a:rPr lang="en-IN" b="1" dirty="0">
                <a:latin typeface="+mn-lt"/>
              </a:rPr>
            </a:br>
            <a:br>
              <a:rPr lang="en-IN"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E4973EF1-5035-856E-E006-1D8C3320519B}"/>
              </a:ext>
            </a:extLst>
          </p:cNvPr>
          <p:cNvSpPr>
            <a:spLocks noGrp="1"/>
          </p:cNvSpPr>
          <p:nvPr>
            <p:ph idx="1"/>
          </p:nvPr>
        </p:nvSpPr>
        <p:spPr>
          <a:xfrm>
            <a:off x="246743" y="986971"/>
            <a:ext cx="11107057" cy="5189992"/>
          </a:xfrm>
        </p:spPr>
        <p:txBody>
          <a:bodyPr>
            <a:normAutofit/>
          </a:bodyPr>
          <a:lstStyle/>
          <a:p>
            <a:pPr marL="0" indent="0">
              <a:buNone/>
            </a:pPr>
            <a:r>
              <a:rPr lang="en-US" sz="2400" dirty="0"/>
              <a:t>The Spring MVC Validation is used to restrict the input provided by the user. To validate the user's input, the Spring 4 or higher</a:t>
            </a:r>
          </a:p>
          <a:p>
            <a:pPr marL="0" indent="0">
              <a:buNone/>
            </a:pPr>
            <a:r>
              <a:rPr lang="en-US" sz="2400" dirty="0"/>
              <a:t>version supports and use Bean Validation API. It can validate both server-side as well as client-side applications.</a:t>
            </a:r>
          </a:p>
          <a:p>
            <a:pPr marL="0" indent="0">
              <a:buNone/>
            </a:pPr>
            <a:r>
              <a:rPr lang="en-US" sz="2400" dirty="0"/>
              <a:t>Example:</a:t>
            </a:r>
          </a:p>
          <a:p>
            <a:pPr marL="0" indent="0">
              <a:buNone/>
            </a:pPr>
            <a:r>
              <a:rPr lang="en-US" sz="2400" dirty="0"/>
              <a:t>name=Malar</a:t>
            </a:r>
          </a:p>
          <a:p>
            <a:pPr marL="0" indent="0">
              <a:buNone/>
            </a:pPr>
            <a:r>
              <a:rPr lang="en-US" sz="2400" dirty="0"/>
              <a:t>password*=  (*) means it is mandatory to enter the corresponding field. Otherwise, the form generates an error.</a:t>
            </a:r>
          </a:p>
          <a:p>
            <a:pPr marL="0" indent="0">
              <a:buNone/>
            </a:pPr>
            <a:endParaRPr lang="en-US" sz="2400" dirty="0"/>
          </a:p>
          <a:p>
            <a:pPr marL="0" indent="0">
              <a:buNone/>
            </a:pPr>
            <a:r>
              <a:rPr lang="en-US" sz="2400" dirty="0"/>
              <a:t>-&gt;Regular expression validation</a:t>
            </a:r>
          </a:p>
          <a:p>
            <a:pPr marL="0" indent="0">
              <a:buNone/>
            </a:pPr>
            <a:r>
              <a:rPr lang="en-US" sz="2400" dirty="0"/>
              <a:t>-&gt;Number validation</a:t>
            </a:r>
          </a:p>
          <a:p>
            <a:pPr marL="0" indent="0">
              <a:buNone/>
            </a:pPr>
            <a:r>
              <a:rPr lang="en-US" sz="2400" dirty="0"/>
              <a:t>-&gt;custom validation</a:t>
            </a:r>
            <a:endParaRPr lang="en-IN" sz="2400" dirty="0"/>
          </a:p>
        </p:txBody>
      </p:sp>
    </p:spTree>
    <p:extLst>
      <p:ext uri="{BB962C8B-B14F-4D97-AF65-F5344CB8AC3E}">
        <p14:creationId xmlns:p14="http://schemas.microsoft.com/office/powerpoint/2010/main" val="20289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4B8CB-F950-DF9B-0C9C-0923613B3FB5}"/>
              </a:ext>
            </a:extLst>
          </p:cNvPr>
          <p:cNvSpPr>
            <a:spLocks noGrp="1"/>
          </p:cNvSpPr>
          <p:nvPr>
            <p:ph idx="1"/>
          </p:nvPr>
        </p:nvSpPr>
        <p:spPr>
          <a:xfrm>
            <a:off x="304800" y="217714"/>
            <a:ext cx="11466286" cy="6516915"/>
          </a:xfrm>
        </p:spPr>
        <p:txBody>
          <a:bodyPr>
            <a:normAutofit fontScale="77500" lnSpcReduction="20000"/>
          </a:bodyPr>
          <a:lstStyle/>
          <a:p>
            <a:pPr marL="0" indent="0">
              <a:buNone/>
            </a:pPr>
            <a:r>
              <a:rPr lang="en-US" b="1" dirty="0"/>
              <a:t>1.Regular expression validation:</a:t>
            </a:r>
          </a:p>
          <a:p>
            <a:r>
              <a:rPr lang="en-US" dirty="0"/>
              <a:t>The Spring MVC Validation allows us to validate the user input in a particular sequence (i.e., regular expression). The @Pattern </a:t>
            </a:r>
          </a:p>
          <a:p>
            <a:r>
              <a:rPr lang="en-US" dirty="0"/>
              <a:t>annotation is used to achieve regular expression validation. Here, we can provide the required regular expression to </a:t>
            </a:r>
            <a:r>
              <a:rPr lang="en-US" dirty="0" err="1"/>
              <a:t>regexp</a:t>
            </a:r>
            <a:r>
              <a:rPr lang="en-US" dirty="0"/>
              <a:t> attribute and pass it with the annotation.</a:t>
            </a:r>
          </a:p>
          <a:p>
            <a:r>
              <a:rPr lang="en-US" dirty="0"/>
              <a:t>@Pattern(regexp="^[a-zA-Z0-9]{3}",message="length must be 3")  </a:t>
            </a:r>
          </a:p>
          <a:p>
            <a:endParaRPr lang="en-US" dirty="0"/>
          </a:p>
          <a:p>
            <a:pPr marL="0" indent="0">
              <a:buNone/>
            </a:pPr>
            <a:r>
              <a:rPr lang="en-US" b="1" dirty="0"/>
              <a:t>2.Number validation</a:t>
            </a:r>
          </a:p>
          <a:p>
            <a:r>
              <a:rPr lang="en-US" dirty="0"/>
              <a:t>In Spring MVC Validation, we can validate the user's input within a number range. </a:t>
            </a:r>
          </a:p>
          <a:p>
            <a:r>
              <a:rPr lang="en-US" dirty="0"/>
              <a:t>-&gt;@Min annotation - It is required to pass an integer value with @Min annotation. The user input must be equal to or greater than this value.</a:t>
            </a:r>
          </a:p>
          <a:p>
            <a:r>
              <a:rPr lang="en-US" dirty="0"/>
              <a:t>-&gt;@Max annotation - It is required to pass an integer value with @Max annotation. The user input must be equal to or smaller than this value.</a:t>
            </a:r>
          </a:p>
          <a:p>
            <a:pPr marL="0" indent="0">
              <a:buNone/>
            </a:pPr>
            <a:endParaRPr lang="en-US" dirty="0"/>
          </a:p>
          <a:p>
            <a:pPr marL="0" indent="0">
              <a:buNone/>
            </a:pPr>
            <a:r>
              <a:rPr lang="en-US" dirty="0"/>
              <a:t>Example:</a:t>
            </a:r>
          </a:p>
          <a:p>
            <a:pPr marL="0" indent="0">
              <a:buNone/>
            </a:pPr>
            <a:r>
              <a:rPr lang="en-US" dirty="0"/>
              <a:t>@Size(min=1,message="required")  </a:t>
            </a:r>
          </a:p>
          <a:p>
            <a:pPr marL="0" indent="0">
              <a:buNone/>
            </a:pPr>
            <a:r>
              <a:rPr lang="en-US" dirty="0"/>
              <a:t>private String pass;  </a:t>
            </a:r>
          </a:p>
          <a:p>
            <a:pPr marL="0" indent="0">
              <a:buNone/>
            </a:pPr>
            <a:r>
              <a:rPr lang="en-US" dirty="0"/>
              <a:t>@Min(value=18, message="must be equal or greater than 18")  </a:t>
            </a:r>
          </a:p>
          <a:p>
            <a:pPr marL="0" indent="0">
              <a:buNone/>
            </a:pPr>
            <a:r>
              <a:rPr lang="en-US" dirty="0"/>
              <a:t>@Max(value=45, message="must be equal or less than 45")</a:t>
            </a:r>
            <a:endParaRPr lang="en-IN" dirty="0"/>
          </a:p>
        </p:txBody>
      </p:sp>
    </p:spTree>
    <p:extLst>
      <p:ext uri="{BB962C8B-B14F-4D97-AF65-F5344CB8AC3E}">
        <p14:creationId xmlns:p14="http://schemas.microsoft.com/office/powerpoint/2010/main" val="326334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D6050-97E2-28D4-54D6-59B0BC10A3FE}"/>
              </a:ext>
            </a:extLst>
          </p:cNvPr>
          <p:cNvSpPr>
            <a:spLocks noGrp="1"/>
          </p:cNvSpPr>
          <p:nvPr>
            <p:ph idx="1"/>
          </p:nvPr>
        </p:nvSpPr>
        <p:spPr>
          <a:xfrm>
            <a:off x="275771" y="188686"/>
            <a:ext cx="11078029" cy="5988277"/>
          </a:xfrm>
        </p:spPr>
        <p:txBody>
          <a:bodyPr>
            <a:normAutofit fontScale="85000" lnSpcReduction="20000"/>
          </a:bodyPr>
          <a:lstStyle/>
          <a:p>
            <a:pPr marL="0" indent="0">
              <a:buNone/>
            </a:pPr>
            <a:r>
              <a:rPr lang="en-US" b="1" dirty="0"/>
              <a:t>3</a:t>
            </a:r>
            <a:r>
              <a:rPr lang="en-US" dirty="0"/>
              <a:t>.</a:t>
            </a:r>
            <a:r>
              <a:rPr lang="en-US" b="1" dirty="0"/>
              <a:t>custom validation</a:t>
            </a:r>
          </a:p>
          <a:p>
            <a:r>
              <a:rPr lang="en-US" dirty="0"/>
              <a:t>The Spring MVC framework allows us to perform custom validations. In such case, we declare own annotations. </a:t>
            </a:r>
          </a:p>
          <a:p>
            <a:r>
              <a:rPr lang="en-US" dirty="0"/>
              <a:t>We can perform validation on the basis of own business logic.	</a:t>
            </a:r>
          </a:p>
          <a:p>
            <a:endParaRPr lang="en-US" dirty="0"/>
          </a:p>
          <a:p>
            <a:r>
              <a:rPr lang="en-US" dirty="0"/>
              <a:t>we use both pre-defined annotations as well as custom annotations to validate user input.</a:t>
            </a:r>
          </a:p>
          <a:p>
            <a:endParaRPr lang="en-US" dirty="0"/>
          </a:p>
          <a:p>
            <a:pPr marL="0" indent="0">
              <a:buNone/>
            </a:pPr>
            <a:r>
              <a:rPr lang="en-US" dirty="0"/>
              <a:t>Example:</a:t>
            </a:r>
          </a:p>
          <a:p>
            <a:pPr marL="0" indent="0">
              <a:buNone/>
            </a:pPr>
            <a:r>
              <a:rPr lang="en-US" dirty="0"/>
              <a:t>  //Custom annotation  </a:t>
            </a:r>
          </a:p>
          <a:p>
            <a:pPr marL="0" indent="0">
              <a:buNone/>
            </a:pPr>
            <a:r>
              <a:rPr lang="en-US" dirty="0"/>
              <a:t>    @Password   cv   </a:t>
            </a:r>
          </a:p>
          <a:p>
            <a:pPr marL="0" indent="0">
              <a:buNone/>
            </a:pPr>
            <a:r>
              <a:rPr lang="en-US" dirty="0"/>
              <a:t>    private String password;  </a:t>
            </a:r>
          </a:p>
          <a:p>
            <a:pPr marL="0" indent="0">
              <a:buNone/>
            </a:pPr>
            <a:r>
              <a:rPr lang="en-US" dirty="0"/>
              <a:t>   //Predefined annotation  </a:t>
            </a:r>
          </a:p>
          <a:p>
            <a:pPr marL="0" indent="0">
              <a:buNone/>
            </a:pPr>
            <a:r>
              <a:rPr lang="en-US" dirty="0"/>
              <a:t>    @Min(value=18, message="must be equal or greater than 18")  </a:t>
            </a:r>
          </a:p>
          <a:p>
            <a:pPr marL="0" indent="0">
              <a:buNone/>
            </a:pPr>
            <a:r>
              <a:rPr lang="en-US" dirty="0"/>
              <a:t>    @Max(value=45, message="must be equal or less than 45")  </a:t>
            </a:r>
          </a:p>
          <a:p>
            <a:pPr marL="0" indent="0">
              <a:buNone/>
            </a:pPr>
            <a:r>
              <a:rPr lang="en-US" dirty="0"/>
              <a:t>   private int age;</a:t>
            </a:r>
            <a:endParaRPr lang="en-IN" dirty="0"/>
          </a:p>
        </p:txBody>
      </p:sp>
    </p:spTree>
    <p:extLst>
      <p:ext uri="{BB962C8B-B14F-4D97-AF65-F5344CB8AC3E}">
        <p14:creationId xmlns:p14="http://schemas.microsoft.com/office/powerpoint/2010/main" val="173834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D800-4638-0AFC-C983-55F184D8333A}"/>
              </a:ext>
            </a:extLst>
          </p:cNvPr>
          <p:cNvSpPr>
            <a:spLocks noGrp="1"/>
          </p:cNvSpPr>
          <p:nvPr>
            <p:ph type="title"/>
          </p:nvPr>
        </p:nvSpPr>
        <p:spPr>
          <a:xfrm>
            <a:off x="188685" y="408669"/>
            <a:ext cx="11654971" cy="796018"/>
          </a:xfrm>
        </p:spPr>
        <p:txBody>
          <a:bodyPr>
            <a:normAutofit/>
          </a:bodyPr>
          <a:lstStyle/>
          <a:p>
            <a:r>
              <a:rPr lang="en-US" sz="4000" b="1" dirty="0">
                <a:latin typeface="+mn-lt"/>
              </a:rPr>
              <a:t>                       JSP(</a:t>
            </a:r>
            <a:r>
              <a:rPr lang="en-IN" sz="4000" b="1" i="0" dirty="0">
                <a:solidFill>
                  <a:srgbClr val="040C28"/>
                </a:solidFill>
                <a:effectLst/>
                <a:latin typeface="+mn-lt"/>
              </a:rPr>
              <a:t>Java Server Pages)</a:t>
            </a:r>
            <a:endParaRPr lang="en-IN" sz="4000" b="1" dirty="0">
              <a:latin typeface="+mn-lt"/>
            </a:endParaRPr>
          </a:p>
        </p:txBody>
      </p:sp>
      <p:sp>
        <p:nvSpPr>
          <p:cNvPr id="3" name="Content Placeholder 2">
            <a:extLst>
              <a:ext uri="{FF2B5EF4-FFF2-40B4-BE49-F238E27FC236}">
                <a16:creationId xmlns:a16="http://schemas.microsoft.com/office/drawing/2014/main" id="{CCA4CA5F-CDE4-E872-48F3-360B4D1958B1}"/>
              </a:ext>
            </a:extLst>
          </p:cNvPr>
          <p:cNvSpPr>
            <a:spLocks noGrp="1"/>
          </p:cNvSpPr>
          <p:nvPr>
            <p:ph idx="1"/>
          </p:nvPr>
        </p:nvSpPr>
        <p:spPr>
          <a:xfrm>
            <a:off x="188685" y="1567544"/>
            <a:ext cx="11843658" cy="5036456"/>
          </a:xfrm>
        </p:spPr>
        <p:txBody>
          <a:bodyPr>
            <a:normAutofit/>
          </a:bodyPr>
          <a:lstStyle/>
          <a:p>
            <a:r>
              <a:rPr lang="en-US" sz="2400" dirty="0"/>
              <a:t>JSP INTRODUCTION</a:t>
            </a:r>
          </a:p>
          <a:p>
            <a:r>
              <a:rPr lang="en-US" sz="2400" dirty="0"/>
              <a:t>JSP LIFECYCLE</a:t>
            </a:r>
          </a:p>
          <a:p>
            <a:r>
              <a:rPr lang="en-US" sz="2400" dirty="0"/>
              <a:t>JSP Scripting Elements</a:t>
            </a:r>
          </a:p>
          <a:p>
            <a:r>
              <a:rPr lang="en-US" sz="2400" dirty="0"/>
              <a:t>9 Implicit Objects</a:t>
            </a:r>
          </a:p>
          <a:p>
            <a:r>
              <a:rPr lang="en-US" sz="2400" dirty="0"/>
              <a:t>JSP Directive Elements</a:t>
            </a:r>
          </a:p>
          <a:p>
            <a:r>
              <a:rPr lang="en-US" sz="2400" dirty="0"/>
              <a:t>JSP Exception</a:t>
            </a:r>
          </a:p>
          <a:p>
            <a:r>
              <a:rPr lang="en-US" sz="2400" dirty="0"/>
              <a:t>Action Elements</a:t>
            </a:r>
          </a:p>
          <a:p>
            <a:endParaRPr lang="en-IN" sz="2000" dirty="0"/>
          </a:p>
        </p:txBody>
      </p:sp>
    </p:spTree>
    <p:extLst>
      <p:ext uri="{BB962C8B-B14F-4D97-AF65-F5344CB8AC3E}">
        <p14:creationId xmlns:p14="http://schemas.microsoft.com/office/powerpoint/2010/main" val="20857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546C5-EF63-C0C9-980F-AD8791202812}"/>
              </a:ext>
            </a:extLst>
          </p:cNvPr>
          <p:cNvSpPr>
            <a:spLocks noGrp="1"/>
          </p:cNvSpPr>
          <p:nvPr>
            <p:ph idx="1"/>
          </p:nvPr>
        </p:nvSpPr>
        <p:spPr>
          <a:xfrm>
            <a:off x="420913" y="203200"/>
            <a:ext cx="11161485" cy="6429829"/>
          </a:xfrm>
        </p:spPr>
        <p:txBody>
          <a:bodyPr>
            <a:normAutofit lnSpcReduction="10000"/>
          </a:bodyPr>
          <a:lstStyle/>
          <a:p>
            <a:pPr marL="0" indent="0">
              <a:buNone/>
            </a:pPr>
            <a:r>
              <a:rPr lang="en-US" sz="2400" b="1" dirty="0"/>
              <a:t>JSP INTRODUCTION</a:t>
            </a:r>
          </a:p>
          <a:p>
            <a:pPr marL="0" indent="0">
              <a:buNone/>
            </a:pPr>
            <a:endParaRPr lang="en-US" sz="2400" b="1" dirty="0"/>
          </a:p>
          <a:p>
            <a:pPr algn="just"/>
            <a:r>
              <a:rPr lang="en-US" sz="2000" b="1" i="0" dirty="0">
                <a:solidFill>
                  <a:srgbClr val="333333"/>
                </a:solidFill>
                <a:effectLst/>
              </a:rPr>
              <a:t>JSP</a:t>
            </a:r>
            <a:r>
              <a:rPr lang="en-US" sz="2000" b="0" i="0" dirty="0">
                <a:solidFill>
                  <a:srgbClr val="333333"/>
                </a:solidFill>
                <a:effectLst/>
              </a:rPr>
              <a:t> technology is used to create web application just like Servlet technology. It can be thought of as an extension to Servlet because it provides more functionality than servlet such as expression language, JSTL, etc.</a:t>
            </a:r>
          </a:p>
          <a:p>
            <a:pPr algn="just"/>
            <a:r>
              <a:rPr lang="en-US" sz="2000" b="0" i="0" dirty="0">
                <a:solidFill>
                  <a:srgbClr val="333333"/>
                </a:solidFill>
                <a:effectLst/>
              </a:rPr>
              <a:t>A JSP page consists of HTML tags and JSP tags. The JSP pages are easier to maintain than Servlet because we can separate designing and development. It provides some additional features such as Expression Language, Custom Tags, etc.</a:t>
            </a:r>
          </a:p>
          <a:p>
            <a:pPr algn="just"/>
            <a:endParaRPr lang="en-US" sz="2000" dirty="0">
              <a:solidFill>
                <a:srgbClr val="333333"/>
              </a:solidFill>
            </a:endParaRPr>
          </a:p>
          <a:p>
            <a:pPr marL="0" indent="0" algn="just">
              <a:buNone/>
            </a:pPr>
            <a:r>
              <a:rPr lang="en-US" sz="2400" b="1" dirty="0"/>
              <a:t>JSP LIFECYCLE</a:t>
            </a:r>
          </a:p>
          <a:p>
            <a:pPr algn="just">
              <a:buFont typeface="Arial" panose="020B0604020202020204" pitchFamily="34" charset="0"/>
              <a:buChar char="•"/>
            </a:pPr>
            <a:r>
              <a:rPr lang="en-US" sz="2000" b="0" i="0" dirty="0">
                <a:solidFill>
                  <a:srgbClr val="000000"/>
                </a:solidFill>
                <a:effectLst/>
              </a:rPr>
              <a:t>Translation of JSP Page</a:t>
            </a:r>
          </a:p>
          <a:p>
            <a:pPr algn="just">
              <a:buFont typeface="Arial" panose="020B0604020202020204" pitchFamily="34" charset="0"/>
              <a:buChar char="•"/>
            </a:pPr>
            <a:r>
              <a:rPr lang="en-US" sz="2000" b="0" i="0" dirty="0">
                <a:solidFill>
                  <a:srgbClr val="000000"/>
                </a:solidFill>
                <a:effectLst/>
              </a:rPr>
              <a:t>Compilation of JSP Page</a:t>
            </a:r>
          </a:p>
          <a:p>
            <a:pPr algn="just">
              <a:buFont typeface="Arial" panose="020B0604020202020204" pitchFamily="34" charset="0"/>
              <a:buChar char="•"/>
            </a:pPr>
            <a:r>
              <a:rPr lang="en-US" sz="2000" b="0" i="0" dirty="0" err="1">
                <a:solidFill>
                  <a:srgbClr val="000000"/>
                </a:solidFill>
                <a:effectLst/>
              </a:rPr>
              <a:t>Classloading</a:t>
            </a:r>
            <a:r>
              <a:rPr lang="en-US" sz="2000" b="0" i="0" dirty="0">
                <a:solidFill>
                  <a:srgbClr val="000000"/>
                </a:solidFill>
                <a:effectLst/>
              </a:rPr>
              <a:t> (the </a:t>
            </a:r>
            <a:r>
              <a:rPr lang="en-US" sz="2000" b="0" i="0" dirty="0" err="1">
                <a:solidFill>
                  <a:srgbClr val="000000"/>
                </a:solidFill>
                <a:effectLst/>
              </a:rPr>
              <a:t>classloader</a:t>
            </a:r>
            <a:r>
              <a:rPr lang="en-US" sz="2000" b="0" i="0" dirty="0">
                <a:solidFill>
                  <a:srgbClr val="000000"/>
                </a:solidFill>
                <a:effectLst/>
              </a:rPr>
              <a:t> loads class file)</a:t>
            </a:r>
          </a:p>
          <a:p>
            <a:pPr algn="just">
              <a:buFont typeface="Arial" panose="020B0604020202020204" pitchFamily="34" charset="0"/>
              <a:buChar char="•"/>
            </a:pPr>
            <a:r>
              <a:rPr lang="en-US" sz="2000" b="0" i="0" dirty="0">
                <a:solidFill>
                  <a:srgbClr val="000000"/>
                </a:solidFill>
                <a:effectLst/>
              </a:rPr>
              <a:t>Instantiation (Object of the Generated Servlet is created).</a:t>
            </a:r>
          </a:p>
          <a:p>
            <a:pPr algn="just">
              <a:buFont typeface="Arial" panose="020B0604020202020204" pitchFamily="34" charset="0"/>
              <a:buChar char="•"/>
            </a:pPr>
            <a:r>
              <a:rPr lang="en-US" sz="2000" b="0" i="0" dirty="0">
                <a:solidFill>
                  <a:srgbClr val="000000"/>
                </a:solidFill>
                <a:effectLst/>
              </a:rPr>
              <a:t>Initialization ( the container invokes </a:t>
            </a:r>
            <a:r>
              <a:rPr lang="en-US" sz="2000" b="0" i="0" dirty="0" err="1">
                <a:solidFill>
                  <a:srgbClr val="000000"/>
                </a:solidFill>
                <a:effectLst/>
              </a:rPr>
              <a:t>jspInit</a:t>
            </a:r>
            <a:r>
              <a:rPr lang="en-US" sz="2000" b="0" i="0" dirty="0">
                <a:solidFill>
                  <a:srgbClr val="000000"/>
                </a:solidFill>
                <a:effectLst/>
              </a:rPr>
              <a:t>() method).</a:t>
            </a:r>
          </a:p>
          <a:p>
            <a:pPr algn="just">
              <a:buFont typeface="Arial" panose="020B0604020202020204" pitchFamily="34" charset="0"/>
              <a:buChar char="•"/>
            </a:pPr>
            <a:r>
              <a:rPr lang="en-US" sz="2000" b="0" i="0" dirty="0">
                <a:solidFill>
                  <a:srgbClr val="000000"/>
                </a:solidFill>
                <a:effectLst/>
              </a:rPr>
              <a:t>Request processing ( the container invokes _</a:t>
            </a:r>
            <a:r>
              <a:rPr lang="en-US" sz="2000" b="0" i="0" dirty="0" err="1">
                <a:solidFill>
                  <a:srgbClr val="000000"/>
                </a:solidFill>
                <a:effectLst/>
              </a:rPr>
              <a:t>jspService</a:t>
            </a:r>
            <a:r>
              <a:rPr lang="en-US" sz="2000" b="0" i="0" dirty="0">
                <a:solidFill>
                  <a:srgbClr val="000000"/>
                </a:solidFill>
                <a:effectLst/>
              </a:rPr>
              <a:t>() method).</a:t>
            </a:r>
          </a:p>
          <a:p>
            <a:pPr algn="just">
              <a:buFont typeface="Arial" panose="020B0604020202020204" pitchFamily="34" charset="0"/>
              <a:buChar char="•"/>
            </a:pPr>
            <a:r>
              <a:rPr lang="en-US" sz="2000" b="0" i="0" dirty="0">
                <a:solidFill>
                  <a:srgbClr val="000000"/>
                </a:solidFill>
                <a:effectLst/>
              </a:rPr>
              <a:t>Destroy ( the container invokes </a:t>
            </a:r>
            <a:r>
              <a:rPr lang="en-US" sz="2000" b="0" i="0" dirty="0" err="1">
                <a:solidFill>
                  <a:srgbClr val="000000"/>
                </a:solidFill>
                <a:effectLst/>
              </a:rPr>
              <a:t>jspDestroy</a:t>
            </a:r>
            <a:r>
              <a:rPr lang="en-US" sz="2000" b="0" i="0" dirty="0">
                <a:solidFill>
                  <a:srgbClr val="000000"/>
                </a:solidFill>
                <a:effectLst/>
              </a:rPr>
              <a:t>() method).</a:t>
            </a:r>
          </a:p>
          <a:p>
            <a:pPr marL="0" indent="0" algn="just">
              <a:buNone/>
            </a:pPr>
            <a:endParaRPr lang="en-US" sz="2000" b="0" i="0" dirty="0">
              <a:solidFill>
                <a:srgbClr val="333333"/>
              </a:solidFill>
              <a:effectLst/>
            </a:endParaRPr>
          </a:p>
          <a:p>
            <a:pPr algn="just"/>
            <a:endParaRPr lang="en-US" sz="2000" dirty="0">
              <a:solidFill>
                <a:srgbClr val="333333"/>
              </a:solidFill>
            </a:endParaRPr>
          </a:p>
          <a:p>
            <a:pPr marL="0" indent="0" algn="just">
              <a:buNone/>
            </a:pPr>
            <a:endParaRPr lang="en-US" sz="2000" b="0" i="0" dirty="0">
              <a:solidFill>
                <a:srgbClr val="333333"/>
              </a:solidFill>
              <a:effectLst/>
            </a:endParaRPr>
          </a:p>
          <a:p>
            <a:pPr marL="0" indent="0">
              <a:buNone/>
            </a:pPr>
            <a:endParaRPr lang="en-US" sz="2400" b="1" dirty="0"/>
          </a:p>
          <a:p>
            <a:pPr marL="0" indent="0">
              <a:buNone/>
            </a:pPr>
            <a:endParaRPr lang="en-US" sz="2400" b="1" dirty="0"/>
          </a:p>
        </p:txBody>
      </p:sp>
    </p:spTree>
    <p:extLst>
      <p:ext uri="{BB962C8B-B14F-4D97-AF65-F5344CB8AC3E}">
        <p14:creationId xmlns:p14="http://schemas.microsoft.com/office/powerpoint/2010/main" val="354872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2E6B-3BA2-6395-DC31-FA0E1612EF68}"/>
              </a:ext>
            </a:extLst>
          </p:cNvPr>
          <p:cNvSpPr>
            <a:spLocks noGrp="1"/>
          </p:cNvSpPr>
          <p:nvPr>
            <p:ph type="title"/>
          </p:nvPr>
        </p:nvSpPr>
        <p:spPr>
          <a:xfrm>
            <a:off x="838200" y="365125"/>
            <a:ext cx="10515600" cy="868589"/>
          </a:xfrm>
        </p:spPr>
        <p:txBody>
          <a:bodyPr>
            <a:normAutofit fontScale="90000"/>
          </a:bodyPr>
          <a:lstStyle/>
          <a:p>
            <a:r>
              <a:rPr lang="en-US" sz="4400" b="1" dirty="0"/>
              <a:t>                        </a:t>
            </a:r>
            <a:br>
              <a:rPr lang="en-US" sz="4400" b="1" dirty="0"/>
            </a:br>
            <a:r>
              <a:rPr lang="en-US" sz="4400" b="1" dirty="0"/>
              <a:t>                                 </a:t>
            </a:r>
            <a:r>
              <a:rPr lang="en-US" sz="3200" b="1" dirty="0">
                <a:latin typeface="+mn-lt"/>
              </a:rPr>
              <a:t>JSP LIFECYCLE</a:t>
            </a:r>
            <a:br>
              <a:rPr lang="en-US" sz="4400" b="1" dirty="0"/>
            </a:br>
            <a:endParaRPr lang="en-IN" dirty="0"/>
          </a:p>
        </p:txBody>
      </p:sp>
      <p:pic>
        <p:nvPicPr>
          <p:cNvPr id="3074" name="Picture 2" descr="How JSP is converted into Servlet">
            <a:extLst>
              <a:ext uri="{FF2B5EF4-FFF2-40B4-BE49-F238E27FC236}">
                <a16:creationId xmlns:a16="http://schemas.microsoft.com/office/drawing/2014/main" id="{CEC4B7D5-E7B7-057A-B0F3-5D2DA74F17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087" y="1621631"/>
            <a:ext cx="9782627" cy="502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86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3056</Words>
  <Application>Microsoft Office PowerPoint</Application>
  <PresentationFormat>Widescreen</PresentationFormat>
  <Paragraphs>363</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Courier New</vt:lpstr>
      <vt:lpstr>erdana</vt:lpstr>
      <vt:lpstr>inter-bold</vt:lpstr>
      <vt:lpstr>inter-regular</vt:lpstr>
      <vt:lpstr>Times New Roman</vt:lpstr>
      <vt:lpstr>Times New Roman</vt:lpstr>
      <vt:lpstr>Office Theme</vt:lpstr>
      <vt:lpstr> SPRING MVC</vt:lpstr>
      <vt:lpstr>PowerPoint Presentation</vt:lpstr>
      <vt:lpstr>PowerPoint Presentation</vt:lpstr>
      <vt:lpstr>  spring mvc validation  </vt:lpstr>
      <vt:lpstr>PowerPoint Presentation</vt:lpstr>
      <vt:lpstr>PowerPoint Presentation</vt:lpstr>
      <vt:lpstr>                       JSP(Java Server Pages)</vt:lpstr>
      <vt:lpstr>PowerPoint Presentation</vt:lpstr>
      <vt:lpstr>                                                          JSP LIFECYCLE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JSTL (JSP Standard Tag Library) </vt:lpstr>
      <vt:lpstr>                                  JSTL Core Tags List </vt:lpstr>
      <vt:lpstr>                                JSTL Function Tags List  </vt:lpstr>
      <vt:lpstr>                                                    JSTL Formatting tags List </vt:lpstr>
      <vt:lpstr>                             JSTL XML tags List </vt:lpstr>
      <vt:lpstr>                                        JSTL SQL Tags 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SPRING MVC</dc:title>
  <dc:creator>kethrin malar</dc:creator>
  <cp:lastModifiedBy>kethrin malar</cp:lastModifiedBy>
  <cp:revision>12</cp:revision>
  <dcterms:created xsi:type="dcterms:W3CDTF">2024-02-26T11:40:49Z</dcterms:created>
  <dcterms:modified xsi:type="dcterms:W3CDTF">2024-02-27T10:06:45Z</dcterms:modified>
</cp:coreProperties>
</file>