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Tableau will be able to optimize its queries when using Multiple Tables.</a:t>
            </a:r>
            <a:endParaRPr lang="en-US"/>
          </a:p>
        </p:txBody>
      </p:sp>
      <p:sp>
        <p:nvSpPr>
          <p:cNvPr id="160" name="Google Shape;160;p1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If we know that we are going to be filtering on select subset of data , say specific customer segment, place the filtering dimension on the filter shelf and then add to context , so</a:t>
            </a:r>
            <a:endParaRPr lang="en-US"/>
          </a:p>
          <a:p>
            <a:pPr marL="0" lvl="0" indent="0" algn="l" rtl="0">
              <a:spcBef>
                <a:spcPts val="0"/>
              </a:spcBef>
              <a:spcAft>
                <a:spcPts val="0"/>
              </a:spcAft>
              <a:buNone/>
            </a:pPr>
            <a:r>
              <a:rPr lang="en-US"/>
              <a:t>That all further results will be pre- filtered and proportionately faster.</a:t>
            </a:r>
            <a:endParaRPr lang="en-US"/>
          </a:p>
        </p:txBody>
      </p:sp>
      <p:sp>
        <p:nvSpPr>
          <p:cNvPr id="168" name="Google Shape;168;p1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quick filter needs a query in order to populate the list for the filter whereas action leverages the view itself as filtering agent and saves query rerun.</a:t>
            </a:r>
            <a:endParaRPr lang="en-US"/>
          </a:p>
        </p:txBody>
      </p:sp>
      <p:sp>
        <p:nvSpPr>
          <p:cNvPr id="176" name="Google Shape;176;p1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Tableau must scan all the selected data which is expensive while using Exclude option, only use when needed.</a:t>
            </a:r>
            <a:endParaRPr lang="en-US"/>
          </a:p>
        </p:txBody>
      </p:sp>
      <p:sp>
        <p:nvSpPr>
          <p:cNvPr id="186" name="Google Shape;186;p1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Tableau will only extract unhidden fields ,Tableau can create extract that is aggregated to the level that is needed. Also can select the no of rows that will go into the extract.</a:t>
            </a:r>
            <a:endParaRPr lang="en-US"/>
          </a:p>
          <a:p>
            <a:pPr marL="0" lvl="0" indent="0" algn="l" rtl="0">
              <a:spcBef>
                <a:spcPts val="0"/>
              </a:spcBef>
              <a:spcAft>
                <a:spcPts val="0"/>
              </a:spcAft>
              <a:buNone/>
            </a:pPr>
            <a:r>
              <a:rPr lang="en-US"/>
              <a:t> </a:t>
            </a:r>
            <a:endParaRPr lang="en-US"/>
          </a:p>
        </p:txBody>
      </p:sp>
      <p:sp>
        <p:nvSpPr>
          <p:cNvPr id="194" name="Google Shape;194;p1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Boolean are faster than IF THEN ELSE  statement that returns only two values , then use aliases to rename true and false </a:t>
            </a:r>
            <a:endParaRPr lang="en-US"/>
          </a:p>
          <a:p>
            <a:pPr marL="0" lvl="0" indent="0" algn="l" rtl="0">
              <a:spcBef>
                <a:spcPts val="0"/>
              </a:spcBef>
              <a:spcAft>
                <a:spcPts val="0"/>
              </a:spcAft>
              <a:buNone/>
            </a:pPr>
            <a:r>
              <a:rPr lang="en-US"/>
              <a:t>A case statement is much faster than an creating an group and moreover if new data matches with the existing condition on a case statement ,it will automatically group it.</a:t>
            </a:r>
            <a:endParaRPr lang="en-US"/>
          </a:p>
        </p:txBody>
      </p:sp>
      <p:sp>
        <p:nvSpPr>
          <p:cNvPr id="204" name="Google Shape;204;p1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 for Data Extracts – Unless you need instant updates, don't be limited by speed of the data source.</a:t>
            </a:r>
            <a:endParaRPr lang="en-US"/>
          </a:p>
        </p:txBody>
      </p:sp>
      <p:sp>
        <p:nvSpPr>
          <p:cNvPr id="211" name="Google Shape;211;p1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8" name="Google Shape;218;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Be highly selective in determining which metrics earn a spot on the dashboard.  </a:t>
            </a:r>
            <a:endParaRPr lang="en-US"/>
          </a:p>
          <a:p>
            <a:pPr marL="0" lvl="0" indent="0" algn="l" rtl="0">
              <a:spcBef>
                <a:spcPts val="0"/>
              </a:spcBef>
              <a:spcAft>
                <a:spcPts val="0"/>
              </a:spcAft>
              <a:buNone/>
            </a:pPr>
          </a:p>
          <a:p>
            <a:pPr marL="0" lvl="0" indent="0" algn="l" rtl="0">
              <a:spcBef>
                <a:spcPts val="0"/>
              </a:spcBef>
              <a:spcAft>
                <a:spcPts val="0"/>
              </a:spcAft>
              <a:buNone/>
            </a:pPr>
            <a:r>
              <a:rPr lang="en-US"/>
              <a:t>Dashboards are meant to be fast and easy to read. Report and text-based tables are not fast or easy to read.</a:t>
            </a:r>
            <a:endParaRPr lang="en-US"/>
          </a:p>
          <a:p>
            <a:pPr marL="0" lvl="0" indent="0" algn="l" rtl="0">
              <a:spcBef>
                <a:spcPts val="0"/>
              </a:spcBef>
              <a:spcAft>
                <a:spcPts val="0"/>
              </a:spcAft>
              <a:buNone/>
            </a:pPr>
          </a:p>
          <a:p>
            <a:pPr marL="0" lvl="0" indent="0" algn="l" rtl="0">
              <a:spcBef>
                <a:spcPts val="0"/>
              </a:spcBef>
              <a:spcAft>
                <a:spcPts val="0"/>
              </a:spcAft>
              <a:buNone/>
            </a:pPr>
            <a:r>
              <a:rPr lang="en-US"/>
              <a:t>The easier and more intuitive you make the process of customization, the more likely they will be to use your dashboard.</a:t>
            </a:r>
            <a:endParaRPr lang="en-US"/>
          </a:p>
          <a:p>
            <a:pPr marL="0" lvl="0" indent="0" algn="l" rtl="0">
              <a:spcBef>
                <a:spcPts val="0"/>
              </a:spcBef>
              <a:spcAft>
                <a:spcPts val="0"/>
              </a:spcAft>
              <a:buNone/>
            </a:pPr>
          </a:p>
        </p:txBody>
      </p:sp>
      <p:sp>
        <p:nvSpPr>
          <p:cNvPr id="106" name="Google Shape;106;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Orientation: </a:t>
            </a:r>
            <a:r>
              <a:rPr lang="en-US"/>
              <a:t>Vertical vs horizontal orientation</a:t>
            </a:r>
            <a:endParaRPr lang="en-US"/>
          </a:p>
        </p:txBody>
      </p:sp>
      <p:sp>
        <p:nvSpPr>
          <p:cNvPr id="119" name="Google Shape;119;p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Sizing: Making sure viz is visible. Be careful that views are not being scrunched so much that there not enough room to read headers or understand the data.</a:t>
            </a:r>
            <a:endParaRPr lang="en-US" sz="1200" b="0" i="0" u="none" strike="noStrike">
              <a:solidFill>
                <a:schemeClr val="dk1"/>
              </a:solidFill>
              <a:latin typeface="Calibri"/>
              <a:ea typeface="Calibri"/>
              <a:cs typeface="Calibri"/>
              <a:sym typeface="Calibri"/>
            </a:endParaRPr>
          </a:p>
        </p:txBody>
      </p:sp>
      <p:sp>
        <p:nvSpPr>
          <p:cNvPr id="128" name="Google Shape;128;p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Emphasize the most important data: In all vizes, make sure to have the most important data on the row or column shelves. Less important data should be encoded in color, size, shape, etc. </a:t>
            </a:r>
            <a:endParaRPr lang="en-US" sz="1200" b="0" i="0" u="none" strike="noStrike">
              <a:solidFill>
                <a:schemeClr val="dk1"/>
              </a:solidFill>
              <a:latin typeface="Calibri"/>
              <a:ea typeface="Calibri"/>
              <a:cs typeface="Calibri"/>
              <a:sym typeface="Calibri"/>
            </a:endParaRPr>
          </a:p>
        </p:txBody>
      </p:sp>
      <p:sp>
        <p:nvSpPr>
          <p:cNvPr id="137" name="Google Shape;137;p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p:txBody>
      </p:sp>
      <p:sp>
        <p:nvSpPr>
          <p:cNvPr id="145" name="Google Shape;145;p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3" name="Google Shape;153;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2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23"/>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2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24"/>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24"/>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24"/>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2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27"/>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type="pic" idx="2"/>
          </p:nvPr>
        </p:nvSpPr>
        <p:spPr>
          <a:xfrm>
            <a:off x="1792288" y="612775"/>
            <a:ext cx="5486400" cy="4114800"/>
          </a:xfrm>
          <a:prstGeom prst="rect">
            <a:avLst/>
          </a:prstGeom>
          <a:noFill/>
          <a:ln>
            <a:noFill/>
          </a:ln>
        </p:spPr>
      </p:sp>
      <p:sp>
        <p:nvSpPr>
          <p:cNvPr id="68" name="Google Shape;68;p28"/>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9pPr>
          </a:lstStyle>
          <a:p/>
        </p:txBody>
      </p:sp>
      <p:sp>
        <p:nvSpPr>
          <p:cNvPr id="12" name="Google Shape;12;p1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1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4" name="Google Shape;14;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596900"/>
            <a:ext cx="7874000" cy="38861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8800"/>
              <a:buFont typeface="Calibri"/>
              <a:buNone/>
            </a:pPr>
            <a:br>
              <a:rPr lang="en-US" sz="8800"/>
            </a:br>
            <a:br>
              <a:rPr lang="en-US" sz="6700"/>
            </a:br>
            <a:endParaRPr sz="6700"/>
          </a:p>
        </p:txBody>
      </p:sp>
      <p:sp>
        <p:nvSpPr>
          <p:cNvPr id="89" name="Google Shape;89;p1"/>
          <p:cNvSpPr txBox="1"/>
          <p:nvPr/>
        </p:nvSpPr>
        <p:spPr>
          <a:xfrm>
            <a:off x="2438400" y="981075"/>
            <a:ext cx="29432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
          <p:cNvSpPr/>
          <p:nvPr/>
        </p:nvSpPr>
        <p:spPr>
          <a:xfrm>
            <a:off x="1019175" y="2224654"/>
            <a:ext cx="7253717"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dk1"/>
                </a:solidFill>
                <a:latin typeface="Calibri"/>
                <a:ea typeface="Calibri"/>
                <a:cs typeface="Calibri"/>
                <a:sym typeface="Calibri"/>
              </a:rPr>
              <a:t>Learn How to Create your own</a:t>
            </a:r>
            <a:endParaRPr lang="en-US" sz="4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4400" b="1">
                <a:solidFill>
                  <a:schemeClr val="dk1"/>
                </a:solidFill>
                <a:latin typeface="Calibri"/>
                <a:ea typeface="Calibri"/>
                <a:cs typeface="Calibri"/>
                <a:sym typeface="Calibri"/>
              </a:rPr>
              <a:t>			 Tableau Report</a:t>
            </a:r>
            <a:endParaRPr sz="44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Performance Tips</a:t>
            </a:r>
            <a:endParaRPr b="1"/>
          </a:p>
        </p:txBody>
      </p:sp>
      <p:sp>
        <p:nvSpPr>
          <p:cNvPr id="163" name="Google Shape;163;p1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Data Sources – Avoid Custom SQL</a:t>
            </a:r>
            <a:endParaRPr lang="en-US"/>
          </a:p>
          <a:p>
            <a:pPr marL="342900" lvl="0" indent="-139700" algn="l" rtl="0">
              <a:spcBef>
                <a:spcPts val="640"/>
              </a:spcBef>
              <a:spcAft>
                <a:spcPts val="0"/>
              </a:spcAft>
              <a:buClr>
                <a:schemeClr val="dk1"/>
              </a:buClr>
              <a:buSzPts val="3200"/>
              <a:buNone/>
            </a:pPr>
          </a:p>
          <a:p>
            <a:pPr marL="0" lvl="0" indent="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342900" algn="l" rtl="0">
              <a:spcBef>
                <a:spcPts val="640"/>
              </a:spcBef>
              <a:spcAft>
                <a:spcPts val="0"/>
              </a:spcAft>
              <a:buClr>
                <a:schemeClr val="dk1"/>
              </a:buClr>
              <a:buSzPts val="3200"/>
              <a:buChar char="•"/>
            </a:pPr>
            <a:r>
              <a:rPr lang="en-US"/>
              <a:t>Removed unused Data Sources</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64" name="Google Shape;164;p11"/>
          <p:cNvPicPr preferRelativeResize="0"/>
          <p:nvPr/>
        </p:nvPicPr>
        <p:blipFill rotWithShape="1">
          <a:blip r:embed="rId1"/>
          <a:srcRect/>
          <a:stretch>
            <a:fillRect/>
          </a:stretch>
        </p:blipFill>
        <p:spPr>
          <a:xfrm>
            <a:off x="847725" y="2338388"/>
            <a:ext cx="3848100" cy="2162175"/>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Performance Tips</a:t>
            </a:r>
            <a:endParaRPr b="1"/>
          </a:p>
        </p:txBody>
      </p:sp>
      <p:sp>
        <p:nvSpPr>
          <p:cNvPr id="171" name="Google Shape;171;p1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Add context filter for relevant data</a:t>
            </a:r>
            <a:endParaRPr lang="en-US"/>
          </a:p>
          <a:p>
            <a:pPr marL="342900" lvl="0" indent="-139700" algn="l" rtl="0">
              <a:spcBef>
                <a:spcPts val="640"/>
              </a:spcBef>
              <a:spcAft>
                <a:spcPts val="0"/>
              </a:spcAft>
              <a:buClr>
                <a:schemeClr val="dk1"/>
              </a:buClr>
              <a:buSzPts val="3200"/>
              <a:buNone/>
            </a:pPr>
          </a:p>
          <a:p>
            <a:pPr marL="0" lvl="0" indent="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72" name="Google Shape;172;p12"/>
          <p:cNvPicPr preferRelativeResize="0"/>
          <p:nvPr/>
        </p:nvPicPr>
        <p:blipFill rotWithShape="1">
          <a:blip r:embed="rId1"/>
          <a:srcRect/>
          <a:stretch>
            <a:fillRect/>
          </a:stretch>
        </p:blipFill>
        <p:spPr>
          <a:xfrm>
            <a:off x="1104900" y="2281239"/>
            <a:ext cx="5214938" cy="401868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Performance Tips</a:t>
            </a:r>
            <a:endParaRPr b="1"/>
          </a:p>
        </p:txBody>
      </p:sp>
      <p:sp>
        <p:nvSpPr>
          <p:cNvPr id="179" name="Google Shape;179;p13"/>
          <p:cNvSpPr txBox="1"/>
          <p:nvPr>
            <p:ph type="body" idx="1"/>
          </p:nvPr>
        </p:nvSpPr>
        <p:spPr>
          <a:xfrm>
            <a:off x="457200" y="1600200"/>
            <a:ext cx="8229600" cy="49720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Use Filtering actions instead of quick filters.</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80" name="Google Shape;180;p13"/>
          <p:cNvPicPr preferRelativeResize="0"/>
          <p:nvPr/>
        </p:nvPicPr>
        <p:blipFill rotWithShape="1">
          <a:blip r:embed="rId1"/>
          <a:srcRect/>
          <a:stretch>
            <a:fillRect/>
          </a:stretch>
        </p:blipFill>
        <p:spPr>
          <a:xfrm>
            <a:off x="1476375" y="3122533"/>
            <a:ext cx="1933575" cy="2341307"/>
          </a:xfrm>
          <a:prstGeom prst="rect">
            <a:avLst/>
          </a:prstGeom>
          <a:noFill/>
          <a:ln>
            <a:noFill/>
          </a:ln>
        </p:spPr>
      </p:pic>
      <p:pic>
        <p:nvPicPr>
          <p:cNvPr id="181" name="Google Shape;181;p13"/>
          <p:cNvPicPr preferRelativeResize="0"/>
          <p:nvPr/>
        </p:nvPicPr>
        <p:blipFill rotWithShape="1">
          <a:blip r:embed="rId2"/>
          <a:srcRect/>
          <a:stretch>
            <a:fillRect/>
          </a:stretch>
        </p:blipFill>
        <p:spPr>
          <a:xfrm>
            <a:off x="4719638" y="3124200"/>
            <a:ext cx="1934307" cy="914400"/>
          </a:xfrm>
          <a:prstGeom prst="rect">
            <a:avLst/>
          </a:prstGeom>
          <a:noFill/>
          <a:ln>
            <a:noFill/>
          </a:ln>
        </p:spPr>
      </p:pic>
      <p:pic>
        <p:nvPicPr>
          <p:cNvPr id="182" name="Google Shape;182;p13"/>
          <p:cNvPicPr preferRelativeResize="0"/>
          <p:nvPr/>
        </p:nvPicPr>
        <p:blipFill rotWithShape="1">
          <a:blip r:embed="rId3"/>
          <a:srcRect/>
          <a:stretch>
            <a:fillRect/>
          </a:stretch>
        </p:blipFill>
        <p:spPr>
          <a:xfrm>
            <a:off x="1709738" y="2456498"/>
            <a:ext cx="769413" cy="58031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Performance Tips</a:t>
            </a:r>
            <a:endParaRPr b="1"/>
          </a:p>
        </p:txBody>
      </p:sp>
      <p:sp>
        <p:nvSpPr>
          <p:cNvPr id="189" name="Google Shape;189;p1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Try to Avoid ‘Exclude’ option while filtering data</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90" name="Google Shape;190;p14"/>
          <p:cNvPicPr preferRelativeResize="0"/>
          <p:nvPr/>
        </p:nvPicPr>
        <p:blipFill rotWithShape="1">
          <a:blip r:embed="rId1"/>
          <a:srcRect/>
          <a:stretch>
            <a:fillRect/>
          </a:stretch>
        </p:blipFill>
        <p:spPr>
          <a:xfrm>
            <a:off x="938213" y="2709863"/>
            <a:ext cx="3400425" cy="2981325"/>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Performance Tips</a:t>
            </a:r>
            <a:endParaRPr b="1"/>
          </a:p>
        </p:txBody>
      </p:sp>
      <p:sp>
        <p:nvSpPr>
          <p:cNvPr id="197" name="Google Shape;197;p1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Extracts</a:t>
            </a:r>
            <a:endParaRPr lang="en-US"/>
          </a:p>
          <a:p>
            <a:pPr marL="857250" lvl="1" indent="-457200" algn="l" rtl="0">
              <a:spcBef>
                <a:spcPts val="560"/>
              </a:spcBef>
              <a:spcAft>
                <a:spcPts val="0"/>
              </a:spcAft>
              <a:buClr>
                <a:schemeClr val="dk1"/>
              </a:buClr>
              <a:buSzPts val="2800"/>
              <a:buChar char="–"/>
            </a:pPr>
            <a:r>
              <a:rPr lang="en-US"/>
              <a:t>	Hide unused fields</a:t>
            </a:r>
            <a:endParaRPr lang="en-US"/>
          </a:p>
          <a:p>
            <a:pPr marL="857250" lvl="1" indent="-457200" algn="l" rtl="0">
              <a:spcBef>
                <a:spcPts val="560"/>
              </a:spcBef>
              <a:spcAft>
                <a:spcPts val="0"/>
              </a:spcAft>
              <a:buClr>
                <a:schemeClr val="dk1"/>
              </a:buClr>
              <a:buSzPts val="2800"/>
              <a:buChar char="–"/>
            </a:pPr>
            <a:r>
              <a:rPr lang="en-US"/>
              <a:t>Extract subset of data -Aggregate visible dimension</a:t>
            </a:r>
            <a:endParaRPr lang="en-US"/>
          </a:p>
          <a:p>
            <a:pPr marL="0" lvl="0" indent="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98" name="Google Shape;198;p15"/>
          <p:cNvPicPr preferRelativeResize="0"/>
          <p:nvPr/>
        </p:nvPicPr>
        <p:blipFill rotWithShape="1">
          <a:blip r:embed="rId1"/>
          <a:srcRect/>
          <a:stretch>
            <a:fillRect/>
          </a:stretch>
        </p:blipFill>
        <p:spPr>
          <a:xfrm>
            <a:off x="171450" y="3638550"/>
            <a:ext cx="2943225" cy="2926261"/>
          </a:xfrm>
          <a:prstGeom prst="rect">
            <a:avLst/>
          </a:prstGeom>
          <a:noFill/>
          <a:ln>
            <a:noFill/>
          </a:ln>
        </p:spPr>
      </p:pic>
      <p:pic>
        <p:nvPicPr>
          <p:cNvPr id="199" name="Google Shape;199;p15"/>
          <p:cNvPicPr preferRelativeResize="0"/>
          <p:nvPr/>
        </p:nvPicPr>
        <p:blipFill rotWithShape="1">
          <a:blip r:embed="rId2"/>
          <a:srcRect/>
          <a:stretch>
            <a:fillRect/>
          </a:stretch>
        </p:blipFill>
        <p:spPr>
          <a:xfrm>
            <a:off x="3028949" y="3720048"/>
            <a:ext cx="2886075" cy="2763263"/>
          </a:xfrm>
          <a:prstGeom prst="rect">
            <a:avLst/>
          </a:prstGeom>
          <a:noFill/>
          <a:ln>
            <a:noFill/>
          </a:ln>
        </p:spPr>
      </p:pic>
      <p:pic>
        <p:nvPicPr>
          <p:cNvPr id="200" name="Google Shape;200;p15"/>
          <p:cNvPicPr preferRelativeResize="0"/>
          <p:nvPr/>
        </p:nvPicPr>
        <p:blipFill rotWithShape="1">
          <a:blip r:embed="rId3"/>
          <a:srcRect/>
          <a:stretch>
            <a:fillRect/>
          </a:stretch>
        </p:blipFill>
        <p:spPr>
          <a:xfrm>
            <a:off x="5824450" y="3630574"/>
            <a:ext cx="3090949" cy="2852737"/>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Performance Tips</a:t>
            </a:r>
            <a:endParaRPr b="1"/>
          </a:p>
        </p:txBody>
      </p:sp>
      <p:sp>
        <p:nvSpPr>
          <p:cNvPr id="207" name="Google Shape;207;p1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 Use Boolean calculations</a:t>
            </a:r>
            <a:endParaRPr lang="en-US"/>
          </a:p>
          <a:p>
            <a:pPr marL="514350" lvl="1" indent="0" algn="l" rtl="0">
              <a:spcBef>
                <a:spcPts val="280"/>
              </a:spcBef>
              <a:spcAft>
                <a:spcPts val="0"/>
              </a:spcAft>
              <a:buClr>
                <a:srgbClr val="FF0000"/>
              </a:buClr>
              <a:buSzPts val="1400"/>
              <a:buNone/>
            </a:pPr>
            <a:r>
              <a:rPr lang="en-US" sz="1400">
                <a:solidFill>
                  <a:srgbClr val="FF0000"/>
                </a:solidFill>
              </a:rPr>
              <a:t>IF [Date] = TODAY() THEN  “TODAY”</a:t>
            </a:r>
            <a:endParaRPr lang="en-US" sz="1400">
              <a:solidFill>
                <a:srgbClr val="FF0000"/>
              </a:solidFill>
            </a:endParaRPr>
          </a:p>
          <a:p>
            <a:pPr marL="514350" lvl="1" indent="0" algn="l" rtl="0">
              <a:spcBef>
                <a:spcPts val="280"/>
              </a:spcBef>
              <a:spcAft>
                <a:spcPts val="0"/>
              </a:spcAft>
              <a:buClr>
                <a:srgbClr val="FF0000"/>
              </a:buClr>
              <a:buSzPts val="1400"/>
              <a:buNone/>
            </a:pPr>
            <a:r>
              <a:rPr lang="en-US" sz="1400">
                <a:solidFill>
                  <a:srgbClr val="FF0000"/>
                </a:solidFill>
              </a:rPr>
              <a:t>ELSE “NOT TODAY”</a:t>
            </a:r>
            <a:endParaRPr lang="en-US" sz="1400">
              <a:solidFill>
                <a:srgbClr val="FF0000"/>
              </a:solidFill>
            </a:endParaRPr>
          </a:p>
          <a:p>
            <a:pPr marL="514350" lvl="1" indent="0" algn="l" rtl="0">
              <a:spcBef>
                <a:spcPts val="280"/>
              </a:spcBef>
              <a:spcAft>
                <a:spcPts val="0"/>
              </a:spcAft>
              <a:buClr>
                <a:srgbClr val="FF0000"/>
              </a:buClr>
              <a:buSzPts val="1400"/>
              <a:buNone/>
            </a:pPr>
            <a:r>
              <a:rPr lang="en-US" sz="1400">
                <a:solidFill>
                  <a:srgbClr val="FF0000"/>
                </a:solidFill>
              </a:rPr>
              <a:t>END</a:t>
            </a:r>
            <a:endParaRPr lang="en-US" sz="1400">
              <a:solidFill>
                <a:srgbClr val="FF0000"/>
              </a:solidFill>
            </a:endParaRPr>
          </a:p>
          <a:p>
            <a:pPr marL="0" lvl="0" indent="0" algn="l" rtl="0">
              <a:spcBef>
                <a:spcPts val="640"/>
              </a:spcBef>
              <a:spcAft>
                <a:spcPts val="0"/>
              </a:spcAft>
              <a:buClr>
                <a:srgbClr val="FF0000"/>
              </a:buClr>
              <a:buSzPts val="1400"/>
              <a:buNone/>
            </a:pPr>
            <a:r>
              <a:rPr lang="en-US" sz="1400">
                <a:solidFill>
                  <a:srgbClr val="FF0000"/>
                </a:solidFill>
              </a:rPr>
              <a:t>     </a:t>
            </a:r>
            <a:r>
              <a:rPr lang="en-US"/>
              <a:t>   </a:t>
            </a:r>
            <a:r>
              <a:rPr lang="en-US" sz="1400"/>
              <a:t>[Date]=TODAY() then use alias to rename true and false results to Today and Not Today</a:t>
            </a:r>
            <a:endParaRPr lang="en-US" sz="1400"/>
          </a:p>
          <a:p>
            <a:pPr marL="0" lvl="0" indent="0" algn="l" rtl="0">
              <a:spcBef>
                <a:spcPts val="640"/>
              </a:spcBef>
              <a:spcAft>
                <a:spcPts val="0"/>
              </a:spcAft>
              <a:buClr>
                <a:schemeClr val="dk1"/>
              </a:buClr>
              <a:buSzPts val="3200"/>
              <a:buNone/>
            </a:pPr>
            <a:r>
              <a:rPr lang="en-US"/>
              <a:t> </a:t>
            </a:r>
            <a:endParaRPr lang="en-US"/>
          </a:p>
          <a:p>
            <a:pPr marL="342900" lvl="0" indent="-342900" algn="l" rtl="0">
              <a:spcBef>
                <a:spcPts val="640"/>
              </a:spcBef>
              <a:spcAft>
                <a:spcPts val="0"/>
              </a:spcAft>
              <a:buClr>
                <a:schemeClr val="dk1"/>
              </a:buClr>
              <a:buSzPts val="3200"/>
              <a:buChar char="•"/>
            </a:pPr>
            <a:r>
              <a:rPr lang="en-US"/>
              <a:t>Use calculated fields instead of adhoc grouping </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304800" y="15081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Best Practices</a:t>
            </a:r>
            <a:endParaRPr b="1"/>
          </a:p>
        </p:txBody>
      </p:sp>
      <p:sp>
        <p:nvSpPr>
          <p:cNvPr id="214" name="Google Shape;214;p17"/>
          <p:cNvSpPr txBox="1"/>
          <p:nvPr>
            <p:ph type="body" idx="1"/>
          </p:nvPr>
        </p:nvSpPr>
        <p:spPr>
          <a:xfrm>
            <a:off x="457200" y="847726"/>
            <a:ext cx="8229600" cy="5278438"/>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p>
          <a:p>
            <a:pPr marL="342900" lvl="0" indent="-342900" algn="l" rtl="0">
              <a:spcBef>
                <a:spcPts val="640"/>
              </a:spcBef>
              <a:spcAft>
                <a:spcPts val="0"/>
              </a:spcAft>
              <a:buClr>
                <a:schemeClr val="dk1"/>
              </a:buClr>
              <a:buSzPts val="3200"/>
              <a:buChar char="•"/>
            </a:pPr>
            <a:r>
              <a:rPr lang="en-US"/>
              <a:t>Usage of data extracts instead of live connections </a:t>
            </a:r>
            <a:endParaRPr lang="en-US"/>
          </a:p>
          <a:p>
            <a:pPr marL="342900" lvl="0" indent="-342900" algn="l" rtl="0">
              <a:spcBef>
                <a:spcPts val="640"/>
              </a:spcBef>
              <a:spcAft>
                <a:spcPts val="0"/>
              </a:spcAft>
              <a:buClr>
                <a:schemeClr val="dk1"/>
              </a:buClr>
              <a:buSzPts val="3200"/>
              <a:buChar char="•"/>
            </a:pPr>
            <a:r>
              <a:rPr lang="en-US"/>
              <a:t>Tune queries on the Database</a:t>
            </a:r>
            <a:endParaRPr lang="en-US"/>
          </a:p>
          <a:p>
            <a:pPr marL="342900" lvl="0" indent="-342900" algn="l" rtl="0">
              <a:spcBef>
                <a:spcPts val="640"/>
              </a:spcBef>
              <a:spcAft>
                <a:spcPts val="0"/>
              </a:spcAft>
              <a:buClr>
                <a:schemeClr val="dk1"/>
              </a:buClr>
              <a:buSzPts val="3200"/>
              <a:buChar char="•"/>
            </a:pPr>
            <a:r>
              <a:rPr lang="en-US"/>
              <a:t>Join table or data blending</a:t>
            </a:r>
            <a:endParaRPr lang="en-US"/>
          </a:p>
          <a:p>
            <a:pPr marL="342900" lvl="0" indent="-342900" algn="l" rtl="0">
              <a:spcBef>
                <a:spcPts val="640"/>
              </a:spcBef>
              <a:spcAft>
                <a:spcPts val="0"/>
              </a:spcAft>
              <a:buClr>
                <a:schemeClr val="dk1"/>
              </a:buClr>
              <a:buSzPts val="3200"/>
              <a:buChar char="•"/>
            </a:pPr>
            <a:r>
              <a:rPr lang="en-US"/>
              <a:t>“Replace data source” while changing environment</a:t>
            </a:r>
            <a:endParaRPr lang="en-US"/>
          </a:p>
          <a:p>
            <a:pPr marL="342900" lvl="0" indent="-139700" algn="l" rtl="0">
              <a:spcBef>
                <a:spcPts val="640"/>
              </a:spcBef>
              <a:spcAft>
                <a:spcPts val="0"/>
              </a:spcAft>
              <a:buClr>
                <a:schemeClr val="dk1"/>
              </a:buClr>
              <a:buSzPts val="3200"/>
              <a:buNone/>
            </a:pPr>
          </a:p>
        </p:txBody>
      </p:sp>
      <p:pic>
        <p:nvPicPr>
          <p:cNvPr id="215" name="Google Shape;215;p17"/>
          <p:cNvPicPr preferRelativeResize="0"/>
          <p:nvPr/>
        </p:nvPicPr>
        <p:blipFill rotWithShape="1">
          <a:blip r:embed="rId1"/>
          <a:srcRect/>
          <a:stretch>
            <a:fillRect/>
          </a:stretch>
        </p:blipFill>
        <p:spPr>
          <a:xfrm>
            <a:off x="7680625" y="5782470"/>
            <a:ext cx="1358599" cy="970756"/>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pic>
        <p:nvPicPr>
          <p:cNvPr id="220" name="Google Shape;220;p18"/>
          <p:cNvPicPr preferRelativeResize="0"/>
          <p:nvPr/>
        </p:nvPicPr>
        <p:blipFill rotWithShape="1">
          <a:blip r:embed="rId1"/>
          <a:srcRect/>
          <a:stretch>
            <a:fillRect/>
          </a:stretch>
        </p:blipFill>
        <p:spPr>
          <a:xfrm>
            <a:off x="1790700" y="2266950"/>
            <a:ext cx="5543550" cy="249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Demo</a:t>
            </a:r>
            <a:endParaRPr b="1"/>
          </a:p>
        </p:txBody>
      </p:sp>
      <p:sp>
        <p:nvSpPr>
          <p:cNvPr id="102" name="Google Shape;102;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to build text table</a:t>
            </a:r>
            <a:endParaRPr lang="en-US"/>
          </a:p>
          <a:p>
            <a:pPr marL="342900" lvl="0" indent="-342900" algn="l" rtl="0">
              <a:spcBef>
                <a:spcPts val="640"/>
              </a:spcBef>
              <a:spcAft>
                <a:spcPts val="0"/>
              </a:spcAft>
              <a:buClr>
                <a:schemeClr val="dk1"/>
              </a:buClr>
              <a:buSzPts val="3200"/>
              <a:buChar char="•"/>
            </a:pPr>
            <a:r>
              <a:rPr lang="en-US"/>
              <a:t>How to build Graph/Charts</a:t>
            </a:r>
            <a:endParaRPr lang="en-US"/>
          </a:p>
          <a:p>
            <a:pPr marL="342900" lvl="0" indent="-342900" algn="l" rtl="0">
              <a:spcBef>
                <a:spcPts val="640"/>
              </a:spcBef>
              <a:spcAft>
                <a:spcPts val="0"/>
              </a:spcAft>
              <a:buClr>
                <a:schemeClr val="dk1"/>
              </a:buClr>
              <a:buSzPts val="3200"/>
              <a:buChar char="•"/>
            </a:pPr>
            <a:r>
              <a:rPr lang="en-US"/>
              <a:t>How to build a basic dashboard</a:t>
            </a:r>
            <a:endParaRPr lang="en-US"/>
          </a:p>
          <a:p>
            <a:pPr marL="342900" lvl="0" indent="-342900" algn="l" rtl="0">
              <a:spcBef>
                <a:spcPts val="640"/>
              </a:spcBef>
              <a:spcAft>
                <a:spcPts val="0"/>
              </a:spcAft>
              <a:buClr>
                <a:schemeClr val="dk1"/>
              </a:buClr>
              <a:buSzPts val="3200"/>
              <a:buChar char="•"/>
            </a:pPr>
            <a:r>
              <a:rPr lang="en-US"/>
              <a:t>How to download an existing report and change it and much more</a:t>
            </a:r>
            <a:endParaRPr lang="en-US"/>
          </a:p>
          <a:p>
            <a:pPr marL="0" lvl="0" indent="0" algn="l" rtl="0">
              <a:spcBef>
                <a:spcPts val="640"/>
              </a:spcBef>
              <a:spcAft>
                <a:spcPts val="0"/>
              </a:spcAft>
              <a:buClr>
                <a:schemeClr val="dk1"/>
              </a:buClr>
              <a:buSzPts val="32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304800" y="150813"/>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Tips for creating Effective Dashboard</a:t>
            </a:r>
            <a:endParaRPr b="1"/>
          </a:p>
        </p:txBody>
      </p:sp>
      <p:sp>
        <p:nvSpPr>
          <p:cNvPr id="109" name="Google Shape;109;p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p>
          <a:p>
            <a:pPr marL="342900" lvl="0" indent="-342900" algn="l" rtl="0">
              <a:spcBef>
                <a:spcPts val="640"/>
              </a:spcBef>
              <a:spcAft>
                <a:spcPts val="0"/>
              </a:spcAft>
              <a:buClr>
                <a:schemeClr val="dk1"/>
              </a:buClr>
              <a:buSzPts val="3200"/>
              <a:buChar char="•"/>
            </a:pPr>
            <a:r>
              <a:rPr lang="en-US"/>
              <a:t>Choose the metric that matter</a:t>
            </a:r>
            <a:endParaRPr lang="en-US"/>
          </a:p>
          <a:p>
            <a:pPr marL="342900" lvl="0" indent="-342900" algn="l" rtl="0">
              <a:spcBef>
                <a:spcPts val="640"/>
              </a:spcBef>
              <a:spcAft>
                <a:spcPts val="0"/>
              </a:spcAft>
              <a:buClr>
                <a:schemeClr val="dk1"/>
              </a:buClr>
              <a:buSzPts val="3200"/>
              <a:buChar char="•"/>
            </a:pPr>
            <a:r>
              <a:rPr lang="en-US"/>
              <a:t>Keep it visual</a:t>
            </a:r>
            <a:endParaRPr lang="en-US"/>
          </a:p>
          <a:p>
            <a:pPr marL="342900" lvl="0" indent="-342900" algn="l" rtl="0">
              <a:spcBef>
                <a:spcPts val="640"/>
              </a:spcBef>
              <a:spcAft>
                <a:spcPts val="0"/>
              </a:spcAft>
              <a:buClr>
                <a:schemeClr val="dk1"/>
              </a:buClr>
              <a:buSzPts val="3200"/>
              <a:buChar char="•"/>
            </a:pPr>
            <a:r>
              <a:rPr lang="en-US"/>
              <a:t>Make it interactive</a:t>
            </a:r>
            <a:endParaRPr lang="en-US"/>
          </a:p>
          <a:p>
            <a:pPr marL="342900" lvl="0" indent="-342900" algn="l" rtl="0">
              <a:spcBef>
                <a:spcPts val="640"/>
              </a:spcBef>
              <a:spcAft>
                <a:spcPts val="0"/>
              </a:spcAft>
              <a:buClr>
                <a:schemeClr val="dk1"/>
              </a:buClr>
              <a:buSzPts val="3200"/>
              <a:buChar char="•"/>
            </a:pPr>
            <a:r>
              <a:rPr lang="en-US"/>
              <a:t>Make it simple to access and use</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Navigation Tips</a:t>
            </a:r>
            <a:endParaRPr b="1"/>
          </a:p>
        </p:txBody>
      </p:sp>
      <p:sp>
        <p:nvSpPr>
          <p:cNvPr id="115" name="Google Shape;115;p5"/>
          <p:cNvSpPr txBox="1"/>
          <p:nvPr>
            <p:ph type="body" idx="1"/>
          </p:nvPr>
        </p:nvSpPr>
        <p:spPr>
          <a:xfrm>
            <a:off x="609600" y="1171575"/>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p>
          <a:p>
            <a:pPr marL="342900" lvl="0" indent="-342900" algn="l" rtl="0">
              <a:spcBef>
                <a:spcPts val="640"/>
              </a:spcBef>
              <a:spcAft>
                <a:spcPts val="0"/>
              </a:spcAft>
              <a:buClr>
                <a:schemeClr val="dk1"/>
              </a:buClr>
              <a:buSzPts val="3200"/>
              <a:buChar char="•"/>
            </a:pPr>
            <a:r>
              <a:rPr lang="en-US"/>
              <a:t>Left to right, Top to down</a:t>
            </a:r>
            <a:endParaRPr lang="en-US"/>
          </a:p>
          <a:p>
            <a:pPr marL="342900" lvl="0" indent="-342900" algn="l" rtl="0">
              <a:spcBef>
                <a:spcPts val="640"/>
              </a:spcBef>
              <a:spcAft>
                <a:spcPts val="0"/>
              </a:spcAft>
              <a:buClr>
                <a:schemeClr val="dk1"/>
              </a:buClr>
              <a:buSzPts val="3200"/>
              <a:buChar char="•"/>
            </a:pPr>
            <a:r>
              <a:rPr lang="en-US"/>
              <a:t>Drill from higher to lower detail</a:t>
            </a:r>
            <a:endParaRPr lang="en-US"/>
          </a:p>
          <a:p>
            <a:pPr marL="342900" lvl="0" indent="-342900" algn="l" rtl="0">
              <a:spcBef>
                <a:spcPts val="640"/>
              </a:spcBef>
              <a:spcAft>
                <a:spcPts val="0"/>
              </a:spcAft>
              <a:buClr>
                <a:schemeClr val="dk1"/>
              </a:buClr>
              <a:buSzPts val="3200"/>
              <a:buChar char="•"/>
            </a:pPr>
            <a:r>
              <a:rPr lang="en-US"/>
              <a:t>Drill from higher to lower importance</a:t>
            </a:r>
            <a:endParaRPr lang="en-US"/>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Design Tips</a:t>
            </a:r>
            <a:endParaRPr b="1"/>
          </a:p>
        </p:txBody>
      </p:sp>
      <p:sp>
        <p:nvSpPr>
          <p:cNvPr id="122" name="Google Shape;122;p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Orientation</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23" name="Google Shape;123;p6"/>
          <p:cNvPicPr preferRelativeResize="0"/>
          <p:nvPr/>
        </p:nvPicPr>
        <p:blipFill rotWithShape="1">
          <a:blip r:embed="rId1"/>
          <a:srcRect/>
          <a:stretch>
            <a:fillRect/>
          </a:stretch>
        </p:blipFill>
        <p:spPr>
          <a:xfrm>
            <a:off x="533401" y="2505470"/>
            <a:ext cx="4077285" cy="3104756"/>
          </a:xfrm>
          <a:prstGeom prst="rect">
            <a:avLst/>
          </a:prstGeom>
          <a:noFill/>
          <a:ln>
            <a:noFill/>
          </a:ln>
        </p:spPr>
      </p:pic>
      <p:pic>
        <p:nvPicPr>
          <p:cNvPr id="124" name="Google Shape;124;p6"/>
          <p:cNvPicPr preferRelativeResize="0"/>
          <p:nvPr/>
        </p:nvPicPr>
        <p:blipFill rotWithShape="1">
          <a:blip r:embed="rId2"/>
          <a:srcRect/>
          <a:stretch>
            <a:fillRect/>
          </a:stretch>
        </p:blipFill>
        <p:spPr>
          <a:xfrm>
            <a:off x="4610686" y="2405229"/>
            <a:ext cx="3933824" cy="3720934"/>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Design Tips</a:t>
            </a:r>
            <a:endParaRPr b="1"/>
          </a:p>
        </p:txBody>
      </p:sp>
      <p:sp>
        <p:nvSpPr>
          <p:cNvPr id="131" name="Google Shape;131;p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Sizing  - Make sure Viz is visible</a:t>
            </a:r>
            <a:endParaRPr lang="en-US"/>
          </a:p>
          <a:p>
            <a:pPr marL="0" lvl="0" indent="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32" name="Google Shape;132;p7"/>
          <p:cNvPicPr preferRelativeResize="0"/>
          <p:nvPr/>
        </p:nvPicPr>
        <p:blipFill rotWithShape="1">
          <a:blip r:embed="rId1"/>
          <a:srcRect/>
          <a:stretch>
            <a:fillRect/>
          </a:stretch>
        </p:blipFill>
        <p:spPr>
          <a:xfrm>
            <a:off x="457200" y="2373313"/>
            <a:ext cx="4241258" cy="2846387"/>
          </a:xfrm>
          <a:prstGeom prst="rect">
            <a:avLst/>
          </a:prstGeom>
          <a:noFill/>
          <a:ln>
            <a:noFill/>
          </a:ln>
        </p:spPr>
      </p:pic>
      <p:pic>
        <p:nvPicPr>
          <p:cNvPr id="133" name="Google Shape;133;p7"/>
          <p:cNvPicPr preferRelativeResize="0"/>
          <p:nvPr/>
        </p:nvPicPr>
        <p:blipFill rotWithShape="1">
          <a:blip r:embed="rId2"/>
          <a:srcRect/>
          <a:stretch>
            <a:fillRect/>
          </a:stretch>
        </p:blipFill>
        <p:spPr>
          <a:xfrm>
            <a:off x="4514704" y="2600326"/>
            <a:ext cx="4319733" cy="2162174"/>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Design Tips</a:t>
            </a:r>
            <a:endParaRPr b="1"/>
          </a:p>
        </p:txBody>
      </p:sp>
      <p:sp>
        <p:nvSpPr>
          <p:cNvPr id="140" name="Google Shape;140;p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Emphasize most important data</a:t>
            </a:r>
            <a:endParaRPr lang="en-US"/>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41" name="Google Shape;141;p8"/>
          <p:cNvPicPr preferRelativeResize="0"/>
          <p:nvPr/>
        </p:nvPicPr>
        <p:blipFill rotWithShape="1">
          <a:blip r:embed="rId1"/>
          <a:srcRect/>
          <a:stretch>
            <a:fillRect/>
          </a:stretch>
        </p:blipFill>
        <p:spPr>
          <a:xfrm>
            <a:off x="847725" y="2190750"/>
            <a:ext cx="5510213" cy="4117812"/>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Tableau Design Tips</a:t>
            </a:r>
            <a:endParaRPr b="1"/>
          </a:p>
        </p:txBody>
      </p:sp>
      <p:sp>
        <p:nvSpPr>
          <p:cNvPr id="148" name="Google Shape;148;p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p>
          <a:p>
            <a:pPr marL="0" lvl="0" indent="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pic>
        <p:nvPicPr>
          <p:cNvPr id="149" name="Google Shape;149;p9"/>
          <p:cNvPicPr preferRelativeResize="0"/>
          <p:nvPr/>
        </p:nvPicPr>
        <p:blipFill rotWithShape="1">
          <a:blip r:embed="rId1"/>
          <a:srcRect/>
          <a:stretch>
            <a:fillRect/>
          </a:stretch>
        </p:blipFill>
        <p:spPr>
          <a:xfrm>
            <a:off x="1400175" y="1923365"/>
            <a:ext cx="5314950" cy="4213539"/>
          </a:xfrm>
          <a:prstGeom prst="rect">
            <a:avLst/>
          </a:prstGeom>
          <a:noFill/>
          <a:ln>
            <a:noFill/>
          </a:ln>
        </p:spPr>
      </p:pic>
      <p:sp>
        <p:nvSpPr>
          <p:cNvPr id="150" name="Google Shape;150;p9"/>
          <p:cNvSpPr txBox="1"/>
          <p:nvPr/>
        </p:nvSpPr>
        <p:spPr>
          <a:xfrm>
            <a:off x="1162050" y="1554033"/>
            <a:ext cx="5553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Pie Charts  -  where NOT to use them </a:t>
            </a:r>
            <a:endParaRPr sz="1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Visual Tricks </a:t>
            </a:r>
            <a:endParaRPr b="1"/>
          </a:p>
        </p:txBody>
      </p:sp>
      <p:sp>
        <p:nvSpPr>
          <p:cNvPr id="156" name="Google Shape;156;p10"/>
          <p:cNvSpPr txBox="1"/>
          <p:nvPr>
            <p:ph type="body" idx="1"/>
          </p:nvPr>
        </p:nvSpPr>
        <p:spPr>
          <a:xfrm>
            <a:off x="609600" y="1171575"/>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spcBef>
                <a:spcPts val="0"/>
              </a:spcBef>
              <a:spcAft>
                <a:spcPts val="0"/>
              </a:spcAft>
              <a:buClr>
                <a:schemeClr val="dk1"/>
              </a:buClr>
              <a:buSzPct val="100000"/>
              <a:buNone/>
            </a:pPr>
            <a:endParaRPr sz="6000"/>
          </a:p>
          <a:p>
            <a:pPr marL="342900" lvl="0" indent="-342900" algn="l" rtl="0">
              <a:spcBef>
                <a:spcPts val="715"/>
              </a:spcBef>
              <a:spcAft>
                <a:spcPts val="0"/>
              </a:spcAft>
              <a:buClr>
                <a:schemeClr val="dk1"/>
              </a:buClr>
              <a:buSzPct val="100000"/>
              <a:buChar char="•"/>
            </a:pPr>
            <a:r>
              <a:rPr lang="en-US" sz="5100"/>
              <a:t>Select and zoom on data</a:t>
            </a:r>
            <a:endParaRPr lang="en-US" sz="5100"/>
          </a:p>
          <a:p>
            <a:pPr marL="342900" lvl="0" indent="-342900" algn="l" rtl="0">
              <a:spcBef>
                <a:spcPts val="715"/>
              </a:spcBef>
              <a:spcAft>
                <a:spcPts val="0"/>
              </a:spcAft>
              <a:buClr>
                <a:schemeClr val="dk1"/>
              </a:buClr>
              <a:buSzPct val="100000"/>
              <a:buChar char="•"/>
            </a:pPr>
            <a:r>
              <a:rPr lang="en-US" sz="5100"/>
              <a:t>Include or exclude data points</a:t>
            </a:r>
            <a:endParaRPr lang="en-US" sz="5100"/>
          </a:p>
          <a:p>
            <a:pPr marL="342900" lvl="0" indent="-342900" algn="l" rtl="0">
              <a:spcBef>
                <a:spcPts val="715"/>
              </a:spcBef>
              <a:spcAft>
                <a:spcPts val="0"/>
              </a:spcAft>
              <a:buClr>
                <a:schemeClr val="dk1"/>
              </a:buClr>
              <a:buSzPct val="100000"/>
              <a:buChar char="•"/>
            </a:pPr>
            <a:r>
              <a:rPr lang="en-US" sz="5100"/>
              <a:t>View the data behind the charts</a:t>
            </a:r>
            <a:endParaRPr lang="en-US" sz="5100"/>
          </a:p>
          <a:p>
            <a:pPr marL="342900" lvl="0" indent="-342900" algn="l" rtl="0">
              <a:spcBef>
                <a:spcPts val="715"/>
              </a:spcBef>
              <a:spcAft>
                <a:spcPts val="0"/>
              </a:spcAft>
              <a:buClr>
                <a:schemeClr val="dk1"/>
              </a:buClr>
              <a:buSzPct val="100000"/>
              <a:buChar char="•"/>
            </a:pPr>
            <a:r>
              <a:rPr lang="en-US" sz="5100"/>
              <a:t>Download the data</a:t>
            </a:r>
            <a:endParaRPr lang="en-US" sz="5100"/>
          </a:p>
          <a:p>
            <a:pPr marL="342900" lvl="0" indent="-116205" algn="l" rtl="0">
              <a:spcBef>
                <a:spcPts val="715"/>
              </a:spcBef>
              <a:spcAft>
                <a:spcPts val="0"/>
              </a:spcAft>
              <a:buClr>
                <a:schemeClr val="dk1"/>
              </a:buClr>
              <a:buSzPct val="100000"/>
              <a:buNone/>
            </a:pPr>
            <a:endParaRPr sz="5100"/>
          </a:p>
          <a:p>
            <a:pPr marL="0" lvl="0" indent="0" algn="ctr" rtl="0">
              <a:spcBef>
                <a:spcPts val="840"/>
              </a:spcBef>
              <a:spcAft>
                <a:spcPts val="0"/>
              </a:spcAft>
              <a:buClr>
                <a:schemeClr val="dk1"/>
              </a:buClr>
              <a:buSzPct val="100000"/>
              <a:buNone/>
            </a:pPr>
            <a:br>
              <a:rPr lang="en-US" sz="6000"/>
            </a:br>
            <a:endParaRPr sz="6000"/>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WPS Presentation</Application>
  <PresentationFormat/>
  <Paragraphs>146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Calibri</vt:lpstr>
      <vt:lpstr>Helvetica Neue</vt:lpstr>
      <vt:lpstr>微软雅黑</vt:lpstr>
      <vt:lpstr>汉仪旗黑</vt:lpstr>
      <vt:lpstr>Arial Unicode MS</vt:lpstr>
      <vt:lpstr>Office Theme</vt:lpstr>
      <vt:lpstr>  </vt:lpstr>
      <vt:lpstr>Demo</vt:lpstr>
      <vt:lpstr>Tips for creating Effective Dashboard</vt:lpstr>
      <vt:lpstr>Navigation Tips</vt:lpstr>
      <vt:lpstr>Tableau Design Tips</vt:lpstr>
      <vt:lpstr>Tableau Design Tips</vt:lpstr>
      <vt:lpstr>Tableau Design Tips</vt:lpstr>
      <vt:lpstr>Tableau Design Tips</vt:lpstr>
      <vt:lpstr>Visual Tricks </vt:lpstr>
      <vt:lpstr>Tableau Performance Tips</vt:lpstr>
      <vt:lpstr>Tableau Performance Tips</vt:lpstr>
      <vt:lpstr>Tableau Performance Tips</vt:lpstr>
      <vt:lpstr>Tableau Performance Tips</vt:lpstr>
      <vt:lpstr>Tableau Performance Tips</vt:lpstr>
      <vt:lpstr>Tableau Performance Tips</vt:lpstr>
      <vt:lpstr>Tableau Best Practices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dc:title>
  <dc:creator>ctsuser</dc:creator>
  <cp:lastModifiedBy>aish</cp:lastModifiedBy>
  <cp:revision>1</cp:revision>
  <dcterms:created xsi:type="dcterms:W3CDTF">2021-10-26T20:34:52Z</dcterms:created>
  <dcterms:modified xsi:type="dcterms:W3CDTF">2021-10-26T20:34:52Z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