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sldIdLst>
    <p:sldId id="259" r:id="rId2"/>
    <p:sldId id="258" r:id="rId3"/>
    <p:sldId id="260" r:id="rId4"/>
    <p:sldId id="261" r:id="rId5"/>
    <p:sldId id="262" r:id="rId6"/>
    <p:sldId id="263" r:id="rId7"/>
    <p:sldId id="264" r:id="rId8"/>
    <p:sldId id="266" r:id="rId9"/>
    <p:sldId id="267" r:id="rId10"/>
    <p:sldId id="284" r:id="rId11"/>
    <p:sldId id="285" r:id="rId12"/>
    <p:sldId id="286" r:id="rId13"/>
    <p:sldId id="265" r:id="rId14"/>
    <p:sldId id="268" r:id="rId15"/>
    <p:sldId id="269" r:id="rId16"/>
    <p:sldId id="270" r:id="rId17"/>
    <p:sldId id="271" r:id="rId18"/>
    <p:sldId id="272" r:id="rId19"/>
    <p:sldId id="273" r:id="rId20"/>
    <p:sldId id="274" r:id="rId21"/>
    <p:sldId id="275" r:id="rId22"/>
    <p:sldId id="276" r:id="rId23"/>
    <p:sldId id="278" r:id="rId24"/>
    <p:sldId id="280" r:id="rId25"/>
    <p:sldId id="282" r:id="rId26"/>
    <p:sldId id="283" r:id="rId27"/>
    <p:sldId id="281" r:id="rId28"/>
    <p:sldId id="279"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87" autoAdjust="0"/>
    <p:restoredTop sz="94660"/>
  </p:normalViewPr>
  <p:slideViewPr>
    <p:cSldViewPr snapToGrid="0">
      <p:cViewPr varScale="1">
        <p:scale>
          <a:sx n="63" d="100"/>
          <a:sy n="63" d="100"/>
        </p:scale>
        <p:origin x="9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FE28CE-5B8A-4C08-A0E0-1E593529C254}" type="datetimeFigureOut">
              <a:rPr lang="en-IN" smtClean="0"/>
              <a:t>31-01-2025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9C951A-FADB-49FD-BE4E-AA2564C70803}" type="slidenum">
              <a:rPr lang="en-IN" smtClean="0"/>
              <a:t>‹#›</a:t>
            </a:fld>
            <a:endParaRPr lang="en-IN"/>
          </a:p>
        </p:txBody>
      </p:sp>
    </p:spTree>
    <p:extLst>
      <p:ext uri="{BB962C8B-B14F-4D97-AF65-F5344CB8AC3E}">
        <p14:creationId xmlns:p14="http://schemas.microsoft.com/office/powerpoint/2010/main" val="2446846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1/31/2025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1/31/2025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alpha val="0"/>
          </a:schemeClr>
        </a:solidFill>
        <a:effectLst/>
      </p:bgPr>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1/31/2025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
        <p:nvSpPr>
          <p:cNvPr id="10" name="TextBox 9">
            <a:extLst>
              <a:ext uri="{FF2B5EF4-FFF2-40B4-BE49-F238E27FC236}">
                <a16:creationId xmlns:a16="http://schemas.microsoft.com/office/drawing/2014/main" id="{406DC04E-0E10-3AC8-0EEE-7F63C15568A3}"/>
              </a:ext>
            </a:extLst>
          </p:cNvPr>
          <p:cNvSpPr txBox="1"/>
          <p:nvPr userDrawn="1">
            <p:extLst>
              <p:ext uri="{1162E1C5-73C7-4A58-AE30-91384D911F3F}">
                <p184:classification xmlns:p184="http://schemas.microsoft.com/office/powerpoint/2018/4/main" val="ftr"/>
              </p:ext>
            </p:extLst>
          </p:nvPr>
        </p:nvSpPr>
        <p:spPr>
          <a:xfrm>
            <a:off x="5804662" y="6642100"/>
            <a:ext cx="611188" cy="152400"/>
          </a:xfrm>
          <a:prstGeom prst="rect">
            <a:avLst/>
          </a:prstGeom>
        </p:spPr>
        <p:txBody>
          <a:bodyPr horzOverflow="overflow" lIns="0" tIns="0" rIns="0" bIns="0">
            <a:spAutoFit/>
          </a:bodyPr>
          <a:lstStyle/>
          <a:p>
            <a:pPr algn="l"/>
            <a:r>
              <a:rPr lang="en-IN" sz="1000">
                <a:solidFill>
                  <a:srgbClr val="000000"/>
                </a:solidFill>
                <a:latin typeface="Calibri" panose="020F0502020204030204" pitchFamily="34" charset="0"/>
                <a:ea typeface="Calibri" panose="020F0502020204030204" pitchFamily="34" charset="0"/>
                <a:cs typeface="Calibri" panose="020F0502020204030204" pitchFamily="34" charset="0"/>
              </a:rPr>
              <a:t>SLB-Private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3625-8E75-8791-68DA-03423F14ADB1}"/>
              </a:ext>
            </a:extLst>
          </p:cNvPr>
          <p:cNvSpPr>
            <a:spLocks noGrp="1"/>
          </p:cNvSpPr>
          <p:nvPr>
            <p:ph type="ctrTitle"/>
          </p:nvPr>
        </p:nvSpPr>
        <p:spPr>
          <a:xfrm>
            <a:off x="1154955" y="1084749"/>
            <a:ext cx="8825658" cy="1150451"/>
          </a:xfrm>
        </p:spPr>
        <p:txBody>
          <a:bodyPr/>
          <a:lstStyle/>
          <a:p>
            <a:r>
              <a:rPr lang="en-IN" dirty="0"/>
              <a:t>Linux</a:t>
            </a:r>
          </a:p>
        </p:txBody>
      </p:sp>
      <p:sp>
        <p:nvSpPr>
          <p:cNvPr id="3" name="Subtitle 2">
            <a:extLst>
              <a:ext uri="{FF2B5EF4-FFF2-40B4-BE49-F238E27FC236}">
                <a16:creationId xmlns:a16="http://schemas.microsoft.com/office/drawing/2014/main" id="{5D44AC84-52CD-C159-D3C6-39D17BDC8CC9}"/>
              </a:ext>
            </a:extLst>
          </p:cNvPr>
          <p:cNvSpPr>
            <a:spLocks noGrp="1"/>
          </p:cNvSpPr>
          <p:nvPr>
            <p:ph type="subTitle" idx="1"/>
          </p:nvPr>
        </p:nvSpPr>
        <p:spPr>
          <a:xfrm>
            <a:off x="1154955" y="2567580"/>
            <a:ext cx="8825658" cy="861420"/>
          </a:xfrm>
        </p:spPr>
        <p:txBody>
          <a:bodyPr>
            <a:noAutofit/>
          </a:bodyPr>
          <a:lstStyle/>
          <a:p>
            <a:pPr marL="285750" indent="-285750">
              <a:buFont typeface="Arial" panose="020B0604020202020204" pitchFamily="34" charset="0"/>
              <a:buChar char="•"/>
            </a:pPr>
            <a:r>
              <a:rPr lang="en-IN" sz="2000" dirty="0">
                <a:solidFill>
                  <a:schemeClr val="accent4">
                    <a:lumMod val="60000"/>
                    <a:lumOff val="40000"/>
                  </a:schemeClr>
                </a:solidFill>
              </a:rPr>
              <a:t>Kernel</a:t>
            </a:r>
          </a:p>
          <a:p>
            <a:pPr marL="285750" indent="-285750">
              <a:buFont typeface="Arial" panose="020B0604020202020204" pitchFamily="34" charset="0"/>
              <a:buChar char="•"/>
            </a:pPr>
            <a:r>
              <a:rPr lang="en-IN" sz="2000" dirty="0">
                <a:solidFill>
                  <a:schemeClr val="accent4">
                    <a:lumMod val="60000"/>
                    <a:lumOff val="40000"/>
                  </a:schemeClr>
                </a:solidFill>
              </a:rPr>
              <a:t>Filesystem</a:t>
            </a:r>
          </a:p>
          <a:p>
            <a:pPr marL="285750" indent="-285750">
              <a:buFont typeface="Arial" panose="020B0604020202020204" pitchFamily="34" charset="0"/>
              <a:buChar char="•"/>
            </a:pPr>
            <a:r>
              <a:rPr lang="en-IN" sz="2000" dirty="0">
                <a:solidFill>
                  <a:schemeClr val="accent4">
                    <a:lumMod val="60000"/>
                    <a:lumOff val="40000"/>
                  </a:schemeClr>
                </a:solidFill>
              </a:rPr>
              <a:t>shell</a:t>
            </a:r>
          </a:p>
          <a:p>
            <a:pPr marL="285750" indent="-285750">
              <a:buFont typeface="Arial" panose="020B0604020202020204" pitchFamily="34" charset="0"/>
              <a:buChar char="•"/>
            </a:pPr>
            <a:r>
              <a:rPr lang="en-IN" sz="2000" dirty="0">
                <a:solidFill>
                  <a:schemeClr val="accent4">
                    <a:lumMod val="60000"/>
                    <a:lumOff val="40000"/>
                  </a:schemeClr>
                </a:solidFill>
              </a:rPr>
              <a:t>Basic commands</a:t>
            </a:r>
          </a:p>
          <a:p>
            <a:pPr marL="285750" indent="-285750">
              <a:buFont typeface="Arial" panose="020B0604020202020204" pitchFamily="34" charset="0"/>
              <a:buChar char="•"/>
            </a:pPr>
            <a:r>
              <a:rPr lang="en-IN" sz="2000" dirty="0">
                <a:solidFill>
                  <a:schemeClr val="accent4">
                    <a:lumMod val="60000"/>
                    <a:lumOff val="40000"/>
                  </a:schemeClr>
                </a:solidFill>
              </a:rPr>
              <a:t>Memory management</a:t>
            </a:r>
          </a:p>
          <a:p>
            <a:pPr marL="285750" indent="-285750">
              <a:buFont typeface="Arial" panose="020B0604020202020204" pitchFamily="34" charset="0"/>
              <a:buChar char="•"/>
            </a:pPr>
            <a:r>
              <a:rPr lang="en-IN" sz="2000" dirty="0">
                <a:solidFill>
                  <a:schemeClr val="accent4">
                    <a:lumMod val="60000"/>
                    <a:lumOff val="40000"/>
                  </a:schemeClr>
                </a:solidFill>
              </a:rPr>
              <a:t>Networking</a:t>
            </a:r>
          </a:p>
          <a:p>
            <a:pPr marL="285750" indent="-285750">
              <a:buFont typeface="Arial" panose="020B0604020202020204" pitchFamily="34" charset="0"/>
              <a:buChar char="•"/>
            </a:pPr>
            <a:r>
              <a:rPr lang="en-IN" sz="2000" dirty="0">
                <a:solidFill>
                  <a:schemeClr val="accent4">
                    <a:lumMod val="60000"/>
                    <a:lumOff val="40000"/>
                  </a:schemeClr>
                </a:solidFill>
              </a:rPr>
              <a:t>storage</a:t>
            </a:r>
          </a:p>
          <a:p>
            <a:pPr marL="285750" indent="-285750">
              <a:buFont typeface="Arial" panose="020B0604020202020204" pitchFamily="34" charset="0"/>
              <a:buChar char="•"/>
            </a:pPr>
            <a:endParaRPr lang="en-IN" sz="2000" dirty="0">
              <a:solidFill>
                <a:schemeClr val="accent4">
                  <a:lumMod val="60000"/>
                  <a:lumOff val="40000"/>
                </a:schemeClr>
              </a:solidFill>
            </a:endParaRPr>
          </a:p>
        </p:txBody>
      </p:sp>
    </p:spTree>
    <p:extLst>
      <p:ext uri="{BB962C8B-B14F-4D97-AF65-F5344CB8AC3E}">
        <p14:creationId xmlns:p14="http://schemas.microsoft.com/office/powerpoint/2010/main" val="988174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C0F3386-FB22-F8C1-B3ED-CD7A79F36EA5}"/>
              </a:ext>
            </a:extLst>
          </p:cNvPr>
          <p:cNvSpPr>
            <a:spLocks noGrp="1"/>
          </p:cNvSpPr>
          <p:nvPr>
            <p:ph type="subTitle" idx="1"/>
          </p:nvPr>
        </p:nvSpPr>
        <p:spPr>
          <a:xfrm>
            <a:off x="992394" y="1219200"/>
            <a:ext cx="9949925" cy="4419600"/>
          </a:xfrm>
        </p:spPr>
        <p:txBody>
          <a:bodyPr>
            <a:normAutofit/>
          </a:bodyPr>
          <a:lstStyle/>
          <a:p>
            <a:r>
              <a:rPr lang="en-US" sz="2000" u="sng" dirty="0">
                <a:solidFill>
                  <a:schemeClr val="accent4">
                    <a:lumMod val="60000"/>
                    <a:lumOff val="40000"/>
                  </a:schemeClr>
                </a:solidFill>
              </a:rPr>
              <a:t>Physical Memory (RAM)</a:t>
            </a:r>
          </a:p>
          <a:p>
            <a:r>
              <a:rPr lang="en-US" sz="2000" cap="none" dirty="0">
                <a:solidFill>
                  <a:schemeClr val="accent4">
                    <a:lumMod val="60000"/>
                    <a:lumOff val="40000"/>
                  </a:schemeClr>
                </a:solidFill>
              </a:rPr>
              <a:t>The system’s actual hardware memory, where programs and processes are loaded and run. It is fast but limited in size.</a:t>
            </a:r>
          </a:p>
          <a:p>
            <a:endParaRPr lang="en-US" sz="2000" cap="none" dirty="0">
              <a:solidFill>
                <a:schemeClr val="accent4">
                  <a:lumMod val="60000"/>
                  <a:lumOff val="40000"/>
                </a:schemeClr>
              </a:solidFill>
            </a:endParaRPr>
          </a:p>
          <a:p>
            <a:r>
              <a:rPr lang="en-US" sz="2000" u="sng" dirty="0">
                <a:solidFill>
                  <a:schemeClr val="accent4">
                    <a:lumMod val="60000"/>
                    <a:lumOff val="40000"/>
                  </a:schemeClr>
                </a:solidFill>
              </a:rPr>
              <a:t>Virtual Memory</a:t>
            </a:r>
            <a:endParaRPr lang="en-US" sz="2000" dirty="0">
              <a:solidFill>
                <a:schemeClr val="accent4">
                  <a:lumMod val="60000"/>
                  <a:lumOff val="40000"/>
                </a:schemeClr>
              </a:solidFill>
            </a:endParaRPr>
          </a:p>
          <a:p>
            <a:r>
              <a:rPr lang="en-US" sz="2000" cap="none" dirty="0">
                <a:solidFill>
                  <a:schemeClr val="accent4">
                    <a:lumMod val="60000"/>
                    <a:lumOff val="40000"/>
                  </a:schemeClr>
                </a:solidFill>
              </a:rPr>
              <a:t>Virtual memory allows programs to use more memory than is physically available by using part of the storage (swap) as additional memory. This gives the illusion that the system has more RAM than it physically does.</a:t>
            </a:r>
          </a:p>
          <a:p>
            <a:endParaRPr lang="en-IN" sz="2000" dirty="0">
              <a:solidFill>
                <a:schemeClr val="accent4">
                  <a:lumMod val="60000"/>
                  <a:lumOff val="40000"/>
                </a:schemeClr>
              </a:solidFill>
            </a:endParaRPr>
          </a:p>
          <a:p>
            <a:r>
              <a:rPr lang="en-IN" sz="2000" u="sng" dirty="0">
                <a:solidFill>
                  <a:schemeClr val="accent4">
                    <a:lumMod val="60000"/>
                    <a:lumOff val="40000"/>
                  </a:schemeClr>
                </a:solidFill>
              </a:rPr>
              <a:t>SWAP SPACE</a:t>
            </a:r>
          </a:p>
          <a:p>
            <a:endParaRPr lang="en-IN" sz="2000" dirty="0">
              <a:solidFill>
                <a:schemeClr val="accent4">
                  <a:lumMod val="60000"/>
                  <a:lumOff val="40000"/>
                </a:schemeClr>
              </a:solidFill>
            </a:endParaRPr>
          </a:p>
        </p:txBody>
      </p:sp>
    </p:spTree>
    <p:extLst>
      <p:ext uri="{BB962C8B-B14F-4D97-AF65-F5344CB8AC3E}">
        <p14:creationId xmlns:p14="http://schemas.microsoft.com/office/powerpoint/2010/main" val="3114051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C6DFB-0814-A434-B57E-131DB25E191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A9F6186-B7A6-9978-AF0B-B47589D1F196}"/>
              </a:ext>
            </a:extLst>
          </p:cNvPr>
          <p:cNvSpPr>
            <a:spLocks noGrp="1"/>
          </p:cNvSpPr>
          <p:nvPr>
            <p:ph type="subTitle" idx="1"/>
          </p:nvPr>
        </p:nvSpPr>
        <p:spPr>
          <a:xfrm>
            <a:off x="870474" y="254000"/>
            <a:ext cx="9949925" cy="5842000"/>
          </a:xfrm>
        </p:spPr>
        <p:txBody>
          <a:bodyPr>
            <a:noAutofit/>
          </a:bodyPr>
          <a:lstStyle/>
          <a:p>
            <a:endParaRPr lang="en-US" sz="2000" cap="none" dirty="0">
              <a:solidFill>
                <a:schemeClr val="accent4">
                  <a:lumMod val="60000"/>
                  <a:lumOff val="40000"/>
                </a:schemeClr>
              </a:solidFill>
            </a:endParaRPr>
          </a:p>
          <a:p>
            <a:r>
              <a:rPr lang="en-US" sz="2000" u="sng" cap="none" dirty="0">
                <a:solidFill>
                  <a:schemeClr val="accent4">
                    <a:lumMod val="60000"/>
                    <a:lumOff val="40000"/>
                  </a:schemeClr>
                </a:solidFill>
              </a:rPr>
              <a:t>What is swap space?  </a:t>
            </a:r>
          </a:p>
          <a:p>
            <a:r>
              <a:rPr lang="en-US" sz="2000" cap="none" dirty="0">
                <a:solidFill>
                  <a:schemeClr val="accent4">
                    <a:lumMod val="60000"/>
                    <a:lumOff val="40000"/>
                  </a:schemeClr>
                </a:solidFill>
              </a:rPr>
              <a:t> Swap space is a reserved area on disk (part of the hard drive or </a:t>
            </a:r>
            <a:r>
              <a:rPr lang="en-US" sz="2000" cap="none" dirty="0" err="1">
                <a:solidFill>
                  <a:schemeClr val="accent4">
                    <a:lumMod val="60000"/>
                    <a:lumOff val="40000"/>
                  </a:schemeClr>
                </a:solidFill>
              </a:rPr>
              <a:t>ssd</a:t>
            </a:r>
            <a:r>
              <a:rPr lang="en-US" sz="2000" cap="none" dirty="0">
                <a:solidFill>
                  <a:schemeClr val="accent4">
                    <a:lumMod val="60000"/>
                    <a:lumOff val="40000"/>
                  </a:schemeClr>
                </a:solidFill>
              </a:rPr>
              <a:t>) that the </a:t>
            </a:r>
            <a:r>
              <a:rPr lang="en-US" sz="2000" cap="none" dirty="0" err="1">
                <a:solidFill>
                  <a:schemeClr val="accent4">
                    <a:lumMod val="60000"/>
                    <a:lumOff val="40000"/>
                  </a:schemeClr>
                </a:solidFill>
              </a:rPr>
              <a:t>linux</a:t>
            </a:r>
            <a:r>
              <a:rPr lang="en-US" sz="2000" cap="none" dirty="0">
                <a:solidFill>
                  <a:schemeClr val="accent4">
                    <a:lumMod val="60000"/>
                    <a:lumOff val="40000"/>
                  </a:schemeClr>
                </a:solidFill>
              </a:rPr>
              <a:t> kernel uses when physical ram is full. It’s slower than RAM but serves as an extension.</a:t>
            </a:r>
          </a:p>
          <a:p>
            <a:endParaRPr lang="en-US" sz="2000" cap="none" dirty="0">
              <a:solidFill>
                <a:schemeClr val="accent4">
                  <a:lumMod val="60000"/>
                  <a:lumOff val="40000"/>
                </a:schemeClr>
              </a:solidFill>
            </a:endParaRPr>
          </a:p>
          <a:p>
            <a:r>
              <a:rPr lang="en-US" sz="2000" u="sng" cap="none" dirty="0">
                <a:solidFill>
                  <a:schemeClr val="accent4">
                    <a:lumMod val="60000"/>
                    <a:lumOff val="40000"/>
                  </a:schemeClr>
                </a:solidFill>
              </a:rPr>
              <a:t>When is swap used?  </a:t>
            </a:r>
          </a:p>
          <a:p>
            <a:r>
              <a:rPr lang="en-US" sz="2000" cap="none" dirty="0">
                <a:solidFill>
                  <a:schemeClr val="accent4">
                    <a:lumMod val="60000"/>
                    <a:lumOff val="40000"/>
                  </a:schemeClr>
                </a:solidFill>
              </a:rPr>
              <a:t>When the system’s physical memory (ram) is exhausted, the </a:t>
            </a:r>
            <a:r>
              <a:rPr lang="en-US" sz="2000" cap="none" dirty="0" err="1">
                <a:solidFill>
                  <a:schemeClr val="accent4">
                    <a:lumMod val="60000"/>
                    <a:lumOff val="40000"/>
                  </a:schemeClr>
                </a:solidFill>
              </a:rPr>
              <a:t>linux</a:t>
            </a:r>
            <a:r>
              <a:rPr lang="en-US" sz="2000" cap="none" dirty="0">
                <a:solidFill>
                  <a:schemeClr val="accent4">
                    <a:lumMod val="60000"/>
                    <a:lumOff val="40000"/>
                  </a:schemeClr>
                </a:solidFill>
              </a:rPr>
              <a:t> kernel moves less frequently used pages to swap space, making room for more active processes in ram.</a:t>
            </a:r>
          </a:p>
          <a:p>
            <a:endParaRPr lang="en-US" sz="2000" cap="none" dirty="0">
              <a:solidFill>
                <a:schemeClr val="accent4">
                  <a:lumMod val="60000"/>
                  <a:lumOff val="40000"/>
                </a:schemeClr>
              </a:solidFill>
            </a:endParaRPr>
          </a:p>
          <a:p>
            <a:r>
              <a:rPr lang="en-US" sz="2000" u="sng" cap="none" dirty="0">
                <a:solidFill>
                  <a:schemeClr val="accent4">
                    <a:lumMod val="60000"/>
                    <a:lumOff val="40000"/>
                  </a:schemeClr>
                </a:solidFill>
              </a:rPr>
              <a:t>Pros and cons of swap</a:t>
            </a:r>
            <a:r>
              <a:rPr lang="en-US" sz="2000" cap="none" dirty="0">
                <a:solidFill>
                  <a:schemeClr val="accent4">
                    <a:lumMod val="60000"/>
                    <a:lumOff val="40000"/>
                  </a:schemeClr>
                </a:solidFill>
              </a:rPr>
              <a:t>:  </a:t>
            </a:r>
          </a:p>
          <a:p>
            <a:r>
              <a:rPr lang="en-US" sz="2000" u="sng" cap="none" dirty="0">
                <a:solidFill>
                  <a:schemeClr val="accent4">
                    <a:lumMod val="60000"/>
                    <a:lumOff val="40000"/>
                  </a:schemeClr>
                </a:solidFill>
              </a:rPr>
              <a:t>Pros</a:t>
            </a:r>
            <a:r>
              <a:rPr lang="en-US" sz="2000" cap="none" dirty="0">
                <a:solidFill>
                  <a:schemeClr val="accent4">
                    <a:lumMod val="60000"/>
                    <a:lumOff val="40000"/>
                  </a:schemeClr>
                </a:solidFill>
              </a:rPr>
              <a:t>: Increases system stability and allows the system to run larger workloads.  </a:t>
            </a:r>
          </a:p>
          <a:p>
            <a:r>
              <a:rPr lang="en-US" sz="2000" u="sng" cap="none" dirty="0">
                <a:solidFill>
                  <a:schemeClr val="accent4">
                    <a:lumMod val="60000"/>
                    <a:lumOff val="40000"/>
                  </a:schemeClr>
                </a:solidFill>
              </a:rPr>
              <a:t>Cons</a:t>
            </a:r>
            <a:r>
              <a:rPr lang="en-US" sz="2000" cap="none" dirty="0">
                <a:solidFill>
                  <a:schemeClr val="accent4">
                    <a:lumMod val="60000"/>
                    <a:lumOff val="40000"/>
                  </a:schemeClr>
                </a:solidFill>
              </a:rPr>
              <a:t>: Swap is much slower than ram, so excessive swapping can degrade performance (known as "thrashing").</a:t>
            </a:r>
          </a:p>
        </p:txBody>
      </p:sp>
    </p:spTree>
    <p:extLst>
      <p:ext uri="{BB962C8B-B14F-4D97-AF65-F5344CB8AC3E}">
        <p14:creationId xmlns:p14="http://schemas.microsoft.com/office/powerpoint/2010/main" val="147698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E83B3-0288-513E-2FFF-F887ABDAB831}"/>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ED663BF4-004E-1BFD-5BBE-03DEFB9A858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65211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9CE25-7350-55EC-A92B-A82B1E542649}"/>
              </a:ext>
            </a:extLst>
          </p:cNvPr>
          <p:cNvSpPr>
            <a:spLocks noGrp="1"/>
          </p:cNvSpPr>
          <p:nvPr>
            <p:ph type="ctrTitle"/>
          </p:nvPr>
        </p:nvSpPr>
        <p:spPr>
          <a:xfrm>
            <a:off x="1154955" y="1073260"/>
            <a:ext cx="8825658" cy="861420"/>
          </a:xfrm>
        </p:spPr>
        <p:txBody>
          <a:bodyPr/>
          <a:lstStyle/>
          <a:p>
            <a:r>
              <a:rPr lang="en-IN" dirty="0"/>
              <a:t>Commands</a:t>
            </a:r>
          </a:p>
        </p:txBody>
      </p:sp>
      <p:sp>
        <p:nvSpPr>
          <p:cNvPr id="3" name="Subtitle 2">
            <a:extLst>
              <a:ext uri="{FF2B5EF4-FFF2-40B4-BE49-F238E27FC236}">
                <a16:creationId xmlns:a16="http://schemas.microsoft.com/office/drawing/2014/main" id="{28ECDFFD-AF01-99A3-67F6-D7D34AB05F36}"/>
              </a:ext>
            </a:extLst>
          </p:cNvPr>
          <p:cNvSpPr>
            <a:spLocks noGrp="1"/>
          </p:cNvSpPr>
          <p:nvPr>
            <p:ph type="subTitle" idx="1"/>
          </p:nvPr>
        </p:nvSpPr>
        <p:spPr>
          <a:xfrm>
            <a:off x="1154956" y="2143760"/>
            <a:ext cx="3638718" cy="3495040"/>
          </a:xfrm>
        </p:spPr>
        <p:txBody>
          <a:bodyPr>
            <a:noAutofit/>
          </a:bodyPr>
          <a:lstStyle/>
          <a:p>
            <a:r>
              <a:rPr lang="en-US" sz="1400" cap="none" dirty="0">
                <a:solidFill>
                  <a:schemeClr val="accent4">
                    <a:lumMod val="60000"/>
                    <a:lumOff val="40000"/>
                  </a:schemeClr>
                </a:solidFill>
              </a:rPr>
              <a:t>ls</a:t>
            </a:r>
          </a:p>
          <a:p>
            <a:r>
              <a:rPr lang="en-US" sz="1400" cap="none" dirty="0" err="1">
                <a:solidFill>
                  <a:schemeClr val="accent4">
                    <a:lumMod val="60000"/>
                    <a:lumOff val="40000"/>
                  </a:schemeClr>
                </a:solidFill>
              </a:rPr>
              <a:t>pwd</a:t>
            </a:r>
            <a:endParaRPr lang="en-US" sz="1400" cap="none" dirty="0">
              <a:solidFill>
                <a:schemeClr val="accent4">
                  <a:lumMod val="60000"/>
                  <a:lumOff val="40000"/>
                </a:schemeClr>
              </a:solidFill>
            </a:endParaRPr>
          </a:p>
          <a:p>
            <a:r>
              <a:rPr lang="en-US" sz="1400" cap="none" dirty="0">
                <a:solidFill>
                  <a:schemeClr val="accent4">
                    <a:lumMod val="60000"/>
                    <a:lumOff val="40000"/>
                  </a:schemeClr>
                </a:solidFill>
              </a:rPr>
              <a:t>tree</a:t>
            </a:r>
          </a:p>
          <a:p>
            <a:r>
              <a:rPr lang="en-US" sz="1400" cap="none" dirty="0">
                <a:solidFill>
                  <a:schemeClr val="accent4">
                    <a:lumMod val="60000"/>
                    <a:lumOff val="40000"/>
                  </a:schemeClr>
                </a:solidFill>
              </a:rPr>
              <a:t>cd</a:t>
            </a:r>
          </a:p>
          <a:p>
            <a:r>
              <a:rPr lang="en-IN" sz="1400" cap="none" dirty="0">
                <a:solidFill>
                  <a:schemeClr val="accent4">
                    <a:lumMod val="60000"/>
                    <a:lumOff val="40000"/>
                  </a:schemeClr>
                </a:solidFill>
              </a:rPr>
              <a:t>man</a:t>
            </a:r>
          </a:p>
          <a:p>
            <a:r>
              <a:rPr lang="en-IN" sz="1400" cap="none" dirty="0">
                <a:solidFill>
                  <a:schemeClr val="accent4">
                    <a:lumMod val="60000"/>
                    <a:lumOff val="40000"/>
                  </a:schemeClr>
                </a:solidFill>
              </a:rPr>
              <a:t>touch</a:t>
            </a:r>
          </a:p>
          <a:p>
            <a:r>
              <a:rPr lang="en-IN" sz="1400" cap="none" dirty="0" err="1">
                <a:solidFill>
                  <a:schemeClr val="accent4">
                    <a:lumMod val="60000"/>
                    <a:lumOff val="40000"/>
                  </a:schemeClr>
                </a:solidFill>
              </a:rPr>
              <a:t>mkdir</a:t>
            </a:r>
            <a:endParaRPr lang="en-IN" sz="1400" cap="none" dirty="0">
              <a:solidFill>
                <a:schemeClr val="accent4">
                  <a:lumMod val="60000"/>
                  <a:lumOff val="40000"/>
                </a:schemeClr>
              </a:solidFill>
            </a:endParaRPr>
          </a:p>
          <a:p>
            <a:r>
              <a:rPr lang="en-IN" sz="1400" cap="none" dirty="0">
                <a:solidFill>
                  <a:schemeClr val="accent4">
                    <a:lumMod val="60000"/>
                    <a:lumOff val="40000"/>
                  </a:schemeClr>
                </a:solidFill>
              </a:rPr>
              <a:t>cp</a:t>
            </a:r>
          </a:p>
          <a:p>
            <a:r>
              <a:rPr lang="en-IN" sz="1400" cap="none" dirty="0">
                <a:solidFill>
                  <a:schemeClr val="accent4">
                    <a:lumMod val="60000"/>
                    <a:lumOff val="40000"/>
                  </a:schemeClr>
                </a:solidFill>
              </a:rPr>
              <a:t>mv</a:t>
            </a:r>
          </a:p>
          <a:p>
            <a:r>
              <a:rPr lang="en-IN" sz="1400" cap="none" dirty="0">
                <a:solidFill>
                  <a:schemeClr val="accent4">
                    <a:lumMod val="60000"/>
                    <a:lumOff val="40000"/>
                  </a:schemeClr>
                </a:solidFill>
              </a:rPr>
              <a:t>cat</a:t>
            </a:r>
          </a:p>
          <a:p>
            <a:endParaRPr lang="en-IN" sz="1400" cap="none" dirty="0">
              <a:solidFill>
                <a:schemeClr val="accent4">
                  <a:lumMod val="60000"/>
                  <a:lumOff val="40000"/>
                </a:schemeClr>
              </a:solidFill>
            </a:endParaRPr>
          </a:p>
          <a:p>
            <a:endParaRPr lang="en-IN" sz="1400" cap="none" dirty="0">
              <a:solidFill>
                <a:schemeClr val="accent4">
                  <a:lumMod val="60000"/>
                  <a:lumOff val="40000"/>
                </a:schemeClr>
              </a:solidFill>
            </a:endParaRPr>
          </a:p>
          <a:p>
            <a:endParaRPr lang="en-IN" sz="1400" cap="none" dirty="0">
              <a:solidFill>
                <a:schemeClr val="accent4">
                  <a:lumMod val="60000"/>
                  <a:lumOff val="40000"/>
                </a:schemeClr>
              </a:solidFill>
            </a:endParaRPr>
          </a:p>
          <a:p>
            <a:endParaRPr lang="en-IN" sz="1400" cap="none" dirty="0">
              <a:solidFill>
                <a:schemeClr val="accent4">
                  <a:lumMod val="60000"/>
                  <a:lumOff val="40000"/>
                </a:schemeClr>
              </a:solidFill>
            </a:endParaRPr>
          </a:p>
        </p:txBody>
      </p:sp>
      <p:sp>
        <p:nvSpPr>
          <p:cNvPr id="10" name="Subtitle 2">
            <a:extLst>
              <a:ext uri="{FF2B5EF4-FFF2-40B4-BE49-F238E27FC236}">
                <a16:creationId xmlns:a16="http://schemas.microsoft.com/office/drawing/2014/main" id="{E68D0C60-219C-67DC-01EE-591E6843B2FC}"/>
              </a:ext>
            </a:extLst>
          </p:cNvPr>
          <p:cNvSpPr txBox="1">
            <a:spLocks/>
          </p:cNvSpPr>
          <p:nvPr/>
        </p:nvSpPr>
        <p:spPr bwMode="gray">
          <a:xfrm>
            <a:off x="8229600" y="2143760"/>
            <a:ext cx="3061855" cy="349504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sz="1400" cap="none" dirty="0">
                <a:solidFill>
                  <a:schemeClr val="accent4">
                    <a:lumMod val="60000"/>
                    <a:lumOff val="40000"/>
                  </a:schemeClr>
                </a:solidFill>
              </a:rPr>
              <a:t>hostname</a:t>
            </a:r>
          </a:p>
          <a:p>
            <a:r>
              <a:rPr lang="en-US" sz="1400" cap="none" dirty="0" err="1">
                <a:solidFill>
                  <a:schemeClr val="accent4">
                    <a:lumMod val="60000"/>
                    <a:lumOff val="40000"/>
                  </a:schemeClr>
                </a:solidFill>
              </a:rPr>
              <a:t>whoami</a:t>
            </a:r>
            <a:endParaRPr lang="en-US" sz="1400" cap="none" dirty="0">
              <a:solidFill>
                <a:schemeClr val="accent4">
                  <a:lumMod val="60000"/>
                  <a:lumOff val="40000"/>
                </a:schemeClr>
              </a:solidFill>
            </a:endParaRPr>
          </a:p>
          <a:p>
            <a:r>
              <a:rPr lang="en-US" sz="1400" cap="none" dirty="0">
                <a:solidFill>
                  <a:schemeClr val="accent4">
                    <a:lumMod val="60000"/>
                    <a:lumOff val="40000"/>
                  </a:schemeClr>
                </a:solidFill>
              </a:rPr>
              <a:t>$PATH</a:t>
            </a:r>
          </a:p>
          <a:p>
            <a:r>
              <a:rPr lang="en-US" sz="1400" cap="none" dirty="0">
                <a:solidFill>
                  <a:schemeClr val="accent4">
                    <a:lumMod val="60000"/>
                    <a:lumOff val="40000"/>
                  </a:schemeClr>
                </a:solidFill>
              </a:rPr>
              <a:t>echo</a:t>
            </a:r>
          </a:p>
          <a:p>
            <a:r>
              <a:rPr lang="en-US" sz="1400" cap="none" dirty="0" err="1">
                <a:solidFill>
                  <a:schemeClr val="accent4">
                    <a:lumMod val="60000"/>
                    <a:lumOff val="40000"/>
                  </a:schemeClr>
                </a:solidFill>
              </a:rPr>
              <a:t>printenv</a:t>
            </a:r>
            <a:endParaRPr lang="en-US" sz="1400" cap="none" dirty="0">
              <a:solidFill>
                <a:schemeClr val="accent4">
                  <a:lumMod val="60000"/>
                  <a:lumOff val="40000"/>
                </a:schemeClr>
              </a:solidFill>
            </a:endParaRPr>
          </a:p>
          <a:p>
            <a:r>
              <a:rPr lang="en-US" sz="1400" cap="none" dirty="0">
                <a:solidFill>
                  <a:schemeClr val="accent4">
                    <a:lumMod val="60000"/>
                    <a:lumOff val="40000"/>
                  </a:schemeClr>
                </a:solidFill>
              </a:rPr>
              <a:t>history</a:t>
            </a:r>
          </a:p>
          <a:p>
            <a:r>
              <a:rPr lang="en-US" sz="1400" cap="none" dirty="0">
                <a:solidFill>
                  <a:schemeClr val="accent4">
                    <a:lumMod val="60000"/>
                    <a:lumOff val="40000"/>
                  </a:schemeClr>
                </a:solidFill>
              </a:rPr>
              <a:t>date</a:t>
            </a:r>
          </a:p>
          <a:p>
            <a:r>
              <a:rPr lang="en-US" sz="1400" cap="none" dirty="0">
                <a:solidFill>
                  <a:schemeClr val="accent4">
                    <a:lumMod val="60000"/>
                    <a:lumOff val="40000"/>
                  </a:schemeClr>
                </a:solidFill>
              </a:rPr>
              <a:t>pipe</a:t>
            </a:r>
          </a:p>
          <a:p>
            <a:r>
              <a:rPr lang="en-US" sz="1400" cap="none" dirty="0">
                <a:solidFill>
                  <a:schemeClr val="accent4">
                    <a:lumMod val="60000"/>
                    <a:lumOff val="40000"/>
                  </a:schemeClr>
                </a:solidFill>
              </a:rPr>
              <a:t>Ps -</a:t>
            </a:r>
            <a:r>
              <a:rPr lang="en-US" sz="1400" cap="none" dirty="0" err="1">
                <a:solidFill>
                  <a:schemeClr val="accent4">
                    <a:lumMod val="60000"/>
                    <a:lumOff val="40000"/>
                  </a:schemeClr>
                </a:solidFill>
              </a:rPr>
              <a:t>ef</a:t>
            </a:r>
            <a:endParaRPr lang="en-US" sz="1400" cap="none" dirty="0">
              <a:solidFill>
                <a:schemeClr val="accent4">
                  <a:lumMod val="60000"/>
                  <a:lumOff val="40000"/>
                </a:schemeClr>
              </a:solidFill>
            </a:endParaRPr>
          </a:p>
          <a:p>
            <a:r>
              <a:rPr lang="en-IN" sz="1400" cap="none" dirty="0">
                <a:solidFill>
                  <a:schemeClr val="accent4">
                    <a:lumMod val="60000"/>
                    <a:lumOff val="40000"/>
                  </a:schemeClr>
                </a:solidFill>
              </a:rPr>
              <a:t>redirection</a:t>
            </a:r>
          </a:p>
          <a:p>
            <a:endParaRPr lang="en-IN" sz="1400" cap="none" dirty="0">
              <a:solidFill>
                <a:schemeClr val="accent4">
                  <a:lumMod val="60000"/>
                  <a:lumOff val="40000"/>
                </a:schemeClr>
              </a:solidFill>
            </a:endParaRPr>
          </a:p>
          <a:p>
            <a:endParaRPr lang="en-IN" sz="1400" cap="none" dirty="0">
              <a:solidFill>
                <a:schemeClr val="accent4">
                  <a:lumMod val="60000"/>
                  <a:lumOff val="40000"/>
                </a:schemeClr>
              </a:solidFill>
            </a:endParaRPr>
          </a:p>
          <a:p>
            <a:endParaRPr lang="en-IN" sz="1400" cap="none" dirty="0">
              <a:solidFill>
                <a:schemeClr val="accent4">
                  <a:lumMod val="60000"/>
                  <a:lumOff val="40000"/>
                </a:schemeClr>
              </a:solidFill>
            </a:endParaRPr>
          </a:p>
          <a:p>
            <a:endParaRPr lang="en-IN" sz="1400" cap="none" dirty="0">
              <a:solidFill>
                <a:schemeClr val="accent4">
                  <a:lumMod val="60000"/>
                  <a:lumOff val="40000"/>
                </a:schemeClr>
              </a:solidFill>
            </a:endParaRPr>
          </a:p>
        </p:txBody>
      </p:sp>
      <p:sp>
        <p:nvSpPr>
          <p:cNvPr id="11" name="Subtitle 2">
            <a:extLst>
              <a:ext uri="{FF2B5EF4-FFF2-40B4-BE49-F238E27FC236}">
                <a16:creationId xmlns:a16="http://schemas.microsoft.com/office/drawing/2014/main" id="{AB7C39AD-F021-0DA5-4BC0-595C41945CB9}"/>
              </a:ext>
            </a:extLst>
          </p:cNvPr>
          <p:cNvSpPr txBox="1">
            <a:spLocks/>
          </p:cNvSpPr>
          <p:nvPr/>
        </p:nvSpPr>
        <p:spPr bwMode="gray">
          <a:xfrm>
            <a:off x="2807856" y="2148389"/>
            <a:ext cx="5172362" cy="3495040"/>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lumMod val="60000"/>
                    <a:lumOff val="4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kumimoji="0" lang="en-US" altLang="en-US" sz="1400" b="0" i="0" u="none" strike="noStrike" cap="none" normalizeH="0" baseline="0" dirty="0">
                <a:ln>
                  <a:noFill/>
                </a:ln>
                <a:solidFill>
                  <a:schemeClr val="accent4">
                    <a:lumMod val="60000"/>
                    <a:lumOff val="40000"/>
                  </a:schemeClr>
                </a:solidFill>
                <a:effectLst/>
              </a:rPr>
              <a:t>find /path/ -type f -name file-to-search</a:t>
            </a:r>
          </a:p>
          <a:p>
            <a:r>
              <a:rPr kumimoji="0" lang="en-US" altLang="en-US" sz="1400" b="0" i="0" u="none" strike="noStrike" cap="none" normalizeH="0" baseline="0" dirty="0">
                <a:ln>
                  <a:noFill/>
                </a:ln>
                <a:solidFill>
                  <a:schemeClr val="accent4">
                    <a:lumMod val="60000"/>
                    <a:lumOff val="40000"/>
                  </a:schemeClr>
                </a:solidFill>
                <a:effectLst/>
              </a:rPr>
              <a:t>find . -type f -name "*.log"  ------   search log files with .log extension</a:t>
            </a:r>
          </a:p>
          <a:p>
            <a:r>
              <a:rPr kumimoji="0" lang="en-US" altLang="en-US" sz="1400" b="0" i="0" u="none" strike="noStrike" cap="none" normalizeH="0" baseline="0" dirty="0">
                <a:ln>
                  <a:noFill/>
                </a:ln>
                <a:solidFill>
                  <a:schemeClr val="accent4">
                    <a:lumMod val="60000"/>
                    <a:lumOff val="40000"/>
                  </a:schemeClr>
                </a:solidFill>
                <a:effectLst/>
              </a:rPr>
              <a:t>find / -size +250m  ------- list files greater than 250mb</a:t>
            </a:r>
          </a:p>
          <a:p>
            <a:r>
              <a:rPr lang="en-US" altLang="en-US" sz="1400" cap="none" dirty="0">
                <a:solidFill>
                  <a:schemeClr val="accent4">
                    <a:lumMod val="60000"/>
                    <a:lumOff val="40000"/>
                  </a:schemeClr>
                </a:solidFill>
              </a:rPr>
              <a:t>f</a:t>
            </a:r>
            <a:r>
              <a:rPr kumimoji="0" lang="en-US" altLang="en-US" sz="1400" b="0" i="0" u="none" strike="noStrike" cap="none" normalizeH="0" baseline="0" dirty="0">
                <a:ln>
                  <a:noFill/>
                </a:ln>
                <a:solidFill>
                  <a:schemeClr val="accent4">
                    <a:lumMod val="60000"/>
                    <a:lumOff val="40000"/>
                  </a:schemeClr>
                </a:solidFill>
                <a:effectLst/>
              </a:rPr>
              <a:t>ind . </a:t>
            </a:r>
            <a:r>
              <a:rPr lang="en-US" altLang="en-US" sz="1400" cap="none" dirty="0">
                <a:solidFill>
                  <a:schemeClr val="accent4">
                    <a:lumMod val="60000"/>
                    <a:lumOff val="40000"/>
                  </a:schemeClr>
                </a:solidFill>
              </a:rPr>
              <a:t> -</a:t>
            </a:r>
            <a:r>
              <a:rPr kumimoji="0" lang="en-US" altLang="en-US" sz="1400" b="0" i="0" u="none" strike="noStrike" cap="none" normalizeH="0" baseline="0" dirty="0">
                <a:ln>
                  <a:noFill/>
                </a:ln>
                <a:solidFill>
                  <a:schemeClr val="accent4">
                    <a:lumMod val="60000"/>
                    <a:lumOff val="40000"/>
                  </a:schemeClr>
                </a:solidFill>
                <a:effectLst/>
              </a:rPr>
              <a:t>type d  ----- find folders in current directory</a:t>
            </a:r>
          </a:p>
          <a:p>
            <a:r>
              <a:rPr lang="en-IN" sz="1400" cap="none" dirty="0" err="1">
                <a:solidFill>
                  <a:schemeClr val="accent4">
                    <a:lumMod val="60000"/>
                    <a:lumOff val="40000"/>
                  </a:schemeClr>
                </a:solidFill>
              </a:rPr>
              <a:t>wc</a:t>
            </a:r>
            <a:r>
              <a:rPr lang="en-IN" sz="1400" cap="none" dirty="0">
                <a:solidFill>
                  <a:schemeClr val="accent4">
                    <a:lumMod val="60000"/>
                    <a:lumOff val="40000"/>
                  </a:schemeClr>
                </a:solidFill>
              </a:rPr>
              <a:t> – lines, words and character count</a:t>
            </a:r>
          </a:p>
          <a:p>
            <a:r>
              <a:rPr lang="en-IN" sz="1400" cap="none" dirty="0">
                <a:solidFill>
                  <a:schemeClr val="accent4">
                    <a:lumMod val="60000"/>
                    <a:lumOff val="40000"/>
                  </a:schemeClr>
                </a:solidFill>
              </a:rPr>
              <a:t>cat /etc/</a:t>
            </a:r>
            <a:r>
              <a:rPr lang="en-IN" sz="1400" cap="none" dirty="0" err="1">
                <a:solidFill>
                  <a:schemeClr val="accent4">
                    <a:lumMod val="60000"/>
                    <a:lumOff val="40000"/>
                  </a:schemeClr>
                </a:solidFill>
              </a:rPr>
              <a:t>os</a:t>
            </a:r>
            <a:r>
              <a:rPr lang="en-IN" sz="1400" cap="none" dirty="0">
                <a:solidFill>
                  <a:schemeClr val="accent4">
                    <a:lumMod val="60000"/>
                    <a:lumOff val="40000"/>
                  </a:schemeClr>
                </a:solidFill>
              </a:rPr>
              <a:t>-release</a:t>
            </a:r>
          </a:p>
          <a:p>
            <a:r>
              <a:rPr lang="en-IN" sz="1400" cap="none" dirty="0">
                <a:solidFill>
                  <a:schemeClr val="accent4">
                    <a:lumMod val="60000"/>
                    <a:lumOff val="40000"/>
                  </a:schemeClr>
                </a:solidFill>
              </a:rPr>
              <a:t>free</a:t>
            </a:r>
          </a:p>
          <a:p>
            <a:r>
              <a:rPr lang="en-IN" sz="1400" cap="none" dirty="0">
                <a:solidFill>
                  <a:schemeClr val="accent4">
                    <a:lumMod val="60000"/>
                    <a:lumOff val="40000"/>
                  </a:schemeClr>
                </a:solidFill>
              </a:rPr>
              <a:t>uptime</a:t>
            </a:r>
          </a:p>
          <a:p>
            <a:r>
              <a:rPr lang="en-IN" sz="1400" cap="none" dirty="0">
                <a:solidFill>
                  <a:schemeClr val="accent4">
                    <a:lumMod val="60000"/>
                    <a:lumOff val="40000"/>
                  </a:schemeClr>
                </a:solidFill>
              </a:rPr>
              <a:t>top</a:t>
            </a:r>
          </a:p>
        </p:txBody>
      </p:sp>
    </p:spTree>
    <p:extLst>
      <p:ext uri="{BB962C8B-B14F-4D97-AF65-F5344CB8AC3E}">
        <p14:creationId xmlns:p14="http://schemas.microsoft.com/office/powerpoint/2010/main" val="2833774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167CC1-124F-0334-923C-70C78E0F97D5}"/>
              </a:ext>
            </a:extLst>
          </p:cNvPr>
          <p:cNvPicPr>
            <a:picLocks noChangeAspect="1"/>
          </p:cNvPicPr>
          <p:nvPr/>
        </p:nvPicPr>
        <p:blipFill>
          <a:blip r:embed="rId2"/>
          <a:stretch>
            <a:fillRect/>
          </a:stretch>
        </p:blipFill>
        <p:spPr>
          <a:xfrm>
            <a:off x="1888331" y="526384"/>
            <a:ext cx="8415337" cy="5805232"/>
          </a:xfrm>
          <a:prstGeom prst="rect">
            <a:avLst/>
          </a:prstGeom>
        </p:spPr>
      </p:pic>
    </p:spTree>
    <p:extLst>
      <p:ext uri="{BB962C8B-B14F-4D97-AF65-F5344CB8AC3E}">
        <p14:creationId xmlns:p14="http://schemas.microsoft.com/office/powerpoint/2010/main" val="1837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66177E8-9F53-05DD-0E48-647BECF118AF}"/>
              </a:ext>
            </a:extLst>
          </p:cNvPr>
          <p:cNvPicPr>
            <a:picLocks noChangeAspect="1"/>
          </p:cNvPicPr>
          <p:nvPr/>
        </p:nvPicPr>
        <p:blipFill>
          <a:blip r:embed="rId2"/>
          <a:stretch>
            <a:fillRect/>
          </a:stretch>
        </p:blipFill>
        <p:spPr>
          <a:xfrm>
            <a:off x="1804987" y="633412"/>
            <a:ext cx="8582025" cy="5591175"/>
          </a:xfrm>
          <a:prstGeom prst="rect">
            <a:avLst/>
          </a:prstGeom>
        </p:spPr>
      </p:pic>
    </p:spTree>
    <p:extLst>
      <p:ext uri="{BB962C8B-B14F-4D97-AF65-F5344CB8AC3E}">
        <p14:creationId xmlns:p14="http://schemas.microsoft.com/office/powerpoint/2010/main" val="1280369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85AE7C-DBBF-E85D-8C41-0BF9EDE55ABA}"/>
              </a:ext>
            </a:extLst>
          </p:cNvPr>
          <p:cNvPicPr>
            <a:picLocks noChangeAspect="1"/>
          </p:cNvPicPr>
          <p:nvPr/>
        </p:nvPicPr>
        <p:blipFill>
          <a:blip r:embed="rId2"/>
          <a:stretch>
            <a:fillRect/>
          </a:stretch>
        </p:blipFill>
        <p:spPr>
          <a:xfrm>
            <a:off x="1785937" y="523875"/>
            <a:ext cx="8620125" cy="5810250"/>
          </a:xfrm>
          <a:prstGeom prst="rect">
            <a:avLst/>
          </a:prstGeom>
        </p:spPr>
      </p:pic>
    </p:spTree>
    <p:extLst>
      <p:ext uri="{BB962C8B-B14F-4D97-AF65-F5344CB8AC3E}">
        <p14:creationId xmlns:p14="http://schemas.microsoft.com/office/powerpoint/2010/main" val="626315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746DEC-CA81-C7B6-4D8A-DA39A2C41987}"/>
              </a:ext>
            </a:extLst>
          </p:cNvPr>
          <p:cNvPicPr>
            <a:picLocks noChangeAspect="1"/>
          </p:cNvPicPr>
          <p:nvPr/>
        </p:nvPicPr>
        <p:blipFill>
          <a:blip r:embed="rId2"/>
          <a:stretch>
            <a:fillRect/>
          </a:stretch>
        </p:blipFill>
        <p:spPr>
          <a:xfrm>
            <a:off x="1678305" y="518313"/>
            <a:ext cx="8715375" cy="5813360"/>
          </a:xfrm>
          <a:prstGeom prst="rect">
            <a:avLst/>
          </a:prstGeom>
        </p:spPr>
      </p:pic>
    </p:spTree>
    <p:extLst>
      <p:ext uri="{BB962C8B-B14F-4D97-AF65-F5344CB8AC3E}">
        <p14:creationId xmlns:p14="http://schemas.microsoft.com/office/powerpoint/2010/main" val="2757709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7C554F-6D9E-4035-ADEC-B7A32DF0EF77}"/>
              </a:ext>
            </a:extLst>
          </p:cNvPr>
          <p:cNvPicPr>
            <a:picLocks noChangeAspect="1"/>
          </p:cNvPicPr>
          <p:nvPr/>
        </p:nvPicPr>
        <p:blipFill>
          <a:blip r:embed="rId2"/>
          <a:stretch>
            <a:fillRect/>
          </a:stretch>
        </p:blipFill>
        <p:spPr>
          <a:xfrm>
            <a:off x="1838325" y="695325"/>
            <a:ext cx="8515350" cy="5467350"/>
          </a:xfrm>
          <a:prstGeom prst="rect">
            <a:avLst/>
          </a:prstGeom>
        </p:spPr>
      </p:pic>
    </p:spTree>
    <p:extLst>
      <p:ext uri="{BB962C8B-B14F-4D97-AF65-F5344CB8AC3E}">
        <p14:creationId xmlns:p14="http://schemas.microsoft.com/office/powerpoint/2010/main" val="2818096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F80656-96BB-DCBF-C38A-93F89F356EC9}"/>
              </a:ext>
            </a:extLst>
          </p:cNvPr>
          <p:cNvPicPr>
            <a:picLocks noChangeAspect="1"/>
          </p:cNvPicPr>
          <p:nvPr/>
        </p:nvPicPr>
        <p:blipFill>
          <a:blip r:embed="rId2"/>
          <a:stretch>
            <a:fillRect/>
          </a:stretch>
        </p:blipFill>
        <p:spPr>
          <a:xfrm>
            <a:off x="1958181" y="511827"/>
            <a:ext cx="8275638" cy="5771405"/>
          </a:xfrm>
          <a:prstGeom prst="rect">
            <a:avLst/>
          </a:prstGeom>
        </p:spPr>
      </p:pic>
    </p:spTree>
    <p:extLst>
      <p:ext uri="{BB962C8B-B14F-4D97-AF65-F5344CB8AC3E}">
        <p14:creationId xmlns:p14="http://schemas.microsoft.com/office/powerpoint/2010/main" val="743689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AFB52-42BE-A77C-98F3-EC91ABD18945}"/>
              </a:ext>
            </a:extLst>
          </p:cNvPr>
          <p:cNvSpPr>
            <a:spLocks noGrp="1"/>
          </p:cNvSpPr>
          <p:nvPr>
            <p:ph type="ctrTitle"/>
          </p:nvPr>
        </p:nvSpPr>
        <p:spPr>
          <a:xfrm>
            <a:off x="1593867" y="1907709"/>
            <a:ext cx="8825658" cy="2677648"/>
          </a:xfrm>
        </p:spPr>
        <p:txBody>
          <a:bodyPr/>
          <a:lstStyle/>
          <a:p>
            <a:pPr algn="ctr"/>
            <a:r>
              <a:rPr lang="en-IN" sz="4800" dirty="0">
                <a:solidFill>
                  <a:schemeClr val="accent4">
                    <a:lumMod val="40000"/>
                    <a:lumOff val="60000"/>
                  </a:schemeClr>
                </a:solidFill>
                <a:latin typeface="PSTTCommons-Light"/>
              </a:rPr>
              <a:t>Linux is an open-source operating system that is based on the Unix operating system.</a:t>
            </a:r>
          </a:p>
        </p:txBody>
      </p:sp>
    </p:spTree>
    <p:extLst>
      <p:ext uri="{BB962C8B-B14F-4D97-AF65-F5344CB8AC3E}">
        <p14:creationId xmlns:p14="http://schemas.microsoft.com/office/powerpoint/2010/main" val="3512747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50DBF2-D153-4515-CE29-65A9DE3FC175}"/>
              </a:ext>
            </a:extLst>
          </p:cNvPr>
          <p:cNvPicPr>
            <a:picLocks noChangeAspect="1"/>
          </p:cNvPicPr>
          <p:nvPr/>
        </p:nvPicPr>
        <p:blipFill>
          <a:blip r:embed="rId2"/>
          <a:stretch>
            <a:fillRect/>
          </a:stretch>
        </p:blipFill>
        <p:spPr>
          <a:xfrm>
            <a:off x="1633537" y="523875"/>
            <a:ext cx="8924925" cy="5810250"/>
          </a:xfrm>
          <a:prstGeom prst="rect">
            <a:avLst/>
          </a:prstGeom>
        </p:spPr>
      </p:pic>
    </p:spTree>
    <p:extLst>
      <p:ext uri="{BB962C8B-B14F-4D97-AF65-F5344CB8AC3E}">
        <p14:creationId xmlns:p14="http://schemas.microsoft.com/office/powerpoint/2010/main" val="1233741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E220D-9D27-3F8F-0269-426E31329D8C}"/>
              </a:ext>
            </a:extLst>
          </p:cNvPr>
          <p:cNvSpPr>
            <a:spLocks noGrp="1"/>
          </p:cNvSpPr>
          <p:nvPr>
            <p:ph type="ctrTitle"/>
          </p:nvPr>
        </p:nvSpPr>
        <p:spPr/>
        <p:txBody>
          <a:bodyPr/>
          <a:lstStyle/>
          <a:p>
            <a:r>
              <a:rPr lang="en-US" dirty="0"/>
              <a:t>Exercises</a:t>
            </a:r>
            <a:endParaRPr lang="en-IN" dirty="0"/>
          </a:p>
        </p:txBody>
      </p:sp>
      <p:sp>
        <p:nvSpPr>
          <p:cNvPr id="3" name="Subtitle 2">
            <a:extLst>
              <a:ext uri="{FF2B5EF4-FFF2-40B4-BE49-F238E27FC236}">
                <a16:creationId xmlns:a16="http://schemas.microsoft.com/office/drawing/2014/main" id="{BA8AE702-7637-1C7F-4A44-D4E13531BAF0}"/>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049499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D72159D-5871-5140-6CDA-9A7150326B1E}"/>
              </a:ext>
            </a:extLst>
          </p:cNvPr>
          <p:cNvSpPr>
            <a:spLocks noGrp="1"/>
          </p:cNvSpPr>
          <p:nvPr>
            <p:ph type="subTitle" idx="1"/>
          </p:nvPr>
        </p:nvSpPr>
        <p:spPr>
          <a:xfrm>
            <a:off x="1154955" y="701040"/>
            <a:ext cx="8825658" cy="5313680"/>
          </a:xfrm>
        </p:spPr>
        <p:txBody>
          <a:bodyPr/>
          <a:lstStyle/>
          <a:p>
            <a:pPr marL="342900" indent="-342900">
              <a:buFont typeface="Wingdings" panose="05000000000000000000" pitchFamily="2" charset="2"/>
              <a:buChar char="Ø"/>
            </a:pPr>
            <a:r>
              <a:rPr lang="en-US" sz="2000" cap="none" dirty="0">
                <a:solidFill>
                  <a:schemeClr val="accent4">
                    <a:lumMod val="60000"/>
                    <a:lumOff val="40000"/>
                  </a:schemeClr>
                </a:solidFill>
              </a:rPr>
              <a:t>Use the </a:t>
            </a:r>
            <a:r>
              <a:rPr lang="en-US" sz="2000" cap="none" dirty="0" err="1">
                <a:solidFill>
                  <a:schemeClr val="accent4">
                    <a:lumMod val="60000"/>
                    <a:lumOff val="40000"/>
                  </a:schemeClr>
                </a:solidFill>
              </a:rPr>
              <a:t>comands</a:t>
            </a:r>
            <a:r>
              <a:rPr lang="en-US" sz="2000" cap="none" dirty="0">
                <a:solidFill>
                  <a:schemeClr val="accent4">
                    <a:lumMod val="60000"/>
                    <a:lumOff val="40000"/>
                  </a:schemeClr>
                </a:solidFill>
              </a:rPr>
              <a:t> cd, </a:t>
            </a:r>
            <a:r>
              <a:rPr lang="en-US" sz="2000" cap="none" dirty="0" err="1">
                <a:solidFill>
                  <a:schemeClr val="accent4">
                    <a:lumMod val="60000"/>
                    <a:lumOff val="40000"/>
                  </a:schemeClr>
                </a:solidFill>
              </a:rPr>
              <a:t>pwd</a:t>
            </a:r>
            <a:r>
              <a:rPr lang="en-US" sz="2000" cap="none" dirty="0">
                <a:solidFill>
                  <a:schemeClr val="accent4">
                    <a:lumMod val="60000"/>
                    <a:lumOff val="40000"/>
                  </a:schemeClr>
                </a:solidFill>
              </a:rPr>
              <a:t> and ls to explore the filesystem.</a:t>
            </a:r>
          </a:p>
          <a:p>
            <a:pPr marL="342900" indent="-342900">
              <a:buFont typeface="Wingdings" panose="05000000000000000000" pitchFamily="2" charset="2"/>
              <a:buChar char="Ø"/>
            </a:pPr>
            <a:endParaRPr lang="en-US" sz="2000" cap="none" dirty="0">
              <a:solidFill>
                <a:schemeClr val="accent4">
                  <a:lumMod val="60000"/>
                  <a:lumOff val="40000"/>
                </a:schemeClr>
              </a:solidFill>
            </a:endParaRPr>
          </a:p>
          <a:p>
            <a:pPr marL="342900" indent="-342900">
              <a:buFont typeface="Wingdings" panose="05000000000000000000" pitchFamily="2" charset="2"/>
              <a:buChar char="Ø"/>
            </a:pPr>
            <a:r>
              <a:rPr lang="en-US" sz="2000" cap="none" dirty="0">
                <a:solidFill>
                  <a:schemeClr val="accent4">
                    <a:lumMod val="60000"/>
                    <a:lumOff val="40000"/>
                  </a:schemeClr>
                </a:solidFill>
              </a:rPr>
              <a:t>• cd &lt;</a:t>
            </a:r>
            <a:r>
              <a:rPr lang="en-US" sz="2000" cap="none" dirty="0" err="1">
                <a:solidFill>
                  <a:schemeClr val="accent4">
                    <a:lumMod val="60000"/>
                    <a:lumOff val="40000"/>
                  </a:schemeClr>
                </a:solidFill>
              </a:rPr>
              <a:t>dir</a:t>
            </a:r>
            <a:r>
              <a:rPr lang="en-US" sz="2000" cap="none" dirty="0">
                <a:solidFill>
                  <a:schemeClr val="accent4">
                    <a:lumMod val="60000"/>
                    <a:lumOff val="40000"/>
                  </a:schemeClr>
                </a:solidFill>
              </a:rPr>
              <a:t>&gt; (change to </a:t>
            </a:r>
            <a:r>
              <a:rPr lang="en-US" sz="2000" cap="none" dirty="0" err="1">
                <a:solidFill>
                  <a:schemeClr val="accent4">
                    <a:lumMod val="60000"/>
                    <a:lumOff val="40000"/>
                  </a:schemeClr>
                </a:solidFill>
              </a:rPr>
              <a:t>dir</a:t>
            </a:r>
            <a:r>
              <a:rPr lang="en-US" sz="2000" cap="none" dirty="0">
                <a:solidFill>
                  <a:schemeClr val="accent4">
                    <a:lumMod val="60000"/>
                    <a:lumOff val="40000"/>
                  </a:schemeClr>
                </a:solidFill>
              </a:rPr>
              <a:t>) </a:t>
            </a:r>
          </a:p>
          <a:p>
            <a:pPr marL="342900" indent="-342900">
              <a:buFont typeface="Wingdings" panose="05000000000000000000" pitchFamily="2" charset="2"/>
              <a:buChar char="Ø"/>
            </a:pPr>
            <a:r>
              <a:rPr lang="en-US" sz="2000" cap="none" dirty="0">
                <a:solidFill>
                  <a:schemeClr val="accent4">
                    <a:lumMod val="60000"/>
                    <a:lumOff val="40000"/>
                  </a:schemeClr>
                </a:solidFill>
              </a:rPr>
              <a:t>• </a:t>
            </a:r>
            <a:r>
              <a:rPr lang="en-US" sz="2000" cap="none" dirty="0" err="1">
                <a:solidFill>
                  <a:schemeClr val="accent4">
                    <a:lumMod val="60000"/>
                    <a:lumOff val="40000"/>
                  </a:schemeClr>
                </a:solidFill>
              </a:rPr>
              <a:t>pwd</a:t>
            </a:r>
            <a:r>
              <a:rPr lang="en-US" sz="2000" cap="none" dirty="0">
                <a:solidFill>
                  <a:schemeClr val="accent4">
                    <a:lumMod val="60000"/>
                    <a:lumOff val="40000"/>
                  </a:schemeClr>
                </a:solidFill>
              </a:rPr>
              <a:t> (print working directory) </a:t>
            </a:r>
          </a:p>
          <a:p>
            <a:pPr marL="342900" indent="-342900">
              <a:buFont typeface="Wingdings" panose="05000000000000000000" pitchFamily="2" charset="2"/>
              <a:buChar char="Ø"/>
            </a:pPr>
            <a:r>
              <a:rPr lang="en-US" sz="2000" cap="none" dirty="0">
                <a:solidFill>
                  <a:schemeClr val="accent4">
                    <a:lumMod val="60000"/>
                    <a:lumOff val="40000"/>
                  </a:schemeClr>
                </a:solidFill>
              </a:rPr>
              <a:t>• ls (list files in current directory) </a:t>
            </a:r>
          </a:p>
          <a:p>
            <a:pPr marL="342900" indent="-342900">
              <a:buFont typeface="Wingdings" panose="05000000000000000000" pitchFamily="2" charset="2"/>
              <a:buChar char="Ø"/>
            </a:pPr>
            <a:r>
              <a:rPr lang="en-US" sz="2000" cap="none" dirty="0">
                <a:solidFill>
                  <a:schemeClr val="accent4">
                    <a:lumMod val="60000"/>
                    <a:lumOff val="40000"/>
                  </a:schemeClr>
                </a:solidFill>
              </a:rPr>
              <a:t>• ls -all (list all properties) </a:t>
            </a:r>
          </a:p>
          <a:p>
            <a:pPr marL="342900" indent="-342900">
              <a:buFont typeface="Wingdings" panose="05000000000000000000" pitchFamily="2" charset="2"/>
              <a:buChar char="Ø"/>
            </a:pPr>
            <a:r>
              <a:rPr lang="en-US" sz="2000" cap="none" dirty="0">
                <a:solidFill>
                  <a:schemeClr val="accent4">
                    <a:lumMod val="60000"/>
                    <a:lumOff val="40000"/>
                  </a:schemeClr>
                </a:solidFill>
              </a:rPr>
              <a:t>• cd . (change to here) </a:t>
            </a:r>
          </a:p>
          <a:p>
            <a:pPr marL="342900" indent="-342900">
              <a:buFont typeface="Wingdings" panose="05000000000000000000" pitchFamily="2" charset="2"/>
              <a:buChar char="Ø"/>
            </a:pPr>
            <a:r>
              <a:rPr lang="en-US" sz="2000" cap="none" dirty="0">
                <a:solidFill>
                  <a:schemeClr val="accent4">
                    <a:lumMod val="60000"/>
                    <a:lumOff val="40000"/>
                  </a:schemeClr>
                </a:solidFill>
              </a:rPr>
              <a:t>• cd .. (change one level down) </a:t>
            </a:r>
          </a:p>
          <a:p>
            <a:pPr marL="342900" indent="-342900">
              <a:buFont typeface="Wingdings" panose="05000000000000000000" pitchFamily="2" charset="2"/>
              <a:buChar char="Ø"/>
            </a:pPr>
            <a:r>
              <a:rPr lang="en-US" sz="2000" cap="none" dirty="0">
                <a:solidFill>
                  <a:schemeClr val="accent4">
                    <a:lumMod val="60000"/>
                    <a:lumOff val="40000"/>
                  </a:schemeClr>
                </a:solidFill>
              </a:rPr>
              <a:t>• cd ~(change to home directory) </a:t>
            </a:r>
          </a:p>
          <a:p>
            <a:pPr marL="342900" indent="-342900">
              <a:buFont typeface="Wingdings" panose="05000000000000000000" pitchFamily="2" charset="2"/>
              <a:buChar char="Ø"/>
            </a:pPr>
            <a:r>
              <a:rPr lang="en-US" sz="2000" cap="none" dirty="0">
                <a:solidFill>
                  <a:schemeClr val="accent4">
                    <a:lumMod val="60000"/>
                    <a:lumOff val="40000"/>
                  </a:schemeClr>
                </a:solidFill>
              </a:rPr>
              <a:t>• cd / (change to the root directory- the equivalent to ”C:” in windows) </a:t>
            </a:r>
          </a:p>
        </p:txBody>
      </p:sp>
    </p:spTree>
    <p:extLst>
      <p:ext uri="{BB962C8B-B14F-4D97-AF65-F5344CB8AC3E}">
        <p14:creationId xmlns:p14="http://schemas.microsoft.com/office/powerpoint/2010/main" val="2627568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AABAF7C-A084-D986-6AB2-7915D653EFFA}"/>
              </a:ext>
            </a:extLst>
          </p:cNvPr>
          <p:cNvSpPr>
            <a:spLocks noGrp="1"/>
          </p:cNvSpPr>
          <p:nvPr>
            <p:ph type="subTitle" idx="1"/>
          </p:nvPr>
        </p:nvSpPr>
        <p:spPr>
          <a:xfrm>
            <a:off x="1114315" y="741680"/>
            <a:ext cx="8825658" cy="5659120"/>
          </a:xfrm>
        </p:spPr>
        <p:txBody>
          <a:bodyPr>
            <a:normAutofit/>
          </a:bodyPr>
          <a:lstStyle/>
          <a:p>
            <a:pPr marL="285750" indent="-285750">
              <a:buFont typeface="Wingdings" panose="05000000000000000000" pitchFamily="2" charset="2"/>
              <a:buChar char="Ø"/>
            </a:pPr>
            <a:r>
              <a:rPr lang="en-US" sz="2000" cap="none" dirty="0">
                <a:solidFill>
                  <a:schemeClr val="accent4">
                    <a:lumMod val="60000"/>
                    <a:lumOff val="40000"/>
                  </a:schemeClr>
                </a:solidFill>
              </a:rPr>
              <a:t>List the files in your home directory. </a:t>
            </a:r>
          </a:p>
          <a:p>
            <a:pPr marL="285750" indent="-285750">
              <a:buFont typeface="Wingdings" panose="05000000000000000000" pitchFamily="2" charset="2"/>
              <a:buChar char="Ø"/>
            </a:pPr>
            <a:r>
              <a:rPr lang="en-US" sz="2000" cap="none" dirty="0">
                <a:solidFill>
                  <a:schemeClr val="accent4">
                    <a:lumMod val="60000"/>
                    <a:lumOff val="40000"/>
                  </a:schemeClr>
                </a:solidFill>
              </a:rPr>
              <a:t>Display detailed information about the files in your current directory</a:t>
            </a:r>
            <a:r>
              <a:rPr lang="en-US" sz="2000" dirty="0">
                <a:solidFill>
                  <a:schemeClr val="accent4">
                    <a:lumMod val="60000"/>
                    <a:lumOff val="40000"/>
                  </a:schemeClr>
                </a:solidFill>
              </a:rPr>
              <a:t>.</a:t>
            </a:r>
          </a:p>
          <a:p>
            <a:pPr marL="285750" indent="-285750">
              <a:buFont typeface="Wingdings" panose="05000000000000000000" pitchFamily="2" charset="2"/>
              <a:buChar char="Ø"/>
            </a:pPr>
            <a:endParaRPr lang="en-US" sz="2000" dirty="0">
              <a:solidFill>
                <a:schemeClr val="accent4">
                  <a:lumMod val="60000"/>
                  <a:lumOff val="40000"/>
                </a:schemeClr>
              </a:solidFill>
            </a:endParaRPr>
          </a:p>
          <a:p>
            <a:pPr marL="285750" indent="-285750">
              <a:buFont typeface="Wingdings" panose="05000000000000000000" pitchFamily="2" charset="2"/>
              <a:buChar char="Ø"/>
            </a:pPr>
            <a:r>
              <a:rPr lang="en-IN" sz="2000" cap="none" dirty="0">
                <a:solidFill>
                  <a:schemeClr val="accent4">
                    <a:lumMod val="60000"/>
                    <a:lumOff val="40000"/>
                  </a:schemeClr>
                </a:solidFill>
              </a:rPr>
              <a:t>Create a new directory</a:t>
            </a:r>
            <a:r>
              <a:rPr lang="en-US" sz="2000" cap="none" dirty="0">
                <a:solidFill>
                  <a:schemeClr val="accent4">
                    <a:lumMod val="60000"/>
                    <a:lumOff val="40000"/>
                  </a:schemeClr>
                </a:solidFill>
              </a:rPr>
              <a:t> and remove it</a:t>
            </a:r>
          </a:p>
          <a:p>
            <a:pPr marL="285750" indent="-285750">
              <a:buFont typeface="Wingdings" panose="05000000000000000000" pitchFamily="2" charset="2"/>
              <a:buChar char="Ø"/>
            </a:pPr>
            <a:r>
              <a:rPr kumimoji="0" lang="en-US" altLang="en-US" sz="2000" b="0" i="0" u="none" strike="noStrike" cap="none" normalizeH="0" baseline="0" dirty="0">
                <a:ln>
                  <a:noFill/>
                </a:ln>
                <a:solidFill>
                  <a:schemeClr val="accent4">
                    <a:lumMod val="60000"/>
                    <a:lumOff val="40000"/>
                  </a:schemeClr>
                </a:solidFill>
                <a:effectLst/>
                <a:latin typeface="Arial" panose="020B0604020202020204" pitchFamily="34" charset="0"/>
              </a:rPr>
              <a:t>Create a new file called file.txt, Open and add contents to it. Display the contents.</a:t>
            </a:r>
            <a:r>
              <a:rPr kumimoji="0" lang="en-US" altLang="en-US" sz="2000" b="0" i="0" u="none" strike="noStrike" cap="none" normalizeH="0" baseline="0" dirty="0">
                <a:ln>
                  <a:noFill/>
                </a:ln>
                <a:solidFill>
                  <a:schemeClr val="accent4">
                    <a:lumMod val="60000"/>
                    <a:lumOff val="40000"/>
                  </a:schemeClr>
                </a:solidFill>
                <a:effectLst/>
              </a:rPr>
              <a:t> </a:t>
            </a:r>
            <a:endParaRPr kumimoji="0" lang="en-US" altLang="en-US" sz="2000" b="0" i="0" u="none" strike="noStrike" cap="none" normalizeH="0" baseline="0" dirty="0">
              <a:ln>
                <a:noFill/>
              </a:ln>
              <a:solidFill>
                <a:schemeClr val="accent4">
                  <a:lumMod val="60000"/>
                  <a:lumOff val="40000"/>
                </a:schemeClr>
              </a:solidFill>
              <a:effectLst/>
              <a:latin typeface="Arial" panose="020B0604020202020204" pitchFamily="34" charset="0"/>
            </a:endParaRPr>
          </a:p>
          <a:p>
            <a:pPr marL="285750" indent="-285750">
              <a:buFont typeface="Wingdings" panose="05000000000000000000" pitchFamily="2" charset="2"/>
              <a:buChar char="Ø"/>
            </a:pPr>
            <a:r>
              <a:rPr lang="en-US" sz="2000" cap="none" dirty="0">
                <a:solidFill>
                  <a:schemeClr val="accent4">
                    <a:lumMod val="60000"/>
                    <a:lumOff val="40000"/>
                  </a:schemeClr>
                </a:solidFill>
              </a:rPr>
              <a:t>Check the permissions of a file. </a:t>
            </a:r>
          </a:p>
          <a:p>
            <a:pPr marL="285750" indent="-285750">
              <a:buFont typeface="Wingdings" panose="05000000000000000000" pitchFamily="2" charset="2"/>
              <a:buChar char="Ø"/>
            </a:pPr>
            <a:r>
              <a:rPr lang="en-US" altLang="en-US" sz="2000" cap="none" dirty="0">
                <a:solidFill>
                  <a:schemeClr val="accent4">
                    <a:lumMod val="60000"/>
                    <a:lumOff val="40000"/>
                  </a:schemeClr>
                </a:solidFill>
              </a:rPr>
              <a:t>Change the file permissions of file.txt so that it is readable, writable, and executable by the owner. </a:t>
            </a:r>
          </a:p>
          <a:p>
            <a:pPr marL="285750" indent="-285750">
              <a:buFont typeface="Wingdings" panose="05000000000000000000" pitchFamily="2" charset="2"/>
              <a:buChar char="Ø"/>
            </a:pPr>
            <a:endParaRPr lang="en-US" sz="2000" cap="none" dirty="0">
              <a:solidFill>
                <a:schemeClr val="accent4">
                  <a:lumMod val="60000"/>
                  <a:lumOff val="40000"/>
                </a:schemeClr>
              </a:solidFill>
            </a:endParaRPr>
          </a:p>
          <a:p>
            <a:pPr marL="285750" indent="-285750">
              <a:buFont typeface="Wingdings" panose="05000000000000000000" pitchFamily="2" charset="2"/>
              <a:buChar char="Ø"/>
            </a:pPr>
            <a:r>
              <a:rPr lang="en-US" sz="2000" cap="none" dirty="0">
                <a:solidFill>
                  <a:schemeClr val="accent4">
                    <a:lumMod val="60000"/>
                    <a:lumOff val="40000"/>
                  </a:schemeClr>
                </a:solidFill>
              </a:rPr>
              <a:t>Copy file.txt to a new file.</a:t>
            </a:r>
          </a:p>
          <a:p>
            <a:pPr marL="285750" indent="-285750">
              <a:buFont typeface="Wingdings" panose="05000000000000000000" pitchFamily="2" charset="2"/>
              <a:buChar char="Ø"/>
            </a:pPr>
            <a:r>
              <a:rPr lang="en-US" sz="2000" cap="none" dirty="0">
                <a:solidFill>
                  <a:schemeClr val="accent4">
                    <a:lumMod val="60000"/>
                    <a:lumOff val="40000"/>
                  </a:schemeClr>
                </a:solidFill>
              </a:rPr>
              <a:t>Move the copied file to a new directory called </a:t>
            </a:r>
            <a:r>
              <a:rPr lang="en-US" sz="2000" cap="none" dirty="0" err="1">
                <a:solidFill>
                  <a:schemeClr val="accent4">
                    <a:lumMod val="60000"/>
                    <a:lumOff val="40000"/>
                  </a:schemeClr>
                </a:solidFill>
              </a:rPr>
              <a:t>mydir</a:t>
            </a:r>
            <a:r>
              <a:rPr lang="en-US" sz="2000" cap="none" dirty="0">
                <a:solidFill>
                  <a:schemeClr val="accent4">
                    <a:lumMod val="60000"/>
                    <a:lumOff val="40000"/>
                  </a:schemeClr>
                </a:solidFill>
              </a:rPr>
              <a:t>.</a:t>
            </a:r>
          </a:p>
          <a:p>
            <a:pPr marL="285750" indent="-285750">
              <a:buFont typeface="Wingdings" panose="05000000000000000000" pitchFamily="2" charset="2"/>
              <a:buChar char="Ø"/>
            </a:pPr>
            <a:r>
              <a:rPr lang="en-US" sz="2000" cap="none" dirty="0">
                <a:solidFill>
                  <a:schemeClr val="accent4">
                    <a:lumMod val="60000"/>
                    <a:lumOff val="40000"/>
                  </a:schemeClr>
                </a:solidFill>
              </a:rPr>
              <a:t>Rename the copied file in the new directory.</a:t>
            </a:r>
          </a:p>
          <a:p>
            <a:pPr marL="285750" indent="-285750">
              <a:buFont typeface="Wingdings" panose="05000000000000000000" pitchFamily="2" charset="2"/>
              <a:buChar char="Ø"/>
            </a:pPr>
            <a:endParaRPr lang="en-IN" sz="2000" cap="none" dirty="0">
              <a:solidFill>
                <a:schemeClr val="accent4">
                  <a:lumMod val="60000"/>
                  <a:lumOff val="40000"/>
                </a:schemeClr>
              </a:solidFill>
            </a:endParaRPr>
          </a:p>
        </p:txBody>
      </p:sp>
    </p:spTree>
    <p:extLst>
      <p:ext uri="{BB962C8B-B14F-4D97-AF65-F5344CB8AC3E}">
        <p14:creationId xmlns:p14="http://schemas.microsoft.com/office/powerpoint/2010/main" val="4272880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05C74-5AAE-0D59-3A1E-3D9ADF7DB63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A8968B5-EA76-59A0-C2C6-5023BFC0EAA4}"/>
              </a:ext>
            </a:extLst>
          </p:cNvPr>
          <p:cNvSpPr>
            <a:spLocks noGrp="1"/>
          </p:cNvSpPr>
          <p:nvPr>
            <p:ph type="subTitle" idx="1"/>
          </p:nvPr>
        </p:nvSpPr>
        <p:spPr>
          <a:xfrm>
            <a:off x="1114315" y="741680"/>
            <a:ext cx="8825658" cy="5659120"/>
          </a:xfrm>
        </p:spPr>
        <p:txBody>
          <a:bodyPr>
            <a:normAutofit/>
          </a:bodyPr>
          <a:lstStyle/>
          <a:p>
            <a:pPr marL="285750" indent="-285750">
              <a:buFont typeface="Wingdings" panose="05000000000000000000" pitchFamily="2" charset="2"/>
              <a:buChar char="Ø"/>
            </a:pPr>
            <a:r>
              <a:rPr lang="en-US" sz="2000" cap="none" dirty="0">
                <a:solidFill>
                  <a:schemeClr val="accent4">
                    <a:lumMod val="60000"/>
                    <a:lumOff val="40000"/>
                  </a:schemeClr>
                </a:solidFill>
              </a:rPr>
              <a:t>Search for a file named file.txt in your home directory.</a:t>
            </a:r>
          </a:p>
          <a:p>
            <a:pPr marL="285750" indent="-285750">
              <a:buFont typeface="Wingdings" panose="05000000000000000000" pitchFamily="2" charset="2"/>
              <a:buChar char="Ø"/>
            </a:pPr>
            <a:r>
              <a:rPr lang="en-US" sz="2000" cap="none" dirty="0">
                <a:solidFill>
                  <a:schemeClr val="accent4">
                    <a:lumMod val="60000"/>
                    <a:lumOff val="40000"/>
                  </a:schemeClr>
                </a:solidFill>
              </a:rPr>
              <a:t>Search for the word "Linux" inside file.txt.</a:t>
            </a:r>
          </a:p>
          <a:p>
            <a:pPr marL="285750" indent="-285750">
              <a:buFont typeface="Wingdings" panose="05000000000000000000" pitchFamily="2" charset="2"/>
              <a:buChar char="Ø"/>
            </a:pPr>
            <a:endParaRPr lang="en-US" sz="2000" cap="none" dirty="0">
              <a:solidFill>
                <a:schemeClr val="accent4">
                  <a:lumMod val="60000"/>
                  <a:lumOff val="40000"/>
                </a:schemeClr>
              </a:solidFill>
            </a:endParaRPr>
          </a:p>
          <a:p>
            <a:pPr marL="285750" indent="-285750">
              <a:buFont typeface="Wingdings" panose="05000000000000000000" pitchFamily="2" charset="2"/>
              <a:buChar char="Ø"/>
            </a:pPr>
            <a:endParaRPr lang="en-US" sz="2000" cap="none" dirty="0">
              <a:solidFill>
                <a:schemeClr val="accent4">
                  <a:lumMod val="60000"/>
                  <a:lumOff val="40000"/>
                </a:schemeClr>
              </a:solidFill>
            </a:endParaRPr>
          </a:p>
          <a:p>
            <a:pPr marL="285750" indent="-285750">
              <a:buFont typeface="Wingdings" panose="05000000000000000000" pitchFamily="2" charset="2"/>
              <a:buChar char="Ø"/>
            </a:pPr>
            <a:r>
              <a:rPr lang="en-US" sz="2000" cap="none" dirty="0">
                <a:solidFill>
                  <a:schemeClr val="accent4">
                    <a:lumMod val="60000"/>
                    <a:lumOff val="40000"/>
                  </a:schemeClr>
                </a:solidFill>
              </a:rPr>
              <a:t>View the system's processes.</a:t>
            </a:r>
          </a:p>
          <a:p>
            <a:pPr marL="285750" indent="-285750">
              <a:buFont typeface="Wingdings" panose="05000000000000000000" pitchFamily="2" charset="2"/>
              <a:buChar char="Ø"/>
            </a:pPr>
            <a:r>
              <a:rPr lang="en-US" sz="2000" cap="none" dirty="0">
                <a:solidFill>
                  <a:schemeClr val="accent4">
                    <a:lumMod val="60000"/>
                    <a:lumOff val="40000"/>
                  </a:schemeClr>
                </a:solidFill>
              </a:rPr>
              <a:t>Check how much disk space is used on your system.</a:t>
            </a:r>
          </a:p>
          <a:p>
            <a:pPr marL="285750" indent="-285750">
              <a:buFont typeface="Wingdings" panose="05000000000000000000" pitchFamily="2" charset="2"/>
              <a:buChar char="Ø"/>
            </a:pPr>
            <a:r>
              <a:rPr lang="en-US" sz="2000" cap="none" dirty="0">
                <a:solidFill>
                  <a:schemeClr val="accent4">
                    <a:lumMod val="60000"/>
                    <a:lumOff val="40000"/>
                  </a:schemeClr>
                </a:solidFill>
              </a:rPr>
              <a:t>Check the available memory on your system.</a:t>
            </a:r>
          </a:p>
          <a:p>
            <a:pPr marL="285750" indent="-285750">
              <a:buFont typeface="Wingdings" panose="05000000000000000000" pitchFamily="2" charset="2"/>
              <a:buChar char="Ø"/>
            </a:pPr>
            <a:endParaRPr lang="en-US" sz="2000" cap="none" dirty="0">
              <a:solidFill>
                <a:schemeClr val="accent4">
                  <a:lumMod val="60000"/>
                  <a:lumOff val="40000"/>
                </a:schemeClr>
              </a:solidFill>
            </a:endParaRPr>
          </a:p>
          <a:p>
            <a:pPr marL="285750" indent="-285750">
              <a:buFont typeface="Wingdings" panose="05000000000000000000" pitchFamily="2" charset="2"/>
              <a:buChar char="Ø"/>
            </a:pPr>
            <a:r>
              <a:rPr lang="en-US" sz="2000" cap="none" dirty="0">
                <a:solidFill>
                  <a:schemeClr val="accent4">
                    <a:lumMod val="60000"/>
                    <a:lumOff val="40000"/>
                  </a:schemeClr>
                </a:solidFill>
              </a:rPr>
              <a:t>Use piping to combine two commands: list all files and search for a specific file type.</a:t>
            </a:r>
          </a:p>
          <a:p>
            <a:pPr marL="285750" indent="-285750">
              <a:buFont typeface="Wingdings" panose="05000000000000000000" pitchFamily="2" charset="2"/>
              <a:buChar char="Ø"/>
            </a:pPr>
            <a:r>
              <a:rPr lang="en-US" sz="2000" cap="none" dirty="0">
                <a:solidFill>
                  <a:schemeClr val="accent4">
                    <a:lumMod val="60000"/>
                    <a:lumOff val="40000"/>
                  </a:schemeClr>
                </a:solidFill>
              </a:rPr>
              <a:t>Redirect the output to a file.</a:t>
            </a:r>
            <a:endParaRPr lang="en-IN" sz="2000" cap="none" dirty="0">
              <a:solidFill>
                <a:schemeClr val="accent4">
                  <a:lumMod val="60000"/>
                  <a:lumOff val="40000"/>
                </a:schemeClr>
              </a:solidFill>
            </a:endParaRPr>
          </a:p>
        </p:txBody>
      </p:sp>
    </p:spTree>
    <p:extLst>
      <p:ext uri="{BB962C8B-B14F-4D97-AF65-F5344CB8AC3E}">
        <p14:creationId xmlns:p14="http://schemas.microsoft.com/office/powerpoint/2010/main" val="2695574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64F61B-653A-1198-84F2-770F5BA28E2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1D5D1D1-658E-6883-28D8-AFBEE1D183F9}"/>
              </a:ext>
            </a:extLst>
          </p:cNvPr>
          <p:cNvSpPr>
            <a:spLocks noGrp="1"/>
          </p:cNvSpPr>
          <p:nvPr>
            <p:ph type="subTitle" idx="1"/>
          </p:nvPr>
        </p:nvSpPr>
        <p:spPr>
          <a:xfrm>
            <a:off x="741680" y="1016000"/>
            <a:ext cx="9926319" cy="5659120"/>
          </a:xfrm>
        </p:spPr>
        <p:txBody>
          <a:bodyPr>
            <a:normAutofit/>
          </a:bodyPr>
          <a:lstStyle/>
          <a:p>
            <a:pPr marL="285750" indent="-285750">
              <a:buFont typeface="Wingdings" panose="05000000000000000000" pitchFamily="2" charset="2"/>
              <a:buChar char="Ø"/>
            </a:pPr>
            <a:r>
              <a:rPr lang="en-US" sz="2000" cap="none" dirty="0">
                <a:solidFill>
                  <a:schemeClr val="accent4">
                    <a:lumMod val="60000"/>
                    <a:lumOff val="40000"/>
                  </a:schemeClr>
                </a:solidFill>
              </a:rPr>
              <a:t>Use piping to combine two commands: list all files and search for a specific file type.</a:t>
            </a:r>
          </a:p>
          <a:p>
            <a:pPr marL="285750" indent="-285750">
              <a:buFont typeface="Wingdings" panose="05000000000000000000" pitchFamily="2" charset="2"/>
              <a:buChar char="Ø"/>
            </a:pPr>
            <a:r>
              <a:rPr lang="en-US" sz="2000" cap="none" dirty="0">
                <a:solidFill>
                  <a:schemeClr val="accent4">
                    <a:lumMod val="60000"/>
                    <a:lumOff val="40000"/>
                  </a:schemeClr>
                </a:solidFill>
              </a:rPr>
              <a:t>Redirect the output to a file.</a:t>
            </a:r>
          </a:p>
          <a:p>
            <a:pPr marL="285750" indent="-285750">
              <a:buFont typeface="Wingdings" panose="05000000000000000000" pitchFamily="2" charset="2"/>
              <a:buChar char="Ø"/>
            </a:pPr>
            <a:endParaRPr lang="en-US" sz="2000" cap="none" dirty="0">
              <a:solidFill>
                <a:schemeClr val="accent4">
                  <a:lumMod val="60000"/>
                  <a:lumOff val="40000"/>
                </a:schemeClr>
              </a:solidFill>
            </a:endParaRPr>
          </a:p>
          <a:p>
            <a:pPr marL="285750" indent="-285750">
              <a:buFont typeface="Wingdings" panose="05000000000000000000" pitchFamily="2" charset="2"/>
              <a:buChar char="Ø"/>
            </a:pPr>
            <a:r>
              <a:rPr lang="en-US" sz="2000" cap="none" dirty="0">
                <a:solidFill>
                  <a:schemeClr val="accent4">
                    <a:lumMod val="60000"/>
                    <a:lumOff val="40000"/>
                  </a:schemeClr>
                </a:solidFill>
              </a:rPr>
              <a:t>List the processes running on your system.</a:t>
            </a:r>
          </a:p>
          <a:p>
            <a:pPr marL="285750" indent="-285750">
              <a:buFont typeface="Wingdings" panose="05000000000000000000" pitchFamily="2" charset="2"/>
              <a:buChar char="Ø"/>
            </a:pPr>
            <a:r>
              <a:rPr lang="en-US" sz="2000" cap="none" dirty="0">
                <a:solidFill>
                  <a:schemeClr val="accent4">
                    <a:lumMod val="60000"/>
                    <a:lumOff val="40000"/>
                  </a:schemeClr>
                </a:solidFill>
              </a:rPr>
              <a:t>Terminate a running process by its process ID (PID).</a:t>
            </a:r>
          </a:p>
          <a:p>
            <a:pPr marL="285750" indent="-285750">
              <a:buFont typeface="Wingdings" panose="05000000000000000000" pitchFamily="2" charset="2"/>
              <a:buChar char="Ø"/>
            </a:pPr>
            <a:endParaRPr lang="en-US" sz="2000" cap="none" dirty="0">
              <a:solidFill>
                <a:schemeClr val="accent4">
                  <a:lumMod val="60000"/>
                  <a:lumOff val="40000"/>
                </a:schemeClr>
              </a:solidFill>
            </a:endParaRPr>
          </a:p>
          <a:p>
            <a:pPr marL="285750" indent="-285750">
              <a:buFont typeface="Wingdings" panose="05000000000000000000" pitchFamily="2" charset="2"/>
              <a:buChar char="Ø"/>
            </a:pPr>
            <a:r>
              <a:rPr lang="en-US" sz="2000" cap="none" dirty="0">
                <a:solidFill>
                  <a:schemeClr val="accent4">
                    <a:lumMod val="60000"/>
                    <a:lumOff val="40000"/>
                  </a:schemeClr>
                </a:solidFill>
              </a:rPr>
              <a:t>View the current network configuration, including IP addresses and network interfaces.</a:t>
            </a:r>
          </a:p>
          <a:p>
            <a:pPr marL="285750" indent="-285750">
              <a:buFont typeface="Wingdings" panose="05000000000000000000" pitchFamily="2" charset="2"/>
              <a:buChar char="Ø"/>
            </a:pPr>
            <a:r>
              <a:rPr lang="en-US" sz="2000" cap="none" dirty="0">
                <a:solidFill>
                  <a:schemeClr val="accent4">
                    <a:lumMod val="60000"/>
                    <a:lumOff val="40000"/>
                  </a:schemeClr>
                </a:solidFill>
              </a:rPr>
              <a:t>Use </a:t>
            </a:r>
            <a:r>
              <a:rPr lang="en-US" sz="2000" cap="none" dirty="0" err="1">
                <a:solidFill>
                  <a:schemeClr val="accent4">
                    <a:lumMod val="60000"/>
                    <a:lumOff val="40000"/>
                  </a:schemeClr>
                </a:solidFill>
              </a:rPr>
              <a:t>ip</a:t>
            </a:r>
            <a:r>
              <a:rPr lang="en-US" sz="2000" cap="none" dirty="0">
                <a:solidFill>
                  <a:schemeClr val="accent4">
                    <a:lumMod val="60000"/>
                    <a:lumOff val="40000"/>
                  </a:schemeClr>
                </a:solidFill>
              </a:rPr>
              <a:t> a or </a:t>
            </a:r>
            <a:r>
              <a:rPr lang="en-US" sz="2000" cap="none" dirty="0" err="1">
                <a:solidFill>
                  <a:schemeClr val="accent4">
                    <a:lumMod val="60000"/>
                    <a:lumOff val="40000"/>
                  </a:schemeClr>
                </a:solidFill>
              </a:rPr>
              <a:t>ifconfig</a:t>
            </a:r>
            <a:r>
              <a:rPr lang="en-US" sz="2000" cap="none" dirty="0">
                <a:solidFill>
                  <a:schemeClr val="accent4">
                    <a:lumMod val="60000"/>
                    <a:lumOff val="40000"/>
                  </a:schemeClr>
                </a:solidFill>
              </a:rPr>
              <a:t> (if available) to display the network interfaces and their IP addresses.</a:t>
            </a:r>
            <a:endParaRPr lang="en-IN" sz="2000" cap="none" dirty="0">
              <a:solidFill>
                <a:schemeClr val="accent4">
                  <a:lumMod val="60000"/>
                  <a:lumOff val="40000"/>
                </a:schemeClr>
              </a:solidFill>
            </a:endParaRPr>
          </a:p>
        </p:txBody>
      </p:sp>
    </p:spTree>
    <p:extLst>
      <p:ext uri="{BB962C8B-B14F-4D97-AF65-F5344CB8AC3E}">
        <p14:creationId xmlns:p14="http://schemas.microsoft.com/office/powerpoint/2010/main" val="35274526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8670B-9C02-BAA6-5B28-240F80E03B4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54F6386-D0B9-38C2-CCA0-D6CD2020C6A2}"/>
              </a:ext>
            </a:extLst>
          </p:cNvPr>
          <p:cNvSpPr>
            <a:spLocks noGrp="1"/>
          </p:cNvSpPr>
          <p:nvPr>
            <p:ph type="subTitle" idx="1"/>
          </p:nvPr>
        </p:nvSpPr>
        <p:spPr>
          <a:xfrm>
            <a:off x="822960" y="1239520"/>
            <a:ext cx="9926319" cy="4775200"/>
          </a:xfrm>
        </p:spPr>
        <p:txBody>
          <a:bodyPr>
            <a:normAutofit/>
          </a:bodyPr>
          <a:lstStyle/>
          <a:p>
            <a:pPr marL="285750" indent="-285750">
              <a:buFont typeface="Wingdings" panose="05000000000000000000" pitchFamily="2" charset="2"/>
              <a:buChar char="Ø"/>
            </a:pPr>
            <a:r>
              <a:rPr lang="en-US" sz="2000" cap="none" dirty="0">
                <a:solidFill>
                  <a:schemeClr val="accent4">
                    <a:lumMod val="60000"/>
                    <a:lumOff val="40000"/>
                  </a:schemeClr>
                </a:solidFill>
              </a:rPr>
              <a:t>View the current network configuration, including IP addresses and network interfaces.</a:t>
            </a:r>
          </a:p>
          <a:p>
            <a:pPr marL="285750" indent="-285750">
              <a:buFont typeface="Wingdings" panose="05000000000000000000" pitchFamily="2" charset="2"/>
              <a:buChar char="Ø"/>
            </a:pPr>
            <a:endParaRPr lang="en-US" sz="2000" cap="none" dirty="0">
              <a:solidFill>
                <a:schemeClr val="accent4">
                  <a:lumMod val="60000"/>
                  <a:lumOff val="40000"/>
                </a:schemeClr>
              </a:solidFill>
            </a:endParaRPr>
          </a:p>
          <a:p>
            <a:pPr marL="285750" indent="-285750">
              <a:buFont typeface="Wingdings" panose="05000000000000000000" pitchFamily="2" charset="2"/>
              <a:buChar char="Ø"/>
            </a:pPr>
            <a:r>
              <a:rPr lang="en-US" sz="2000" cap="none" dirty="0">
                <a:solidFill>
                  <a:schemeClr val="accent4">
                    <a:lumMod val="60000"/>
                    <a:lumOff val="40000"/>
                  </a:schemeClr>
                </a:solidFill>
              </a:rPr>
              <a:t>Check the network connectivity to a remote host (e.g., Google’s DNS server or a website).</a:t>
            </a:r>
          </a:p>
          <a:p>
            <a:pPr marL="285750" indent="-285750">
              <a:buFont typeface="Wingdings" panose="05000000000000000000" pitchFamily="2" charset="2"/>
              <a:buChar char="Ø"/>
            </a:pPr>
            <a:endParaRPr lang="en-US" sz="2000" cap="none" dirty="0">
              <a:solidFill>
                <a:schemeClr val="accent4">
                  <a:lumMod val="60000"/>
                  <a:lumOff val="40000"/>
                </a:schemeClr>
              </a:solidFill>
            </a:endParaRPr>
          </a:p>
          <a:p>
            <a:pPr marL="285750" indent="-285750">
              <a:buFont typeface="Wingdings" panose="05000000000000000000" pitchFamily="2" charset="2"/>
              <a:buChar char="Ø"/>
            </a:pPr>
            <a:r>
              <a:rPr lang="en-US" sz="2000" cap="none" dirty="0">
                <a:solidFill>
                  <a:schemeClr val="accent4">
                    <a:lumMod val="60000"/>
                    <a:lumOff val="40000"/>
                  </a:schemeClr>
                </a:solidFill>
              </a:rPr>
              <a:t>Use the traceroute command to trace the route to a remote host.</a:t>
            </a:r>
          </a:p>
          <a:p>
            <a:pPr marL="285750" indent="-285750">
              <a:buFont typeface="Wingdings" panose="05000000000000000000" pitchFamily="2" charset="2"/>
              <a:buChar char="Ø"/>
            </a:pPr>
            <a:endParaRPr lang="en-US" sz="2000" cap="none" dirty="0">
              <a:solidFill>
                <a:schemeClr val="accent4">
                  <a:lumMod val="60000"/>
                  <a:lumOff val="40000"/>
                </a:schemeClr>
              </a:solidFill>
            </a:endParaRPr>
          </a:p>
          <a:p>
            <a:pPr marL="285750" indent="-285750">
              <a:buFont typeface="Wingdings" panose="05000000000000000000" pitchFamily="2" charset="2"/>
              <a:buChar char="Ø"/>
            </a:pPr>
            <a:r>
              <a:rPr lang="en-US" sz="2000" cap="none" dirty="0">
                <a:solidFill>
                  <a:schemeClr val="accent4">
                    <a:lumMod val="60000"/>
                    <a:lumOff val="40000"/>
                  </a:schemeClr>
                </a:solidFill>
              </a:rPr>
              <a:t>View the list of active network connections and their associated processes.</a:t>
            </a:r>
          </a:p>
        </p:txBody>
      </p:sp>
    </p:spTree>
    <p:extLst>
      <p:ext uri="{BB962C8B-B14F-4D97-AF65-F5344CB8AC3E}">
        <p14:creationId xmlns:p14="http://schemas.microsoft.com/office/powerpoint/2010/main" val="10421992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3C367-7E35-807B-3617-5844F7B6F874}"/>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7156A048-6B8B-125E-9173-6E93433C09FB}"/>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22602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EDF52-E167-6F6C-8F96-B08D491E87A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2F95CE7D-1ADC-0F77-B740-0148695F166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05526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1798F-5236-AC84-EB33-1555FAC45118}"/>
              </a:ext>
            </a:extLst>
          </p:cNvPr>
          <p:cNvSpPr>
            <a:spLocks noGrp="1"/>
          </p:cNvSpPr>
          <p:nvPr>
            <p:ph type="ctrTitle"/>
          </p:nvPr>
        </p:nvSpPr>
        <p:spPr>
          <a:xfrm>
            <a:off x="8382055" y="1241266"/>
            <a:ext cx="3161016" cy="3153753"/>
          </a:xfrm>
        </p:spPr>
        <p:txBody>
          <a:bodyPr>
            <a:normAutofit/>
          </a:bodyPr>
          <a:lstStyle/>
          <a:p>
            <a:r>
              <a:rPr lang="en-IN" dirty="0">
                <a:solidFill>
                  <a:srgbClr val="EBEBEB"/>
                </a:solidFill>
              </a:rPr>
              <a:t>Linux Kernel</a:t>
            </a:r>
          </a:p>
        </p:txBody>
      </p:sp>
      <p:grpSp>
        <p:nvGrpSpPr>
          <p:cNvPr id="1031" name="Group 1030">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032" name="Rectangle 1031">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033"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034"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grpSp>
      <p:pic>
        <p:nvPicPr>
          <p:cNvPr id="1026" name="Picture 2" descr="Linux Kernel Layout showing interaction of kernal with applications and OS">
            <a:extLst>
              <a:ext uri="{FF2B5EF4-FFF2-40B4-BE49-F238E27FC236}">
                <a16:creationId xmlns:a16="http://schemas.microsoft.com/office/drawing/2014/main" id="{63372B39-3B99-D3E2-E257-13DB111CF2C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09763" y="1181941"/>
            <a:ext cx="6443180" cy="449411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10DB0A3-D2D7-610A-E608-62EF1DCEEC5C}"/>
              </a:ext>
            </a:extLst>
          </p:cNvPr>
          <p:cNvSpPr txBox="1"/>
          <p:nvPr/>
        </p:nvSpPr>
        <p:spPr>
          <a:xfrm>
            <a:off x="8181022" y="4712911"/>
            <a:ext cx="3362049" cy="1077218"/>
          </a:xfrm>
          <a:prstGeom prst="rect">
            <a:avLst/>
          </a:prstGeom>
          <a:noFill/>
        </p:spPr>
        <p:txBody>
          <a:bodyPr wrap="square">
            <a:spAutoFit/>
          </a:bodyPr>
          <a:lstStyle/>
          <a:p>
            <a:r>
              <a:rPr lang="en-IN" sz="1600" b="0" i="0" dirty="0">
                <a:solidFill>
                  <a:schemeClr val="accent4">
                    <a:lumMod val="60000"/>
                    <a:lumOff val="40000"/>
                  </a:schemeClr>
                </a:solidFill>
                <a:effectLst/>
                <a:latin typeface="+mj-lt"/>
              </a:rPr>
              <a:t> loads into memory first when an operating system starts and remains there until the system shuts down</a:t>
            </a:r>
            <a:endParaRPr lang="en-IN" sz="1600" dirty="0">
              <a:solidFill>
                <a:schemeClr val="accent4">
                  <a:lumMod val="60000"/>
                  <a:lumOff val="40000"/>
                </a:schemeClr>
              </a:solidFill>
              <a:latin typeface="+mj-lt"/>
            </a:endParaRPr>
          </a:p>
        </p:txBody>
      </p:sp>
    </p:spTree>
    <p:extLst>
      <p:ext uri="{BB962C8B-B14F-4D97-AF65-F5344CB8AC3E}">
        <p14:creationId xmlns:p14="http://schemas.microsoft.com/office/powerpoint/2010/main" val="2077698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2AC4A-2BB0-A8D5-BFF8-A3ED1F1D1596}"/>
              </a:ext>
            </a:extLst>
          </p:cNvPr>
          <p:cNvSpPr>
            <a:spLocks noGrp="1"/>
          </p:cNvSpPr>
          <p:nvPr>
            <p:ph type="ctrTitle"/>
          </p:nvPr>
        </p:nvSpPr>
        <p:spPr>
          <a:xfrm>
            <a:off x="1154955" y="1377357"/>
            <a:ext cx="8825658" cy="1082379"/>
          </a:xfrm>
        </p:spPr>
        <p:txBody>
          <a:bodyPr/>
          <a:lstStyle/>
          <a:p>
            <a:r>
              <a:rPr lang="en-IN" dirty="0"/>
              <a:t>Linux Distribution</a:t>
            </a:r>
          </a:p>
        </p:txBody>
      </p:sp>
      <p:sp>
        <p:nvSpPr>
          <p:cNvPr id="3" name="Subtitle 2">
            <a:extLst>
              <a:ext uri="{FF2B5EF4-FFF2-40B4-BE49-F238E27FC236}">
                <a16:creationId xmlns:a16="http://schemas.microsoft.com/office/drawing/2014/main" id="{DDC9A3A6-3902-4D4C-B8C2-4C4892E4C049}"/>
              </a:ext>
            </a:extLst>
          </p:cNvPr>
          <p:cNvSpPr>
            <a:spLocks noGrp="1"/>
          </p:cNvSpPr>
          <p:nvPr>
            <p:ph type="subTitle" idx="1"/>
          </p:nvPr>
        </p:nvSpPr>
        <p:spPr>
          <a:xfrm>
            <a:off x="1154955" y="2877313"/>
            <a:ext cx="8825658" cy="2603330"/>
          </a:xfrm>
        </p:spPr>
        <p:txBody>
          <a:bodyPr>
            <a:normAutofit/>
          </a:bodyPr>
          <a:lstStyle/>
          <a:p>
            <a:r>
              <a:rPr lang="en-IN" sz="2000" cap="none" dirty="0">
                <a:solidFill>
                  <a:schemeClr val="accent4">
                    <a:lumMod val="60000"/>
                    <a:lumOff val="40000"/>
                  </a:schemeClr>
                </a:solidFill>
              </a:rPr>
              <a:t>Reuse kernel and create a new distribution</a:t>
            </a:r>
          </a:p>
          <a:p>
            <a:r>
              <a:rPr lang="en-IN" sz="2000" cap="none" dirty="0">
                <a:solidFill>
                  <a:schemeClr val="accent4">
                    <a:lumMod val="60000"/>
                    <a:lumOff val="40000"/>
                  </a:schemeClr>
                </a:solidFill>
              </a:rPr>
              <a:t>Popular</a:t>
            </a:r>
          </a:p>
          <a:p>
            <a:pPr marL="285750" indent="-285750">
              <a:buFont typeface="Arial" panose="020B0604020202020204" pitchFamily="34" charset="0"/>
              <a:buChar char="•"/>
            </a:pPr>
            <a:r>
              <a:rPr lang="en-IN" sz="2000" cap="none" dirty="0">
                <a:solidFill>
                  <a:schemeClr val="accent4">
                    <a:lumMod val="60000"/>
                    <a:lumOff val="40000"/>
                  </a:schemeClr>
                </a:solidFill>
              </a:rPr>
              <a:t>Ubuntu</a:t>
            </a:r>
          </a:p>
          <a:p>
            <a:pPr marL="285750" indent="-285750">
              <a:buFont typeface="Arial" panose="020B0604020202020204" pitchFamily="34" charset="0"/>
              <a:buChar char="•"/>
            </a:pPr>
            <a:r>
              <a:rPr lang="en-IN" sz="2000" cap="none" dirty="0">
                <a:solidFill>
                  <a:schemeClr val="accent4">
                    <a:lumMod val="60000"/>
                    <a:lumOff val="40000"/>
                  </a:schemeClr>
                </a:solidFill>
              </a:rPr>
              <a:t>Centos / </a:t>
            </a:r>
            <a:r>
              <a:rPr lang="en-IN" sz="2000" cap="none" dirty="0" err="1">
                <a:solidFill>
                  <a:schemeClr val="accent4">
                    <a:lumMod val="60000"/>
                    <a:lumOff val="40000"/>
                  </a:schemeClr>
                </a:solidFill>
              </a:rPr>
              <a:t>redhat</a:t>
            </a:r>
            <a:endParaRPr lang="en-IN" sz="2000" cap="none" dirty="0">
              <a:solidFill>
                <a:schemeClr val="accent4">
                  <a:lumMod val="60000"/>
                  <a:lumOff val="40000"/>
                </a:schemeClr>
              </a:solidFill>
            </a:endParaRPr>
          </a:p>
          <a:p>
            <a:pPr marL="285750" indent="-285750">
              <a:buFont typeface="Arial" panose="020B0604020202020204" pitchFamily="34" charset="0"/>
              <a:buChar char="•"/>
            </a:pPr>
            <a:r>
              <a:rPr lang="en-IN" sz="2000" cap="none" dirty="0">
                <a:solidFill>
                  <a:schemeClr val="accent4">
                    <a:lumMod val="60000"/>
                    <a:lumOff val="40000"/>
                  </a:schemeClr>
                </a:solidFill>
              </a:rPr>
              <a:t>Fedora</a:t>
            </a:r>
          </a:p>
        </p:txBody>
      </p:sp>
    </p:spTree>
    <p:extLst>
      <p:ext uri="{BB962C8B-B14F-4D97-AF65-F5344CB8AC3E}">
        <p14:creationId xmlns:p14="http://schemas.microsoft.com/office/powerpoint/2010/main" val="3945686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B425D-4281-A5E1-CF95-E6797699D2D1}"/>
              </a:ext>
            </a:extLst>
          </p:cNvPr>
          <p:cNvSpPr>
            <a:spLocks noGrp="1"/>
          </p:cNvSpPr>
          <p:nvPr>
            <p:ph type="ctrTitle"/>
          </p:nvPr>
        </p:nvSpPr>
        <p:spPr>
          <a:xfrm>
            <a:off x="8382055" y="1241266"/>
            <a:ext cx="3161016" cy="3153753"/>
          </a:xfrm>
        </p:spPr>
        <p:txBody>
          <a:bodyPr>
            <a:normAutofit/>
          </a:bodyPr>
          <a:lstStyle/>
          <a:p>
            <a:r>
              <a:rPr lang="en-IN">
                <a:solidFill>
                  <a:srgbClr val="EBEBEB"/>
                </a:solidFill>
              </a:rPr>
              <a:t>Shell</a:t>
            </a:r>
          </a:p>
        </p:txBody>
      </p:sp>
      <p:sp>
        <p:nvSpPr>
          <p:cNvPr id="3" name="Subtitle 2">
            <a:extLst>
              <a:ext uri="{FF2B5EF4-FFF2-40B4-BE49-F238E27FC236}">
                <a16:creationId xmlns:a16="http://schemas.microsoft.com/office/drawing/2014/main" id="{30A532A4-F6D2-D96F-53D2-2FEEEA302AF5}"/>
              </a:ext>
            </a:extLst>
          </p:cNvPr>
          <p:cNvSpPr>
            <a:spLocks noGrp="1"/>
          </p:cNvSpPr>
          <p:nvPr>
            <p:ph type="subTitle" idx="1"/>
          </p:nvPr>
        </p:nvSpPr>
        <p:spPr>
          <a:xfrm>
            <a:off x="8382055" y="4591665"/>
            <a:ext cx="3161016" cy="1622322"/>
          </a:xfrm>
        </p:spPr>
        <p:txBody>
          <a:bodyPr>
            <a:normAutofit/>
          </a:bodyPr>
          <a:lstStyle/>
          <a:p>
            <a:endParaRPr lang="en-IN" dirty="0"/>
          </a:p>
        </p:txBody>
      </p:sp>
      <p:grpSp>
        <p:nvGrpSpPr>
          <p:cNvPr id="10" name="Group 9">
            <a:extLst>
              <a:ext uri="{FF2B5EF4-FFF2-40B4-BE49-F238E27FC236}">
                <a16:creationId xmlns:a16="http://schemas.microsoft.com/office/drawing/2014/main" id="{25A657F0-42F3-40D3-BC75-7DA1F5C6A22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11" name="Rectangle 10">
              <a:extLst>
                <a:ext uri="{FF2B5EF4-FFF2-40B4-BE49-F238E27FC236}">
                  <a16:creationId xmlns:a16="http://schemas.microsoft.com/office/drawing/2014/main" id="{2E94FF68-7A60-47B7-AB98-1674FC7F2D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Freeform 5">
              <a:extLst>
                <a:ext uri="{FF2B5EF4-FFF2-40B4-BE49-F238E27FC236}">
                  <a16:creationId xmlns:a16="http://schemas.microsoft.com/office/drawing/2014/main" id="{42B4F8D7-4E9C-45EF-9072-1AF32CEF71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3" name="Freeform 5">
              <a:extLst>
                <a:ext uri="{FF2B5EF4-FFF2-40B4-BE49-F238E27FC236}">
                  <a16:creationId xmlns:a16="http://schemas.microsoft.com/office/drawing/2014/main" id="{3ECBDDDB-593C-40F0-8E80-AA75798EE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grpSp>
      <p:pic>
        <p:nvPicPr>
          <p:cNvPr id="5" name="Picture 4">
            <a:extLst>
              <a:ext uri="{FF2B5EF4-FFF2-40B4-BE49-F238E27FC236}">
                <a16:creationId xmlns:a16="http://schemas.microsoft.com/office/drawing/2014/main" id="{D8171BE0-988E-CA96-307C-295281F2E2E1}"/>
              </a:ext>
            </a:extLst>
          </p:cNvPr>
          <p:cNvPicPr>
            <a:picLocks noChangeAspect="1"/>
          </p:cNvPicPr>
          <p:nvPr/>
        </p:nvPicPr>
        <p:blipFill>
          <a:blip r:embed="rId2"/>
          <a:stretch>
            <a:fillRect/>
          </a:stretch>
        </p:blipFill>
        <p:spPr>
          <a:xfrm>
            <a:off x="261150" y="1241267"/>
            <a:ext cx="7516019" cy="4039860"/>
          </a:xfrm>
          <a:prstGeom prst="rect">
            <a:avLst/>
          </a:prstGeom>
        </p:spPr>
      </p:pic>
    </p:spTree>
    <p:extLst>
      <p:ext uri="{BB962C8B-B14F-4D97-AF65-F5344CB8AC3E}">
        <p14:creationId xmlns:p14="http://schemas.microsoft.com/office/powerpoint/2010/main" val="3457435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A5F3A-AF49-DEFF-CEAE-57E8F8FE32F9}"/>
              </a:ext>
            </a:extLst>
          </p:cNvPr>
          <p:cNvSpPr>
            <a:spLocks noGrp="1"/>
          </p:cNvSpPr>
          <p:nvPr>
            <p:ph type="ctrTitle"/>
          </p:nvPr>
        </p:nvSpPr>
        <p:spPr>
          <a:xfrm>
            <a:off x="5695061" y="1241266"/>
            <a:ext cx="5428551" cy="3153753"/>
          </a:xfrm>
        </p:spPr>
        <p:txBody>
          <a:bodyPr>
            <a:normAutofit/>
          </a:bodyPr>
          <a:lstStyle/>
          <a:p>
            <a:r>
              <a:rPr lang="en-IN" dirty="0">
                <a:solidFill>
                  <a:srgbClr val="EBEBEB"/>
                </a:solidFill>
              </a:rPr>
              <a:t>Linux </a:t>
            </a:r>
            <a:r>
              <a:rPr lang="en-IN" dirty="0" err="1">
                <a:solidFill>
                  <a:srgbClr val="EBEBEB"/>
                </a:solidFill>
              </a:rPr>
              <a:t>FileSystem</a:t>
            </a:r>
            <a:endParaRPr lang="en-IN" dirty="0">
              <a:solidFill>
                <a:srgbClr val="EBEBEB"/>
              </a:solidFill>
            </a:endParaRPr>
          </a:p>
        </p:txBody>
      </p:sp>
      <p:sp>
        <p:nvSpPr>
          <p:cNvPr id="3" name="Subtitle 2">
            <a:extLst>
              <a:ext uri="{FF2B5EF4-FFF2-40B4-BE49-F238E27FC236}">
                <a16:creationId xmlns:a16="http://schemas.microsoft.com/office/drawing/2014/main" id="{1E43D0C2-8938-B653-A3E6-B1A5B48B98B6}"/>
              </a:ext>
            </a:extLst>
          </p:cNvPr>
          <p:cNvSpPr>
            <a:spLocks noGrp="1"/>
          </p:cNvSpPr>
          <p:nvPr>
            <p:ph type="subTitle" idx="1"/>
          </p:nvPr>
        </p:nvSpPr>
        <p:spPr>
          <a:xfrm>
            <a:off x="5695061" y="4591665"/>
            <a:ext cx="5428551" cy="1622322"/>
          </a:xfrm>
        </p:spPr>
        <p:txBody>
          <a:bodyPr>
            <a:normAutofit/>
          </a:bodyPr>
          <a:lstStyle/>
          <a:p>
            <a:endParaRPr lang="en-IN"/>
          </a:p>
        </p:txBody>
      </p:sp>
      <p:grpSp>
        <p:nvGrpSpPr>
          <p:cNvPr id="9" name="Group 8">
            <a:extLst>
              <a:ext uri="{FF2B5EF4-FFF2-40B4-BE49-F238E27FC236}">
                <a16:creationId xmlns:a16="http://schemas.microsoft.com/office/drawing/2014/main" id="{F41F5BDA-0140-462B-933C-538752EEAD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23335" y="396836"/>
            <a:ext cx="4992157" cy="6058999"/>
            <a:chOff x="6776508" y="396836"/>
            <a:chExt cx="4992157" cy="6058999"/>
          </a:xfrm>
        </p:grpSpPr>
        <p:sp>
          <p:nvSpPr>
            <p:cNvPr id="10" name="Rectangle 9">
              <a:extLst>
                <a:ext uri="{FF2B5EF4-FFF2-40B4-BE49-F238E27FC236}">
                  <a16:creationId xmlns:a16="http://schemas.microsoft.com/office/drawing/2014/main" id="{28AE763C-C631-453B-A3A7-09499D0DB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 name="Freeform 5">
              <a:extLst>
                <a:ext uri="{FF2B5EF4-FFF2-40B4-BE49-F238E27FC236}">
                  <a16:creationId xmlns:a16="http://schemas.microsoft.com/office/drawing/2014/main" id="{C0C2E541-1E75-440D-A59A-C2B3AB867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4436158"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12" name="Freeform 5">
              <a:extLst>
                <a:ext uri="{FF2B5EF4-FFF2-40B4-BE49-F238E27FC236}">
                  <a16:creationId xmlns:a16="http://schemas.microsoft.com/office/drawing/2014/main" id="{481FF14D-53DC-4EA3-8425-26F1B0F08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5347266"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grpSp>
      <p:pic>
        <p:nvPicPr>
          <p:cNvPr id="4" name="Picture 3">
            <a:extLst>
              <a:ext uri="{FF2B5EF4-FFF2-40B4-BE49-F238E27FC236}">
                <a16:creationId xmlns:a16="http://schemas.microsoft.com/office/drawing/2014/main" id="{208634CB-2768-4BC4-5F8E-CEDFCCB159D9}"/>
              </a:ext>
            </a:extLst>
          </p:cNvPr>
          <p:cNvPicPr>
            <a:picLocks noChangeAspect="1"/>
          </p:cNvPicPr>
          <p:nvPr/>
        </p:nvPicPr>
        <p:blipFill>
          <a:blip r:embed="rId2"/>
          <a:stretch>
            <a:fillRect/>
          </a:stretch>
        </p:blipFill>
        <p:spPr>
          <a:xfrm>
            <a:off x="102637" y="1200598"/>
            <a:ext cx="4864067" cy="4584382"/>
          </a:xfrm>
          <a:prstGeom prst="rect">
            <a:avLst/>
          </a:prstGeom>
        </p:spPr>
      </p:pic>
    </p:spTree>
    <p:extLst>
      <p:ext uri="{BB962C8B-B14F-4D97-AF65-F5344CB8AC3E}">
        <p14:creationId xmlns:p14="http://schemas.microsoft.com/office/powerpoint/2010/main" val="537752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21BA-559A-597D-A84D-EA766DC52B10}"/>
              </a:ext>
            </a:extLst>
          </p:cNvPr>
          <p:cNvSpPr>
            <a:spLocks noGrp="1"/>
          </p:cNvSpPr>
          <p:nvPr>
            <p:ph type="ctrTitle"/>
          </p:nvPr>
        </p:nvSpPr>
        <p:spPr>
          <a:xfrm>
            <a:off x="8382055" y="1241266"/>
            <a:ext cx="3161016" cy="3153753"/>
          </a:xfrm>
        </p:spPr>
        <p:txBody>
          <a:bodyPr>
            <a:normAutofit/>
          </a:bodyPr>
          <a:lstStyle/>
          <a:p>
            <a:pPr>
              <a:lnSpc>
                <a:spcPct val="90000"/>
              </a:lnSpc>
            </a:pPr>
            <a:r>
              <a:rPr lang="en-IN" sz="5000"/>
              <a:t>File System Hierarchy</a:t>
            </a:r>
          </a:p>
        </p:txBody>
      </p:sp>
      <p:sp>
        <p:nvSpPr>
          <p:cNvPr id="3" name="Subtitle 2">
            <a:extLst>
              <a:ext uri="{FF2B5EF4-FFF2-40B4-BE49-F238E27FC236}">
                <a16:creationId xmlns:a16="http://schemas.microsoft.com/office/drawing/2014/main" id="{590DB7A1-4446-28B1-09E8-30608BFD4F98}"/>
              </a:ext>
            </a:extLst>
          </p:cNvPr>
          <p:cNvSpPr>
            <a:spLocks noGrp="1"/>
          </p:cNvSpPr>
          <p:nvPr>
            <p:ph type="subTitle" idx="1"/>
          </p:nvPr>
        </p:nvSpPr>
        <p:spPr>
          <a:xfrm>
            <a:off x="8382055" y="4591665"/>
            <a:ext cx="3161016" cy="1113804"/>
          </a:xfrm>
        </p:spPr>
        <p:txBody>
          <a:bodyPr>
            <a:normAutofit/>
          </a:bodyPr>
          <a:lstStyle/>
          <a:p>
            <a:r>
              <a:rPr lang="en-IN" dirty="0"/>
              <a:t>/ Root Directory</a:t>
            </a:r>
            <a:endParaRPr lang="en-IN"/>
          </a:p>
          <a:p>
            <a:endParaRPr lang="en-IN"/>
          </a:p>
        </p:txBody>
      </p:sp>
      <p:grpSp>
        <p:nvGrpSpPr>
          <p:cNvPr id="2082" name="Group 2081">
            <a:extLst>
              <a:ext uri="{FF2B5EF4-FFF2-40B4-BE49-F238E27FC236}">
                <a16:creationId xmlns:a16="http://schemas.microsoft.com/office/drawing/2014/main" id="{C8F821F4-B6DB-4EC4-B2F4-CCC64AB812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083" name="Rectangle 2082">
              <a:extLst>
                <a:ext uri="{FF2B5EF4-FFF2-40B4-BE49-F238E27FC236}">
                  <a16:creationId xmlns:a16="http://schemas.microsoft.com/office/drawing/2014/main" id="{6CEDE48F-DE7D-4871-954D-309A0EE9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84" name="Freeform 5">
              <a:extLst>
                <a:ext uri="{FF2B5EF4-FFF2-40B4-BE49-F238E27FC236}">
                  <a16:creationId xmlns:a16="http://schemas.microsoft.com/office/drawing/2014/main" id="{04FD96D5-FEA2-404A-8FA3-02AC9B97A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2085" name="Freeform 5">
              <a:extLst>
                <a:ext uri="{FF2B5EF4-FFF2-40B4-BE49-F238E27FC236}">
                  <a16:creationId xmlns:a16="http://schemas.microsoft.com/office/drawing/2014/main" id="{9C7ED580-F03F-4187-BEDE-78B5298689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grpSp>
      <p:pic>
        <p:nvPicPr>
          <p:cNvPr id="7" name="Picture 6">
            <a:extLst>
              <a:ext uri="{FF2B5EF4-FFF2-40B4-BE49-F238E27FC236}">
                <a16:creationId xmlns:a16="http://schemas.microsoft.com/office/drawing/2014/main" id="{C0B9E419-3F35-38E2-0468-551D8DFB11D7}"/>
              </a:ext>
            </a:extLst>
          </p:cNvPr>
          <p:cNvPicPr>
            <a:picLocks noChangeAspect="1"/>
          </p:cNvPicPr>
          <p:nvPr/>
        </p:nvPicPr>
        <p:blipFill>
          <a:blip r:embed="rId2"/>
          <a:stretch>
            <a:fillRect/>
          </a:stretch>
        </p:blipFill>
        <p:spPr>
          <a:xfrm>
            <a:off x="1726160" y="2633142"/>
            <a:ext cx="4847969" cy="4196865"/>
          </a:xfrm>
          <a:prstGeom prst="rect">
            <a:avLst/>
          </a:prstGeom>
        </p:spPr>
      </p:pic>
      <p:pic>
        <p:nvPicPr>
          <p:cNvPr id="2050" name="Picture 2" descr="Linux file system hierarchy">
            <a:extLst>
              <a:ext uri="{FF2B5EF4-FFF2-40B4-BE49-F238E27FC236}">
                <a16:creationId xmlns:a16="http://schemas.microsoft.com/office/drawing/2014/main" id="{E217DF6B-7494-1AB8-7A36-AF9219F503E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941" y="72946"/>
            <a:ext cx="7966394" cy="2695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588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5F55-8148-4A04-5B11-CBFA554C06CF}"/>
              </a:ext>
            </a:extLst>
          </p:cNvPr>
          <p:cNvSpPr>
            <a:spLocks noGrp="1"/>
          </p:cNvSpPr>
          <p:nvPr>
            <p:ph type="ctrTitle"/>
          </p:nvPr>
        </p:nvSpPr>
        <p:spPr/>
        <p:txBody>
          <a:bodyPr/>
          <a:lstStyle/>
          <a:p>
            <a:r>
              <a:rPr lang="en-US" dirty="0"/>
              <a:t>Memory management</a:t>
            </a:r>
            <a:endParaRPr lang="en-IN" dirty="0"/>
          </a:p>
        </p:txBody>
      </p:sp>
      <p:sp>
        <p:nvSpPr>
          <p:cNvPr id="3" name="Subtitle 2">
            <a:extLst>
              <a:ext uri="{FF2B5EF4-FFF2-40B4-BE49-F238E27FC236}">
                <a16:creationId xmlns:a16="http://schemas.microsoft.com/office/drawing/2014/main" id="{F37E8886-F8BA-9BF7-2311-AEFD62630B5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729480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D4FDD65-8E0E-6681-0B29-B05CC6D8B1B6}"/>
              </a:ext>
            </a:extLst>
          </p:cNvPr>
          <p:cNvSpPr>
            <a:spLocks noGrp="1"/>
          </p:cNvSpPr>
          <p:nvPr>
            <p:ph type="subTitle" idx="1"/>
          </p:nvPr>
        </p:nvSpPr>
        <p:spPr>
          <a:xfrm>
            <a:off x="1459755" y="1828800"/>
            <a:ext cx="8825658" cy="2631440"/>
          </a:xfrm>
        </p:spPr>
        <p:txBody>
          <a:bodyPr>
            <a:noAutofit/>
          </a:bodyPr>
          <a:lstStyle/>
          <a:p>
            <a:r>
              <a:rPr lang="en-US" sz="2800" cap="none" dirty="0">
                <a:solidFill>
                  <a:schemeClr val="accent4">
                    <a:lumMod val="60000"/>
                    <a:lumOff val="40000"/>
                  </a:schemeClr>
                </a:solidFill>
              </a:rPr>
              <a:t>Memory management in </a:t>
            </a:r>
            <a:r>
              <a:rPr lang="en-US" sz="2800" cap="none" dirty="0" err="1">
                <a:solidFill>
                  <a:schemeClr val="accent4">
                    <a:lumMod val="60000"/>
                    <a:lumOff val="40000"/>
                  </a:schemeClr>
                </a:solidFill>
              </a:rPr>
              <a:t>linux</a:t>
            </a:r>
            <a:r>
              <a:rPr lang="en-US" sz="2800" cap="none" dirty="0">
                <a:solidFill>
                  <a:schemeClr val="accent4">
                    <a:lumMod val="60000"/>
                    <a:lumOff val="40000"/>
                  </a:schemeClr>
                </a:solidFill>
              </a:rPr>
              <a:t> ensures that processes and programs get the memory they need to execute while maintaining system performance and stability. It prevents one process from affecting others and efficiently uses both RAM and swap space.</a:t>
            </a:r>
            <a:endParaRPr lang="en-IN" sz="2800" cap="none" dirty="0">
              <a:solidFill>
                <a:schemeClr val="accent4">
                  <a:lumMod val="60000"/>
                  <a:lumOff val="40000"/>
                </a:schemeClr>
              </a:solidFill>
            </a:endParaRPr>
          </a:p>
        </p:txBody>
      </p:sp>
    </p:spTree>
    <p:extLst>
      <p:ext uri="{BB962C8B-B14F-4D97-AF65-F5344CB8AC3E}">
        <p14:creationId xmlns:p14="http://schemas.microsoft.com/office/powerpoint/2010/main" val="9338056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bb759f6-5337-4dc5-b19b-e74b6da11f8f}" enabled="1" method="Standard" siteId="{41ff26dc-250f-4b13-8981-739be8610c21}" contentBits="2" removed="0"/>
</clbl:labelList>
</file>

<file path=docProps/app.xml><?xml version="1.0" encoding="utf-8"?>
<Properties xmlns="http://schemas.openxmlformats.org/officeDocument/2006/extended-properties" xmlns:vt="http://schemas.openxmlformats.org/officeDocument/2006/docPropsVTypes">
  <Template>Office 2013 - 2022 Theme</Template>
  <TotalTime>5390</TotalTime>
  <Words>799</Words>
  <Application>Microsoft Office PowerPoint</Application>
  <PresentationFormat>Widescreen</PresentationFormat>
  <Paragraphs>121</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Aptos</vt:lpstr>
      <vt:lpstr>Arial</vt:lpstr>
      <vt:lpstr>Calibri</vt:lpstr>
      <vt:lpstr>Century Gothic</vt:lpstr>
      <vt:lpstr>PSTTCommons-Light</vt:lpstr>
      <vt:lpstr>Wingdings</vt:lpstr>
      <vt:lpstr>Wingdings 3</vt:lpstr>
      <vt:lpstr>Ion Boardroom</vt:lpstr>
      <vt:lpstr>Linux</vt:lpstr>
      <vt:lpstr>Linux is an open-source operating system that is based on the Unix operating system.</vt:lpstr>
      <vt:lpstr>Linux Kernel</vt:lpstr>
      <vt:lpstr>Linux Distribution</vt:lpstr>
      <vt:lpstr>Shell</vt:lpstr>
      <vt:lpstr>Linux FileSystem</vt:lpstr>
      <vt:lpstr>File System Hierarchy</vt:lpstr>
      <vt:lpstr>Memory management</vt:lpstr>
      <vt:lpstr>PowerPoint Presentation</vt:lpstr>
      <vt:lpstr>PowerPoint Presentation</vt:lpstr>
      <vt:lpstr>PowerPoint Presentation</vt:lpstr>
      <vt:lpstr>PowerPoint Presentation</vt:lpstr>
      <vt:lpstr>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Abhishek Kumar</dc:creator>
  <cp:lastModifiedBy>Gaurav K</cp:lastModifiedBy>
  <cp:revision>128</cp:revision>
  <dcterms:created xsi:type="dcterms:W3CDTF">2025-01-24T08:06:27Z</dcterms:created>
  <dcterms:modified xsi:type="dcterms:W3CDTF">2025-01-31T15:56:19Z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Ion Boardroom:10</vt:lpwstr>
  </property>
  <property fmtid="{D5CDD505-2E9C-101B-9397-08002B2CF9AE}" pid="3" name="ClassificationContentMarkingFooterText">
    <vt:lpwstr>SLB-Private</vt:lpwstr>
  </property>
</Properties>
</file>