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2" r:id="rId6"/>
    <p:sldId id="281" r:id="rId7"/>
    <p:sldId id="28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85" r:id="rId22"/>
    <p:sldId id="286" r:id="rId23"/>
    <p:sldId id="277" r:id="rId24"/>
    <p:sldId id="279" r:id="rId25"/>
    <p:sldId id="284" r:id="rId26"/>
    <p:sldId id="287" r:id="rId27"/>
    <p:sldId id="260" r:id="rId28"/>
    <p:sldId id="261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4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way0utwest" TargetMode="External"/><Relationship Id="rId3" Type="http://schemas.openxmlformats.org/officeDocument/2006/relationships/hyperlink" Target="http://www.sqlservercentral.com/" TargetMode="External"/><Relationship Id="rId7" Type="http://schemas.openxmlformats.org/officeDocument/2006/relationships/hyperlink" Target="mailto:sjones@sqlservercentral.com" TargetMode="External"/><Relationship Id="rId2" Type="http://schemas.openxmlformats.org/officeDocument/2006/relationships/hyperlink" Target="http://www.sqlma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linkedin.com/in/way0utwes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hyperlink" Target="http://voiceofthedba.wordpress.com/" TargetMode="Externa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voiceofthedba.wordpress.com/" TargetMode="External"/><Relationship Id="rId7" Type="http://schemas.openxmlformats.org/officeDocument/2006/relationships/hyperlink" Target="http://www.twitter.com/way0utw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jones@sqlservercentral.com" TargetMode="External"/><Relationship Id="rId11" Type="http://schemas.openxmlformats.org/officeDocument/2006/relationships/hyperlink" Target="http://www.linkedin.com/in/way0utwest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Mastering T-SQL: Window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smtClean="0"/>
              <a:t>SQLServerCentral</a:t>
            </a:r>
          </a:p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276725"/>
            <a:ext cx="189547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2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1752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48000" y="3571875"/>
            <a:ext cx="3276600" cy="5429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071937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343400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570037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flipH="1" flipV="1">
            <a:off x="6172200" y="23622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3-4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6019800" y="21336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2479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2, 3,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/>
              <a:t>Ranking Functions</a:t>
            </a:r>
          </a:p>
          <a:p>
            <a:r>
              <a:rPr lang="en-US" dirty="0"/>
              <a:t>Windowing with the OVER clause</a:t>
            </a:r>
          </a:p>
          <a:p>
            <a:r>
              <a:rPr lang="en-US" dirty="0"/>
              <a:t>Framing data</a:t>
            </a:r>
          </a:p>
          <a:p>
            <a:r>
              <a:rPr lang="en-US" dirty="0"/>
              <a:t>Looking back and peeking forward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2005 Window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OW_NUMBER</a:t>
            </a:r>
          </a:p>
          <a:p>
            <a:pPr lvl="1"/>
            <a:r>
              <a:rPr lang="en-US" dirty="0" smtClean="0"/>
              <a:t>RANK/DENSE_RANK/NTILE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ROW_NUMBER and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Window Functions</a:t>
            </a:r>
          </a:p>
          <a:p>
            <a:pPr lvl="1"/>
            <a:r>
              <a:rPr lang="en-US" dirty="0" smtClean="0"/>
              <a:t>Aggregates and OVER()</a:t>
            </a:r>
          </a:p>
          <a:p>
            <a:pPr lvl="1"/>
            <a:r>
              <a:rPr lang="en-US" dirty="0" smtClean="0"/>
              <a:t>Framing (ROWS/RANGE)</a:t>
            </a:r>
          </a:p>
          <a:p>
            <a:pPr lvl="1"/>
            <a:r>
              <a:rPr lang="en-US" dirty="0" smtClean="0"/>
              <a:t>LAG/LEAD</a:t>
            </a:r>
          </a:p>
          <a:p>
            <a:pPr lvl="1"/>
            <a:r>
              <a:rPr lang="en-US" dirty="0" smtClean="0"/>
              <a:t>FIRST_VALUE/LAST_VALUE</a:t>
            </a:r>
          </a:p>
          <a:p>
            <a:pPr lvl="1"/>
            <a:r>
              <a:rPr lang="en-US" dirty="0" smtClean="0"/>
              <a:t>PERCENT_RANK() and CUME_DIST()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Value/Last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beginning or end of 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6"/>
          <a:stretch/>
        </p:blipFill>
        <p:spPr>
          <a:xfrm>
            <a:off x="2590800" y="2819400"/>
            <a:ext cx="3695700" cy="360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LAG/LEAD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back (LAG) or peek forward (LEAD)</a:t>
            </a:r>
          </a:p>
          <a:p>
            <a:r>
              <a:rPr lang="en-US" dirty="0" smtClean="0"/>
              <a:t>Parameters for offset and default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2286000" y="3124200"/>
            <a:ext cx="304800" cy="2286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35052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288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LAG 1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flipH="1">
            <a:off x="6134100" y="3657600"/>
            <a:ext cx="342900" cy="533400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36433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643312"/>
            <a:ext cx="3543300" cy="547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(POC)</a:t>
            </a:r>
          </a:p>
          <a:p>
            <a:pPr lvl="1"/>
            <a:r>
              <a:rPr lang="en-US" dirty="0"/>
              <a:t>Partition By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Covering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information</a:t>
            </a:r>
          </a:p>
          <a:p>
            <a:pPr lvl="1"/>
            <a:r>
              <a:rPr lang="en-US" sz="3200" dirty="0" smtClean="0">
                <a:hlinkClick r:id="rId2"/>
              </a:rPr>
              <a:t>www.sqlmag.com</a:t>
            </a:r>
            <a:endParaRPr lang="en-US" sz="3200" dirty="0" smtClean="0">
              <a:hlinkClick r:id="rId3"/>
            </a:endParaRPr>
          </a:p>
          <a:p>
            <a:pPr lvl="1"/>
            <a:r>
              <a:rPr lang="en-US" sz="3200" dirty="0" smtClean="0">
                <a:hlinkClick r:id="rId3"/>
              </a:rPr>
              <a:t>www.sqlservercentral.com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143000" y="5376446"/>
            <a:ext cx="3505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600" dirty="0" smtClean="0">
                <a:latin typeface="Microsoft Sans Serif" panose="020B0604020202020204" pitchFamily="34" charset="0"/>
                <a:hlinkClick r:id="rId4"/>
              </a:rPr>
              <a:t>voiceofthedba.wordpress.com</a:t>
            </a:r>
            <a:r>
              <a:rPr lang="en-US" sz="1600" dirty="0">
                <a:latin typeface="Microsoft Sans Serif" panose="020B0604020202020204" pitchFamily="34" charset="0"/>
                <a:hlinkClick r:id="rId4"/>
              </a:rPr>
              <a:t>/</a:t>
            </a:r>
            <a:endParaRPr lang="en-US" sz="1600" dirty="0">
              <a:latin typeface="Microsoft Sans Serif" panose="020B0604020202020204" pitchFamily="34" charset="0"/>
            </a:endParaRPr>
          </a:p>
        </p:txBody>
      </p:sp>
      <p:pic>
        <p:nvPicPr>
          <p:cNvPr id="5" name="Picture 4" descr="blo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5233299"/>
            <a:ext cx="984498" cy="634101"/>
          </a:xfrm>
          <a:prstGeom prst="rect">
            <a:avLst/>
          </a:prstGeom>
        </p:spPr>
      </p:pic>
      <p:pic>
        <p:nvPicPr>
          <p:cNvPr id="6" name="Picture 5" descr="ema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500" y="5995298"/>
            <a:ext cx="984500" cy="634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613831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600" dirty="0">
                <a:latin typeface="Microsoft Sans Serif" panose="020B0604020202020204" pitchFamily="34" charset="0"/>
                <a:hlinkClick r:id="rId7"/>
              </a:rPr>
              <a:t>sjones@sqlservercentral.com</a:t>
            </a:r>
            <a:endParaRPr lang="en-US" sz="1600" dirty="0">
              <a:latin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5440298"/>
            <a:ext cx="2002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600" dirty="0">
                <a:latin typeface="Microsoft Sans Serif" panose="020B0604020202020204" pitchFamily="34" charset="0"/>
                <a:hlinkClick r:id="rId8"/>
              </a:rPr>
              <a:t>@way0utwest</a:t>
            </a:r>
            <a:endParaRPr lang="en-US" sz="1600" dirty="0">
              <a:latin typeface="Microsoft Sans Serif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292524"/>
            <a:ext cx="984500" cy="6341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5985774"/>
            <a:ext cx="984497" cy="6436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0" y="613831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11"/>
              </a:rPr>
              <a:t>http://www.linkedin.com/in/way0utwest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Introduce Windows and Framing</a:t>
            </a:r>
          </a:p>
          <a:p>
            <a:pPr lvl="1"/>
            <a:r>
              <a:rPr lang="en-US" dirty="0" smtClean="0"/>
              <a:t>Show examples of different windows</a:t>
            </a:r>
          </a:p>
          <a:p>
            <a:pPr lvl="1"/>
            <a:r>
              <a:rPr lang="en-US" dirty="0" smtClean="0"/>
              <a:t>Introduce partitioning</a:t>
            </a:r>
          </a:p>
          <a:p>
            <a:r>
              <a:rPr lang="en-US" dirty="0" smtClean="0"/>
              <a:t>Simple Examples</a:t>
            </a:r>
          </a:p>
          <a:p>
            <a:pPr lvl="1"/>
            <a:r>
              <a:rPr lang="en-US" dirty="0" smtClean="0"/>
              <a:t>Old running total – get sum by games</a:t>
            </a:r>
          </a:p>
          <a:p>
            <a:pPr lvl="1"/>
            <a:r>
              <a:rPr lang="en-US" dirty="0" smtClean="0"/>
              <a:t>New running total, just ORDER BY</a:t>
            </a:r>
          </a:p>
          <a:p>
            <a:pPr lvl="1"/>
            <a:r>
              <a:rPr lang="en-US" dirty="0" smtClean="0"/>
              <a:t>Talk about performance, ref Adam’s video</a:t>
            </a:r>
          </a:p>
          <a:p>
            <a:r>
              <a:rPr lang="en-US" dirty="0" smtClean="0"/>
              <a:t>Introduce partitions</a:t>
            </a:r>
          </a:p>
          <a:p>
            <a:pPr lvl="1"/>
            <a:r>
              <a:rPr lang="en-US" dirty="0" smtClean="0"/>
              <a:t>Look at a simple partition, by team</a:t>
            </a:r>
          </a:p>
          <a:p>
            <a:pPr lvl="1"/>
            <a:r>
              <a:rPr lang="en-US" dirty="0" smtClean="0"/>
              <a:t>Sum HRs</a:t>
            </a:r>
          </a:p>
          <a:p>
            <a:r>
              <a:rPr lang="en-US" dirty="0" smtClean="0"/>
              <a:t>Multiple frames</a:t>
            </a:r>
          </a:p>
          <a:p>
            <a:pPr lvl="1"/>
            <a:r>
              <a:rPr lang="en-US" dirty="0" smtClean="0"/>
              <a:t>Partition by teams and players, separate running totals</a:t>
            </a:r>
            <a:endParaRPr lang="en-US" dirty="0"/>
          </a:p>
          <a:p>
            <a:r>
              <a:rPr lang="en-US" dirty="0" smtClean="0"/>
              <a:t>Range v rows</a:t>
            </a:r>
          </a:p>
          <a:p>
            <a:pPr lvl="1"/>
            <a:r>
              <a:rPr lang="en-US" dirty="0" smtClean="0"/>
              <a:t>Default range</a:t>
            </a:r>
          </a:p>
          <a:p>
            <a:pPr lvl="1"/>
            <a:r>
              <a:rPr lang="en-US" dirty="0" smtClean="0"/>
              <a:t>Show issues with range</a:t>
            </a:r>
          </a:p>
          <a:p>
            <a:pPr lvl="1"/>
            <a:r>
              <a:rPr lang="en-US" dirty="0" smtClean="0"/>
              <a:t>Then change to rows, show preceding week,</a:t>
            </a:r>
          </a:p>
          <a:p>
            <a:pPr lvl="1"/>
            <a:r>
              <a:rPr lang="en-US" dirty="0" smtClean="0"/>
              <a:t>Then show preceding and following week.</a:t>
            </a:r>
          </a:p>
          <a:p>
            <a:pPr lvl="1"/>
            <a:r>
              <a:rPr lang="en-US" dirty="0" smtClean="0"/>
              <a:t>Compare exec plans, range v rows. Show rows matters</a:t>
            </a:r>
          </a:p>
          <a:p>
            <a:r>
              <a:rPr lang="en-US" dirty="0" smtClean="0"/>
              <a:t>First/last values and </a:t>
            </a:r>
            <a:r>
              <a:rPr lang="en-US" dirty="0" err="1" smtClean="0"/>
              <a:t>rownumber</a:t>
            </a:r>
            <a:endParaRPr lang="en-US" dirty="0" smtClean="0"/>
          </a:p>
          <a:p>
            <a:pPr lvl="1"/>
            <a:r>
              <a:rPr lang="en-US" dirty="0" smtClean="0"/>
              <a:t>Show top n per group problems.</a:t>
            </a:r>
          </a:p>
          <a:p>
            <a:pPr lvl="1"/>
            <a:r>
              <a:rPr lang="en-US" dirty="0" smtClean="0"/>
              <a:t>Watch out for default with first/last</a:t>
            </a:r>
          </a:p>
          <a:p>
            <a:pPr lvl="1"/>
            <a:r>
              <a:rPr lang="en-US" dirty="0" smtClean="0"/>
              <a:t>43:42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partitioning and framing of data</a:t>
            </a:r>
          </a:p>
          <a:p>
            <a:r>
              <a:rPr lang="en-US" dirty="0" smtClean="0"/>
              <a:t>Learn how to control the size of the window</a:t>
            </a:r>
          </a:p>
          <a:p>
            <a:r>
              <a:rPr lang="en-US" dirty="0" smtClean="0"/>
              <a:t>Rank, total, calculate values </a:t>
            </a:r>
            <a:r>
              <a:rPr lang="en-US" smtClean="0"/>
              <a:t>in windows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in touch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505200"/>
            <a:ext cx="584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3"/>
              </a:rPr>
              <a:t>http://voiceofthedba.wordpress.com/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pic>
        <p:nvPicPr>
          <p:cNvPr id="7" name="Picture 6" descr="blo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429000"/>
            <a:ext cx="984498" cy="634101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191000"/>
            <a:ext cx="984500" cy="634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4191000"/>
            <a:ext cx="5642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6"/>
              </a:rPr>
              <a:t>sjones@sqlservercentral.com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4942981"/>
            <a:ext cx="4005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7"/>
              </a:rPr>
              <a:t>@way0utwest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0642" y="1762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</a:rPr>
              <a:t>Steve Jones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42" y="262976"/>
            <a:ext cx="1297531" cy="14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371600"/>
            <a:ext cx="794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speaker on many SQL Server topics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2981"/>
            <a:ext cx="984500" cy="634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57174"/>
            <a:ext cx="984497" cy="643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200" y="5757174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11"/>
              </a:rPr>
              <a:t>http://www.linkedin.com/in/way0utwest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b="1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1239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Familiar with connecting to SQL Server with SSMS and executing queries</a:t>
            </a:r>
          </a:p>
          <a:p>
            <a:r>
              <a:rPr lang="en-US" dirty="0" smtClean="0"/>
              <a:t>Able to write SELECT, INSERT, UPDATE, DELETE queries</a:t>
            </a:r>
          </a:p>
          <a:p>
            <a:r>
              <a:rPr lang="en-US" dirty="0" smtClean="0"/>
              <a:t>Understand how to join tables together and how the ON clause works.</a:t>
            </a:r>
          </a:p>
          <a:p>
            <a:r>
              <a:rPr lang="en-US" dirty="0" smtClean="0"/>
              <a:t>Understand how WHERE clauses filter data from tables.</a:t>
            </a:r>
          </a:p>
          <a:p>
            <a:r>
              <a:rPr lang="en-US" dirty="0" smtClean="0"/>
              <a:t>Understand ordering of data in queries</a:t>
            </a:r>
          </a:p>
          <a:p>
            <a:r>
              <a:rPr lang="en-US" dirty="0" smtClean="0"/>
              <a:t>Can write simple aggregate queries that include a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16153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b="1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3122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</p:spTree>
    <p:extLst>
      <p:ext uri="{BB962C8B-B14F-4D97-AF65-F5344CB8AC3E}">
        <p14:creationId xmlns:p14="http://schemas.microsoft.com/office/powerpoint/2010/main" val="27253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2362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568</Words>
  <Application>Microsoft Office PowerPoint</Application>
  <PresentationFormat>On-screen Show (4:3)</PresentationFormat>
  <Paragraphs>147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Mastering T-SQL: Window Functions</vt:lpstr>
      <vt:lpstr>Agenda</vt:lpstr>
      <vt:lpstr>Goals</vt:lpstr>
      <vt:lpstr>Get in touch</vt:lpstr>
      <vt:lpstr>Agenda</vt:lpstr>
      <vt:lpstr>Pre-requisites</vt:lpstr>
      <vt:lpstr>Agenda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2005 Window Functions</vt:lpstr>
      <vt:lpstr>Demo</vt:lpstr>
      <vt:lpstr>SQL Server 2012</vt:lpstr>
      <vt:lpstr>First Value/Last Value</vt:lpstr>
      <vt:lpstr>LAG/LEAD</vt:lpstr>
      <vt:lpstr>Demo</vt:lpstr>
      <vt:lpstr>Performance </vt:lpstr>
      <vt:lpstr>The End</vt:lpstr>
      <vt:lpstr>References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sjones</cp:lastModifiedBy>
  <cp:revision>25</cp:revision>
  <dcterms:created xsi:type="dcterms:W3CDTF">2006-08-16T00:00:00Z</dcterms:created>
  <dcterms:modified xsi:type="dcterms:W3CDTF">2014-10-04T21:11:17Z</dcterms:modified>
</cp:coreProperties>
</file>