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7" r:id="rId2"/>
    <p:sldMasterId id="2147483670" r:id="rId3"/>
    <p:sldMasterId id="2147483679" r:id="rId4"/>
    <p:sldMasterId id="2147483682" r:id="rId5"/>
  </p:sldMasterIdLst>
  <p:notesMasterIdLst>
    <p:notesMasterId r:id="rId43"/>
  </p:notesMasterIdLst>
  <p:sldIdLst>
    <p:sldId id="256" r:id="rId6"/>
    <p:sldId id="257" r:id="rId7"/>
    <p:sldId id="258" r:id="rId8"/>
    <p:sldId id="288" r:id="rId9"/>
    <p:sldId id="28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89" r:id="rId23"/>
    <p:sldId id="278" r:id="rId24"/>
    <p:sldId id="296" r:id="rId25"/>
    <p:sldId id="297" r:id="rId26"/>
    <p:sldId id="285" r:id="rId27"/>
    <p:sldId id="290" r:id="rId28"/>
    <p:sldId id="286" r:id="rId29"/>
    <p:sldId id="284" r:id="rId30"/>
    <p:sldId id="291" r:id="rId31"/>
    <p:sldId id="277" r:id="rId32"/>
    <p:sldId id="298" r:id="rId33"/>
    <p:sldId id="293" r:id="rId34"/>
    <p:sldId id="292" r:id="rId35"/>
    <p:sldId id="279" r:id="rId36"/>
    <p:sldId id="294" r:id="rId37"/>
    <p:sldId id="287" r:id="rId38"/>
    <p:sldId id="295" r:id="rId39"/>
    <p:sldId id="260" r:id="rId40"/>
    <p:sldId id="261" r:id="rId41"/>
    <p:sldId id="262"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87163" autoAdjust="0"/>
  </p:normalViewPr>
  <p:slideViewPr>
    <p:cSldViewPr>
      <p:cViewPr varScale="1">
        <p:scale>
          <a:sx n="61" d="100"/>
          <a:sy n="61" d="100"/>
        </p:scale>
        <p:origin x="144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F907C9-8666-45EC-BDB3-62480554DCC1}" type="datetimeFigureOut">
              <a:rPr lang="en-US" smtClean="0"/>
              <a:t>9/14/2015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32A5C1-A9B8-4707-ACEF-98CB367ABD38}" type="slidenum">
              <a:rPr lang="en-US" smtClean="0"/>
              <a:t>‹#›</a:t>
            </a:fld>
            <a:endParaRPr lang="en-US"/>
          </a:p>
        </p:txBody>
      </p:sp>
    </p:spTree>
    <p:extLst>
      <p:ext uri="{BB962C8B-B14F-4D97-AF65-F5344CB8AC3E}">
        <p14:creationId xmlns:p14="http://schemas.microsoft.com/office/powerpoint/2010/main" val="3322876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presentation explains the windowing functions that are available in SQL Server. Some of these functions were introduced in SQL Server 2005 and some in SQL Server 2012. We’ll start with a brief introduction of a window and how a partition works, and then we’ll look at ordering and framing of rows. Next, we’ll cover the various aggregates and framing options that are available with all the window functions.</a:t>
            </a:r>
            <a:endParaRPr lang="en-US" dirty="0"/>
          </a:p>
        </p:txBody>
      </p:sp>
      <p:sp>
        <p:nvSpPr>
          <p:cNvPr id="4" name="Slide Number Placeholder 3"/>
          <p:cNvSpPr>
            <a:spLocks noGrp="1"/>
          </p:cNvSpPr>
          <p:nvPr>
            <p:ph type="sldNum" sz="quarter" idx="10"/>
          </p:nvPr>
        </p:nvSpPr>
        <p:spPr/>
        <p:txBody>
          <a:bodyPr/>
          <a:lstStyle/>
          <a:p>
            <a:fld id="{E332A5C1-A9B8-4707-ACEF-98CB367ABD38}" type="slidenum">
              <a:rPr lang="en-US" smtClean="0"/>
              <a:t>2</a:t>
            </a:fld>
            <a:endParaRPr lang="en-US"/>
          </a:p>
        </p:txBody>
      </p:sp>
    </p:spTree>
    <p:extLst>
      <p:ext uri="{BB962C8B-B14F-4D97-AF65-F5344CB8AC3E}">
        <p14:creationId xmlns:p14="http://schemas.microsoft.com/office/powerpoint/2010/main" val="356797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67BA51-0EB4-4220-BB57-0E06A05A64BC}" type="slidenum">
              <a:rPr lang="en-GB" smtClean="0">
                <a:solidFill>
                  <a:prstClr val="black"/>
                </a:solidFill>
              </a:rPr>
              <a:pPr/>
              <a:t>4</a:t>
            </a:fld>
            <a:endParaRPr lang="en-GB" dirty="0">
              <a:solidFill>
                <a:prstClr val="black"/>
              </a:solidFill>
            </a:endParaRPr>
          </a:p>
        </p:txBody>
      </p:sp>
    </p:spTree>
    <p:extLst>
      <p:ext uri="{BB962C8B-B14F-4D97-AF65-F5344CB8AC3E}">
        <p14:creationId xmlns:p14="http://schemas.microsoft.com/office/powerpoint/2010/main" val="1981509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p:nvPr>
        </p:nvSpPr>
        <p:spPr>
          <a:xfrm>
            <a:off x="685800" y="2242738"/>
            <a:ext cx="7772400" cy="1468967"/>
          </a:xfrm>
          <a:prstGeom prst="rect">
            <a:avLst/>
          </a:prstGeom>
        </p:spPr>
        <p:txBody>
          <a:bodyPr/>
          <a:lstStyle>
            <a:lvl1pPr>
              <a:defRPr>
                <a:solidFill>
                  <a:srgbClr val="FFFFFF"/>
                </a:solidFill>
                <a:latin typeface="Source Sans Pro"/>
                <a:cs typeface="Source Sans Pro"/>
              </a:defRPr>
            </a:lvl1pPr>
          </a:lstStyle>
          <a:p>
            <a:r>
              <a:rPr lang="en-US" smtClean="0"/>
              <a:t>Click to edit Master title style</a:t>
            </a:r>
            <a:endParaRPr lang="en-US" dirty="0"/>
          </a:p>
        </p:txBody>
      </p:sp>
      <p:sp>
        <p:nvSpPr>
          <p:cNvPr id="3" name="Footer Placeholder 4"/>
          <p:cNvSpPr>
            <a:spLocks noGrp="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3204559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2648"/>
            <a:ext cx="8229600" cy="11430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704403"/>
            <a:ext cx="4038600" cy="418318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04404"/>
            <a:ext cx="4038600" cy="418318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65026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35673"/>
            <a:ext cx="8229600" cy="1143000"/>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146775"/>
            <a:ext cx="4040188" cy="641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644847"/>
            <a:ext cx="4040188" cy="3529301"/>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2146775"/>
            <a:ext cx="4041775" cy="641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644846"/>
            <a:ext cx="4041775" cy="352930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10"/>
          </p:nvPr>
        </p:nvSpPr>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1568966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2648"/>
            <a:ext cx="8229600" cy="1143000"/>
          </a:xfrm>
          <a:prstGeom prst="rect">
            <a:avLst/>
          </a:prstGeom>
        </p:spPr>
        <p:txBody>
          <a:bodyPr/>
          <a:lstStyle/>
          <a:p>
            <a:r>
              <a:rPr lang="en-US" smtClean="0"/>
              <a:t>Click to edit Master title style</a:t>
            </a:r>
            <a:endParaRPr lang="en-US" dirty="0"/>
          </a:p>
        </p:txBody>
      </p:sp>
      <p:sp>
        <p:nvSpPr>
          <p:cNvPr id="3" name="Footer Placeholder 4"/>
          <p:cNvSpPr>
            <a:spLocks noGrp="1"/>
          </p:cNvSpPr>
          <p:nvPr>
            <p:ph type="ftr" sz="quarter" idx="10"/>
          </p:nvPr>
        </p:nvSpPr>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989728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570529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598685"/>
            <a:ext cx="3008313" cy="1162049"/>
          </a:xfrm>
          <a:prstGeom prst="rect">
            <a:avLst/>
          </a:prstGeo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598684"/>
            <a:ext cx="5111750" cy="552694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760734"/>
            <a:ext cx="3008313" cy="4364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1798245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7267"/>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3833"/>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867"/>
            <a:ext cx="5486400" cy="80433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2521650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Divider Titl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88623"/>
            <a:ext cx="7772400" cy="1468967"/>
          </a:xfrm>
          <a:prstGeom prst="rect">
            <a:avLst/>
          </a:prstGeo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443339"/>
            <a:ext cx="6400800" cy="1752600"/>
          </a:xfrm>
          <a:prstGeom prst="rect">
            <a:avLst/>
          </a:prstGeo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539567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Titl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88623"/>
            <a:ext cx="7772400" cy="1468967"/>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443339"/>
            <a:ext cx="6400800" cy="1752600"/>
          </a:xfrm>
          <a:prstGeom prst="rect">
            <a:avLst/>
          </a:prstGeo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004735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#ITDEVCON</a:t>
            </a:r>
          </a:p>
        </p:txBody>
      </p:sp>
    </p:spTree>
    <p:extLst>
      <p:ext uri="{BB962C8B-B14F-4D97-AF65-F5344CB8AC3E}">
        <p14:creationId xmlns:p14="http://schemas.microsoft.com/office/powerpoint/2010/main" val="12361627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457200" y="2577767"/>
            <a:ext cx="8229600" cy="1143000"/>
          </a:xfrm>
          <a:prstGeom prst="rect">
            <a:avLst/>
          </a:prstGeom>
        </p:spPr>
        <p:txBody>
          <a:bodyPr vert="horz" lIns="91440" tIns="45720" rIns="91440" bIns="45720" rtlCol="0" anchor="ctr">
            <a:normAutofit/>
          </a:bodyPr>
          <a:lstStyle>
            <a:lvl1pPr>
              <a:defRPr cap="all"/>
            </a:lvl1pPr>
          </a:lstStyle>
          <a:p>
            <a:r>
              <a:rPr lang="en-US" smtClean="0"/>
              <a:t>Click to edit Master title style</a:t>
            </a:r>
            <a:endParaRPr lang="en-US" dirty="0"/>
          </a:p>
        </p:txBody>
      </p:sp>
    </p:spTree>
    <p:extLst>
      <p:ext uri="{BB962C8B-B14F-4D97-AF65-F5344CB8AC3E}">
        <p14:creationId xmlns:p14="http://schemas.microsoft.com/office/powerpoint/2010/main" val="4220350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940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42523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a:noFill/>
        </p:spPr>
        <p:txBody>
          <a:bodyPr rtlCol="0"/>
          <a:lstStyle>
            <a:lvl1pPr marL="0" indent="0" algn="ctr" defTabSz="-13873163" rtl="0" eaLnBrk="1" fontAlgn="base" hangingPunct="1">
              <a:spcBef>
                <a:spcPct val="0"/>
              </a:spcBef>
              <a:spcAft>
                <a:spcPct val="0"/>
              </a:spcAft>
              <a:defRPr lang="en-US" sz="2800" b="1" dirty="0">
                <a:solidFill>
                  <a:schemeClr val="tx2"/>
                </a:solidFill>
                <a:latin typeface="+mj-lt"/>
                <a:ea typeface="+mj-ea"/>
                <a:cs typeface="Segoe UI"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rtlCol="0"/>
          <a:lstStyle>
            <a:lvl1pPr>
              <a:buClrTx/>
              <a:buFont typeface="Wingdings" pitchFamily="2" charset="2"/>
              <a:buChar char="§"/>
              <a:defRPr sz="2000" b="1">
                <a:latin typeface="Calibri" pitchFamily="34" charset="0"/>
              </a:defRPr>
            </a:lvl1pPr>
            <a:lvl2pPr>
              <a:buClrTx/>
              <a:buFont typeface="Wingdings" pitchFamily="2" charset="2"/>
              <a:buChar char="o"/>
              <a:defRPr sz="1800" b="0">
                <a:latin typeface="Calibri Light" pitchFamily="34" charset="0"/>
              </a:defRPr>
            </a:lvl2pPr>
            <a:lvl3pPr>
              <a:buClrTx/>
              <a:buFont typeface="Wingdings" pitchFamily="2" charset="2"/>
              <a:buChar char="o"/>
              <a:defRPr sz="1600" b="0">
                <a:latin typeface="Calibri Light" pitchFamily="34" charset="0"/>
              </a:defRPr>
            </a:lvl3pPr>
            <a:lvl4pPr>
              <a:buClrTx/>
              <a:buFont typeface="Wingdings" pitchFamily="2" charset="2"/>
              <a:buChar char="o"/>
              <a:defRPr sz="1400" b="0">
                <a:latin typeface="Calibri Light" pitchFamily="34" charset="0"/>
              </a:defRPr>
            </a:lvl4pPr>
            <a:lvl5pPr>
              <a:buClrTx/>
              <a:buFont typeface="Wingdings" pitchFamily="2" charset="2"/>
              <a:buChar char="o"/>
              <a:defRPr sz="1200" b="0">
                <a:latin typeface="Calibri Ligh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86067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21111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5214"/>
            <a:ext cx="7772400" cy="1468967"/>
          </a:xfrm>
          <a:prstGeom prst="rect">
            <a:avLst/>
          </a:prstGeom>
        </p:spPr>
        <p:txBody>
          <a:bodyPr/>
          <a:lstStyle>
            <a:lvl1pPr>
              <a:defRPr>
                <a:solidFill>
                  <a:srgbClr val="FFFFFF"/>
                </a:solidFill>
              </a:defRPr>
            </a:lvl1pPr>
          </a:lstStyle>
          <a:p>
            <a:r>
              <a:rPr lang="en-US" smtClean="0"/>
              <a:t>Click to edit Master title style</a:t>
            </a:r>
            <a:endParaRPr lang="en-US" dirty="0"/>
          </a:p>
        </p:txBody>
      </p:sp>
      <p:sp>
        <p:nvSpPr>
          <p:cNvPr id="3" name="Footer Placeholder 4"/>
          <p:cNvSpPr>
            <a:spLocks noGrp="1"/>
          </p:cNvSpPr>
          <p:nvPr>
            <p:ph type="ftr" sz="quarter" idx="10"/>
          </p:nvPr>
        </p:nvSpPr>
        <p:spPr>
          <a:xfrm>
            <a:off x="533400" y="6328833"/>
            <a:ext cx="5811838" cy="364067"/>
          </a:xfr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697487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Titl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ln/>
        </p:spPr>
        <p:txBody>
          <a:bodyPr/>
          <a:lstStyle>
            <a:lvl1pPr>
              <a:defRPr/>
            </a:lvl1pPr>
          </a:lstStyle>
          <a:p>
            <a:pPr>
              <a:defRPr/>
            </a:pPr>
            <a:r>
              <a:rPr lang="en-US" altLang="en-US"/>
              <a:t>#ITDEVCON  </a:t>
            </a:r>
          </a:p>
        </p:txBody>
      </p:sp>
    </p:spTree>
    <p:extLst>
      <p:ext uri="{BB962C8B-B14F-4D97-AF65-F5344CB8AC3E}">
        <p14:creationId xmlns:p14="http://schemas.microsoft.com/office/powerpoint/2010/main" val="2937574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83572"/>
            <a:ext cx="8229600" cy="11430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1"/>
            <a:ext cx="8229600" cy="4525433"/>
          </a:xfrm>
          <a:prstGeom prst="rect">
            <a:avLst/>
          </a:prstGeom>
        </p:spPr>
        <p:txBody>
          <a:bodyPr/>
          <a:lstStyle>
            <a:lvl2pPr>
              <a:defRPr>
                <a:solidFill>
                  <a:schemeClr val="accent2">
                    <a:lumMod val="50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1226141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430000"/>
            <a:ext cx="7772400" cy="1363133"/>
          </a:xfrm>
          <a:prstGeom prst="rect">
            <a:avLst/>
          </a:prstGeom>
        </p:spPr>
        <p:txBody>
          <a:bodyPr anchor="t"/>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1929285"/>
            <a:ext cx="7772400" cy="150071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Footer Placeholder 4"/>
          <p:cNvSpPr>
            <a:spLocks noGrp="1"/>
          </p:cNvSpPr>
          <p:nvPr>
            <p:ph type="ftr" sz="quarter" idx="10"/>
          </p:nvPr>
        </p:nvSpPr>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28197291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2.jpe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1.png"/><Relationship Id="rId5" Type="http://schemas.openxmlformats.org/officeDocument/2006/relationships/slideLayout" Target="../slideLayouts/slideLayout12.xml"/><Relationship Id="rId10" Type="http://schemas.openxmlformats.org/officeDocument/2006/relationships/theme" Target="../theme/theme3.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100000">
                <a:schemeClr val="tx2"/>
              </a:gs>
              <a:gs pos="0">
                <a:srgbClr val="2D7CBB"/>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13" name="Rectangle 12"/>
          <p:cNvSpPr/>
          <p:nvPr/>
        </p:nvSpPr>
        <p:spPr>
          <a:xfrm>
            <a:off x="0" y="5791520"/>
            <a:ext cx="9144000" cy="1066481"/>
          </a:xfrm>
          <a:prstGeom prst="rect">
            <a:avLst/>
          </a:prstGeom>
          <a:gradFill flip="none" rotWithShape="1">
            <a:gsLst>
              <a:gs pos="0">
                <a:srgbClr val="FFFFFF"/>
              </a:gs>
              <a:gs pos="100000">
                <a:srgbClr val="C8C8C8"/>
              </a:gs>
            </a:gsLst>
            <a:path path="circle">
              <a:fillToRect l="50000" t="50000" r="50000" b="50000"/>
            </a:path>
            <a:tileRect/>
          </a:gradFill>
          <a:ln w="9525" cap="flat" cmpd="sng" algn="ctr">
            <a:noFill/>
            <a:prstDash val="solid"/>
          </a:ln>
          <a:effectLst>
            <a:outerShdw blurRad="40000" dist="23000" dir="5400000" rotWithShape="0">
              <a:srgbClr val="000000">
                <a:alpha val="35000"/>
              </a:srgbClr>
            </a:outerShdw>
          </a:effectLst>
        </p:spPr>
        <p:txBody>
          <a:bodyPr anchor="ctr"/>
          <a:lstStyle/>
          <a:p>
            <a:pPr algn="ctr" defTabSz="914400" fontAlgn="auto">
              <a:spcBef>
                <a:spcPts val="0"/>
              </a:spcBef>
              <a:spcAft>
                <a:spcPts val="0"/>
              </a:spcAft>
              <a:defRPr/>
            </a:pPr>
            <a:endParaRPr lang="en-US" sz="1800" kern="0">
              <a:solidFill>
                <a:srgbClr val="CECFCD"/>
              </a:solidFill>
              <a:latin typeface="Century Gothic"/>
              <a:ea typeface="+mn-ea"/>
            </a:endParaRPr>
          </a:p>
        </p:txBody>
      </p:sp>
      <p:sp>
        <p:nvSpPr>
          <p:cNvPr id="4104" name="Footer Placeholder 4"/>
          <p:cNvSpPr>
            <a:spLocks noGrp="1"/>
          </p:cNvSpPr>
          <p:nvPr>
            <p:ph type="ftr" sz="quarter" idx="3"/>
          </p:nvPr>
        </p:nvSpPr>
        <p:spPr bwMode="auto">
          <a:xfrm>
            <a:off x="533400" y="6189133"/>
            <a:ext cx="5811838" cy="364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defTabSz="914400">
              <a:defRPr sz="1000" b="1" smtClean="0">
                <a:solidFill>
                  <a:srgbClr val="649840"/>
                </a:solidFill>
              </a:defRPr>
            </a:lvl1pPr>
          </a:lstStyle>
          <a:p>
            <a:endParaRPr lang="en-US"/>
          </a:p>
        </p:txBody>
      </p:sp>
      <p:pic>
        <p:nvPicPr>
          <p:cNvPr id="2057" name="Picture 10" descr="ITnDevConnections_RGB_Dark-Gray.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073900" y="5888567"/>
            <a:ext cx="1830388" cy="880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397754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mj-cs"/>
        </a:defRPr>
      </a:lvl1pPr>
      <a:lvl2pPr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2pPr>
      <a:lvl3pPr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3pPr>
      <a:lvl4pPr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4pPr>
      <a:lvl5pPr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5pPr>
      <a:lvl6pPr marL="4572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4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6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8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pitchFamily="34" charset="-128"/>
          <a:cs typeface="+mn-cs"/>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gradFill flip="none" rotWithShape="1">
            <a:gsLst>
              <a:gs pos="0">
                <a:srgbClr val="FFFFFF"/>
              </a:gs>
              <a:gs pos="100000">
                <a:schemeClr val="accent3"/>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pic>
        <p:nvPicPr>
          <p:cNvPr id="1029" name="Picture 6" descr="ITnDevConnections_RGB_Dark-Gray.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73900" y="5888567"/>
            <a:ext cx="1830388" cy="880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1"/>
            <a:ext cx="9144000" cy="2978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p:nvPr/>
        </p:nvSpPr>
        <p:spPr>
          <a:xfrm>
            <a:off x="0" y="2970732"/>
            <a:ext cx="9144000" cy="2820787"/>
          </a:xfrm>
          <a:prstGeom prst="rect">
            <a:avLst/>
          </a:prstGeom>
          <a:gradFill flip="none" rotWithShape="1">
            <a:gsLst>
              <a:gs pos="100000">
                <a:schemeClr val="tx2"/>
              </a:gs>
              <a:gs pos="0">
                <a:srgbClr val="2D7CBB"/>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1034" name="Footer Placeholder 4"/>
          <p:cNvSpPr>
            <a:spLocks noGrp="1"/>
          </p:cNvSpPr>
          <p:nvPr>
            <p:ph type="ftr" sz="quarter" idx="3"/>
          </p:nvPr>
        </p:nvSpPr>
        <p:spPr bwMode="auto">
          <a:xfrm>
            <a:off x="533400" y="6189133"/>
            <a:ext cx="5811838" cy="364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defTabSz="914400">
              <a:defRPr sz="1000" b="1" smtClean="0">
                <a:solidFill>
                  <a:srgbClr val="649840"/>
                </a:solidFill>
              </a:defRPr>
            </a:lvl1pPr>
          </a:lstStyle>
          <a:p>
            <a:pPr>
              <a:defRPr/>
            </a:pPr>
            <a:r>
              <a:rPr lang="en-US" altLang="en-US"/>
              <a:t>#ITDEVCON  </a:t>
            </a:r>
          </a:p>
        </p:txBody>
      </p:sp>
    </p:spTree>
    <p:extLst>
      <p:ext uri="{BB962C8B-B14F-4D97-AF65-F5344CB8AC3E}">
        <p14:creationId xmlns:p14="http://schemas.microsoft.com/office/powerpoint/2010/main" val="2007350812"/>
      </p:ext>
    </p:extLst>
  </p:cSld>
  <p:clrMap bg1="lt1" tx1="dk1" bg2="lt2" tx2="dk2" accent1="accent1" accent2="accent2" accent3="accent3" accent4="accent4" accent5="accent5" accent6="accent6" hlink="hlink" folHlink="folHlink"/>
  <p:sldLayoutIdLst>
    <p:sldLayoutId id="2147483668" r:id="rId1"/>
    <p:sldLayoutId id="2147483669" r:id="rId2"/>
  </p:sldLayoutIdLst>
  <p:timing>
    <p:tnLst>
      <p:par>
        <p:cTn id="1" dur="indefinite" restart="never" nodeType="tmRoot"/>
      </p:par>
    </p:tnLst>
  </p:timing>
  <p:hf sldNum="0" hdr="0" dt="0"/>
  <p:txStyles>
    <p:titleStyle>
      <a:lvl1pPr algn="ctr" defTabSz="457200" rtl="0" eaLnBrk="1" fontAlgn="base" hangingPunct="1">
        <a:spcBef>
          <a:spcPct val="0"/>
        </a:spcBef>
        <a:spcAft>
          <a:spcPct val="0"/>
        </a:spcAft>
        <a:defRPr sz="4400" kern="1200">
          <a:solidFill>
            <a:srgbClr val="2E85BD"/>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rgbClr val="2E85BD"/>
          </a:solidFill>
          <a:latin typeface="Century Gothic" charset="0"/>
          <a:ea typeface="MS PGothic" pitchFamily="34" charset="-128"/>
          <a:cs typeface="ＭＳ Ｐゴシック" charset="0"/>
        </a:defRPr>
      </a:lvl2pPr>
      <a:lvl3pPr algn="ctr" defTabSz="457200" rtl="0" eaLnBrk="1" fontAlgn="base" hangingPunct="1">
        <a:spcBef>
          <a:spcPct val="0"/>
        </a:spcBef>
        <a:spcAft>
          <a:spcPct val="0"/>
        </a:spcAft>
        <a:defRPr sz="4400">
          <a:solidFill>
            <a:srgbClr val="2E85BD"/>
          </a:solidFill>
          <a:latin typeface="Century Gothic" charset="0"/>
          <a:ea typeface="MS PGothic" pitchFamily="34" charset="-128"/>
          <a:cs typeface="ＭＳ Ｐゴシック" charset="0"/>
        </a:defRPr>
      </a:lvl3pPr>
      <a:lvl4pPr algn="ctr" defTabSz="457200" rtl="0" eaLnBrk="1" fontAlgn="base" hangingPunct="1">
        <a:spcBef>
          <a:spcPct val="0"/>
        </a:spcBef>
        <a:spcAft>
          <a:spcPct val="0"/>
        </a:spcAft>
        <a:defRPr sz="4400">
          <a:solidFill>
            <a:srgbClr val="2E85BD"/>
          </a:solidFill>
          <a:latin typeface="Century Gothic" charset="0"/>
          <a:ea typeface="MS PGothic" pitchFamily="34" charset="-128"/>
          <a:cs typeface="ＭＳ Ｐゴシック" charset="0"/>
        </a:defRPr>
      </a:lvl4pPr>
      <a:lvl5pPr algn="ctr" defTabSz="457200" rtl="0" eaLnBrk="1" fontAlgn="base" hangingPunct="1">
        <a:spcBef>
          <a:spcPct val="0"/>
        </a:spcBef>
        <a:spcAft>
          <a:spcPct val="0"/>
        </a:spcAft>
        <a:defRPr sz="4400">
          <a:solidFill>
            <a:srgbClr val="2E85BD"/>
          </a:solidFill>
          <a:latin typeface="Century Gothic"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rgbClr val="2E85BD"/>
          </a:solidFill>
          <a:latin typeface="Century Gothic"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rgbClr val="2E85BD"/>
          </a:solidFill>
          <a:latin typeface="Century Gothic"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rgbClr val="2E85BD"/>
          </a:solidFill>
          <a:latin typeface="Century Gothic"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rgbClr val="2E85BD"/>
          </a:solidFill>
          <a:latin typeface="Century Gothic"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rgbClr val="2E85BD"/>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rgbClr val="737373"/>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rgbClr val="737373"/>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rgbClr val="737373"/>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rgbClr val="737373"/>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gradFill flip="none" rotWithShape="1">
            <a:gsLst>
              <a:gs pos="0">
                <a:srgbClr val="FFFFFF"/>
              </a:gs>
              <a:gs pos="100000">
                <a:srgbClr val="C8C8C8"/>
              </a:gs>
            </a:gsLst>
            <a:path path="circle">
              <a:fillToRect l="50000" t="50000" r="50000" b="50000"/>
            </a:path>
            <a:tileRect/>
          </a:gradFill>
          <a:ln w="9525" cap="flat" cmpd="sng" algn="ctr">
            <a:noFill/>
            <a:prstDash val="solid"/>
          </a:ln>
          <a:effectLst>
            <a:outerShdw blurRad="40000" dist="23000" dir="5400000" rotWithShape="0">
              <a:srgbClr val="000000">
                <a:alpha val="35000"/>
              </a:srgbClr>
            </a:outerShdw>
          </a:effectLst>
        </p:spPr>
        <p:txBody>
          <a:bodyPr anchor="ctr"/>
          <a:lstStyle/>
          <a:p>
            <a:pPr algn="ctr" defTabSz="914400" fontAlgn="auto">
              <a:spcBef>
                <a:spcPts val="0"/>
              </a:spcBef>
              <a:spcAft>
                <a:spcPts val="0"/>
              </a:spcAft>
              <a:defRPr/>
            </a:pPr>
            <a:endParaRPr lang="en-US" sz="1800" kern="0">
              <a:solidFill>
                <a:srgbClr val="CECFCD"/>
              </a:solidFill>
              <a:latin typeface="Century Gothic"/>
              <a:ea typeface="+mn-ea"/>
            </a:endParaRPr>
          </a:p>
        </p:txBody>
      </p:sp>
      <p:sp>
        <p:nvSpPr>
          <p:cNvPr id="6149" name="Footer Placeholder 4"/>
          <p:cNvSpPr>
            <a:spLocks noGrp="1"/>
          </p:cNvSpPr>
          <p:nvPr>
            <p:ph type="ftr" sz="quarter" idx="3"/>
          </p:nvPr>
        </p:nvSpPr>
        <p:spPr bwMode="auto">
          <a:xfrm>
            <a:off x="533400" y="6328833"/>
            <a:ext cx="5811838" cy="364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defTabSz="914400">
              <a:defRPr sz="1000" b="1" smtClean="0">
                <a:solidFill>
                  <a:srgbClr val="649840"/>
                </a:solidFill>
              </a:defRPr>
            </a:lvl1pPr>
          </a:lstStyle>
          <a:p>
            <a:pPr>
              <a:defRPr/>
            </a:pPr>
            <a:r>
              <a:rPr lang="en-US" altLang="en-US"/>
              <a:t>#ITDEVCON  </a:t>
            </a:r>
          </a:p>
        </p:txBody>
      </p:sp>
      <p:pic>
        <p:nvPicPr>
          <p:cNvPr id="3078" name="Picture 14" descr="ITnDevConnections_RGB_Dark-Gray.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073900" y="5888567"/>
            <a:ext cx="1830388" cy="880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8"/>
          <p:cNvSpPr>
            <a:spLocks noChangeArrowheads="1"/>
          </p:cNvSpPr>
          <p:nvPr/>
        </p:nvSpPr>
        <p:spPr bwMode="auto">
          <a:xfrm>
            <a:off x="0" y="0"/>
            <a:ext cx="9144000" cy="533400"/>
          </a:xfrm>
          <a:prstGeom prst="rect">
            <a:avLst/>
          </a:prstGeom>
          <a:gradFill flip="none" rotWithShape="1">
            <a:gsLst>
              <a:gs pos="0">
                <a:srgbClr val="2D7CBB"/>
              </a:gs>
              <a:gs pos="100000">
                <a:schemeClr val="tx2"/>
              </a:gs>
            </a:gsLst>
            <a:path path="circle">
              <a:fillToRect l="50000" t="50000" r="50000" b="50000"/>
            </a:path>
            <a:tileRect/>
          </a:gradFill>
          <a:ln>
            <a:noFill/>
          </a:ln>
        </p:spPr>
        <p:txBody>
          <a:bodyPr anchor="ctr"/>
          <a:lstStyle/>
          <a:p>
            <a:pPr algn="ctr" defTabSz="914400">
              <a:defRPr/>
            </a:pPr>
            <a:endParaRPr lang="en-US" sz="1800">
              <a:solidFill>
                <a:srgbClr val="CECFCD"/>
              </a:solidFill>
              <a:latin typeface="Century Gothic" charset="0"/>
              <a:ea typeface="ＭＳ Ｐゴシック" charset="0"/>
              <a:cs typeface="ＭＳ Ｐゴシック" charset="0"/>
            </a:endParaRPr>
          </a:p>
        </p:txBody>
      </p:sp>
      <p:sp>
        <p:nvSpPr>
          <p:cNvPr id="3082" name="Title Placeholder 1"/>
          <p:cNvSpPr>
            <a:spLocks noGrp="1"/>
          </p:cNvSpPr>
          <p:nvPr>
            <p:ph type="title"/>
          </p:nvPr>
        </p:nvSpPr>
        <p:spPr bwMode="auto">
          <a:xfrm>
            <a:off x="533400" y="4307417"/>
            <a:ext cx="655478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smtClean="0"/>
          </a:p>
        </p:txBody>
      </p:sp>
      <p:sp>
        <p:nvSpPr>
          <p:cNvPr id="3083" name="Text Placeholder 2"/>
          <p:cNvSpPr>
            <a:spLocks noGrp="1"/>
          </p:cNvSpPr>
          <p:nvPr>
            <p:ph type="body" idx="1"/>
          </p:nvPr>
        </p:nvSpPr>
        <p:spPr bwMode="auto">
          <a:xfrm>
            <a:off x="533400" y="533400"/>
            <a:ext cx="6554788" cy="3767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Title 1"/>
          <p:cNvSpPr txBox="1">
            <a:spLocks/>
          </p:cNvSpPr>
          <p:nvPr/>
        </p:nvSpPr>
        <p:spPr>
          <a:xfrm>
            <a:off x="0" y="-150284"/>
            <a:ext cx="9144000" cy="605368"/>
          </a:xfrm>
          <a:prstGeom prst="rect">
            <a:avLst/>
          </a:prstGeom>
          <a:effectLst/>
        </p:spPr>
        <p:txBody>
          <a:bodyPr anchor="b">
            <a:normAutofit/>
          </a:bodyPr>
          <a:lstStyle>
            <a:lvl1pPr algn="l" defTabSz="457200" rtl="0" eaLnBrk="0" fontAlgn="base" hangingPunct="0">
              <a:spcBef>
                <a:spcPct val="0"/>
              </a:spcBef>
              <a:spcAft>
                <a:spcPct val="0"/>
              </a:spcAft>
              <a:defRPr sz="2000" b="0" kern="1200" cap="all">
                <a:ln w="3175" cmpd="sng">
                  <a:noFill/>
                </a:ln>
                <a:solidFill>
                  <a:schemeClr val="tx1"/>
                </a:solidFill>
                <a:effectLst>
                  <a:outerShdw blurRad="50800" dist="38100" dir="2700000" algn="tl" rotWithShape="0">
                    <a:srgbClr val="000000">
                      <a:alpha val="43000"/>
                    </a:srgbClr>
                  </a:outerShdw>
                </a:effectLst>
                <a:latin typeface="+mj-lt"/>
                <a:ea typeface="ＭＳ Ｐゴシック" charset="0"/>
                <a:cs typeface="ＭＳ Ｐゴシック" charset="0"/>
              </a:defRPr>
            </a:lvl1pPr>
            <a:lvl2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2pPr>
            <a:lvl3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3pPr>
            <a:lvl4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4pPr>
            <a:lvl5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sz="1400" dirty="0" smtClean="0">
                <a:solidFill>
                  <a:schemeClr val="bg1"/>
                </a:solidFill>
                <a:effectLst/>
              </a:rPr>
              <a:t>Session Title</a:t>
            </a:r>
            <a:endParaRPr lang="en-US" sz="1400" dirty="0">
              <a:solidFill>
                <a:schemeClr val="bg1"/>
              </a:solidFill>
              <a:effectLst/>
            </a:endParaRPr>
          </a:p>
        </p:txBody>
      </p:sp>
    </p:spTree>
    <p:extLst>
      <p:ext uri="{BB962C8B-B14F-4D97-AF65-F5344CB8AC3E}">
        <p14:creationId xmlns:p14="http://schemas.microsoft.com/office/powerpoint/2010/main" val="149470406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84" r:id="rId9"/>
  </p:sldLayoutIdLst>
  <p:timing>
    <p:tnLst>
      <p:par>
        <p:cTn id="1" dur="indefinite" restart="never" nodeType="tmRoot"/>
      </p:par>
    </p:tnLst>
  </p:timing>
  <p:hf sldNum="0" hdr="0" dt="0"/>
  <p:txStyles>
    <p:titleStyle>
      <a:lvl1pPr algn="ctr" defTabSz="457200" rtl="0" eaLnBrk="1" fontAlgn="base" hangingPunct="1">
        <a:spcBef>
          <a:spcPct val="0"/>
        </a:spcBef>
        <a:spcAft>
          <a:spcPct val="0"/>
        </a:spcAft>
        <a:defRPr sz="4400" kern="1200">
          <a:solidFill>
            <a:srgbClr val="2D7CBB"/>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rgbClr val="2D7CBB"/>
          </a:solidFill>
          <a:latin typeface="Century Gothic" charset="0"/>
          <a:ea typeface="MS PGothic" pitchFamily="34" charset="-128"/>
          <a:cs typeface="ＭＳ Ｐゴシック" charset="0"/>
        </a:defRPr>
      </a:lvl2pPr>
      <a:lvl3pPr algn="ctr" defTabSz="457200" rtl="0" eaLnBrk="1" fontAlgn="base" hangingPunct="1">
        <a:spcBef>
          <a:spcPct val="0"/>
        </a:spcBef>
        <a:spcAft>
          <a:spcPct val="0"/>
        </a:spcAft>
        <a:defRPr sz="4400">
          <a:solidFill>
            <a:srgbClr val="2D7CBB"/>
          </a:solidFill>
          <a:latin typeface="Century Gothic" charset="0"/>
          <a:ea typeface="MS PGothic" pitchFamily="34" charset="-128"/>
          <a:cs typeface="ＭＳ Ｐゴシック" charset="0"/>
        </a:defRPr>
      </a:lvl3pPr>
      <a:lvl4pPr algn="ctr" defTabSz="457200" rtl="0" eaLnBrk="1" fontAlgn="base" hangingPunct="1">
        <a:spcBef>
          <a:spcPct val="0"/>
        </a:spcBef>
        <a:spcAft>
          <a:spcPct val="0"/>
        </a:spcAft>
        <a:defRPr sz="4400">
          <a:solidFill>
            <a:srgbClr val="2D7CBB"/>
          </a:solidFill>
          <a:latin typeface="Century Gothic" charset="0"/>
          <a:ea typeface="MS PGothic" pitchFamily="34" charset="-128"/>
          <a:cs typeface="ＭＳ Ｐゴシック" charset="0"/>
        </a:defRPr>
      </a:lvl4pPr>
      <a:lvl5pPr algn="ctr" defTabSz="457200" rtl="0" eaLnBrk="1" fontAlgn="base" hangingPunct="1">
        <a:spcBef>
          <a:spcPct val="0"/>
        </a:spcBef>
        <a:spcAft>
          <a:spcPct val="0"/>
        </a:spcAft>
        <a:defRPr sz="4400">
          <a:solidFill>
            <a:srgbClr val="2D7CBB"/>
          </a:solidFill>
          <a:latin typeface="Century Gothic"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rgbClr val="2E85BD"/>
          </a:solidFill>
          <a:latin typeface="Century Gothic"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rgbClr val="2E85BD"/>
          </a:solidFill>
          <a:latin typeface="Century Gothic"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rgbClr val="2E85BD"/>
          </a:solidFill>
          <a:latin typeface="Century Gothic"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rgbClr val="2E85BD"/>
          </a:solidFill>
          <a:latin typeface="Century Gothic"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rgbClr val="2D7CBB"/>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rgbClr val="7F7F7F"/>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rgbClr val="7F7F7F"/>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rgbClr val="7F7F7F"/>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rgbClr val="7F7F7F"/>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gradFill flip="none" rotWithShape="1">
            <a:gsLst>
              <a:gs pos="0">
                <a:srgbClr val="FFFFFF"/>
              </a:gs>
              <a:gs pos="100000">
                <a:schemeClr val="accent3"/>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11" name="Footer Placeholder 4"/>
          <p:cNvSpPr>
            <a:spLocks noGrp="1"/>
          </p:cNvSpPr>
          <p:nvPr>
            <p:ph type="ftr" sz="quarter" idx="3"/>
          </p:nvPr>
        </p:nvSpPr>
        <p:spPr>
          <a:xfrm>
            <a:off x="533400" y="6328833"/>
            <a:ext cx="5811838" cy="364067"/>
          </a:xfrm>
          <a:prstGeom prst="rect">
            <a:avLst/>
          </a:prstGeom>
          <a:ln>
            <a:noFill/>
          </a:ln>
        </p:spPr>
        <p:txBody>
          <a:bodyPr vert="horz" lIns="91440" tIns="45720" rIns="91440" bIns="45720" rtlCol="0" anchor="t"/>
          <a:lstStyle>
            <a:lvl1pPr algn="l" fontAlgn="auto">
              <a:spcBef>
                <a:spcPts val="0"/>
              </a:spcBef>
              <a:spcAft>
                <a:spcPts val="0"/>
              </a:spcAft>
              <a:defRPr sz="1000" b="1" i="0">
                <a:solidFill>
                  <a:srgbClr val="649840"/>
                </a:solidFill>
                <a:effectLst/>
                <a:latin typeface="+mn-lt"/>
                <a:ea typeface="+mn-ea"/>
                <a:cs typeface="+mn-cs"/>
              </a:defRPr>
            </a:lvl1pPr>
          </a:lstStyle>
          <a:p>
            <a:pPr>
              <a:defRPr/>
            </a:pPr>
            <a:r>
              <a:rPr lang="en-US"/>
              <a:t>#ITDEVCON  </a:t>
            </a:r>
          </a:p>
        </p:txBody>
      </p:sp>
      <p:pic>
        <p:nvPicPr>
          <p:cNvPr id="4102" name="Picture 11" descr="ITnDevConnections_RGB_Dark-Gray.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73900" y="5888567"/>
            <a:ext cx="1830388" cy="880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1343910"/>
      </p:ext>
    </p:extLst>
  </p:cSld>
  <p:clrMap bg1="lt1" tx1="dk1" bg2="lt2" tx2="dk2" accent1="accent1" accent2="accent2" accent3="accent3" accent4="accent4" accent5="accent5" accent6="accent6" hlink="hlink" folHlink="folHlink"/>
  <p:sldLayoutIdLst>
    <p:sldLayoutId id="2147483680" r:id="rId1"/>
    <p:sldLayoutId id="2147483681" r:id="rId2"/>
  </p:sldLayoutIdLst>
  <p:timing>
    <p:tnLst>
      <p:par>
        <p:cTn id="1" dur="indefinite" restart="never" nodeType="tmRoot"/>
      </p:par>
    </p:tnLst>
  </p:timing>
  <p:hf sldNum="0" hdr="0" dt="0"/>
  <p:txStyles>
    <p:titleStyle>
      <a:lvl1pPr algn="ctr" defTabSz="457200" rtl="0" eaLnBrk="1" fontAlgn="base" hangingPunct="1">
        <a:spcBef>
          <a:spcPct val="0"/>
        </a:spcBef>
        <a:spcAft>
          <a:spcPct val="0"/>
        </a:spcAft>
        <a:defRPr sz="4400" kern="1200">
          <a:solidFill>
            <a:srgbClr val="2E85BD"/>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rgbClr val="2E85BD"/>
          </a:solidFill>
          <a:latin typeface="Century Gothic" charset="0"/>
          <a:ea typeface="MS PGothic" pitchFamily="34" charset="-128"/>
          <a:cs typeface="ＭＳ Ｐゴシック" charset="0"/>
        </a:defRPr>
      </a:lvl2pPr>
      <a:lvl3pPr algn="ctr" defTabSz="457200" rtl="0" eaLnBrk="1" fontAlgn="base" hangingPunct="1">
        <a:spcBef>
          <a:spcPct val="0"/>
        </a:spcBef>
        <a:spcAft>
          <a:spcPct val="0"/>
        </a:spcAft>
        <a:defRPr sz="4400">
          <a:solidFill>
            <a:srgbClr val="2E85BD"/>
          </a:solidFill>
          <a:latin typeface="Century Gothic" charset="0"/>
          <a:ea typeface="MS PGothic" pitchFamily="34" charset="-128"/>
          <a:cs typeface="ＭＳ Ｐゴシック" charset="0"/>
        </a:defRPr>
      </a:lvl3pPr>
      <a:lvl4pPr algn="ctr" defTabSz="457200" rtl="0" eaLnBrk="1" fontAlgn="base" hangingPunct="1">
        <a:spcBef>
          <a:spcPct val="0"/>
        </a:spcBef>
        <a:spcAft>
          <a:spcPct val="0"/>
        </a:spcAft>
        <a:defRPr sz="4400">
          <a:solidFill>
            <a:srgbClr val="2E85BD"/>
          </a:solidFill>
          <a:latin typeface="Century Gothic" charset="0"/>
          <a:ea typeface="MS PGothic" pitchFamily="34" charset="-128"/>
          <a:cs typeface="ＭＳ Ｐゴシック" charset="0"/>
        </a:defRPr>
      </a:lvl4pPr>
      <a:lvl5pPr algn="ctr" defTabSz="457200" rtl="0" eaLnBrk="1" fontAlgn="base" hangingPunct="1">
        <a:spcBef>
          <a:spcPct val="0"/>
        </a:spcBef>
        <a:spcAft>
          <a:spcPct val="0"/>
        </a:spcAft>
        <a:defRPr sz="4400">
          <a:solidFill>
            <a:srgbClr val="2E85BD"/>
          </a:solidFill>
          <a:latin typeface="Century Gothic"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rgbClr val="2E85BD"/>
          </a:solidFill>
          <a:latin typeface="Century Gothic"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rgbClr val="2E85BD"/>
          </a:solidFill>
          <a:latin typeface="Century Gothic"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rgbClr val="2E85BD"/>
          </a:solidFill>
          <a:latin typeface="Century Gothic"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rgbClr val="2E85BD"/>
          </a:solidFill>
          <a:latin typeface="Century Gothic"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rgbClr val="2E85BD"/>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rgbClr val="737373"/>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rgbClr val="737373"/>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rgbClr val="737373"/>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rgbClr val="737373"/>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0">
                <a:srgbClr val="649840"/>
              </a:gs>
              <a:gs pos="100000">
                <a:schemeClr val="accent3">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Tree>
    <p:extLst>
      <p:ext uri="{BB962C8B-B14F-4D97-AF65-F5344CB8AC3E}">
        <p14:creationId xmlns:p14="http://schemas.microsoft.com/office/powerpoint/2010/main" val="2713651562"/>
      </p:ext>
    </p:extLst>
  </p:cSld>
  <p:clrMap bg1="lt1" tx1="dk1" bg2="lt2" tx2="dk2" accent1="accent1" accent2="accent2" accent3="accent3" accent4="accent4" accent5="accent5" accent6="accent6" hlink="hlink" folHlink="folHlink"/>
  <p:sldLayoutIdLst>
    <p:sldLayoutId id="2147483683" r:id="rId1"/>
  </p:sldLayoutIdLst>
  <p:timing>
    <p:tnLst>
      <p:par>
        <p:cTn id="1" dur="indefinite" restart="never" nodeType="tmRoot"/>
      </p:par>
    </p:tnLst>
  </p:timing>
  <p:txStyles>
    <p:titleStyle>
      <a:lvl1pPr algn="ctr" defTabSz="457200" rtl="0" eaLnBrk="1" fontAlgn="base" hangingPunct="1">
        <a:spcBef>
          <a:spcPct val="0"/>
        </a:spcBef>
        <a:spcAft>
          <a:spcPct val="0"/>
        </a:spcAft>
        <a:defRPr sz="4400" kern="1200">
          <a:solidFill>
            <a:schemeClr val="bg1"/>
          </a:solidFill>
          <a:latin typeface="Century Gothic"/>
          <a:ea typeface="MS PGothic" pitchFamily="34" charset="-128"/>
          <a:cs typeface="Century Gothic"/>
        </a:defRPr>
      </a:lvl1pPr>
      <a:lvl2pPr algn="ctr" defTabSz="457200" rtl="0" eaLnBrk="1" fontAlgn="base" hangingPunct="1">
        <a:spcBef>
          <a:spcPct val="0"/>
        </a:spcBef>
        <a:spcAft>
          <a:spcPct val="0"/>
        </a:spcAft>
        <a:defRPr sz="4400">
          <a:solidFill>
            <a:schemeClr val="bg1"/>
          </a:solidFill>
          <a:latin typeface="Century Gothic" charset="0"/>
          <a:ea typeface="MS PGothic" pitchFamily="34" charset="-128"/>
          <a:cs typeface="Century Gothic" panose="020B0502020202020204" pitchFamily="34" charset="0"/>
        </a:defRPr>
      </a:lvl2pPr>
      <a:lvl3pPr algn="ctr" defTabSz="457200" rtl="0" eaLnBrk="1" fontAlgn="base" hangingPunct="1">
        <a:spcBef>
          <a:spcPct val="0"/>
        </a:spcBef>
        <a:spcAft>
          <a:spcPct val="0"/>
        </a:spcAft>
        <a:defRPr sz="4400">
          <a:solidFill>
            <a:schemeClr val="bg1"/>
          </a:solidFill>
          <a:latin typeface="Century Gothic" charset="0"/>
          <a:ea typeface="MS PGothic" pitchFamily="34" charset="-128"/>
          <a:cs typeface="Century Gothic" panose="020B0502020202020204" pitchFamily="34" charset="0"/>
        </a:defRPr>
      </a:lvl3pPr>
      <a:lvl4pPr algn="ctr" defTabSz="457200" rtl="0" eaLnBrk="1" fontAlgn="base" hangingPunct="1">
        <a:spcBef>
          <a:spcPct val="0"/>
        </a:spcBef>
        <a:spcAft>
          <a:spcPct val="0"/>
        </a:spcAft>
        <a:defRPr sz="4400">
          <a:solidFill>
            <a:schemeClr val="bg1"/>
          </a:solidFill>
          <a:latin typeface="Century Gothic" charset="0"/>
          <a:ea typeface="MS PGothic" pitchFamily="34" charset="-128"/>
          <a:cs typeface="Century Gothic" panose="020B0502020202020204" pitchFamily="34" charset="0"/>
        </a:defRPr>
      </a:lvl4pPr>
      <a:lvl5pPr algn="ctr" defTabSz="457200" rtl="0" eaLnBrk="1" fontAlgn="base" hangingPunct="1">
        <a:spcBef>
          <a:spcPct val="0"/>
        </a:spcBef>
        <a:spcAft>
          <a:spcPct val="0"/>
        </a:spcAft>
        <a:defRPr sz="4400">
          <a:solidFill>
            <a:schemeClr val="bg1"/>
          </a:solidFill>
          <a:latin typeface="Century Gothic" charset="0"/>
          <a:ea typeface="MS PGothic" pitchFamily="34" charset="-128"/>
          <a:cs typeface="Century Gothic" panose="020B0502020202020204" pitchFamily="34" charset="0"/>
        </a:defRPr>
      </a:lvl5pPr>
      <a:lvl6pPr marL="457200" algn="ctr" defTabSz="457200" rtl="0" eaLnBrk="1" fontAlgn="base" hangingPunct="1">
        <a:spcBef>
          <a:spcPct val="0"/>
        </a:spcBef>
        <a:spcAft>
          <a:spcPct val="0"/>
        </a:spcAft>
        <a:defRPr sz="4400">
          <a:solidFill>
            <a:schemeClr val="bg1"/>
          </a:solidFill>
          <a:latin typeface="Century Gothic" charset="0"/>
          <a:ea typeface="ＭＳ Ｐゴシック" charset="0"/>
        </a:defRPr>
      </a:lvl6pPr>
      <a:lvl7pPr marL="914400" algn="ctr" defTabSz="457200" rtl="0" eaLnBrk="1" fontAlgn="base" hangingPunct="1">
        <a:spcBef>
          <a:spcPct val="0"/>
        </a:spcBef>
        <a:spcAft>
          <a:spcPct val="0"/>
        </a:spcAft>
        <a:defRPr sz="4400">
          <a:solidFill>
            <a:schemeClr val="bg1"/>
          </a:solidFill>
          <a:latin typeface="Century Gothic" charset="0"/>
          <a:ea typeface="ＭＳ Ｐゴシック" charset="0"/>
        </a:defRPr>
      </a:lvl7pPr>
      <a:lvl8pPr marL="1371600" algn="ctr" defTabSz="457200" rtl="0" eaLnBrk="1" fontAlgn="base" hangingPunct="1">
        <a:spcBef>
          <a:spcPct val="0"/>
        </a:spcBef>
        <a:spcAft>
          <a:spcPct val="0"/>
        </a:spcAft>
        <a:defRPr sz="4400">
          <a:solidFill>
            <a:schemeClr val="bg1"/>
          </a:solidFill>
          <a:latin typeface="Century Gothic" charset="0"/>
          <a:ea typeface="ＭＳ Ｐゴシック" charset="0"/>
        </a:defRPr>
      </a:lvl8pPr>
      <a:lvl9pPr marL="1828800" algn="ctr" defTabSz="457200" rtl="0" eaLnBrk="1" fontAlgn="base" hangingPunct="1">
        <a:spcBef>
          <a:spcPct val="0"/>
        </a:spcBef>
        <a:spcAft>
          <a:spcPct val="0"/>
        </a:spcAft>
        <a:defRPr sz="4400">
          <a:solidFill>
            <a:schemeClr val="bg1"/>
          </a:solidFill>
          <a:latin typeface="Century Gothic" charset="0"/>
          <a:ea typeface="ＭＳ Ｐゴシック" charset="0"/>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hyperlink" Target="http://www.sqlservercentral.com/tags/window+functions" TargetMode="External"/><Relationship Id="rId7" Type="http://schemas.openxmlformats.org/officeDocument/2006/relationships/image" Target="../media/image9.jpeg"/><Relationship Id="rId2" Type="http://schemas.openxmlformats.org/officeDocument/2006/relationships/hyperlink" Target="http://www.sqlservercentral.com/Forums" TargetMode="External"/><Relationship Id="rId1" Type="http://schemas.openxmlformats.org/officeDocument/2006/relationships/slideLayout" Target="../slideLayouts/slideLayout8.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36.xml.rels><?xml version="1.0" encoding="UTF-8" standalone="yes"?>
<Relationships xmlns="http://schemas.openxmlformats.org/package/2006/relationships"><Relationship Id="rId3" Type="http://schemas.openxmlformats.org/officeDocument/2006/relationships/hyperlink" Target="https://www.simple-talk.com/sql/t-sql-programming/window-functions-in-sql/" TargetMode="External"/><Relationship Id="rId2" Type="http://schemas.openxmlformats.org/officeDocument/2006/relationships/hyperlink" Target="https://www.simple-talk.com/sql/t-sql-programming/the-performance-of-the-t-sql-window-functions/" TargetMode="External"/><Relationship Id="rId1" Type="http://schemas.openxmlformats.org/officeDocument/2006/relationships/slideLayout" Target="../slideLayouts/slideLayout8.xml"/><Relationship Id="rId6" Type="http://schemas.openxmlformats.org/officeDocument/2006/relationships/hyperlink" Target="http://www.sqlbits.com/Sessions/Event12/Building_Your_T-SQL_Tool_Kit_Window_Function_Fundamentals" TargetMode="External"/><Relationship Id="rId5" Type="http://schemas.openxmlformats.org/officeDocument/2006/relationships/hyperlink" Target="https://www.youtube.com/watch?v=YK-ufNpMeLU" TargetMode="External"/><Relationship Id="rId4" Type="http://schemas.openxmlformats.org/officeDocument/2006/relationships/hyperlink" Target="https://www.simple-talk.com/sql/t-sql-programming/sql-server-2012-window-function-basic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1143000"/>
          </a:xfrm>
        </p:spPr>
        <p:txBody>
          <a:bodyPr>
            <a:normAutofit fontScale="90000"/>
          </a:bodyPr>
          <a:lstStyle/>
          <a:p>
            <a:r>
              <a:rPr lang="en-US" dirty="0" smtClean="0"/>
              <a:t>Intermediate T-SQL</a:t>
            </a:r>
            <a:br>
              <a:rPr lang="en-US" dirty="0" smtClean="0"/>
            </a:br>
            <a:r>
              <a:rPr lang="en-US" dirty="0" smtClean="0"/>
              <a:t> Window Functions</a:t>
            </a:r>
            <a:br>
              <a:rPr lang="en-US" dirty="0" smtClean="0"/>
            </a:br>
            <a:r>
              <a:rPr lang="en-US" dirty="0" err="1" smtClean="0"/>
              <a:t>DevConnections</a:t>
            </a:r>
            <a:r>
              <a:rPr lang="en-US" dirty="0" smtClean="0"/>
              <a:t> 2015</a:t>
            </a:r>
            <a:endParaRPr lang="en-US" dirty="0"/>
          </a:p>
        </p:txBody>
      </p:sp>
      <p:sp>
        <p:nvSpPr>
          <p:cNvPr id="3" name="Subtitle 2"/>
          <p:cNvSpPr>
            <a:spLocks noGrp="1"/>
          </p:cNvSpPr>
          <p:nvPr>
            <p:ph idx="1"/>
          </p:nvPr>
        </p:nvSpPr>
        <p:spPr>
          <a:xfrm>
            <a:off x="457200" y="2180167"/>
            <a:ext cx="8229600" cy="4525433"/>
          </a:xfrm>
        </p:spPr>
        <p:txBody>
          <a:bodyPr/>
          <a:lstStyle/>
          <a:p>
            <a:pPr marL="0" indent="0" algn="ctr">
              <a:buNone/>
            </a:pPr>
            <a:r>
              <a:rPr lang="en-US" dirty="0" smtClean="0">
                <a:solidFill>
                  <a:schemeClr val="tx1"/>
                </a:solidFill>
              </a:rPr>
              <a:t>Steve Jones</a:t>
            </a:r>
          </a:p>
          <a:p>
            <a:pPr marL="0" indent="0" algn="ctr">
              <a:buNone/>
            </a:pPr>
            <a:r>
              <a:rPr lang="en-US" dirty="0" smtClean="0">
                <a:solidFill>
                  <a:schemeClr val="tx1"/>
                </a:solidFill>
              </a:rPr>
              <a:t>SQLServerCentral</a:t>
            </a:r>
          </a:p>
          <a:p>
            <a:pPr marL="0" indent="0" algn="ctr">
              <a:buNone/>
            </a:pPr>
            <a:r>
              <a:rPr lang="en-US" dirty="0" smtClean="0">
                <a:solidFill>
                  <a:schemeClr val="tx1"/>
                </a:solidFill>
              </a:rPr>
              <a:t>Red Gate Software</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5668434"/>
            <a:ext cx="2070847" cy="914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5830359"/>
            <a:ext cx="1895475" cy="590550"/>
          </a:xfrm>
          <a:prstGeom prst="rect">
            <a:avLst/>
          </a:prstGeom>
        </p:spPr>
      </p:pic>
    </p:spTree>
    <p:extLst>
      <p:ext uri="{BB962C8B-B14F-4D97-AF65-F5344CB8AC3E}">
        <p14:creationId xmlns:p14="http://schemas.microsoft.com/office/powerpoint/2010/main" val="3337951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Functions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359" y="1600200"/>
            <a:ext cx="3443281" cy="4525963"/>
          </a:xfrm>
        </p:spPr>
      </p:pic>
      <p:sp>
        <p:nvSpPr>
          <p:cNvPr id="5" name="Rectangle 4"/>
          <p:cNvSpPr/>
          <p:nvPr/>
        </p:nvSpPr>
        <p:spPr>
          <a:xfrm>
            <a:off x="2819400" y="4071937"/>
            <a:ext cx="3276600" cy="271463"/>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8388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Functions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359" y="1600200"/>
            <a:ext cx="3443281" cy="4525963"/>
          </a:xfrm>
        </p:spPr>
      </p:pic>
      <p:sp>
        <p:nvSpPr>
          <p:cNvPr id="5" name="Rectangle 4"/>
          <p:cNvSpPr/>
          <p:nvPr/>
        </p:nvSpPr>
        <p:spPr>
          <a:xfrm>
            <a:off x="2819400" y="4343400"/>
            <a:ext cx="3276600" cy="271463"/>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14022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Functions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359" y="1600200"/>
            <a:ext cx="3443281" cy="4525963"/>
          </a:xfrm>
        </p:spPr>
      </p:pic>
      <p:sp>
        <p:nvSpPr>
          <p:cNvPr id="3" name="Left Brace 2"/>
          <p:cNvSpPr/>
          <p:nvPr/>
        </p:nvSpPr>
        <p:spPr>
          <a:xfrm>
            <a:off x="2552700" y="1714500"/>
            <a:ext cx="228600" cy="381000"/>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1219200" y="1714500"/>
            <a:ext cx="1219200" cy="369332"/>
          </a:xfrm>
          <a:prstGeom prst="rect">
            <a:avLst/>
          </a:prstGeom>
          <a:noFill/>
        </p:spPr>
        <p:txBody>
          <a:bodyPr wrap="square" rtlCol="0">
            <a:spAutoFit/>
          </a:bodyPr>
          <a:lstStyle/>
          <a:p>
            <a:r>
              <a:rPr lang="en-US" dirty="0" smtClean="0"/>
              <a:t>Row 1</a:t>
            </a:r>
            <a:endParaRPr lang="en-US" dirty="0"/>
          </a:p>
        </p:txBody>
      </p:sp>
    </p:spTree>
    <p:extLst>
      <p:ext uri="{BB962C8B-B14F-4D97-AF65-F5344CB8AC3E}">
        <p14:creationId xmlns:p14="http://schemas.microsoft.com/office/powerpoint/2010/main" val="2616304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Functions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359" y="1600200"/>
            <a:ext cx="3443281" cy="4525963"/>
          </a:xfrm>
        </p:spPr>
      </p:pic>
      <p:sp>
        <p:nvSpPr>
          <p:cNvPr id="3" name="Left Brace 2"/>
          <p:cNvSpPr/>
          <p:nvPr/>
        </p:nvSpPr>
        <p:spPr>
          <a:xfrm>
            <a:off x="2552700" y="1714500"/>
            <a:ext cx="228600" cy="381000"/>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p:cNvSpPr/>
          <p:nvPr/>
        </p:nvSpPr>
        <p:spPr>
          <a:xfrm flipH="1" flipV="1">
            <a:off x="6172200" y="1905000"/>
            <a:ext cx="228600" cy="381000"/>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1219200" y="1714500"/>
            <a:ext cx="1219200" cy="369332"/>
          </a:xfrm>
          <a:prstGeom prst="rect">
            <a:avLst/>
          </a:prstGeom>
          <a:noFill/>
        </p:spPr>
        <p:txBody>
          <a:bodyPr wrap="square" rtlCol="0">
            <a:spAutoFit/>
          </a:bodyPr>
          <a:lstStyle/>
          <a:p>
            <a:r>
              <a:rPr lang="en-US" dirty="0" smtClean="0"/>
              <a:t>Row 1</a:t>
            </a:r>
            <a:endParaRPr lang="en-US" dirty="0"/>
          </a:p>
        </p:txBody>
      </p:sp>
      <p:sp>
        <p:nvSpPr>
          <p:cNvPr id="7" name="TextBox 6"/>
          <p:cNvSpPr txBox="1"/>
          <p:nvPr/>
        </p:nvSpPr>
        <p:spPr>
          <a:xfrm>
            <a:off x="6553200" y="1953696"/>
            <a:ext cx="1219200" cy="369332"/>
          </a:xfrm>
          <a:prstGeom prst="rect">
            <a:avLst/>
          </a:prstGeom>
          <a:noFill/>
        </p:spPr>
        <p:txBody>
          <a:bodyPr wrap="square" rtlCol="0">
            <a:spAutoFit/>
          </a:bodyPr>
          <a:lstStyle/>
          <a:p>
            <a:r>
              <a:rPr lang="en-US" dirty="0" smtClean="0"/>
              <a:t>Row 1-2</a:t>
            </a:r>
            <a:endParaRPr lang="en-US" dirty="0"/>
          </a:p>
        </p:txBody>
      </p:sp>
    </p:spTree>
    <p:extLst>
      <p:ext uri="{BB962C8B-B14F-4D97-AF65-F5344CB8AC3E}">
        <p14:creationId xmlns:p14="http://schemas.microsoft.com/office/powerpoint/2010/main" val="31371726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Functions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359" y="1600200"/>
            <a:ext cx="3443281" cy="4525963"/>
          </a:xfrm>
        </p:spPr>
      </p:pic>
      <p:sp>
        <p:nvSpPr>
          <p:cNvPr id="3" name="Left Brace 2"/>
          <p:cNvSpPr/>
          <p:nvPr/>
        </p:nvSpPr>
        <p:spPr>
          <a:xfrm>
            <a:off x="2552700" y="1714500"/>
            <a:ext cx="228600" cy="381000"/>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p:cNvSpPr/>
          <p:nvPr/>
        </p:nvSpPr>
        <p:spPr>
          <a:xfrm flipH="1" flipV="1">
            <a:off x="6172200" y="1905000"/>
            <a:ext cx="228600" cy="381000"/>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a:off x="2590800" y="2133600"/>
            <a:ext cx="228600" cy="381000"/>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1219200" y="1714500"/>
            <a:ext cx="1219200" cy="369332"/>
          </a:xfrm>
          <a:prstGeom prst="rect">
            <a:avLst/>
          </a:prstGeom>
          <a:noFill/>
        </p:spPr>
        <p:txBody>
          <a:bodyPr wrap="square" rtlCol="0">
            <a:spAutoFit/>
          </a:bodyPr>
          <a:lstStyle/>
          <a:p>
            <a:r>
              <a:rPr lang="en-US" dirty="0" smtClean="0"/>
              <a:t>Row 1</a:t>
            </a:r>
            <a:endParaRPr lang="en-US" dirty="0"/>
          </a:p>
        </p:txBody>
      </p:sp>
      <p:sp>
        <p:nvSpPr>
          <p:cNvPr id="8" name="TextBox 7"/>
          <p:cNvSpPr txBox="1"/>
          <p:nvPr/>
        </p:nvSpPr>
        <p:spPr>
          <a:xfrm>
            <a:off x="6553200" y="1953696"/>
            <a:ext cx="1219200" cy="369332"/>
          </a:xfrm>
          <a:prstGeom prst="rect">
            <a:avLst/>
          </a:prstGeom>
          <a:noFill/>
        </p:spPr>
        <p:txBody>
          <a:bodyPr wrap="square" rtlCol="0">
            <a:spAutoFit/>
          </a:bodyPr>
          <a:lstStyle/>
          <a:p>
            <a:r>
              <a:rPr lang="en-US" dirty="0" smtClean="0"/>
              <a:t>Row 1-2</a:t>
            </a:r>
            <a:endParaRPr lang="en-US" dirty="0"/>
          </a:p>
        </p:txBody>
      </p:sp>
      <p:sp>
        <p:nvSpPr>
          <p:cNvPr id="9" name="TextBox 8"/>
          <p:cNvSpPr txBox="1"/>
          <p:nvPr/>
        </p:nvSpPr>
        <p:spPr>
          <a:xfrm>
            <a:off x="1219200" y="2145268"/>
            <a:ext cx="1219200" cy="369332"/>
          </a:xfrm>
          <a:prstGeom prst="rect">
            <a:avLst/>
          </a:prstGeom>
          <a:noFill/>
        </p:spPr>
        <p:txBody>
          <a:bodyPr wrap="square" rtlCol="0">
            <a:spAutoFit/>
          </a:bodyPr>
          <a:lstStyle/>
          <a:p>
            <a:r>
              <a:rPr lang="en-US" dirty="0" smtClean="0"/>
              <a:t>Row 2-3</a:t>
            </a:r>
            <a:endParaRPr lang="en-US" dirty="0"/>
          </a:p>
        </p:txBody>
      </p:sp>
    </p:spTree>
    <p:extLst>
      <p:ext uri="{BB962C8B-B14F-4D97-AF65-F5344CB8AC3E}">
        <p14:creationId xmlns:p14="http://schemas.microsoft.com/office/powerpoint/2010/main" val="2440807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Functions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359" y="1600200"/>
            <a:ext cx="3443281" cy="4525963"/>
          </a:xfrm>
        </p:spPr>
      </p:pic>
      <p:sp>
        <p:nvSpPr>
          <p:cNvPr id="3" name="Left Brace 2"/>
          <p:cNvSpPr/>
          <p:nvPr/>
        </p:nvSpPr>
        <p:spPr>
          <a:xfrm>
            <a:off x="2552700" y="1714500"/>
            <a:ext cx="228600" cy="381000"/>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p:cNvSpPr/>
          <p:nvPr/>
        </p:nvSpPr>
        <p:spPr>
          <a:xfrm flipH="1" flipV="1">
            <a:off x="6172200" y="1905000"/>
            <a:ext cx="228600" cy="381000"/>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a:off x="2590800" y="2133600"/>
            <a:ext cx="228600" cy="381000"/>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p:cNvSpPr/>
          <p:nvPr/>
        </p:nvSpPr>
        <p:spPr>
          <a:xfrm flipH="1" flipV="1">
            <a:off x="6172200" y="2362200"/>
            <a:ext cx="228600" cy="381000"/>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1219200" y="1714500"/>
            <a:ext cx="1219200" cy="369332"/>
          </a:xfrm>
          <a:prstGeom prst="rect">
            <a:avLst/>
          </a:prstGeom>
          <a:noFill/>
        </p:spPr>
        <p:txBody>
          <a:bodyPr wrap="square" rtlCol="0">
            <a:spAutoFit/>
          </a:bodyPr>
          <a:lstStyle/>
          <a:p>
            <a:r>
              <a:rPr lang="en-US" dirty="0" smtClean="0"/>
              <a:t>Row 1</a:t>
            </a:r>
            <a:endParaRPr lang="en-US" dirty="0"/>
          </a:p>
        </p:txBody>
      </p:sp>
      <p:sp>
        <p:nvSpPr>
          <p:cNvPr id="15" name="TextBox 14"/>
          <p:cNvSpPr txBox="1"/>
          <p:nvPr/>
        </p:nvSpPr>
        <p:spPr>
          <a:xfrm>
            <a:off x="6553200" y="1953696"/>
            <a:ext cx="1219200" cy="369332"/>
          </a:xfrm>
          <a:prstGeom prst="rect">
            <a:avLst/>
          </a:prstGeom>
          <a:noFill/>
        </p:spPr>
        <p:txBody>
          <a:bodyPr wrap="square" rtlCol="0">
            <a:spAutoFit/>
          </a:bodyPr>
          <a:lstStyle/>
          <a:p>
            <a:r>
              <a:rPr lang="en-US" dirty="0" smtClean="0"/>
              <a:t>Row 1-2</a:t>
            </a:r>
            <a:endParaRPr lang="en-US" dirty="0"/>
          </a:p>
        </p:txBody>
      </p:sp>
      <p:sp>
        <p:nvSpPr>
          <p:cNvPr id="16" name="TextBox 15"/>
          <p:cNvSpPr txBox="1"/>
          <p:nvPr/>
        </p:nvSpPr>
        <p:spPr>
          <a:xfrm>
            <a:off x="6553200" y="2362200"/>
            <a:ext cx="1219200" cy="369332"/>
          </a:xfrm>
          <a:prstGeom prst="rect">
            <a:avLst/>
          </a:prstGeom>
          <a:noFill/>
        </p:spPr>
        <p:txBody>
          <a:bodyPr wrap="square" rtlCol="0">
            <a:spAutoFit/>
          </a:bodyPr>
          <a:lstStyle/>
          <a:p>
            <a:r>
              <a:rPr lang="en-US" dirty="0" smtClean="0"/>
              <a:t>Row 3-4</a:t>
            </a:r>
            <a:endParaRPr lang="en-US" dirty="0"/>
          </a:p>
        </p:txBody>
      </p:sp>
      <p:sp>
        <p:nvSpPr>
          <p:cNvPr id="17" name="TextBox 16"/>
          <p:cNvSpPr txBox="1"/>
          <p:nvPr/>
        </p:nvSpPr>
        <p:spPr>
          <a:xfrm>
            <a:off x="1219200" y="2145268"/>
            <a:ext cx="1219200" cy="369332"/>
          </a:xfrm>
          <a:prstGeom prst="rect">
            <a:avLst/>
          </a:prstGeom>
          <a:noFill/>
        </p:spPr>
        <p:txBody>
          <a:bodyPr wrap="square" rtlCol="0">
            <a:spAutoFit/>
          </a:bodyPr>
          <a:lstStyle/>
          <a:p>
            <a:r>
              <a:rPr lang="en-US" dirty="0" smtClean="0"/>
              <a:t>Row 2-3</a:t>
            </a:r>
            <a:endParaRPr lang="en-US" dirty="0"/>
          </a:p>
        </p:txBody>
      </p:sp>
    </p:spTree>
    <p:extLst>
      <p:ext uri="{BB962C8B-B14F-4D97-AF65-F5344CB8AC3E}">
        <p14:creationId xmlns:p14="http://schemas.microsoft.com/office/powerpoint/2010/main" val="33588838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Functions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359" y="1600200"/>
            <a:ext cx="3443281" cy="4525963"/>
          </a:xfrm>
        </p:spPr>
      </p:pic>
      <p:sp>
        <p:nvSpPr>
          <p:cNvPr id="3" name="Left Brace 2"/>
          <p:cNvSpPr/>
          <p:nvPr/>
        </p:nvSpPr>
        <p:spPr>
          <a:xfrm>
            <a:off x="2552700" y="1905000"/>
            <a:ext cx="228600" cy="685800"/>
          </a:xfrm>
          <a:prstGeom prst="leftBrace">
            <a:avLst/>
          </a:prstGeom>
          <a:noFill/>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5" name="TextBox 4"/>
          <p:cNvSpPr txBox="1"/>
          <p:nvPr/>
        </p:nvSpPr>
        <p:spPr>
          <a:xfrm>
            <a:off x="1143000" y="2069068"/>
            <a:ext cx="1409700" cy="369332"/>
          </a:xfrm>
          <a:prstGeom prst="rect">
            <a:avLst/>
          </a:prstGeom>
          <a:noFill/>
        </p:spPr>
        <p:txBody>
          <a:bodyPr wrap="square" rtlCol="0">
            <a:spAutoFit/>
          </a:bodyPr>
          <a:lstStyle/>
          <a:p>
            <a:r>
              <a:rPr lang="en-US" dirty="0" smtClean="0"/>
              <a:t>Rows 1, 2,3</a:t>
            </a:r>
            <a:endParaRPr lang="en-US" dirty="0"/>
          </a:p>
        </p:txBody>
      </p:sp>
    </p:spTree>
    <p:extLst>
      <p:ext uri="{BB962C8B-B14F-4D97-AF65-F5344CB8AC3E}">
        <p14:creationId xmlns:p14="http://schemas.microsoft.com/office/powerpoint/2010/main" val="2819719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Functions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359" y="1600200"/>
            <a:ext cx="3443281" cy="4525963"/>
          </a:xfrm>
        </p:spPr>
      </p:pic>
      <p:sp>
        <p:nvSpPr>
          <p:cNvPr id="3" name="Left Brace 2"/>
          <p:cNvSpPr/>
          <p:nvPr/>
        </p:nvSpPr>
        <p:spPr>
          <a:xfrm>
            <a:off x="2552700" y="1905000"/>
            <a:ext cx="228600" cy="685800"/>
          </a:xfrm>
          <a:prstGeom prst="leftBrace">
            <a:avLst/>
          </a:prstGeom>
          <a:noFill/>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5" name="Left Brace 4"/>
          <p:cNvSpPr/>
          <p:nvPr/>
        </p:nvSpPr>
        <p:spPr>
          <a:xfrm flipH="1">
            <a:off x="6019800" y="2133600"/>
            <a:ext cx="228600" cy="685800"/>
          </a:xfrm>
          <a:prstGeom prst="leftBrace">
            <a:avLst/>
          </a:prstGeom>
          <a:noFill/>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6" name="TextBox 5"/>
          <p:cNvSpPr txBox="1"/>
          <p:nvPr/>
        </p:nvSpPr>
        <p:spPr>
          <a:xfrm>
            <a:off x="6477000" y="2247900"/>
            <a:ext cx="1295400" cy="369332"/>
          </a:xfrm>
          <a:prstGeom prst="rect">
            <a:avLst/>
          </a:prstGeom>
          <a:noFill/>
        </p:spPr>
        <p:txBody>
          <a:bodyPr wrap="square" rtlCol="0">
            <a:spAutoFit/>
          </a:bodyPr>
          <a:lstStyle/>
          <a:p>
            <a:r>
              <a:rPr lang="en-US" dirty="0" smtClean="0"/>
              <a:t>Rows 2, 3, 4</a:t>
            </a:r>
            <a:endParaRPr lang="en-US" dirty="0"/>
          </a:p>
        </p:txBody>
      </p:sp>
      <p:sp>
        <p:nvSpPr>
          <p:cNvPr id="7" name="TextBox 6"/>
          <p:cNvSpPr txBox="1"/>
          <p:nvPr/>
        </p:nvSpPr>
        <p:spPr>
          <a:xfrm>
            <a:off x="1143000" y="2069068"/>
            <a:ext cx="1409700" cy="369332"/>
          </a:xfrm>
          <a:prstGeom prst="rect">
            <a:avLst/>
          </a:prstGeom>
          <a:noFill/>
        </p:spPr>
        <p:txBody>
          <a:bodyPr wrap="square" rtlCol="0">
            <a:spAutoFit/>
          </a:bodyPr>
          <a:lstStyle/>
          <a:p>
            <a:r>
              <a:rPr lang="en-US" dirty="0" smtClean="0"/>
              <a:t>Rows 1, 2,3</a:t>
            </a:r>
            <a:endParaRPr lang="en-US" dirty="0"/>
          </a:p>
        </p:txBody>
      </p:sp>
    </p:spTree>
    <p:extLst>
      <p:ext uri="{BB962C8B-B14F-4D97-AF65-F5344CB8AC3E}">
        <p14:creationId xmlns:p14="http://schemas.microsoft.com/office/powerpoint/2010/main" val="2530239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chor="t"/>
          <a:lstStyle/>
          <a:p>
            <a:r>
              <a:rPr lang="en-US" dirty="0" smtClean="0"/>
              <a:t>Who Am I?</a:t>
            </a:r>
          </a:p>
          <a:p>
            <a:r>
              <a:rPr lang="en-US" dirty="0" smtClean="0"/>
              <a:t>What are Window functions?</a:t>
            </a:r>
          </a:p>
          <a:p>
            <a:r>
              <a:rPr lang="en-US" b="1" dirty="0" smtClean="0"/>
              <a:t>Ranking Functions</a:t>
            </a:r>
          </a:p>
          <a:p>
            <a:r>
              <a:rPr lang="en-US" dirty="0"/>
              <a:t>Analytic Functions</a:t>
            </a:r>
          </a:p>
          <a:p>
            <a:r>
              <a:rPr lang="en-US" dirty="0" smtClean="0"/>
              <a:t>Framing data</a:t>
            </a:r>
          </a:p>
          <a:p>
            <a:r>
              <a:rPr lang="en-US" dirty="0" smtClean="0"/>
              <a:t>Looking back and peeking forward</a:t>
            </a:r>
          </a:p>
        </p:txBody>
      </p:sp>
    </p:spTree>
    <p:extLst>
      <p:ext uri="{BB962C8B-B14F-4D97-AF65-F5344CB8AC3E}">
        <p14:creationId xmlns:p14="http://schemas.microsoft.com/office/powerpoint/2010/main" val="20586601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Functions</a:t>
            </a:r>
            <a:endParaRPr lang="en-US" dirty="0"/>
          </a:p>
        </p:txBody>
      </p:sp>
      <p:sp>
        <p:nvSpPr>
          <p:cNvPr id="3" name="Content Placeholder 2"/>
          <p:cNvSpPr>
            <a:spLocks noGrp="1"/>
          </p:cNvSpPr>
          <p:nvPr>
            <p:ph idx="1"/>
          </p:nvPr>
        </p:nvSpPr>
        <p:spPr/>
        <p:txBody>
          <a:bodyPr anchor="t"/>
          <a:lstStyle/>
          <a:p>
            <a:r>
              <a:rPr lang="en-US" dirty="0" smtClean="0"/>
              <a:t>Ranking Functions</a:t>
            </a:r>
          </a:p>
          <a:p>
            <a:pPr lvl="1"/>
            <a:r>
              <a:rPr lang="en-US" dirty="0" smtClean="0"/>
              <a:t>ROW_NUMBER – Sequencing</a:t>
            </a:r>
          </a:p>
          <a:p>
            <a:pPr lvl="1"/>
            <a:r>
              <a:rPr lang="en-US" dirty="0" smtClean="0"/>
              <a:t>RANK/DENSE_RANK/NTILE – Ordering for ranks</a:t>
            </a:r>
          </a:p>
          <a:p>
            <a:r>
              <a:rPr lang="en-US" dirty="0" smtClean="0"/>
              <a:t>SQL Server 2005 +</a:t>
            </a:r>
            <a:endParaRPr lang="en-US" dirty="0"/>
          </a:p>
        </p:txBody>
      </p:sp>
    </p:spTree>
    <p:extLst>
      <p:ext uri="{BB962C8B-B14F-4D97-AF65-F5344CB8AC3E}">
        <p14:creationId xmlns:p14="http://schemas.microsoft.com/office/powerpoint/2010/main" val="3035160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Who Am I?</a:t>
            </a:r>
          </a:p>
          <a:p>
            <a:r>
              <a:rPr lang="en-US" dirty="0" smtClean="0"/>
              <a:t>What are Window functions?</a:t>
            </a:r>
          </a:p>
          <a:p>
            <a:r>
              <a:rPr lang="en-US" dirty="0"/>
              <a:t>Ranking Functions</a:t>
            </a:r>
          </a:p>
          <a:p>
            <a:r>
              <a:rPr lang="en-US" dirty="0"/>
              <a:t>Analytic Functions</a:t>
            </a:r>
          </a:p>
          <a:p>
            <a:r>
              <a:rPr lang="en-US" dirty="0" smtClean="0"/>
              <a:t>Framing </a:t>
            </a:r>
            <a:r>
              <a:rPr lang="en-US" dirty="0"/>
              <a:t>data</a:t>
            </a:r>
          </a:p>
          <a:p>
            <a:r>
              <a:rPr lang="en-US" dirty="0"/>
              <a:t>Looking back and peeking forward</a:t>
            </a:r>
          </a:p>
          <a:p>
            <a:pPr lvl="1"/>
            <a:endParaRPr lang="en-US" dirty="0" smtClean="0"/>
          </a:p>
        </p:txBody>
      </p:sp>
    </p:spTree>
    <p:extLst>
      <p:ext uri="{BB962C8B-B14F-4D97-AF65-F5344CB8AC3E}">
        <p14:creationId xmlns:p14="http://schemas.microsoft.com/office/powerpoint/2010/main" val="20755266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Ranking Functions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271" y="1713596"/>
            <a:ext cx="5029458" cy="4299171"/>
          </a:xfrm>
        </p:spPr>
      </p:pic>
      <p:sp>
        <p:nvSpPr>
          <p:cNvPr id="4" name="Footer Placeholder 3"/>
          <p:cNvSpPr>
            <a:spLocks noGrp="1"/>
          </p:cNvSpPr>
          <p:nvPr>
            <p:ph type="ftr" sz="quarter" idx="10"/>
          </p:nvPr>
        </p:nvSpPr>
        <p:spPr/>
        <p:txBody>
          <a:bodyPr/>
          <a:lstStyle/>
          <a:p>
            <a:pPr>
              <a:defRPr/>
            </a:pPr>
            <a:r>
              <a:rPr lang="en-US" smtClean="0"/>
              <a:t>#ITDEVCON</a:t>
            </a:r>
            <a:endParaRPr lang="en-US"/>
          </a:p>
        </p:txBody>
      </p:sp>
    </p:spTree>
    <p:extLst>
      <p:ext uri="{BB962C8B-B14F-4D97-AF65-F5344CB8AC3E}">
        <p14:creationId xmlns:p14="http://schemas.microsoft.com/office/powerpoint/2010/main" val="1246935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Ranking Functions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7013" y="1761223"/>
            <a:ext cx="4349974" cy="4203916"/>
          </a:xfrm>
        </p:spPr>
      </p:pic>
      <p:sp>
        <p:nvSpPr>
          <p:cNvPr id="4" name="Footer Placeholder 3"/>
          <p:cNvSpPr>
            <a:spLocks noGrp="1"/>
          </p:cNvSpPr>
          <p:nvPr>
            <p:ph type="ftr" sz="quarter" idx="10"/>
          </p:nvPr>
        </p:nvSpPr>
        <p:spPr/>
        <p:txBody>
          <a:bodyPr/>
          <a:lstStyle/>
          <a:p>
            <a:pPr>
              <a:defRPr/>
            </a:pPr>
            <a:r>
              <a:rPr lang="en-US" smtClean="0"/>
              <a:t>#ITDEVCON</a:t>
            </a:r>
            <a:endParaRPr lang="en-US"/>
          </a:p>
        </p:txBody>
      </p:sp>
    </p:spTree>
    <p:extLst>
      <p:ext uri="{BB962C8B-B14F-4D97-AF65-F5344CB8AC3E}">
        <p14:creationId xmlns:p14="http://schemas.microsoft.com/office/powerpoint/2010/main" val="1384565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33400"/>
            <a:ext cx="8229600" cy="1143000"/>
          </a:xfrm>
        </p:spPr>
        <p:txBody>
          <a:bodyPr/>
          <a:lstStyle/>
          <a:p>
            <a:pPr algn="l"/>
            <a:r>
              <a:rPr lang="en-US" dirty="0" smtClean="0"/>
              <a:t>Demo</a:t>
            </a:r>
            <a:endParaRPr lang="en-US" dirty="0"/>
          </a:p>
        </p:txBody>
      </p:sp>
      <p:sp>
        <p:nvSpPr>
          <p:cNvPr id="5" name="Text Placeholder 4"/>
          <p:cNvSpPr>
            <a:spLocks noGrp="1"/>
          </p:cNvSpPr>
          <p:nvPr>
            <p:ph idx="1"/>
          </p:nvPr>
        </p:nvSpPr>
        <p:spPr/>
        <p:txBody>
          <a:bodyPr anchor="t"/>
          <a:lstStyle/>
          <a:p>
            <a:r>
              <a:rPr lang="en-US" dirty="0" smtClean="0"/>
              <a:t>ROW_NUMBER and RANK</a:t>
            </a:r>
            <a:endParaRPr lang="en-US" dirty="0"/>
          </a:p>
        </p:txBody>
      </p:sp>
    </p:spTree>
    <p:extLst>
      <p:ext uri="{BB962C8B-B14F-4D97-AF65-F5344CB8AC3E}">
        <p14:creationId xmlns:p14="http://schemas.microsoft.com/office/powerpoint/2010/main" val="16818863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chor="t"/>
          <a:lstStyle/>
          <a:p>
            <a:r>
              <a:rPr lang="en-US" dirty="0" smtClean="0"/>
              <a:t>Who Am I?</a:t>
            </a:r>
          </a:p>
          <a:p>
            <a:r>
              <a:rPr lang="en-US" dirty="0" smtClean="0"/>
              <a:t>What are Window functions?</a:t>
            </a:r>
          </a:p>
          <a:p>
            <a:r>
              <a:rPr lang="en-US" dirty="0" smtClean="0"/>
              <a:t>Ranking Functions</a:t>
            </a:r>
          </a:p>
          <a:p>
            <a:r>
              <a:rPr lang="en-US" b="1" dirty="0" smtClean="0"/>
              <a:t>Analytic Functions</a:t>
            </a:r>
          </a:p>
          <a:p>
            <a:r>
              <a:rPr lang="en-US" dirty="0" smtClean="0"/>
              <a:t>Framing data</a:t>
            </a:r>
          </a:p>
          <a:p>
            <a:r>
              <a:rPr lang="en-US" dirty="0" smtClean="0"/>
              <a:t>Looking back and peeking forward</a:t>
            </a:r>
          </a:p>
        </p:txBody>
      </p:sp>
    </p:spTree>
    <p:extLst>
      <p:ext uri="{BB962C8B-B14F-4D97-AF65-F5344CB8AC3E}">
        <p14:creationId xmlns:p14="http://schemas.microsoft.com/office/powerpoint/2010/main" val="19400042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Analytic Functions</a:t>
            </a:r>
            <a:endParaRPr lang="en-US" dirty="0"/>
          </a:p>
        </p:txBody>
      </p:sp>
      <p:sp>
        <p:nvSpPr>
          <p:cNvPr id="5" name="Content Placeholder 4"/>
          <p:cNvSpPr>
            <a:spLocks noGrp="1"/>
          </p:cNvSpPr>
          <p:nvPr>
            <p:ph idx="1"/>
          </p:nvPr>
        </p:nvSpPr>
        <p:spPr/>
        <p:txBody>
          <a:bodyPr anchor="t"/>
          <a:lstStyle/>
          <a:p>
            <a:r>
              <a:rPr lang="en-US" dirty="0"/>
              <a:t>SQL Server 2012+</a:t>
            </a:r>
          </a:p>
          <a:p>
            <a:r>
              <a:rPr lang="en-US" dirty="0" smtClean="0"/>
              <a:t>The OVER() clause expanded to Analytic Functions and NEXT VALUE FOR</a:t>
            </a:r>
          </a:p>
          <a:p>
            <a:pPr lvl="1"/>
            <a:endParaRPr lang="en-US" dirty="0" smtClean="0"/>
          </a:p>
        </p:txBody>
      </p:sp>
    </p:spTree>
    <p:extLst>
      <p:ext uri="{BB962C8B-B14F-4D97-AF65-F5344CB8AC3E}">
        <p14:creationId xmlns:p14="http://schemas.microsoft.com/office/powerpoint/2010/main" val="41802478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Demo</a:t>
            </a:r>
            <a:endParaRPr lang="en-US" dirty="0"/>
          </a:p>
        </p:txBody>
      </p:sp>
      <p:sp>
        <p:nvSpPr>
          <p:cNvPr id="5" name="Text Placeholder 4"/>
          <p:cNvSpPr>
            <a:spLocks noGrp="1"/>
          </p:cNvSpPr>
          <p:nvPr>
            <p:ph idx="1"/>
          </p:nvPr>
        </p:nvSpPr>
        <p:spPr/>
        <p:txBody>
          <a:bodyPr anchor="t"/>
          <a:lstStyle/>
          <a:p>
            <a:r>
              <a:rPr lang="en-US" dirty="0" smtClean="0"/>
              <a:t>More complex </a:t>
            </a:r>
            <a:r>
              <a:rPr lang="en-US" smtClean="0"/>
              <a:t>Window calculations</a:t>
            </a:r>
            <a:endParaRPr lang="en-US" dirty="0"/>
          </a:p>
        </p:txBody>
      </p:sp>
    </p:spTree>
    <p:extLst>
      <p:ext uri="{BB962C8B-B14F-4D97-AF65-F5344CB8AC3E}">
        <p14:creationId xmlns:p14="http://schemas.microsoft.com/office/powerpoint/2010/main" val="18444864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chor="t"/>
          <a:lstStyle/>
          <a:p>
            <a:r>
              <a:rPr lang="en-US" dirty="0" smtClean="0"/>
              <a:t>Who Am I?</a:t>
            </a:r>
          </a:p>
          <a:p>
            <a:r>
              <a:rPr lang="en-US" dirty="0" smtClean="0"/>
              <a:t>What are Window functions?</a:t>
            </a:r>
          </a:p>
          <a:p>
            <a:r>
              <a:rPr lang="en-US" dirty="0" smtClean="0"/>
              <a:t>Ranking Functions</a:t>
            </a:r>
          </a:p>
          <a:p>
            <a:r>
              <a:rPr lang="en-US" dirty="0" smtClean="0"/>
              <a:t>Analytic Functions</a:t>
            </a:r>
          </a:p>
          <a:p>
            <a:r>
              <a:rPr lang="en-US" b="1" dirty="0" smtClean="0"/>
              <a:t>Framing data</a:t>
            </a:r>
          </a:p>
          <a:p>
            <a:r>
              <a:rPr lang="en-US" dirty="0" smtClean="0"/>
              <a:t>Looking back and peeking forward</a:t>
            </a:r>
          </a:p>
        </p:txBody>
      </p:sp>
    </p:spTree>
    <p:extLst>
      <p:ext uri="{BB962C8B-B14F-4D97-AF65-F5344CB8AC3E}">
        <p14:creationId xmlns:p14="http://schemas.microsoft.com/office/powerpoint/2010/main" val="10304685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Framing Data</a:t>
            </a:r>
            <a:endParaRPr lang="en-US" dirty="0"/>
          </a:p>
        </p:txBody>
      </p:sp>
      <p:sp>
        <p:nvSpPr>
          <p:cNvPr id="3" name="Content Placeholder 2"/>
          <p:cNvSpPr>
            <a:spLocks noGrp="1"/>
          </p:cNvSpPr>
          <p:nvPr>
            <p:ph idx="1"/>
          </p:nvPr>
        </p:nvSpPr>
        <p:spPr/>
        <p:txBody>
          <a:bodyPr anchor="t"/>
          <a:lstStyle/>
          <a:p>
            <a:r>
              <a:rPr lang="en-US" dirty="0" smtClean="0"/>
              <a:t>RANGE and ROWS for specifying the </a:t>
            </a:r>
            <a:r>
              <a:rPr lang="en-US" dirty="0" smtClean="0"/>
              <a:t>window</a:t>
            </a:r>
          </a:p>
          <a:p>
            <a:r>
              <a:rPr lang="en-US" dirty="0" smtClean="0"/>
              <a:t>Default – RANGE UNBOUNDED PRECEEDING AND CURRENT ROW</a:t>
            </a:r>
            <a:endParaRPr lang="en-US" dirty="0" smtClean="0"/>
          </a:p>
          <a:p>
            <a:r>
              <a:rPr lang="en-US" dirty="0" smtClean="0"/>
              <a:t>The </a:t>
            </a:r>
            <a:r>
              <a:rPr lang="en-US" dirty="0" smtClean="0"/>
              <a:t>partition and ordering matter </a:t>
            </a:r>
            <a:r>
              <a:rPr lang="en-US" dirty="0" smtClean="0"/>
              <a:t>here</a:t>
            </a:r>
          </a:p>
          <a:p>
            <a:r>
              <a:rPr lang="en-US" dirty="0" smtClean="0"/>
              <a:t>Performance is better with ROWS</a:t>
            </a:r>
          </a:p>
          <a:p>
            <a:endParaRPr lang="en-US" dirty="0"/>
          </a:p>
        </p:txBody>
      </p:sp>
    </p:spTree>
    <p:extLst>
      <p:ext uri="{BB962C8B-B14F-4D97-AF65-F5344CB8AC3E}">
        <p14:creationId xmlns:p14="http://schemas.microsoft.com/office/powerpoint/2010/main" val="9832287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Framing Data</a:t>
            </a:r>
            <a:endParaRPr lang="en-US" dirty="0"/>
          </a:p>
        </p:txBody>
      </p:sp>
      <p:sp>
        <p:nvSpPr>
          <p:cNvPr id="3" name="Content Placeholder 2"/>
          <p:cNvSpPr>
            <a:spLocks noGrp="1"/>
          </p:cNvSpPr>
          <p:nvPr>
            <p:ph idx="1"/>
          </p:nvPr>
        </p:nvSpPr>
        <p:spPr/>
        <p:txBody>
          <a:bodyPr anchor="t"/>
          <a:lstStyle/>
          <a:p>
            <a:r>
              <a:rPr lang="en-US" smtClean="0"/>
              <a:t>First </a:t>
            </a:r>
            <a:r>
              <a:rPr lang="en-US" dirty="0"/>
              <a:t>Value/Last Value</a:t>
            </a:r>
          </a:p>
          <a:p>
            <a:r>
              <a:rPr lang="en-US" dirty="0"/>
              <a:t>Find the beginning or end of a frame</a:t>
            </a:r>
          </a:p>
          <a:p>
            <a:endParaRPr lang="en-US" dirty="0"/>
          </a:p>
        </p:txBody>
      </p:sp>
    </p:spTree>
    <p:extLst>
      <p:ext uri="{BB962C8B-B14F-4D97-AF65-F5344CB8AC3E}">
        <p14:creationId xmlns:p14="http://schemas.microsoft.com/office/powerpoint/2010/main" val="7254625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Demo</a:t>
            </a:r>
            <a:endParaRPr lang="en-US" dirty="0"/>
          </a:p>
        </p:txBody>
      </p:sp>
      <p:sp>
        <p:nvSpPr>
          <p:cNvPr id="5" name="Text Placeholder 4"/>
          <p:cNvSpPr>
            <a:spLocks noGrp="1"/>
          </p:cNvSpPr>
          <p:nvPr>
            <p:ph idx="1"/>
          </p:nvPr>
        </p:nvSpPr>
        <p:spPr/>
        <p:txBody>
          <a:bodyPr anchor="t"/>
          <a:lstStyle/>
          <a:p>
            <a:r>
              <a:rPr lang="en-US" dirty="0" smtClean="0"/>
              <a:t>Framing Demos</a:t>
            </a:r>
            <a:endParaRPr lang="en-US" dirty="0"/>
          </a:p>
        </p:txBody>
      </p:sp>
    </p:spTree>
    <p:extLst>
      <p:ext uri="{BB962C8B-B14F-4D97-AF65-F5344CB8AC3E}">
        <p14:creationId xmlns:p14="http://schemas.microsoft.com/office/powerpoint/2010/main" val="1988305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nchor="t"/>
          <a:lstStyle/>
          <a:p>
            <a:r>
              <a:rPr lang="en-US" dirty="0" smtClean="0"/>
              <a:t>Understand partitioning and framing of data</a:t>
            </a:r>
          </a:p>
          <a:p>
            <a:r>
              <a:rPr lang="en-US" dirty="0" smtClean="0"/>
              <a:t>Learn how to control the size of the window</a:t>
            </a:r>
          </a:p>
          <a:p>
            <a:r>
              <a:rPr lang="en-US" dirty="0" smtClean="0"/>
              <a:t>Rank, total, calculate values in windows</a:t>
            </a:r>
          </a:p>
        </p:txBody>
      </p:sp>
    </p:spTree>
    <p:extLst>
      <p:ext uri="{BB962C8B-B14F-4D97-AF65-F5344CB8AC3E}">
        <p14:creationId xmlns:p14="http://schemas.microsoft.com/office/powerpoint/2010/main" val="1579214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chor="t"/>
          <a:lstStyle/>
          <a:p>
            <a:r>
              <a:rPr lang="en-US" dirty="0" smtClean="0"/>
              <a:t>Who Am I?</a:t>
            </a:r>
          </a:p>
          <a:p>
            <a:r>
              <a:rPr lang="en-US" dirty="0" smtClean="0"/>
              <a:t>What are Window functions?</a:t>
            </a:r>
          </a:p>
          <a:p>
            <a:r>
              <a:rPr lang="en-US" dirty="0" smtClean="0"/>
              <a:t>Ranking Functions</a:t>
            </a:r>
          </a:p>
          <a:p>
            <a:r>
              <a:rPr lang="en-US" dirty="0"/>
              <a:t>Analytic Functions</a:t>
            </a:r>
          </a:p>
          <a:p>
            <a:r>
              <a:rPr lang="en-US" dirty="0" smtClean="0"/>
              <a:t>Framing data</a:t>
            </a:r>
          </a:p>
          <a:p>
            <a:r>
              <a:rPr lang="en-US" b="1" dirty="0" smtClean="0"/>
              <a:t>Looking back and peeking forward</a:t>
            </a:r>
          </a:p>
        </p:txBody>
      </p:sp>
    </p:spTree>
    <p:extLst>
      <p:ext uri="{BB962C8B-B14F-4D97-AF65-F5344CB8AC3E}">
        <p14:creationId xmlns:p14="http://schemas.microsoft.com/office/powerpoint/2010/main" val="27695362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25686"/>
          <a:stretch/>
        </p:blipFill>
        <p:spPr>
          <a:xfrm>
            <a:off x="2590800" y="2819400"/>
            <a:ext cx="3695700" cy="3609975"/>
          </a:xfrm>
          <a:prstGeom prst="rect">
            <a:avLst/>
          </a:prstGeom>
        </p:spPr>
      </p:pic>
      <p:sp>
        <p:nvSpPr>
          <p:cNvPr id="2" name="Title 1"/>
          <p:cNvSpPr>
            <a:spLocks noGrp="1"/>
          </p:cNvSpPr>
          <p:nvPr>
            <p:ph type="title"/>
          </p:nvPr>
        </p:nvSpPr>
        <p:spPr/>
        <p:txBody>
          <a:bodyPr/>
          <a:lstStyle/>
          <a:p>
            <a:r>
              <a:rPr lang="en-US" dirty="0" smtClean="0"/>
              <a:t>LAG/LEAD</a:t>
            </a:r>
            <a:endParaRPr lang="en-US" dirty="0"/>
          </a:p>
        </p:txBody>
      </p:sp>
      <p:sp>
        <p:nvSpPr>
          <p:cNvPr id="3" name="Content Placeholder 2"/>
          <p:cNvSpPr>
            <a:spLocks noGrp="1"/>
          </p:cNvSpPr>
          <p:nvPr>
            <p:ph idx="1"/>
          </p:nvPr>
        </p:nvSpPr>
        <p:spPr/>
        <p:txBody>
          <a:bodyPr anchor="t"/>
          <a:lstStyle/>
          <a:p>
            <a:r>
              <a:rPr lang="en-US" sz="2800" dirty="0" smtClean="0"/>
              <a:t>Look back (LAG) or peek forward (LEAD)</a:t>
            </a:r>
          </a:p>
          <a:p>
            <a:r>
              <a:rPr lang="en-US" sz="2800" dirty="0" smtClean="0"/>
              <a:t>Parameters for offset and default</a:t>
            </a:r>
            <a:endParaRPr lang="en-US" sz="2800" dirty="0"/>
          </a:p>
        </p:txBody>
      </p:sp>
      <p:sp>
        <p:nvSpPr>
          <p:cNvPr id="5" name="Left Brace 4"/>
          <p:cNvSpPr/>
          <p:nvPr/>
        </p:nvSpPr>
        <p:spPr>
          <a:xfrm>
            <a:off x="2286000" y="3124200"/>
            <a:ext cx="304800" cy="228600"/>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Arrow Connector 6"/>
          <p:cNvCxnSpPr/>
          <p:nvPr/>
        </p:nvCxnSpPr>
        <p:spPr>
          <a:xfrm>
            <a:off x="1524000" y="3505200"/>
            <a:ext cx="762000"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4800" y="3288268"/>
            <a:ext cx="1371600" cy="369332"/>
          </a:xfrm>
          <a:prstGeom prst="rect">
            <a:avLst/>
          </a:prstGeom>
          <a:noFill/>
        </p:spPr>
        <p:txBody>
          <a:bodyPr wrap="square" rtlCol="0">
            <a:spAutoFit/>
          </a:bodyPr>
          <a:lstStyle/>
          <a:p>
            <a:r>
              <a:rPr lang="en-US" dirty="0" smtClean="0"/>
              <a:t>Current row</a:t>
            </a:r>
            <a:endParaRPr lang="en-US" dirty="0"/>
          </a:p>
        </p:txBody>
      </p:sp>
      <p:sp>
        <p:nvSpPr>
          <p:cNvPr id="9" name="TextBox 8"/>
          <p:cNvSpPr txBox="1"/>
          <p:nvPr/>
        </p:nvSpPr>
        <p:spPr>
          <a:xfrm>
            <a:off x="1447800" y="3048000"/>
            <a:ext cx="1066800" cy="369332"/>
          </a:xfrm>
          <a:prstGeom prst="rect">
            <a:avLst/>
          </a:prstGeom>
          <a:noFill/>
        </p:spPr>
        <p:txBody>
          <a:bodyPr wrap="square" rtlCol="0">
            <a:spAutoFit/>
          </a:bodyPr>
          <a:lstStyle/>
          <a:p>
            <a:r>
              <a:rPr lang="en-US" dirty="0" smtClean="0"/>
              <a:t>LAG 1</a:t>
            </a:r>
            <a:endParaRPr lang="en-US" dirty="0"/>
          </a:p>
        </p:txBody>
      </p:sp>
      <p:sp>
        <p:nvSpPr>
          <p:cNvPr id="10" name="Left Brace 9"/>
          <p:cNvSpPr/>
          <p:nvPr/>
        </p:nvSpPr>
        <p:spPr>
          <a:xfrm flipH="1">
            <a:off x="6134100" y="3657600"/>
            <a:ext cx="342900" cy="533400"/>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6477000" y="3643312"/>
            <a:ext cx="1066800" cy="369332"/>
          </a:xfrm>
          <a:prstGeom prst="rect">
            <a:avLst/>
          </a:prstGeom>
          <a:noFill/>
        </p:spPr>
        <p:txBody>
          <a:bodyPr wrap="square" rtlCol="0">
            <a:spAutoFit/>
          </a:bodyPr>
          <a:lstStyle/>
          <a:p>
            <a:r>
              <a:rPr lang="en-US" dirty="0" smtClean="0"/>
              <a:t>LEAD 2</a:t>
            </a:r>
            <a:endParaRPr lang="en-US" dirty="0"/>
          </a:p>
        </p:txBody>
      </p:sp>
      <p:sp>
        <p:nvSpPr>
          <p:cNvPr id="13" name="Rectangle 12"/>
          <p:cNvSpPr/>
          <p:nvPr/>
        </p:nvSpPr>
        <p:spPr>
          <a:xfrm>
            <a:off x="2590800" y="3643312"/>
            <a:ext cx="3543300" cy="54768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7837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Demo</a:t>
            </a:r>
            <a:endParaRPr lang="en-US" dirty="0"/>
          </a:p>
        </p:txBody>
      </p:sp>
      <p:sp>
        <p:nvSpPr>
          <p:cNvPr id="5" name="Text Placeholder 4"/>
          <p:cNvSpPr>
            <a:spLocks noGrp="1"/>
          </p:cNvSpPr>
          <p:nvPr>
            <p:ph idx="1"/>
          </p:nvPr>
        </p:nvSpPr>
        <p:spPr/>
        <p:txBody>
          <a:bodyPr anchor="t"/>
          <a:lstStyle/>
          <a:p>
            <a:r>
              <a:rPr lang="en-US" dirty="0" smtClean="0"/>
              <a:t>LAG/LEAD</a:t>
            </a:r>
            <a:endParaRPr lang="en-US" dirty="0"/>
          </a:p>
        </p:txBody>
      </p:sp>
    </p:spTree>
    <p:extLst>
      <p:ext uri="{BB962C8B-B14F-4D97-AF65-F5344CB8AC3E}">
        <p14:creationId xmlns:p14="http://schemas.microsoft.com/office/powerpoint/2010/main" val="20486852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Performance	</a:t>
            </a:r>
            <a:endParaRPr lang="en-US" dirty="0"/>
          </a:p>
        </p:txBody>
      </p:sp>
      <p:sp>
        <p:nvSpPr>
          <p:cNvPr id="5" name="Content Placeholder 4"/>
          <p:cNvSpPr>
            <a:spLocks noGrp="1"/>
          </p:cNvSpPr>
          <p:nvPr>
            <p:ph idx="1"/>
          </p:nvPr>
        </p:nvSpPr>
        <p:spPr/>
        <p:txBody>
          <a:bodyPr anchor="t"/>
          <a:lstStyle/>
          <a:p>
            <a:r>
              <a:rPr lang="en-US" dirty="0"/>
              <a:t>Indexing (POC)</a:t>
            </a:r>
          </a:p>
          <a:p>
            <a:pPr lvl="1"/>
            <a:r>
              <a:rPr lang="en-US" dirty="0"/>
              <a:t>Partition By</a:t>
            </a:r>
          </a:p>
          <a:p>
            <a:pPr lvl="1"/>
            <a:r>
              <a:rPr lang="en-US" dirty="0"/>
              <a:t>Order By</a:t>
            </a:r>
          </a:p>
          <a:p>
            <a:pPr lvl="1"/>
            <a:r>
              <a:rPr lang="en-US" dirty="0"/>
              <a:t>Covering</a:t>
            </a:r>
          </a:p>
          <a:p>
            <a:endParaRPr lang="en-US" dirty="0"/>
          </a:p>
        </p:txBody>
      </p:sp>
    </p:spTree>
    <p:extLst>
      <p:ext uri="{BB962C8B-B14F-4D97-AF65-F5344CB8AC3E}">
        <p14:creationId xmlns:p14="http://schemas.microsoft.com/office/powerpoint/2010/main" val="34341658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3"/>
          <p:cNvSpPr>
            <a:spLocks noGrp="1"/>
          </p:cNvSpPr>
          <p:nvPr>
            <p:ph type="ctrTitle"/>
          </p:nvPr>
        </p:nvSpPr>
        <p:spPr bwMode="auto">
          <a:xfrm>
            <a:off x="685800" y="1046163"/>
            <a:ext cx="7772400" cy="62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smtClean="0"/>
              <a:t>Rate This Session Now!</a:t>
            </a:r>
          </a:p>
        </p:txBody>
      </p:sp>
      <p:sp>
        <p:nvSpPr>
          <p:cNvPr id="4" name="Subtitle 14"/>
          <p:cNvSpPr txBox="1">
            <a:spLocks/>
          </p:cNvSpPr>
          <p:nvPr/>
        </p:nvSpPr>
        <p:spPr bwMode="auto">
          <a:xfrm>
            <a:off x="2854326" y="2062163"/>
            <a:ext cx="3482975" cy="366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lvl1pPr marL="0" indent="0" algn="ctr" defTabSz="457200" rtl="0" eaLnBrk="0" fontAlgn="base" hangingPunct="0">
              <a:spcBef>
                <a:spcPct val="20000"/>
              </a:spcBef>
              <a:spcAft>
                <a:spcPct val="0"/>
              </a:spcAft>
              <a:buFont typeface="Arial" charset="0"/>
              <a:buNone/>
              <a:defRPr sz="3200" kern="1200">
                <a:solidFill>
                  <a:schemeClr val="bg1"/>
                </a:solidFill>
                <a:latin typeface="+mn-lt"/>
                <a:ea typeface="ＭＳ Ｐゴシック" charset="0"/>
                <a:cs typeface="ＭＳ Ｐゴシック" charset="0"/>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0"/>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0"/>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0"/>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0"/>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ts val="2000"/>
              </a:lnSpc>
              <a:defRPr/>
            </a:pPr>
            <a:r>
              <a:rPr lang="en-US" sz="2000" b="1" dirty="0">
                <a:solidFill>
                  <a:schemeClr val="tx1">
                    <a:lumMod val="65000"/>
                    <a:lumOff val="35000"/>
                  </a:schemeClr>
                </a:solidFill>
              </a:rPr>
              <a:t>Rate with Mobile App:</a:t>
            </a:r>
          </a:p>
        </p:txBody>
      </p:sp>
      <p:sp>
        <p:nvSpPr>
          <p:cNvPr id="10" name="Subtitle 14"/>
          <p:cNvSpPr txBox="1">
            <a:spLocks/>
          </p:cNvSpPr>
          <p:nvPr/>
        </p:nvSpPr>
        <p:spPr bwMode="auto">
          <a:xfrm>
            <a:off x="2854325" y="2374900"/>
            <a:ext cx="3582988" cy="1460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lvl1pPr marL="0" indent="0" algn="ctr" defTabSz="457200" rtl="0" eaLnBrk="0" fontAlgn="base" hangingPunct="0">
              <a:spcBef>
                <a:spcPct val="20000"/>
              </a:spcBef>
              <a:spcAft>
                <a:spcPct val="0"/>
              </a:spcAft>
              <a:buFont typeface="Arial" charset="0"/>
              <a:buNone/>
              <a:defRPr sz="3200" kern="1200">
                <a:solidFill>
                  <a:schemeClr val="bg1"/>
                </a:solidFill>
                <a:latin typeface="+mn-lt"/>
                <a:ea typeface="ＭＳ Ｐゴシック" charset="0"/>
                <a:cs typeface="ＭＳ Ｐゴシック" charset="0"/>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0"/>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0"/>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0"/>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0"/>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285750" indent="-285750" algn="l">
              <a:lnSpc>
                <a:spcPts val="2000"/>
              </a:lnSpc>
              <a:buFont typeface="Arial"/>
              <a:buChar char="•"/>
              <a:defRPr/>
            </a:pPr>
            <a:r>
              <a:rPr lang="en-US" sz="1400" dirty="0">
                <a:solidFill>
                  <a:schemeClr val="tx1">
                    <a:lumMod val="65000"/>
                    <a:lumOff val="35000"/>
                  </a:schemeClr>
                </a:solidFill>
              </a:rPr>
              <a:t>Select the session from the </a:t>
            </a:r>
            <a:br>
              <a:rPr lang="en-US" sz="1400" dirty="0">
                <a:solidFill>
                  <a:schemeClr val="tx1">
                    <a:lumMod val="65000"/>
                    <a:lumOff val="35000"/>
                  </a:schemeClr>
                </a:solidFill>
              </a:rPr>
            </a:br>
            <a:r>
              <a:rPr lang="en-US" sz="1400" dirty="0">
                <a:solidFill>
                  <a:schemeClr val="tx1">
                    <a:lumMod val="65000"/>
                    <a:lumOff val="35000"/>
                  </a:schemeClr>
                </a:solidFill>
              </a:rPr>
              <a:t>Agenda or Speakers menus</a:t>
            </a:r>
          </a:p>
          <a:p>
            <a:pPr marL="285750" indent="-285750" algn="l">
              <a:lnSpc>
                <a:spcPts val="2000"/>
              </a:lnSpc>
              <a:buFont typeface="Arial"/>
              <a:buChar char="•"/>
              <a:defRPr/>
            </a:pPr>
            <a:r>
              <a:rPr lang="en-US" sz="1400" dirty="0">
                <a:solidFill>
                  <a:schemeClr val="tx1">
                    <a:lumMod val="65000"/>
                    <a:lumOff val="35000"/>
                  </a:schemeClr>
                </a:solidFill>
              </a:rPr>
              <a:t>Select the Actions tab</a:t>
            </a:r>
          </a:p>
          <a:p>
            <a:pPr marL="285750" indent="-285750" algn="l">
              <a:lnSpc>
                <a:spcPts val="2000"/>
              </a:lnSpc>
              <a:buFont typeface="Arial"/>
              <a:buChar char="•"/>
              <a:defRPr/>
            </a:pPr>
            <a:r>
              <a:rPr lang="en-US" sz="1400" dirty="0">
                <a:solidFill>
                  <a:schemeClr val="tx1">
                    <a:lumMod val="65000"/>
                    <a:lumOff val="35000"/>
                  </a:schemeClr>
                </a:solidFill>
              </a:rPr>
              <a:t>Click Rate Session</a:t>
            </a:r>
          </a:p>
        </p:txBody>
      </p:sp>
      <p:sp>
        <p:nvSpPr>
          <p:cNvPr id="11" name="Subtitle 14"/>
          <p:cNvSpPr txBox="1">
            <a:spLocks/>
          </p:cNvSpPr>
          <p:nvPr/>
        </p:nvSpPr>
        <p:spPr bwMode="auto">
          <a:xfrm>
            <a:off x="2854326" y="3840163"/>
            <a:ext cx="3482975" cy="368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lvl1pPr marL="0" indent="0" algn="ctr" defTabSz="457200" rtl="0" eaLnBrk="0" fontAlgn="base" hangingPunct="0">
              <a:spcBef>
                <a:spcPct val="20000"/>
              </a:spcBef>
              <a:spcAft>
                <a:spcPct val="0"/>
              </a:spcAft>
              <a:buFont typeface="Arial" charset="0"/>
              <a:buNone/>
              <a:defRPr sz="3200" kern="1200">
                <a:solidFill>
                  <a:schemeClr val="bg1"/>
                </a:solidFill>
                <a:latin typeface="+mn-lt"/>
                <a:ea typeface="ＭＳ Ｐゴシック" charset="0"/>
                <a:cs typeface="ＭＳ Ｐゴシック" charset="0"/>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0"/>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0"/>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0"/>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0"/>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ts val="2000"/>
              </a:lnSpc>
              <a:defRPr/>
            </a:pPr>
            <a:r>
              <a:rPr lang="en-US" sz="2000" b="1" dirty="0">
                <a:solidFill>
                  <a:schemeClr val="tx1">
                    <a:lumMod val="65000"/>
                    <a:lumOff val="35000"/>
                  </a:schemeClr>
                </a:solidFill>
              </a:rPr>
              <a:t>Rate with Website:</a:t>
            </a:r>
          </a:p>
        </p:txBody>
      </p:sp>
      <p:sp>
        <p:nvSpPr>
          <p:cNvPr id="12" name="Subtitle 14"/>
          <p:cNvSpPr txBox="1">
            <a:spLocks/>
          </p:cNvSpPr>
          <p:nvPr/>
        </p:nvSpPr>
        <p:spPr bwMode="auto">
          <a:xfrm>
            <a:off x="2854326" y="4152900"/>
            <a:ext cx="6289675" cy="973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lvl1pPr marL="0" indent="0" algn="ctr" defTabSz="457200" rtl="0" eaLnBrk="0" fontAlgn="base" hangingPunct="0">
              <a:spcBef>
                <a:spcPct val="20000"/>
              </a:spcBef>
              <a:spcAft>
                <a:spcPct val="0"/>
              </a:spcAft>
              <a:buFont typeface="Arial" charset="0"/>
              <a:buNone/>
              <a:defRPr sz="3200" kern="1200">
                <a:solidFill>
                  <a:schemeClr val="bg1"/>
                </a:solidFill>
                <a:latin typeface="+mn-lt"/>
                <a:ea typeface="ＭＳ Ｐゴシック" charset="0"/>
                <a:cs typeface="ＭＳ Ｐゴシック" charset="0"/>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0"/>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0"/>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0"/>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0"/>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ts val="2000"/>
              </a:lnSpc>
              <a:defRPr/>
            </a:pPr>
            <a:r>
              <a:rPr lang="en-US" sz="1400" dirty="0">
                <a:solidFill>
                  <a:schemeClr val="tx1">
                    <a:lumMod val="65000"/>
                    <a:lumOff val="35000"/>
                  </a:schemeClr>
                </a:solidFill>
              </a:rPr>
              <a:t>Register at </a:t>
            </a:r>
            <a:r>
              <a:rPr lang="en-US" sz="1400" b="1" dirty="0" err="1">
                <a:solidFill>
                  <a:srgbClr val="2E85BD"/>
                </a:solidFill>
              </a:rPr>
              <a:t>www.devconnections.com</a:t>
            </a:r>
            <a:r>
              <a:rPr lang="en-US" sz="1400" b="1" dirty="0">
                <a:solidFill>
                  <a:srgbClr val="2E85BD"/>
                </a:solidFill>
              </a:rPr>
              <a:t>/</a:t>
            </a:r>
            <a:r>
              <a:rPr lang="en-US" sz="1400" b="1" dirty="0" err="1">
                <a:solidFill>
                  <a:srgbClr val="2E85BD"/>
                </a:solidFill>
              </a:rPr>
              <a:t>logintoratesession</a:t>
            </a:r>
            <a:r>
              <a:rPr lang="en-US" sz="1400" b="1" dirty="0">
                <a:solidFill>
                  <a:srgbClr val="2E85BD"/>
                </a:solidFill>
              </a:rPr>
              <a:t> </a:t>
            </a:r>
          </a:p>
          <a:p>
            <a:pPr algn="l">
              <a:lnSpc>
                <a:spcPts val="2000"/>
              </a:lnSpc>
              <a:defRPr/>
            </a:pPr>
            <a:r>
              <a:rPr lang="en-US" sz="1400" dirty="0">
                <a:solidFill>
                  <a:schemeClr val="tx1">
                    <a:lumMod val="65000"/>
                    <a:lumOff val="35000"/>
                  </a:schemeClr>
                </a:solidFill>
              </a:rPr>
              <a:t>Go to </a:t>
            </a:r>
            <a:r>
              <a:rPr lang="en-US" sz="1400" b="1" dirty="0" err="1">
                <a:solidFill>
                  <a:srgbClr val="2E85BD"/>
                </a:solidFill>
              </a:rPr>
              <a:t>www.devconnections.com</a:t>
            </a:r>
            <a:r>
              <a:rPr lang="en-US" sz="1400" b="1" dirty="0">
                <a:solidFill>
                  <a:srgbClr val="2E85BD"/>
                </a:solidFill>
              </a:rPr>
              <a:t>/</a:t>
            </a:r>
            <a:r>
              <a:rPr lang="en-US" sz="1400" b="1" dirty="0" err="1">
                <a:solidFill>
                  <a:srgbClr val="2E85BD"/>
                </a:solidFill>
              </a:rPr>
              <a:t>ratesession</a:t>
            </a:r>
            <a:r>
              <a:rPr lang="en-US" sz="1400" b="1" dirty="0">
                <a:solidFill>
                  <a:srgbClr val="2E85BD"/>
                </a:solidFill>
              </a:rPr>
              <a:t> </a:t>
            </a:r>
          </a:p>
          <a:p>
            <a:pPr algn="l">
              <a:lnSpc>
                <a:spcPts val="2000"/>
              </a:lnSpc>
              <a:defRPr/>
            </a:pPr>
            <a:r>
              <a:rPr lang="en-US" sz="1400" dirty="0">
                <a:solidFill>
                  <a:schemeClr val="tx1">
                    <a:lumMod val="65000"/>
                    <a:lumOff val="35000"/>
                  </a:schemeClr>
                </a:solidFill>
              </a:rPr>
              <a:t>Select this session from the list and rate it</a:t>
            </a:r>
          </a:p>
        </p:txBody>
      </p:sp>
      <p:sp>
        <p:nvSpPr>
          <p:cNvPr id="24583" name="Title 13"/>
          <p:cNvSpPr txBox="1">
            <a:spLocks/>
          </p:cNvSpPr>
          <p:nvPr/>
        </p:nvSpPr>
        <p:spPr bwMode="auto">
          <a:xfrm>
            <a:off x="390526" y="2254250"/>
            <a:ext cx="2081213" cy="269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entury Gothic" panose="020B0502020202020204" pitchFamily="34" charset="0"/>
                <a:ea typeface="MS PGothic" pitchFamily="34" charset="-128"/>
              </a:defRPr>
            </a:lvl1pPr>
            <a:lvl2pPr marL="742950" indent="-285750" eaLnBrk="0" hangingPunct="0">
              <a:defRPr>
                <a:solidFill>
                  <a:schemeClr val="tx1"/>
                </a:solidFill>
                <a:latin typeface="Century Gothic" panose="020B0502020202020204" pitchFamily="34" charset="0"/>
                <a:ea typeface="MS PGothic" pitchFamily="34" charset="-128"/>
              </a:defRPr>
            </a:lvl2pPr>
            <a:lvl3pPr marL="1143000" indent="-228600" eaLnBrk="0" hangingPunct="0">
              <a:defRPr>
                <a:solidFill>
                  <a:schemeClr val="tx1"/>
                </a:solidFill>
                <a:latin typeface="Century Gothic" panose="020B0502020202020204" pitchFamily="34" charset="0"/>
                <a:ea typeface="MS PGothic" pitchFamily="34" charset="-128"/>
              </a:defRPr>
            </a:lvl3pPr>
            <a:lvl4pPr marL="1600200" indent="-228600" eaLnBrk="0" hangingPunct="0">
              <a:defRPr>
                <a:solidFill>
                  <a:schemeClr val="tx1"/>
                </a:solidFill>
                <a:latin typeface="Century Gothic" panose="020B0502020202020204" pitchFamily="34" charset="0"/>
                <a:ea typeface="MS PGothic" pitchFamily="34" charset="-128"/>
              </a:defRPr>
            </a:lvl4pPr>
            <a:lvl5pPr marL="2057400" indent="-228600" eaLnBrk="0" hangingPunct="0">
              <a:defRPr>
                <a:solidFill>
                  <a:schemeClr val="tx1"/>
                </a:solidFill>
                <a:latin typeface="Century Gothic" panose="020B0502020202020204"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9pPr>
          </a:lstStyle>
          <a:p>
            <a:pPr algn="r"/>
            <a:r>
              <a:rPr lang="en-US" altLang="en-US" sz="3200">
                <a:solidFill>
                  <a:srgbClr val="649840"/>
                </a:solidFill>
              </a:rPr>
              <a:t>Tell Us What You Thought of This Session</a:t>
            </a:r>
          </a:p>
        </p:txBody>
      </p:sp>
      <p:grpSp>
        <p:nvGrpSpPr>
          <p:cNvPr id="24584" name="Group 19"/>
          <p:cNvGrpSpPr>
            <a:grpSpLocks/>
          </p:cNvGrpSpPr>
          <p:nvPr/>
        </p:nvGrpSpPr>
        <p:grpSpPr bwMode="auto">
          <a:xfrm>
            <a:off x="5832476" y="2146301"/>
            <a:ext cx="1825625" cy="1801813"/>
            <a:chOff x="6518147" y="1310285"/>
            <a:chExt cx="1825889" cy="1800688"/>
          </a:xfrm>
        </p:grpSpPr>
        <p:sp>
          <p:nvSpPr>
            <p:cNvPr id="9" name="Oval 8"/>
            <p:cNvSpPr/>
            <p:nvPr/>
          </p:nvSpPr>
          <p:spPr>
            <a:xfrm>
              <a:off x="6518147" y="1310285"/>
              <a:ext cx="1800485" cy="1800688"/>
            </a:xfrm>
            <a:prstGeom prst="ellipse">
              <a:avLst/>
            </a:prstGeom>
            <a:solidFill>
              <a:srgbClr val="649840"/>
            </a:solidFill>
            <a:ln>
              <a:solidFill>
                <a:srgbClr val="64984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595959"/>
                </a:solidFill>
              </a:endParaRPr>
            </a:p>
          </p:txBody>
        </p:sp>
        <p:sp>
          <p:nvSpPr>
            <p:cNvPr id="24589" name="TextBox 13"/>
            <p:cNvSpPr txBox="1">
              <a:spLocks noChangeArrowheads="1"/>
            </p:cNvSpPr>
            <p:nvPr/>
          </p:nvSpPr>
          <p:spPr bwMode="auto">
            <a:xfrm>
              <a:off x="6531518" y="1627797"/>
              <a:ext cx="18006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entury Gothic" panose="020B0502020202020204" pitchFamily="34" charset="0"/>
                  <a:ea typeface="MS PGothic" pitchFamily="34" charset="-128"/>
                </a:defRPr>
              </a:lvl1pPr>
              <a:lvl2pPr marL="742950" indent="-285750" eaLnBrk="0" hangingPunct="0">
                <a:defRPr>
                  <a:solidFill>
                    <a:schemeClr val="tx1"/>
                  </a:solidFill>
                  <a:latin typeface="Century Gothic" panose="020B0502020202020204" pitchFamily="34" charset="0"/>
                  <a:ea typeface="MS PGothic" pitchFamily="34" charset="-128"/>
                </a:defRPr>
              </a:lvl2pPr>
              <a:lvl3pPr marL="1143000" indent="-228600" eaLnBrk="0" hangingPunct="0">
                <a:defRPr>
                  <a:solidFill>
                    <a:schemeClr val="tx1"/>
                  </a:solidFill>
                  <a:latin typeface="Century Gothic" panose="020B0502020202020204" pitchFamily="34" charset="0"/>
                  <a:ea typeface="MS PGothic" pitchFamily="34" charset="-128"/>
                </a:defRPr>
              </a:lvl3pPr>
              <a:lvl4pPr marL="1600200" indent="-228600" eaLnBrk="0" hangingPunct="0">
                <a:defRPr>
                  <a:solidFill>
                    <a:schemeClr val="tx1"/>
                  </a:solidFill>
                  <a:latin typeface="Century Gothic" panose="020B0502020202020204" pitchFamily="34" charset="0"/>
                  <a:ea typeface="MS PGothic" pitchFamily="34" charset="-128"/>
                </a:defRPr>
              </a:lvl4pPr>
              <a:lvl5pPr marL="2057400" indent="-228600" eaLnBrk="0" hangingPunct="0">
                <a:defRPr>
                  <a:solidFill>
                    <a:schemeClr val="tx1"/>
                  </a:solidFill>
                  <a:latin typeface="Century Gothic" panose="020B0502020202020204"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9pPr>
            </a:lstStyle>
            <a:p>
              <a:pPr algn="ctr" eaLnBrk="1" hangingPunct="1"/>
              <a:r>
                <a:rPr lang="en-US" altLang="en-US" sz="1400">
                  <a:solidFill>
                    <a:schemeClr val="bg1"/>
                  </a:solidFill>
                </a:rPr>
                <a:t>Be Entered to</a:t>
              </a:r>
            </a:p>
          </p:txBody>
        </p:sp>
        <p:sp>
          <p:nvSpPr>
            <p:cNvPr id="17" name="TextBox 16"/>
            <p:cNvSpPr txBox="1"/>
            <p:nvPr/>
          </p:nvSpPr>
          <p:spPr>
            <a:xfrm>
              <a:off x="6518147" y="1683115"/>
              <a:ext cx="1800485" cy="1015366"/>
            </a:xfrm>
            <a:prstGeom prst="rect">
              <a:avLst/>
            </a:prstGeom>
            <a:noFill/>
          </p:spPr>
          <p:txBody>
            <a:bodyPr>
              <a:spAutoFit/>
            </a:bodyPr>
            <a:lstStyle/>
            <a:p>
              <a:pPr algn="ctr">
                <a:defRPr/>
              </a:pPr>
              <a:r>
                <a:rPr lang="en-US" sz="6000" b="1" spc="-300" dirty="0">
                  <a:solidFill>
                    <a:schemeClr val="bg1"/>
                  </a:solidFill>
                  <a:latin typeface="Century Gothic" charset="0"/>
                  <a:ea typeface="ＭＳ Ｐゴシック" charset="0"/>
                  <a:cs typeface="ＭＳ Ｐゴシック" charset="0"/>
                </a:rPr>
                <a:t>WIN</a:t>
              </a:r>
            </a:p>
          </p:txBody>
        </p:sp>
        <p:sp>
          <p:nvSpPr>
            <p:cNvPr id="24591" name="TextBox 17"/>
            <p:cNvSpPr txBox="1">
              <a:spLocks noChangeArrowheads="1"/>
            </p:cNvSpPr>
            <p:nvPr/>
          </p:nvSpPr>
          <p:spPr bwMode="auto">
            <a:xfrm>
              <a:off x="6543349" y="2429043"/>
              <a:ext cx="18006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entury Gothic" panose="020B0502020202020204" pitchFamily="34" charset="0"/>
                  <a:ea typeface="MS PGothic" pitchFamily="34" charset="-128"/>
                </a:defRPr>
              </a:lvl1pPr>
              <a:lvl2pPr marL="742950" indent="-285750" eaLnBrk="0" hangingPunct="0">
                <a:defRPr>
                  <a:solidFill>
                    <a:schemeClr val="tx1"/>
                  </a:solidFill>
                  <a:latin typeface="Century Gothic" panose="020B0502020202020204" pitchFamily="34" charset="0"/>
                  <a:ea typeface="MS PGothic" pitchFamily="34" charset="-128"/>
                </a:defRPr>
              </a:lvl2pPr>
              <a:lvl3pPr marL="1143000" indent="-228600" eaLnBrk="0" hangingPunct="0">
                <a:defRPr>
                  <a:solidFill>
                    <a:schemeClr val="tx1"/>
                  </a:solidFill>
                  <a:latin typeface="Century Gothic" panose="020B0502020202020204" pitchFamily="34" charset="0"/>
                  <a:ea typeface="MS PGothic" pitchFamily="34" charset="-128"/>
                </a:defRPr>
              </a:lvl3pPr>
              <a:lvl4pPr marL="1600200" indent="-228600" eaLnBrk="0" hangingPunct="0">
                <a:defRPr>
                  <a:solidFill>
                    <a:schemeClr val="tx1"/>
                  </a:solidFill>
                  <a:latin typeface="Century Gothic" panose="020B0502020202020204" pitchFamily="34" charset="0"/>
                  <a:ea typeface="MS PGothic" pitchFamily="34" charset="-128"/>
                </a:defRPr>
              </a:lvl4pPr>
              <a:lvl5pPr marL="2057400" indent="-228600" eaLnBrk="0" hangingPunct="0">
                <a:defRPr>
                  <a:solidFill>
                    <a:schemeClr val="tx1"/>
                  </a:solidFill>
                  <a:latin typeface="Century Gothic" panose="020B0502020202020204"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9pPr>
            </a:lstStyle>
            <a:p>
              <a:pPr algn="ctr" eaLnBrk="1" hangingPunct="1"/>
              <a:r>
                <a:rPr lang="en-US" altLang="en-US" sz="2800">
                  <a:solidFill>
                    <a:schemeClr val="bg1"/>
                  </a:solidFill>
                </a:rPr>
                <a:t>Prizes!</a:t>
              </a:r>
            </a:p>
          </p:txBody>
        </p:sp>
      </p:grpSp>
      <p:sp>
        <p:nvSpPr>
          <p:cNvPr id="21" name="Rectangle 20"/>
          <p:cNvSpPr/>
          <p:nvPr/>
        </p:nvSpPr>
        <p:spPr>
          <a:xfrm>
            <a:off x="1" y="2146301"/>
            <a:ext cx="2473325" cy="68263"/>
          </a:xfrm>
          <a:prstGeom prst="rect">
            <a:avLst/>
          </a:prstGeom>
          <a:solidFill>
            <a:srgbClr val="6498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 name="Rectangle 23"/>
          <p:cNvSpPr/>
          <p:nvPr/>
        </p:nvSpPr>
        <p:spPr>
          <a:xfrm>
            <a:off x="1" y="5265737"/>
            <a:ext cx="2473325" cy="68263"/>
          </a:xfrm>
          <a:prstGeom prst="rect">
            <a:avLst/>
          </a:prstGeom>
          <a:solidFill>
            <a:srgbClr val="6498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 name="Footer Placeholder 4"/>
          <p:cNvSpPr txBox="1">
            <a:spLocks/>
          </p:cNvSpPr>
          <p:nvPr/>
        </p:nvSpPr>
        <p:spPr>
          <a:xfrm>
            <a:off x="533400" y="5499100"/>
            <a:ext cx="5811838" cy="273050"/>
          </a:xfrm>
          <a:prstGeom prst="rect">
            <a:avLst/>
          </a:prstGeom>
          <a:ln>
            <a:noFill/>
          </a:ln>
        </p:spPr>
        <p:txBody>
          <a:bodyPr/>
          <a:lstStyle>
            <a:defPPr>
              <a:defRPr lang="en-US"/>
            </a:defPPr>
            <a:lvl1pPr algn="l" defTabSz="457200" rtl="0" fontAlgn="auto">
              <a:spcBef>
                <a:spcPts val="0"/>
              </a:spcBef>
              <a:spcAft>
                <a:spcPts val="0"/>
              </a:spcAft>
              <a:defRPr sz="1000" b="1" i="0" kern="1200" dirty="0" smtClean="0">
                <a:solidFill>
                  <a:srgbClr val="649840"/>
                </a:solidFill>
                <a:effectLst/>
                <a:latin typeface="+mn-lt"/>
                <a:ea typeface="+mn-ea"/>
                <a:cs typeface="+mn-cs"/>
              </a:defRPr>
            </a:lvl1pPr>
            <a:lvl2pPr marL="457200" algn="l" defTabSz="457200" rtl="0" fontAlgn="base">
              <a:spcBef>
                <a:spcPct val="0"/>
              </a:spcBef>
              <a:spcAft>
                <a:spcPct val="0"/>
              </a:spcAft>
              <a:defRPr kern="1200">
                <a:solidFill>
                  <a:schemeClr val="tx1"/>
                </a:solidFill>
                <a:latin typeface="Century Gothic"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entury Gothic"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entury Gothic"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entury Gothic" charset="0"/>
                <a:ea typeface="ＭＳ Ｐゴシック" charset="0"/>
                <a:cs typeface="ＭＳ Ｐゴシック" charset="0"/>
              </a:defRPr>
            </a:lvl5pPr>
            <a:lvl6pPr marL="2286000" algn="l" defTabSz="457200" rtl="0" eaLnBrk="1" latinLnBrk="0" hangingPunct="1">
              <a:defRPr kern="1200">
                <a:solidFill>
                  <a:schemeClr val="tx1"/>
                </a:solidFill>
                <a:latin typeface="Century Gothic" charset="0"/>
                <a:ea typeface="ＭＳ Ｐゴシック" charset="0"/>
                <a:cs typeface="ＭＳ Ｐゴシック" charset="0"/>
              </a:defRPr>
            </a:lvl6pPr>
            <a:lvl7pPr marL="2743200" algn="l" defTabSz="457200" rtl="0" eaLnBrk="1" latinLnBrk="0" hangingPunct="1">
              <a:defRPr kern="1200">
                <a:solidFill>
                  <a:schemeClr val="tx1"/>
                </a:solidFill>
                <a:latin typeface="Century Gothic" charset="0"/>
                <a:ea typeface="ＭＳ Ｐゴシック" charset="0"/>
                <a:cs typeface="ＭＳ Ｐゴシック" charset="0"/>
              </a:defRPr>
            </a:lvl7pPr>
            <a:lvl8pPr marL="3200400" algn="l" defTabSz="457200" rtl="0" eaLnBrk="1" latinLnBrk="0" hangingPunct="1">
              <a:defRPr kern="1200">
                <a:solidFill>
                  <a:schemeClr val="tx1"/>
                </a:solidFill>
                <a:latin typeface="Century Gothic" charset="0"/>
                <a:ea typeface="ＭＳ Ｐゴシック" charset="0"/>
                <a:cs typeface="ＭＳ Ｐゴシック" charset="0"/>
              </a:defRPr>
            </a:lvl8pPr>
            <a:lvl9pPr marL="3657600" algn="l" defTabSz="457200" rtl="0" eaLnBrk="1" latinLnBrk="0" hangingPunct="1">
              <a:defRPr kern="1200">
                <a:solidFill>
                  <a:schemeClr val="tx1"/>
                </a:solidFill>
                <a:latin typeface="Century Gothic" charset="0"/>
                <a:ea typeface="ＭＳ Ｐゴシック" charset="0"/>
                <a:cs typeface="ＭＳ Ｐゴシック" charset="0"/>
              </a:defRPr>
            </a:lvl9pPr>
          </a:lstStyle>
          <a:p>
            <a:pPr defTabSz="914400">
              <a:defRPr/>
            </a:pPr>
            <a:r>
              <a:rPr lang="en-US" kern="0"/>
              <a:t>#ITDEVCON  </a:t>
            </a:r>
          </a:p>
        </p:txBody>
      </p:sp>
    </p:spTree>
    <p:extLst>
      <p:ext uri="{BB962C8B-B14F-4D97-AF65-F5344CB8AC3E}">
        <p14:creationId xmlns:p14="http://schemas.microsoft.com/office/powerpoint/2010/main" val="17152133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Content Placeholder 2"/>
          <p:cNvSpPr>
            <a:spLocks noGrp="1"/>
          </p:cNvSpPr>
          <p:nvPr>
            <p:ph idx="1"/>
          </p:nvPr>
        </p:nvSpPr>
        <p:spPr/>
        <p:txBody>
          <a:bodyPr anchor="t">
            <a:normAutofit/>
          </a:bodyPr>
          <a:lstStyle/>
          <a:p>
            <a:r>
              <a:rPr lang="en-US" dirty="0" smtClean="0"/>
              <a:t>Thanks for coming</a:t>
            </a:r>
          </a:p>
          <a:p>
            <a:r>
              <a:rPr lang="en-US" dirty="0" smtClean="0"/>
              <a:t>Please fill out evaluations</a:t>
            </a:r>
          </a:p>
          <a:p>
            <a:r>
              <a:rPr lang="en-US" dirty="0" smtClean="0"/>
              <a:t>Questions?</a:t>
            </a:r>
          </a:p>
          <a:p>
            <a:pPr lvl="1"/>
            <a:r>
              <a:rPr lang="en-US" sz="2400" dirty="0" smtClean="0">
                <a:hlinkClick r:id="rId2"/>
              </a:rPr>
              <a:t>www.sqlservercentral.com/Forums</a:t>
            </a:r>
            <a:endParaRPr lang="en-US" sz="2400" dirty="0" smtClean="0"/>
          </a:p>
          <a:p>
            <a:pPr lvl="1"/>
            <a:r>
              <a:rPr lang="en-US" sz="2400" dirty="0" smtClean="0">
                <a:hlinkClick r:id="rId3"/>
              </a:rPr>
              <a:t>www.sqlservercentral.com/Window Functions</a:t>
            </a:r>
            <a:endParaRPr lang="en-US" sz="2400" dirty="0"/>
          </a:p>
        </p:txBody>
      </p:sp>
      <p:sp>
        <p:nvSpPr>
          <p:cNvPr id="12" name="Rectangle 11"/>
          <p:cNvSpPr/>
          <p:nvPr/>
        </p:nvSpPr>
        <p:spPr>
          <a:xfrm>
            <a:off x="951879" y="4423441"/>
            <a:ext cx="3973501" cy="507831"/>
          </a:xfrm>
          <a:prstGeom prst="rect">
            <a:avLst/>
          </a:prstGeom>
        </p:spPr>
        <p:txBody>
          <a:bodyPr wrap="square">
            <a:spAutoFit/>
          </a:bodyPr>
          <a:lstStyle/>
          <a:p>
            <a:pPr>
              <a:spcAft>
                <a:spcPts val="2700"/>
              </a:spcAft>
            </a:pPr>
            <a:r>
              <a:rPr lang="en-US" sz="2700" dirty="0">
                <a:latin typeface="Microsoft Sans Serif" panose="020B0604020202020204" pitchFamily="34" charset="0"/>
              </a:rPr>
              <a:t>www.voiceofthedba.com</a:t>
            </a:r>
          </a:p>
        </p:txBody>
      </p:sp>
      <p:sp>
        <p:nvSpPr>
          <p:cNvPr id="13" name="Rectangle 12"/>
          <p:cNvSpPr/>
          <p:nvPr/>
        </p:nvSpPr>
        <p:spPr>
          <a:xfrm>
            <a:off x="951877" y="5123917"/>
            <a:ext cx="4460872" cy="461665"/>
          </a:xfrm>
          <a:prstGeom prst="rect">
            <a:avLst/>
          </a:prstGeom>
        </p:spPr>
        <p:txBody>
          <a:bodyPr wrap="square">
            <a:spAutoFit/>
          </a:bodyPr>
          <a:lstStyle/>
          <a:p>
            <a:pPr>
              <a:spcAft>
                <a:spcPts val="2700"/>
              </a:spcAft>
            </a:pPr>
            <a:r>
              <a:rPr lang="en-US" sz="2400" dirty="0">
                <a:latin typeface="Microsoft Sans Serif" panose="020B0604020202020204" pitchFamily="34" charset="0"/>
              </a:rPr>
              <a:t>sjones@sqlservercentral.com</a:t>
            </a:r>
          </a:p>
        </p:txBody>
      </p:sp>
      <p:sp>
        <p:nvSpPr>
          <p:cNvPr id="14" name="Rectangle 13"/>
          <p:cNvSpPr/>
          <p:nvPr/>
        </p:nvSpPr>
        <p:spPr>
          <a:xfrm>
            <a:off x="5888030" y="4419600"/>
            <a:ext cx="3560770" cy="507831"/>
          </a:xfrm>
          <a:prstGeom prst="rect">
            <a:avLst/>
          </a:prstGeom>
        </p:spPr>
        <p:txBody>
          <a:bodyPr wrap="square">
            <a:spAutoFit/>
          </a:bodyPr>
          <a:lstStyle/>
          <a:p>
            <a:pPr>
              <a:spcAft>
                <a:spcPts val="2700"/>
              </a:spcAft>
            </a:pPr>
            <a:r>
              <a:rPr lang="en-US" sz="2700" dirty="0">
                <a:latin typeface="Microsoft Sans Serif" panose="020B0604020202020204" pitchFamily="34" charset="0"/>
              </a:rPr>
              <a:t>@way0utwest</a:t>
            </a:r>
          </a:p>
        </p:txBody>
      </p:sp>
      <p:pic>
        <p:nvPicPr>
          <p:cNvPr id="15" name="Picture 14"/>
          <p:cNvPicPr>
            <a:picLocks noChangeAspect="1"/>
          </p:cNvPicPr>
          <p:nvPr/>
        </p:nvPicPr>
        <p:blipFill>
          <a:blip r:embed="rId4"/>
          <a:stretch>
            <a:fillRect/>
          </a:stretch>
        </p:blipFill>
        <p:spPr>
          <a:xfrm>
            <a:off x="381000" y="4453398"/>
            <a:ext cx="434779" cy="478257"/>
          </a:xfrm>
          <a:prstGeom prst="rect">
            <a:avLst/>
          </a:prstGeom>
        </p:spPr>
      </p:pic>
      <p:pic>
        <p:nvPicPr>
          <p:cNvPr id="16" name="Picture 15"/>
          <p:cNvPicPr>
            <a:picLocks noChangeAspect="1"/>
          </p:cNvPicPr>
          <p:nvPr/>
        </p:nvPicPr>
        <p:blipFill>
          <a:blip r:embed="rId5"/>
          <a:stretch>
            <a:fillRect/>
          </a:stretch>
        </p:blipFill>
        <p:spPr>
          <a:xfrm>
            <a:off x="381000" y="5219164"/>
            <a:ext cx="463485" cy="379214"/>
          </a:xfrm>
          <a:prstGeom prst="rect">
            <a:avLst/>
          </a:prstGeom>
        </p:spPr>
      </p:pic>
      <p:pic>
        <p:nvPicPr>
          <p:cNvPr id="17" name="Picture 16"/>
          <p:cNvPicPr>
            <a:picLocks noChangeAspect="1"/>
          </p:cNvPicPr>
          <p:nvPr/>
        </p:nvPicPr>
        <p:blipFill>
          <a:blip r:embed="rId6"/>
          <a:stretch>
            <a:fillRect/>
          </a:stretch>
        </p:blipFill>
        <p:spPr>
          <a:xfrm>
            <a:off x="5317150" y="4457698"/>
            <a:ext cx="504842" cy="462772"/>
          </a:xfrm>
          <a:prstGeom prst="rect">
            <a:avLst/>
          </a:prstGeom>
        </p:spPr>
      </p:pic>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17150" y="5090546"/>
            <a:ext cx="495926" cy="495926"/>
          </a:xfrm>
          <a:prstGeom prst="rect">
            <a:avLst/>
          </a:prstGeom>
        </p:spPr>
      </p:pic>
      <p:sp>
        <p:nvSpPr>
          <p:cNvPr id="19" name="TextBox 18"/>
          <p:cNvSpPr txBox="1"/>
          <p:nvPr/>
        </p:nvSpPr>
        <p:spPr>
          <a:xfrm>
            <a:off x="5888032" y="5090547"/>
            <a:ext cx="3006223" cy="507831"/>
          </a:xfrm>
          <a:prstGeom prst="rect">
            <a:avLst/>
          </a:prstGeom>
          <a:noFill/>
        </p:spPr>
        <p:txBody>
          <a:bodyPr wrap="square" rtlCol="0">
            <a:spAutoFit/>
          </a:bodyPr>
          <a:lstStyle/>
          <a:p>
            <a:pPr>
              <a:spcAft>
                <a:spcPts val="2700"/>
              </a:spcAft>
            </a:pPr>
            <a:r>
              <a:rPr lang="en-US" sz="2700" dirty="0">
                <a:latin typeface="Microsoft Sans Serif" panose="020B0604020202020204" pitchFamily="34" charset="0"/>
              </a:rPr>
              <a:t>/in/way0utwest</a:t>
            </a:r>
          </a:p>
        </p:txBody>
      </p:sp>
    </p:spTree>
    <p:extLst>
      <p:ext uri="{BB962C8B-B14F-4D97-AF65-F5344CB8AC3E}">
        <p14:creationId xmlns:p14="http://schemas.microsoft.com/office/powerpoint/2010/main" val="4208654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Articles</a:t>
            </a:r>
          </a:p>
          <a:p>
            <a:pPr lvl="1"/>
            <a:r>
              <a:rPr lang="en-US" dirty="0" smtClean="0"/>
              <a:t>The Performance of the T-SQL </a:t>
            </a:r>
            <a:r>
              <a:rPr lang="en-US" dirty="0"/>
              <a:t>Window Functions - </a:t>
            </a:r>
            <a:r>
              <a:rPr lang="en-US" dirty="0">
                <a:hlinkClick r:id="rId2"/>
              </a:rPr>
              <a:t>https://www.simple-talk.com/sql/t-sql-programming/the-performance-of-the-t-sql-window-functions</a:t>
            </a:r>
            <a:r>
              <a:rPr lang="en-US" dirty="0" smtClean="0">
                <a:hlinkClick r:id="rId2"/>
              </a:rPr>
              <a:t>/</a:t>
            </a:r>
            <a:endParaRPr lang="en-US" dirty="0" smtClean="0"/>
          </a:p>
          <a:p>
            <a:pPr lvl="1"/>
            <a:r>
              <a:rPr lang="en-US" dirty="0" smtClean="0"/>
              <a:t>Window </a:t>
            </a:r>
            <a:r>
              <a:rPr lang="en-US" dirty="0"/>
              <a:t>Functions in SQL - </a:t>
            </a:r>
            <a:r>
              <a:rPr lang="en-US" dirty="0">
                <a:hlinkClick r:id="rId3"/>
              </a:rPr>
              <a:t>https://www.simple-talk.com/sql/t-sql-programming/window-functions-in-sql</a:t>
            </a:r>
            <a:r>
              <a:rPr lang="en-US" dirty="0" smtClean="0">
                <a:hlinkClick r:id="rId3"/>
              </a:rPr>
              <a:t>/</a:t>
            </a:r>
            <a:endParaRPr lang="en-US" dirty="0" smtClean="0"/>
          </a:p>
          <a:p>
            <a:pPr lvl="1"/>
            <a:r>
              <a:rPr lang="en-US" dirty="0" smtClean="0"/>
              <a:t>SQL Server 2012 </a:t>
            </a:r>
            <a:r>
              <a:rPr lang="en-US" dirty="0"/>
              <a:t>Window Function Basics - </a:t>
            </a:r>
            <a:r>
              <a:rPr lang="en-US" dirty="0">
                <a:hlinkClick r:id="rId4"/>
              </a:rPr>
              <a:t>https://www.simple-talk.com/sql/t-sql-programming/sql-server-2012-window-function-basics</a:t>
            </a:r>
            <a:r>
              <a:rPr lang="en-US" dirty="0" smtClean="0">
                <a:hlinkClick r:id="rId4"/>
              </a:rPr>
              <a:t>/</a:t>
            </a:r>
            <a:endParaRPr lang="en-US" dirty="0" smtClean="0"/>
          </a:p>
          <a:p>
            <a:pPr lvl="1"/>
            <a:r>
              <a:rPr lang="en-US" dirty="0" smtClean="0"/>
              <a:t>Working with Window Functions in </a:t>
            </a:r>
            <a:r>
              <a:rPr lang="en-US" dirty="0"/>
              <a:t>SQL Server - https://www.simple-talk.com/sql/learn-sql-server/working-with-window-functions-in-sql-server/</a:t>
            </a:r>
            <a:endParaRPr lang="en-US" dirty="0" smtClean="0"/>
          </a:p>
          <a:p>
            <a:pPr lvl="1"/>
            <a:endParaRPr lang="en-US" dirty="0" smtClean="0"/>
          </a:p>
          <a:p>
            <a:r>
              <a:rPr lang="en-US" dirty="0" smtClean="0"/>
              <a:t>Videos</a:t>
            </a:r>
          </a:p>
          <a:p>
            <a:pPr lvl="1"/>
            <a:r>
              <a:rPr lang="en-US" dirty="0" smtClean="0"/>
              <a:t>T-SQL Power! SQL Server </a:t>
            </a:r>
            <a:r>
              <a:rPr lang="en-US" dirty="0"/>
              <a:t>Windows That Open Doors - </a:t>
            </a:r>
            <a:r>
              <a:rPr lang="en-US" dirty="0">
                <a:hlinkClick r:id="rId5"/>
              </a:rPr>
              <a:t>https://</a:t>
            </a:r>
            <a:r>
              <a:rPr lang="en-US" dirty="0" smtClean="0">
                <a:hlinkClick r:id="rId5"/>
              </a:rPr>
              <a:t>www.youtube.com/watch?v=YK-ufNpMeLU</a:t>
            </a:r>
            <a:endParaRPr lang="en-US" dirty="0" smtClean="0"/>
          </a:p>
          <a:p>
            <a:pPr lvl="1"/>
            <a:r>
              <a:rPr lang="en-US" dirty="0" smtClean="0"/>
              <a:t>Building Your T-SQL Toolkit: Window </a:t>
            </a:r>
            <a:r>
              <a:rPr lang="en-US" dirty="0"/>
              <a:t>function Fundamentals - </a:t>
            </a:r>
            <a:r>
              <a:rPr lang="en-US" dirty="0">
                <a:hlinkClick r:id="rId6"/>
              </a:rPr>
              <a:t>http://</a:t>
            </a:r>
            <a:r>
              <a:rPr lang="en-US" dirty="0" smtClean="0">
                <a:hlinkClick r:id="rId6"/>
              </a:rPr>
              <a:t>www.sqlbits.com/Sessions/Event12/Building_Your_T-SQL_Tool_Kit_Window_Function_Fundamentals</a:t>
            </a:r>
            <a:endParaRPr lang="en-US" dirty="0" smtClean="0"/>
          </a:p>
          <a:p>
            <a:pPr lvl="1"/>
            <a:r>
              <a:rPr lang="en-US" dirty="0" smtClean="0"/>
              <a:t>Using Window Functions to Solve Common </a:t>
            </a:r>
            <a:r>
              <a:rPr lang="en-US" dirty="0"/>
              <a:t>T-SQL Challenges - http://channel9.msdn.com/Events/TechEd/NewZealand/TechEd-New-Zealand-2012/DBI309</a:t>
            </a:r>
            <a:endParaRPr lang="en-US" dirty="0" smtClean="0"/>
          </a:p>
          <a:p>
            <a:endParaRPr lang="en-US" dirty="0"/>
          </a:p>
        </p:txBody>
      </p:sp>
    </p:spTree>
    <p:extLst>
      <p:ext uri="{BB962C8B-B14F-4D97-AF65-F5344CB8AC3E}">
        <p14:creationId xmlns:p14="http://schemas.microsoft.com/office/powerpoint/2010/main" val="26504044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Introduce Windows and Framing</a:t>
            </a:r>
          </a:p>
          <a:p>
            <a:pPr lvl="1"/>
            <a:r>
              <a:rPr lang="en-US" dirty="0" smtClean="0"/>
              <a:t>Show examples of different windows</a:t>
            </a:r>
          </a:p>
          <a:p>
            <a:pPr lvl="1"/>
            <a:r>
              <a:rPr lang="en-US" dirty="0" smtClean="0"/>
              <a:t>Introduce partitioning</a:t>
            </a:r>
          </a:p>
          <a:p>
            <a:r>
              <a:rPr lang="en-US" dirty="0" smtClean="0"/>
              <a:t>Simple Examples</a:t>
            </a:r>
          </a:p>
          <a:p>
            <a:pPr lvl="1"/>
            <a:r>
              <a:rPr lang="en-US" dirty="0" smtClean="0"/>
              <a:t>Old running total – get sum by games</a:t>
            </a:r>
          </a:p>
          <a:p>
            <a:pPr lvl="1"/>
            <a:r>
              <a:rPr lang="en-US" dirty="0" smtClean="0"/>
              <a:t>New running total, just ORDER BY</a:t>
            </a:r>
          </a:p>
          <a:p>
            <a:pPr lvl="1"/>
            <a:r>
              <a:rPr lang="en-US" dirty="0" smtClean="0"/>
              <a:t>Talk about performance, ref Adam’s video</a:t>
            </a:r>
          </a:p>
          <a:p>
            <a:r>
              <a:rPr lang="en-US" dirty="0" smtClean="0"/>
              <a:t>Introduce partitions</a:t>
            </a:r>
          </a:p>
          <a:p>
            <a:pPr lvl="1"/>
            <a:r>
              <a:rPr lang="en-US" dirty="0" smtClean="0"/>
              <a:t>Look at a simple partition, by team</a:t>
            </a:r>
          </a:p>
          <a:p>
            <a:pPr lvl="1"/>
            <a:r>
              <a:rPr lang="en-US" dirty="0" smtClean="0"/>
              <a:t>Sum HRs</a:t>
            </a:r>
          </a:p>
          <a:p>
            <a:r>
              <a:rPr lang="en-US" dirty="0" smtClean="0"/>
              <a:t>Multiple frames</a:t>
            </a:r>
          </a:p>
          <a:p>
            <a:pPr lvl="1"/>
            <a:r>
              <a:rPr lang="en-US" dirty="0" smtClean="0"/>
              <a:t>Partition by teams and players, separate running totals</a:t>
            </a:r>
            <a:endParaRPr lang="en-US" dirty="0"/>
          </a:p>
          <a:p>
            <a:r>
              <a:rPr lang="en-US" dirty="0" smtClean="0"/>
              <a:t>Range v rows</a:t>
            </a:r>
          </a:p>
          <a:p>
            <a:pPr lvl="1"/>
            <a:r>
              <a:rPr lang="en-US" dirty="0" smtClean="0"/>
              <a:t>Default range</a:t>
            </a:r>
          </a:p>
          <a:p>
            <a:pPr lvl="1"/>
            <a:r>
              <a:rPr lang="en-US" dirty="0" smtClean="0"/>
              <a:t>Show issues with range</a:t>
            </a:r>
          </a:p>
          <a:p>
            <a:pPr lvl="1"/>
            <a:r>
              <a:rPr lang="en-US" dirty="0" smtClean="0"/>
              <a:t>Then change to rows, show preceding week,</a:t>
            </a:r>
          </a:p>
          <a:p>
            <a:pPr lvl="1"/>
            <a:r>
              <a:rPr lang="en-US" dirty="0" smtClean="0"/>
              <a:t>Then show preceding and following week.</a:t>
            </a:r>
          </a:p>
          <a:p>
            <a:pPr lvl="1"/>
            <a:r>
              <a:rPr lang="en-US" dirty="0" smtClean="0"/>
              <a:t>Compare exec plans, range v rows. Show rows matters</a:t>
            </a:r>
          </a:p>
          <a:p>
            <a:r>
              <a:rPr lang="en-US" dirty="0" smtClean="0"/>
              <a:t>First/last values and </a:t>
            </a:r>
            <a:r>
              <a:rPr lang="en-US" dirty="0" err="1" smtClean="0"/>
              <a:t>rownumber</a:t>
            </a:r>
            <a:endParaRPr lang="en-US" dirty="0" smtClean="0"/>
          </a:p>
          <a:p>
            <a:pPr lvl="1"/>
            <a:r>
              <a:rPr lang="en-US" dirty="0" smtClean="0"/>
              <a:t>Show top n per group problems.</a:t>
            </a:r>
          </a:p>
          <a:p>
            <a:pPr lvl="1"/>
            <a:r>
              <a:rPr lang="en-US" dirty="0" smtClean="0"/>
              <a:t>Watch out for default with first/last</a:t>
            </a:r>
          </a:p>
          <a:p>
            <a:pPr lvl="1"/>
            <a:r>
              <a:rPr lang="en-US" dirty="0" smtClean="0"/>
              <a:t>43:42</a:t>
            </a:r>
          </a:p>
          <a:p>
            <a:endParaRPr lang="en-US" dirty="0"/>
          </a:p>
        </p:txBody>
      </p:sp>
    </p:spTree>
    <p:extLst>
      <p:ext uri="{BB962C8B-B14F-4D97-AF65-F5344CB8AC3E}">
        <p14:creationId xmlns:p14="http://schemas.microsoft.com/office/powerpoint/2010/main" val="1862273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3600" dirty="0" smtClean="0">
                <a:solidFill>
                  <a:schemeClr val="tx1"/>
                </a:solidFill>
              </a:rPr>
              <a:t>Steve Jones</a:t>
            </a:r>
            <a:endParaRPr lang="en-US" sz="3600" dirty="0">
              <a:solidFill>
                <a:schemeClr val="tx1"/>
              </a:solidFill>
            </a:endParaRPr>
          </a:p>
        </p:txBody>
      </p:sp>
      <p:pic>
        <p:nvPicPr>
          <p:cNvPr id="1026" name="Picture 2" descr="Steve Jo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71600"/>
            <a:ext cx="2955245" cy="256196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4378330" y="1780736"/>
            <a:ext cx="3973501" cy="507831"/>
          </a:xfrm>
          <a:prstGeom prst="rect">
            <a:avLst/>
          </a:prstGeom>
        </p:spPr>
        <p:txBody>
          <a:bodyPr wrap="square">
            <a:spAutoFit/>
          </a:bodyPr>
          <a:lstStyle/>
          <a:p>
            <a:pPr>
              <a:spcAft>
                <a:spcPts val="2700"/>
              </a:spcAft>
            </a:pPr>
            <a:r>
              <a:rPr lang="en-US" sz="2700" dirty="0">
                <a:latin typeface="Microsoft Sans Serif" panose="020B0604020202020204" pitchFamily="34" charset="0"/>
              </a:rPr>
              <a:t>www.voiceofthedba.com</a:t>
            </a:r>
          </a:p>
        </p:txBody>
      </p:sp>
      <p:sp>
        <p:nvSpPr>
          <p:cNvPr id="19" name="Rectangle 18"/>
          <p:cNvSpPr/>
          <p:nvPr/>
        </p:nvSpPr>
        <p:spPr>
          <a:xfrm>
            <a:off x="4378328" y="2481212"/>
            <a:ext cx="4460872" cy="461665"/>
          </a:xfrm>
          <a:prstGeom prst="rect">
            <a:avLst/>
          </a:prstGeom>
        </p:spPr>
        <p:txBody>
          <a:bodyPr wrap="square">
            <a:spAutoFit/>
          </a:bodyPr>
          <a:lstStyle/>
          <a:p>
            <a:pPr>
              <a:spcAft>
                <a:spcPts val="2700"/>
              </a:spcAft>
            </a:pPr>
            <a:r>
              <a:rPr lang="en-US" sz="2400" dirty="0">
                <a:latin typeface="Microsoft Sans Serif" panose="020B0604020202020204" pitchFamily="34" charset="0"/>
              </a:rPr>
              <a:t>sjones@sqlservercentral.com</a:t>
            </a:r>
          </a:p>
        </p:txBody>
      </p:sp>
      <p:sp>
        <p:nvSpPr>
          <p:cNvPr id="20" name="Rectangle 19"/>
          <p:cNvSpPr/>
          <p:nvPr/>
        </p:nvSpPr>
        <p:spPr>
          <a:xfrm>
            <a:off x="4378328" y="3164622"/>
            <a:ext cx="3560770" cy="507831"/>
          </a:xfrm>
          <a:prstGeom prst="rect">
            <a:avLst/>
          </a:prstGeom>
        </p:spPr>
        <p:txBody>
          <a:bodyPr wrap="square">
            <a:spAutoFit/>
          </a:bodyPr>
          <a:lstStyle/>
          <a:p>
            <a:pPr>
              <a:spcAft>
                <a:spcPts val="2700"/>
              </a:spcAft>
            </a:pPr>
            <a:r>
              <a:rPr lang="en-US" sz="2700" dirty="0">
                <a:latin typeface="Microsoft Sans Serif" panose="020B0604020202020204" pitchFamily="34" charset="0"/>
              </a:rPr>
              <a:t>@way0utwest</a:t>
            </a:r>
          </a:p>
        </p:txBody>
      </p:sp>
      <p:pic>
        <p:nvPicPr>
          <p:cNvPr id="22" name="Picture 21"/>
          <p:cNvPicPr>
            <a:picLocks noChangeAspect="1"/>
          </p:cNvPicPr>
          <p:nvPr/>
        </p:nvPicPr>
        <p:blipFill>
          <a:blip r:embed="rId4"/>
          <a:stretch>
            <a:fillRect/>
          </a:stretch>
        </p:blipFill>
        <p:spPr>
          <a:xfrm>
            <a:off x="3807451" y="1810693"/>
            <a:ext cx="434779" cy="478257"/>
          </a:xfrm>
          <a:prstGeom prst="rect">
            <a:avLst/>
          </a:prstGeom>
        </p:spPr>
      </p:pic>
      <p:pic>
        <p:nvPicPr>
          <p:cNvPr id="23" name="Picture 22"/>
          <p:cNvPicPr>
            <a:picLocks noChangeAspect="1"/>
          </p:cNvPicPr>
          <p:nvPr/>
        </p:nvPicPr>
        <p:blipFill>
          <a:blip r:embed="rId5"/>
          <a:stretch>
            <a:fillRect/>
          </a:stretch>
        </p:blipFill>
        <p:spPr>
          <a:xfrm>
            <a:off x="3807451" y="2576459"/>
            <a:ext cx="463485" cy="379214"/>
          </a:xfrm>
          <a:prstGeom prst="rect">
            <a:avLst/>
          </a:prstGeom>
        </p:spPr>
      </p:pic>
      <p:pic>
        <p:nvPicPr>
          <p:cNvPr id="24" name="Picture 23"/>
          <p:cNvPicPr>
            <a:picLocks noChangeAspect="1"/>
          </p:cNvPicPr>
          <p:nvPr/>
        </p:nvPicPr>
        <p:blipFill>
          <a:blip r:embed="rId6"/>
          <a:stretch>
            <a:fillRect/>
          </a:stretch>
        </p:blipFill>
        <p:spPr>
          <a:xfrm>
            <a:off x="3807448" y="3202720"/>
            <a:ext cx="504842" cy="462772"/>
          </a:xfrm>
          <a:prstGeom prst="rect">
            <a:avLst/>
          </a:prstGeom>
        </p:spPr>
      </p:pic>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07448" y="3835568"/>
            <a:ext cx="495926" cy="495926"/>
          </a:xfrm>
          <a:prstGeom prst="rect">
            <a:avLst/>
          </a:prstGeom>
        </p:spPr>
      </p:pic>
      <p:sp>
        <p:nvSpPr>
          <p:cNvPr id="4" name="TextBox 3"/>
          <p:cNvSpPr txBox="1"/>
          <p:nvPr/>
        </p:nvSpPr>
        <p:spPr>
          <a:xfrm>
            <a:off x="4378330" y="3835569"/>
            <a:ext cx="3006223" cy="507831"/>
          </a:xfrm>
          <a:prstGeom prst="rect">
            <a:avLst/>
          </a:prstGeom>
          <a:noFill/>
        </p:spPr>
        <p:txBody>
          <a:bodyPr wrap="square" rtlCol="0">
            <a:spAutoFit/>
          </a:bodyPr>
          <a:lstStyle/>
          <a:p>
            <a:pPr>
              <a:spcAft>
                <a:spcPts val="2700"/>
              </a:spcAft>
            </a:pPr>
            <a:r>
              <a:rPr lang="en-US" sz="2700" dirty="0">
                <a:latin typeface="Microsoft Sans Serif" panose="020B0604020202020204" pitchFamily="34" charset="0"/>
              </a:rPr>
              <a:t>/in/way0utwest</a:t>
            </a:r>
          </a:p>
        </p:txBody>
      </p:sp>
      <p:sp>
        <p:nvSpPr>
          <p:cNvPr id="13" name="TextBox 12"/>
          <p:cNvSpPr txBox="1"/>
          <p:nvPr/>
        </p:nvSpPr>
        <p:spPr>
          <a:xfrm>
            <a:off x="711204" y="4572000"/>
            <a:ext cx="7943850" cy="1200329"/>
          </a:xfrm>
          <a:prstGeom prst="rect">
            <a:avLst/>
          </a:prstGeom>
          <a:noFill/>
        </p:spPr>
        <p:txBody>
          <a:bodyPr wrap="square" rtlCol="0">
            <a:spAutoFit/>
          </a:bodyPr>
          <a:lstStyle/>
          <a:p>
            <a:pPr marL="742950" lvl="1" indent="-285750">
              <a:buFont typeface="Wingdings" panose="05000000000000000000" pitchFamily="2" charset="2"/>
              <a:buChar char="§"/>
            </a:pPr>
            <a:r>
              <a:rPr lang="en-US" sz="2400" dirty="0" smtClean="0">
                <a:latin typeface="Arial" panose="020B0604020202020204" pitchFamily="34" charset="0"/>
                <a:cs typeface="Arial" panose="020B0604020202020204" pitchFamily="34" charset="0"/>
              </a:rPr>
              <a:t>Editor and founder, </a:t>
            </a:r>
            <a:r>
              <a:rPr lang="en-US" sz="2400" dirty="0" err="1" smtClean="0">
                <a:latin typeface="Arial" panose="020B0604020202020204" pitchFamily="34" charset="0"/>
                <a:cs typeface="Arial" panose="020B0604020202020204" pitchFamily="34" charset="0"/>
              </a:rPr>
              <a:t>SQLServerCentral</a:t>
            </a:r>
            <a:endParaRPr lang="en-US" sz="2400" dirty="0" smtClean="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
            </a:pPr>
            <a:r>
              <a:rPr lang="en-US" sz="2400" dirty="0" smtClean="0">
                <a:latin typeface="Arial" panose="020B0604020202020204" pitchFamily="34" charset="0"/>
                <a:cs typeface="Arial" panose="020B0604020202020204" pitchFamily="34" charset="0"/>
              </a:rPr>
              <a:t>Evangelist, Red Gate Software</a:t>
            </a:r>
          </a:p>
          <a:p>
            <a:pPr marL="742950" lvl="1" indent="-285750">
              <a:buFont typeface="Wingdings" panose="05000000000000000000" pitchFamily="2" charset="2"/>
              <a:buChar char="§"/>
            </a:pPr>
            <a:r>
              <a:rPr lang="en-US" sz="2400" dirty="0" smtClean="0">
                <a:latin typeface="Arial" panose="020B0604020202020204" pitchFamily="34" charset="0"/>
                <a:cs typeface="Arial" panose="020B0604020202020204" pitchFamily="34" charset="0"/>
              </a:rPr>
              <a:t>Working with SQL Server since 1991 (v4.2)</a:t>
            </a:r>
          </a:p>
        </p:txBody>
      </p:sp>
    </p:spTree>
    <p:extLst>
      <p:ext uri="{BB962C8B-B14F-4D97-AF65-F5344CB8AC3E}">
        <p14:creationId xmlns:p14="http://schemas.microsoft.com/office/powerpoint/2010/main" val="2610804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chor="t"/>
          <a:lstStyle/>
          <a:p>
            <a:r>
              <a:rPr lang="en-US" dirty="0" smtClean="0"/>
              <a:t>Who Am I?</a:t>
            </a:r>
          </a:p>
          <a:p>
            <a:r>
              <a:rPr lang="en-US" b="1" dirty="0" smtClean="0"/>
              <a:t>What are Window functions?</a:t>
            </a:r>
          </a:p>
          <a:p>
            <a:r>
              <a:rPr lang="en-US" dirty="0" smtClean="0"/>
              <a:t>Ranking Functions</a:t>
            </a:r>
          </a:p>
          <a:p>
            <a:r>
              <a:rPr lang="en-US" dirty="0"/>
              <a:t>Analytic Functions</a:t>
            </a:r>
          </a:p>
          <a:p>
            <a:r>
              <a:rPr lang="en-US" dirty="0" smtClean="0"/>
              <a:t>Framing data</a:t>
            </a:r>
          </a:p>
          <a:p>
            <a:r>
              <a:rPr lang="en-US" dirty="0" smtClean="0"/>
              <a:t>Looking back and peeking forward</a:t>
            </a:r>
          </a:p>
        </p:txBody>
      </p:sp>
    </p:spTree>
    <p:extLst>
      <p:ext uri="{BB962C8B-B14F-4D97-AF65-F5344CB8AC3E}">
        <p14:creationId xmlns:p14="http://schemas.microsoft.com/office/powerpoint/2010/main" val="3122861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Functions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359" y="1600200"/>
            <a:ext cx="3443281" cy="4525963"/>
          </a:xfrm>
        </p:spPr>
      </p:pic>
    </p:spTree>
    <p:extLst>
      <p:ext uri="{BB962C8B-B14F-4D97-AF65-F5344CB8AC3E}">
        <p14:creationId xmlns:p14="http://schemas.microsoft.com/office/powerpoint/2010/main" val="2725391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Functions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359" y="1600200"/>
            <a:ext cx="3443281" cy="4525963"/>
          </a:xfrm>
        </p:spPr>
      </p:pic>
      <p:sp>
        <p:nvSpPr>
          <p:cNvPr id="3" name="Rectangle 2"/>
          <p:cNvSpPr/>
          <p:nvPr/>
        </p:nvSpPr>
        <p:spPr>
          <a:xfrm>
            <a:off x="2743200" y="1828800"/>
            <a:ext cx="3276600" cy="2362200"/>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5238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Functions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359" y="1600200"/>
            <a:ext cx="3443281" cy="4525963"/>
          </a:xfrm>
        </p:spPr>
      </p:pic>
      <p:sp>
        <p:nvSpPr>
          <p:cNvPr id="3" name="Rectangle 2"/>
          <p:cNvSpPr/>
          <p:nvPr/>
        </p:nvSpPr>
        <p:spPr>
          <a:xfrm>
            <a:off x="2819400" y="1828800"/>
            <a:ext cx="3276600" cy="1752600"/>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0034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Functions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359" y="1600200"/>
            <a:ext cx="3443281" cy="4525963"/>
          </a:xfrm>
        </p:spPr>
      </p:pic>
      <p:sp>
        <p:nvSpPr>
          <p:cNvPr id="5" name="Rectangle 4"/>
          <p:cNvSpPr/>
          <p:nvPr/>
        </p:nvSpPr>
        <p:spPr>
          <a:xfrm>
            <a:off x="2850359" y="3581400"/>
            <a:ext cx="3290882" cy="533400"/>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6797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Master">
  <a:themeElements>
    <a:clrScheme name="Connections Colors">
      <a:dk1>
        <a:sysClr val="windowText" lastClr="000000"/>
      </a:dk1>
      <a:lt1>
        <a:srgbClr val="CECFCD"/>
      </a:lt1>
      <a:dk2>
        <a:srgbClr val="0D395E"/>
      </a:dk2>
      <a:lt2>
        <a:srgbClr val="39A8FF"/>
      </a:lt2>
      <a:accent1>
        <a:srgbClr val="5D8825"/>
      </a:accent1>
      <a:accent2>
        <a:srgbClr val="E6E6E6"/>
      </a:accent2>
      <a:accent3>
        <a:srgbClr val="C8C8C8"/>
      </a:accent3>
      <a:accent4>
        <a:srgbClr val="AFAFAF"/>
      </a:accent4>
      <a:accent5>
        <a:srgbClr val="7D7D7D"/>
      </a:accent5>
      <a:accent6>
        <a:srgbClr val="E89019"/>
      </a:accent6>
      <a:hlink>
        <a:srgbClr val="C8C8C8"/>
      </a:hlink>
      <a:folHlink>
        <a:srgbClr val="E6E6E6"/>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ontent Master">
  <a:themeElements>
    <a:clrScheme name="Windows IT Pro 1">
      <a:dk1>
        <a:sysClr val="windowText" lastClr="000000"/>
      </a:dk1>
      <a:lt1>
        <a:sysClr val="window" lastClr="FFFFFF"/>
      </a:lt1>
      <a:dk2>
        <a:srgbClr val="0C4B72"/>
      </a:dk2>
      <a:lt2>
        <a:srgbClr val="45B8FF"/>
      </a:lt2>
      <a:accent1>
        <a:srgbClr val="969696"/>
      </a:accent1>
      <a:accent2>
        <a:srgbClr val="E6E6E6"/>
      </a:accent2>
      <a:accent3>
        <a:srgbClr val="C8C8C8"/>
      </a:accent3>
      <a:accent4>
        <a:srgbClr val="AFAFAF"/>
      </a:accent4>
      <a:accent5>
        <a:srgbClr val="7D7D7D"/>
      </a:accent5>
      <a:accent6>
        <a:srgbClr val="EEA11F"/>
      </a:accent6>
      <a:hlink>
        <a:srgbClr val="C8C8C8"/>
      </a:hlink>
      <a:folHlink>
        <a:srgbClr val="E6E6E6"/>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Section Divider Master">
  <a:themeElements>
    <a:clrScheme name="Windows IT Pro 1">
      <a:dk1>
        <a:sysClr val="windowText" lastClr="000000"/>
      </a:dk1>
      <a:lt1>
        <a:sysClr val="window" lastClr="FFFFFF"/>
      </a:lt1>
      <a:dk2>
        <a:srgbClr val="0C4B72"/>
      </a:dk2>
      <a:lt2>
        <a:srgbClr val="45B8FF"/>
      </a:lt2>
      <a:accent1>
        <a:srgbClr val="969696"/>
      </a:accent1>
      <a:accent2>
        <a:srgbClr val="E6E6E6"/>
      </a:accent2>
      <a:accent3>
        <a:srgbClr val="C8C8C8"/>
      </a:accent3>
      <a:accent4>
        <a:srgbClr val="AFAFAF"/>
      </a:accent4>
      <a:accent5>
        <a:srgbClr val="7D7D7D"/>
      </a:accent5>
      <a:accent6>
        <a:srgbClr val="EEA11F"/>
      </a:accent6>
      <a:hlink>
        <a:srgbClr val="C8C8C8"/>
      </a:hlink>
      <a:folHlink>
        <a:srgbClr val="E6E6E6"/>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IT_DEV_PPT_Template_2015</Template>
  <TotalTime>5791</TotalTime>
  <Words>717</Words>
  <Application>Microsoft Office PowerPoint</Application>
  <PresentationFormat>On-screen Show (4:3)</PresentationFormat>
  <Paragraphs>183</Paragraphs>
  <Slides>37</Slides>
  <Notes>2</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37</vt:i4>
      </vt:variant>
    </vt:vector>
  </HeadingPairs>
  <TitlesOfParts>
    <vt:vector size="52" baseType="lpstr">
      <vt:lpstr>Arial</vt:lpstr>
      <vt:lpstr>Calibri</vt:lpstr>
      <vt:lpstr>Calibri Light</vt:lpstr>
      <vt:lpstr>Century Gothic</vt:lpstr>
      <vt:lpstr>Microsoft Sans Serif</vt:lpstr>
      <vt:lpstr>ＭＳ Ｐゴシック</vt:lpstr>
      <vt:lpstr>ＭＳ Ｐゴシック</vt:lpstr>
      <vt:lpstr>Segoe UI</vt:lpstr>
      <vt:lpstr>Source Sans Pro</vt:lpstr>
      <vt:lpstr>Wingdings</vt:lpstr>
      <vt:lpstr>1_Custom Design</vt:lpstr>
      <vt:lpstr>Title Master</vt:lpstr>
      <vt:lpstr>Content Master</vt:lpstr>
      <vt:lpstr>Section Divider Master</vt:lpstr>
      <vt:lpstr>Custom Design</vt:lpstr>
      <vt:lpstr>Intermediate T-SQL  Window Functions DevConnections 2015</vt:lpstr>
      <vt:lpstr>Agenda</vt:lpstr>
      <vt:lpstr>Goals</vt:lpstr>
      <vt:lpstr>Steve Jones</vt:lpstr>
      <vt:lpstr>Agenda</vt:lpstr>
      <vt:lpstr>Window Functions</vt:lpstr>
      <vt:lpstr>Window Functions</vt:lpstr>
      <vt:lpstr>Window Functions</vt:lpstr>
      <vt:lpstr>Window Functions</vt:lpstr>
      <vt:lpstr>Window Functions</vt:lpstr>
      <vt:lpstr>Window Functions</vt:lpstr>
      <vt:lpstr>Window Functions</vt:lpstr>
      <vt:lpstr>Window Functions</vt:lpstr>
      <vt:lpstr>Window Functions</vt:lpstr>
      <vt:lpstr>Window Functions</vt:lpstr>
      <vt:lpstr>Window Functions</vt:lpstr>
      <vt:lpstr>Window Functions</vt:lpstr>
      <vt:lpstr>Agenda</vt:lpstr>
      <vt:lpstr>Window Functions</vt:lpstr>
      <vt:lpstr>Ranking Functions</vt:lpstr>
      <vt:lpstr>Ranking Functions</vt:lpstr>
      <vt:lpstr>Demo</vt:lpstr>
      <vt:lpstr>Agenda</vt:lpstr>
      <vt:lpstr>Analytic Functions</vt:lpstr>
      <vt:lpstr>Demo</vt:lpstr>
      <vt:lpstr>Agenda</vt:lpstr>
      <vt:lpstr>Framing Data</vt:lpstr>
      <vt:lpstr>Framing Data</vt:lpstr>
      <vt:lpstr>Demo</vt:lpstr>
      <vt:lpstr>Agenda</vt:lpstr>
      <vt:lpstr>LAG/LEAD</vt:lpstr>
      <vt:lpstr>Demo</vt:lpstr>
      <vt:lpstr>Performance </vt:lpstr>
      <vt:lpstr>Rate This Session Now!</vt:lpstr>
      <vt:lpstr>The End</vt:lpstr>
      <vt:lpstr>References</vt:lpstr>
      <vt:lpstr>Outline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T-SQL: Writing Cleaner Code</dc:title>
  <dc:creator>Steve Jones</dc:creator>
  <cp:lastModifiedBy>Steve Jones</cp:lastModifiedBy>
  <cp:revision>44</cp:revision>
  <dcterms:created xsi:type="dcterms:W3CDTF">2006-08-16T00:00:00Z</dcterms:created>
  <dcterms:modified xsi:type="dcterms:W3CDTF">2015-09-14T21:37:15Z</dcterms:modified>
</cp:coreProperties>
</file>