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88" r:id="rId5"/>
    <p:sldId id="28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9" r:id="rId19"/>
    <p:sldId id="278" r:id="rId20"/>
    <p:sldId id="285" r:id="rId21"/>
    <p:sldId id="290" r:id="rId22"/>
    <p:sldId id="286" r:id="rId23"/>
    <p:sldId id="284" r:id="rId24"/>
    <p:sldId id="291" r:id="rId25"/>
    <p:sldId id="277" r:id="rId26"/>
    <p:sldId id="293" r:id="rId27"/>
    <p:sldId id="292" r:id="rId28"/>
    <p:sldId id="279" r:id="rId29"/>
    <p:sldId id="294" r:id="rId30"/>
    <p:sldId id="287" r:id="rId31"/>
    <p:sldId id="260" r:id="rId32"/>
    <p:sldId id="261" r:id="rId33"/>
    <p:sldId id="26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907C9-8666-45EC-BDB3-62480554DC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A5C1-A9B8-4707-ACEF-98CB367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7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BA51-0EB4-4220-BB57-0E06A05A64BC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0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15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www.sqlservercentral.com/Forums" TargetMode="External"/><Relationship Id="rId7" Type="http://schemas.openxmlformats.org/officeDocument/2006/relationships/image" Target="../media/image6.emf"/><Relationship Id="rId2" Type="http://schemas.openxmlformats.org/officeDocument/2006/relationships/hyperlink" Target="http://www.sqlservercentra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hyperlink" Target="http://www.sqlservercentral.com/tags/window+function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sql/t-sql-programming/window-functions-in-sql/" TargetMode="External"/><Relationship Id="rId2" Type="http://schemas.openxmlformats.org/officeDocument/2006/relationships/hyperlink" Target="https://www.simple-talk.com/sql/t-sql-programming/the-performance-of-the-t-sql-window-func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qlbits.com/Sessions/Event12/Building_Your_T-SQL_Tool_Kit_Window_Function_Fundamentals" TargetMode="External"/><Relationship Id="rId5" Type="http://schemas.openxmlformats.org/officeDocument/2006/relationships/hyperlink" Target="https://www.youtube.com/watch?v=YK-ufNpMeLU" TargetMode="External"/><Relationship Id="rId4" Type="http://schemas.openxmlformats.org/officeDocument/2006/relationships/hyperlink" Target="https://www.simple-talk.com/sql/t-sql-programming/sql-server-2012-window-function-basics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000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Intermediate T-SQL</a:t>
            </a:r>
            <a:br>
              <a:rPr lang="en-US" dirty="0" smtClean="0"/>
            </a:br>
            <a:r>
              <a:rPr lang="en-US" dirty="0" smtClean="0"/>
              <a:t> Window Functions</a:t>
            </a:r>
            <a:br>
              <a:rPr lang="en-US" dirty="0" smtClean="0"/>
            </a:br>
            <a:r>
              <a:rPr lang="en-US" dirty="0" err="1" smtClean="0"/>
              <a:t>DevConnections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r>
              <a:rPr lang="en-US" dirty="0" smtClean="0"/>
              <a:t>Steve Jones</a:t>
            </a:r>
          </a:p>
          <a:p>
            <a:r>
              <a:rPr lang="en-US" dirty="0" smtClean="0"/>
              <a:t>SQLServerCentral</a:t>
            </a:r>
          </a:p>
          <a:p>
            <a:r>
              <a:rPr lang="en-US" dirty="0" smtClean="0"/>
              <a:t>Red Gate Software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48200"/>
            <a:ext cx="2070847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10125"/>
            <a:ext cx="18954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5" name="Rectangle 4"/>
          <p:cNvSpPr/>
          <p:nvPr/>
        </p:nvSpPr>
        <p:spPr>
          <a:xfrm>
            <a:off x="3095625" y="4071937"/>
            <a:ext cx="3276600" cy="271463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8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5" name="Rectangle 4"/>
          <p:cNvSpPr/>
          <p:nvPr/>
        </p:nvSpPr>
        <p:spPr>
          <a:xfrm>
            <a:off x="3095625" y="4343400"/>
            <a:ext cx="3276600" cy="271463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0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Left Brace 2"/>
          <p:cNvSpPr/>
          <p:nvPr/>
        </p:nvSpPr>
        <p:spPr>
          <a:xfrm>
            <a:off x="2552700" y="17145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7145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0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Left Brace 2"/>
          <p:cNvSpPr/>
          <p:nvPr/>
        </p:nvSpPr>
        <p:spPr>
          <a:xfrm>
            <a:off x="2552700" y="17145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flipH="1" flipV="1">
            <a:off x="6172200" y="19050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7145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195369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7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Left Brace 2"/>
          <p:cNvSpPr/>
          <p:nvPr/>
        </p:nvSpPr>
        <p:spPr>
          <a:xfrm>
            <a:off x="2552700" y="17145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flipH="1" flipV="1">
            <a:off x="6172200" y="19050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2590800" y="21336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7145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195369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1-2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2145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2-3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570037"/>
            <a:ext cx="3443281" cy="4525963"/>
          </a:xfrm>
        </p:spPr>
      </p:pic>
      <p:sp>
        <p:nvSpPr>
          <p:cNvPr id="3" name="Left Brace 2"/>
          <p:cNvSpPr/>
          <p:nvPr/>
        </p:nvSpPr>
        <p:spPr>
          <a:xfrm>
            <a:off x="2552700" y="17145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flipH="1" flipV="1">
            <a:off x="6172200" y="19050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2590800" y="21336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flipH="1" flipV="1">
            <a:off x="6172200" y="2362200"/>
            <a:ext cx="228600" cy="3810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19200" y="17145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0" y="195369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1-2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2362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3-4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2145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2-3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Left Brace 2"/>
          <p:cNvSpPr/>
          <p:nvPr/>
        </p:nvSpPr>
        <p:spPr>
          <a:xfrm>
            <a:off x="2552700" y="1905000"/>
            <a:ext cx="228600" cy="685800"/>
          </a:xfrm>
          <a:prstGeom prst="leftBrace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2069068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Rows 1, 2,3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Left Brace 2"/>
          <p:cNvSpPr/>
          <p:nvPr/>
        </p:nvSpPr>
        <p:spPr>
          <a:xfrm>
            <a:off x="2552700" y="1905000"/>
            <a:ext cx="228600" cy="685800"/>
          </a:xfrm>
          <a:prstGeom prst="leftBrace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 flipH="1">
            <a:off x="6019800" y="2133600"/>
            <a:ext cx="228600" cy="685800"/>
          </a:xfrm>
          <a:prstGeom prst="leftBrace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22479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Rows 2, 3, 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069068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Rows 1, 2,3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What are Window functions?</a:t>
            </a:r>
          </a:p>
          <a:p>
            <a:r>
              <a:rPr lang="en-US" b="1" dirty="0" smtClean="0"/>
              <a:t>Ranking Functions</a:t>
            </a:r>
          </a:p>
          <a:p>
            <a:r>
              <a:rPr lang="en-US" dirty="0" smtClean="0"/>
              <a:t>Windowing with the OVER clause</a:t>
            </a:r>
          </a:p>
          <a:p>
            <a:r>
              <a:rPr lang="en-US" dirty="0" smtClean="0"/>
              <a:t>Framing data</a:t>
            </a:r>
          </a:p>
          <a:p>
            <a:r>
              <a:rPr lang="en-US" dirty="0" smtClean="0"/>
              <a:t>Looking back and peeking forward</a:t>
            </a:r>
          </a:p>
        </p:txBody>
      </p:sp>
    </p:spTree>
    <p:extLst>
      <p:ext uri="{BB962C8B-B14F-4D97-AF65-F5344CB8AC3E}">
        <p14:creationId xmlns:p14="http://schemas.microsoft.com/office/powerpoint/2010/main" val="20586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Ranking Functions</a:t>
            </a:r>
          </a:p>
          <a:p>
            <a:pPr lvl="1"/>
            <a:r>
              <a:rPr lang="en-US" dirty="0" smtClean="0"/>
              <a:t>ROW_NUMBER – Sequencing</a:t>
            </a:r>
          </a:p>
          <a:p>
            <a:pPr lvl="1"/>
            <a:r>
              <a:rPr lang="en-US" dirty="0" smtClean="0"/>
              <a:t>RANK/DENSE_RANK/NTILE – Ordering for ranks</a:t>
            </a:r>
          </a:p>
          <a:p>
            <a:r>
              <a:rPr lang="en-US" dirty="0" smtClean="0"/>
              <a:t>SQL Server 2005 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What are Window functions?</a:t>
            </a:r>
          </a:p>
          <a:p>
            <a:r>
              <a:rPr lang="en-US" dirty="0"/>
              <a:t>Ranking Functions</a:t>
            </a:r>
          </a:p>
          <a:p>
            <a:r>
              <a:rPr lang="en-US" dirty="0"/>
              <a:t>Windowing with the OVER clause</a:t>
            </a:r>
          </a:p>
          <a:p>
            <a:r>
              <a:rPr lang="en-US" dirty="0"/>
              <a:t>Framing data</a:t>
            </a:r>
          </a:p>
          <a:p>
            <a:r>
              <a:rPr lang="en-US" dirty="0"/>
              <a:t>Looking back and peeking forward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5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ROW_NUMBER and 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What are Window functions?</a:t>
            </a:r>
          </a:p>
          <a:p>
            <a:r>
              <a:rPr lang="en-US" dirty="0" smtClean="0"/>
              <a:t>Ranking Functions</a:t>
            </a:r>
          </a:p>
          <a:p>
            <a:r>
              <a:rPr lang="en-US" b="1" dirty="0" smtClean="0"/>
              <a:t>Windowing with the OVER clause</a:t>
            </a:r>
          </a:p>
          <a:p>
            <a:r>
              <a:rPr lang="en-US" dirty="0" smtClean="0"/>
              <a:t>Framing data</a:t>
            </a:r>
          </a:p>
          <a:p>
            <a:r>
              <a:rPr lang="en-US" dirty="0" smtClean="0"/>
              <a:t>Looking back and peeking forward</a:t>
            </a:r>
          </a:p>
        </p:txBody>
      </p:sp>
    </p:spTree>
    <p:extLst>
      <p:ext uri="{BB962C8B-B14F-4D97-AF65-F5344CB8AC3E}">
        <p14:creationId xmlns:p14="http://schemas.microsoft.com/office/powerpoint/2010/main" val="19400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OVER() Clause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2012+</a:t>
            </a:r>
          </a:p>
          <a:p>
            <a:r>
              <a:rPr lang="en-US" dirty="0" smtClean="0"/>
              <a:t>The OVER() clause creates a window</a:t>
            </a:r>
          </a:p>
          <a:p>
            <a:r>
              <a:rPr lang="en-US" dirty="0" smtClean="0"/>
              <a:t>The PARTITION BY defines the window</a:t>
            </a:r>
          </a:p>
          <a:p>
            <a:r>
              <a:rPr lang="en-US" dirty="0" smtClean="0"/>
              <a:t>Aggregates take place inside the OVER() 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Basic OVER()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What are Window functions?</a:t>
            </a:r>
          </a:p>
          <a:p>
            <a:r>
              <a:rPr lang="en-US" dirty="0" smtClean="0"/>
              <a:t>Ranking Functions</a:t>
            </a:r>
          </a:p>
          <a:p>
            <a:r>
              <a:rPr lang="en-US" dirty="0" smtClean="0"/>
              <a:t>Windowing with the OVER clause</a:t>
            </a:r>
          </a:p>
          <a:p>
            <a:r>
              <a:rPr lang="en-US" b="1" dirty="0" smtClean="0"/>
              <a:t>Framing data</a:t>
            </a:r>
          </a:p>
          <a:p>
            <a:r>
              <a:rPr lang="en-US" dirty="0" smtClean="0"/>
              <a:t>Looking back and peeking forward</a:t>
            </a:r>
          </a:p>
        </p:txBody>
      </p:sp>
    </p:spTree>
    <p:extLst>
      <p:ext uri="{BB962C8B-B14F-4D97-AF65-F5344CB8AC3E}">
        <p14:creationId xmlns:p14="http://schemas.microsoft.com/office/powerpoint/2010/main" val="10304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 and ROWS for specifying the window</a:t>
            </a:r>
          </a:p>
          <a:p>
            <a:r>
              <a:rPr lang="en-US" dirty="0" smtClean="0"/>
              <a:t>First </a:t>
            </a:r>
            <a:r>
              <a:rPr lang="en-US" dirty="0"/>
              <a:t>Value/Last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Find the beginning or end of a frame</a:t>
            </a:r>
          </a:p>
          <a:p>
            <a:r>
              <a:rPr lang="en-US" dirty="0" smtClean="0"/>
              <a:t>The partition and ordering matter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Framing 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0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What are Window functions?</a:t>
            </a:r>
          </a:p>
          <a:p>
            <a:r>
              <a:rPr lang="en-US" dirty="0" smtClean="0"/>
              <a:t>Ranking Functions</a:t>
            </a:r>
          </a:p>
          <a:p>
            <a:r>
              <a:rPr lang="en-US" dirty="0" smtClean="0"/>
              <a:t>Windowing with the OVER clause</a:t>
            </a:r>
          </a:p>
          <a:p>
            <a:r>
              <a:rPr lang="en-US" dirty="0" smtClean="0"/>
              <a:t>Framing data</a:t>
            </a:r>
          </a:p>
          <a:p>
            <a:r>
              <a:rPr lang="en-US" b="1" dirty="0" smtClean="0"/>
              <a:t>Looking back and peeking forward</a:t>
            </a:r>
          </a:p>
        </p:txBody>
      </p:sp>
    </p:spTree>
    <p:extLst>
      <p:ext uri="{BB962C8B-B14F-4D97-AF65-F5344CB8AC3E}">
        <p14:creationId xmlns:p14="http://schemas.microsoft.com/office/powerpoint/2010/main" val="27695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86"/>
          <a:stretch/>
        </p:blipFill>
        <p:spPr>
          <a:xfrm>
            <a:off x="2590800" y="2819400"/>
            <a:ext cx="3695700" cy="3609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LAG/LEAD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back (LAG) or peek forward (LEAD)</a:t>
            </a:r>
          </a:p>
          <a:p>
            <a:r>
              <a:rPr lang="en-US" dirty="0" smtClean="0"/>
              <a:t>Parameters for offset and default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2286000" y="3124200"/>
            <a:ext cx="304800" cy="228600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24000" y="3505200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32882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row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3048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LAG 1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flipH="1">
            <a:off x="6134100" y="3657600"/>
            <a:ext cx="342900" cy="533400"/>
          </a:xfrm>
          <a:prstGeom prst="leftBrac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77000" y="364331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90800" y="3643312"/>
            <a:ext cx="3543300" cy="5476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LAG/LEAD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8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partitioning and framing of data</a:t>
            </a:r>
          </a:p>
          <a:p>
            <a:r>
              <a:rPr lang="en-US" dirty="0" smtClean="0"/>
              <a:t>Learn how to control the size of the window</a:t>
            </a:r>
          </a:p>
          <a:p>
            <a:r>
              <a:rPr lang="en-US" dirty="0" smtClean="0"/>
              <a:t>Rank, total, calculate values </a:t>
            </a:r>
            <a:r>
              <a:rPr lang="en-US" smtClean="0"/>
              <a:t>in windows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92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(POC)</a:t>
            </a:r>
          </a:p>
          <a:p>
            <a:pPr lvl="1"/>
            <a:r>
              <a:rPr lang="en-US" dirty="0"/>
              <a:t>Partition By</a:t>
            </a:r>
          </a:p>
          <a:p>
            <a:pPr lvl="1"/>
            <a:r>
              <a:rPr lang="en-US" dirty="0"/>
              <a:t>Order By</a:t>
            </a:r>
          </a:p>
          <a:p>
            <a:pPr lvl="1"/>
            <a:r>
              <a:rPr lang="en-US" dirty="0"/>
              <a:t>Covering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for coming</a:t>
            </a:r>
          </a:p>
          <a:p>
            <a:r>
              <a:rPr lang="en-US" dirty="0" smtClean="0"/>
              <a:t>Please fill out evaluations</a:t>
            </a:r>
          </a:p>
          <a:p>
            <a:r>
              <a:rPr lang="en-US" dirty="0" smtClean="0"/>
              <a:t>Questions?</a:t>
            </a:r>
          </a:p>
          <a:p>
            <a:r>
              <a:rPr lang="en-US" dirty="0" smtClean="0"/>
              <a:t>More information</a:t>
            </a:r>
            <a:endParaRPr lang="en-US" sz="3200" dirty="0" smtClean="0">
              <a:hlinkClick r:id="rId2"/>
            </a:endParaRPr>
          </a:p>
          <a:p>
            <a:pPr lvl="1"/>
            <a:r>
              <a:rPr lang="en-US" sz="2400" dirty="0" smtClean="0">
                <a:hlinkClick r:id="rId3"/>
              </a:rPr>
              <a:t>www.sqlservercentral.com/Forums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/>
              </a:rPr>
              <a:t>www.sqlservercentral.com/Window Functions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28079" y="5149663"/>
            <a:ext cx="3973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8077" y="5850139"/>
            <a:ext cx="4460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sjones@sqlservercentral.com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64230" y="5145822"/>
            <a:ext cx="35607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179620"/>
            <a:ext cx="434779" cy="4782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5945386"/>
            <a:ext cx="463485" cy="3792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3350" y="5183920"/>
            <a:ext cx="504842" cy="4627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50" y="5816768"/>
            <a:ext cx="495926" cy="4959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64232" y="5816769"/>
            <a:ext cx="3006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</p:spTree>
    <p:extLst>
      <p:ext uri="{BB962C8B-B14F-4D97-AF65-F5344CB8AC3E}">
        <p14:creationId xmlns:p14="http://schemas.microsoft.com/office/powerpoint/2010/main" val="4208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The Performance of the T-SQL </a:t>
            </a:r>
            <a:r>
              <a:rPr lang="en-US" dirty="0"/>
              <a:t>Window Functions - </a:t>
            </a:r>
            <a:r>
              <a:rPr lang="en-US" dirty="0">
                <a:hlinkClick r:id="rId2"/>
              </a:rPr>
              <a:t>https://www.simple-talk.com/sql/t-sql-programming/the-performance-of-the-t-sql-window-functions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Window </a:t>
            </a:r>
            <a:r>
              <a:rPr lang="en-US" dirty="0"/>
              <a:t>Functions in SQL - </a:t>
            </a:r>
            <a:r>
              <a:rPr lang="en-US" dirty="0">
                <a:hlinkClick r:id="rId3"/>
              </a:rPr>
              <a:t>https://www.simple-talk.com/sql/t-sql-programming/window-functions-in-sql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SQL Server 2012 </a:t>
            </a:r>
            <a:r>
              <a:rPr lang="en-US" dirty="0"/>
              <a:t>Window Function Basics - </a:t>
            </a:r>
            <a:r>
              <a:rPr lang="en-US" dirty="0">
                <a:hlinkClick r:id="rId4"/>
              </a:rPr>
              <a:t>https://www.simple-talk.com/sql/t-sql-programming/sql-server-2012-window-function-basics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Working with Window Functions in </a:t>
            </a:r>
            <a:r>
              <a:rPr lang="en-US" dirty="0"/>
              <a:t>SQL Server - https://www.simple-talk.com/sql/learn-sql-server/working-with-window-functions-in-sql-server/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Videos</a:t>
            </a:r>
          </a:p>
          <a:p>
            <a:pPr lvl="1"/>
            <a:r>
              <a:rPr lang="en-US" dirty="0" smtClean="0"/>
              <a:t>T-SQL Power! SQL Server </a:t>
            </a:r>
            <a:r>
              <a:rPr lang="en-US" dirty="0"/>
              <a:t>Windows That Open Doors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www.youtube.com/watch?v=YK-ufNpMeLU</a:t>
            </a:r>
            <a:endParaRPr lang="en-US" dirty="0" smtClean="0"/>
          </a:p>
          <a:p>
            <a:pPr lvl="1"/>
            <a:r>
              <a:rPr lang="en-US" dirty="0" smtClean="0"/>
              <a:t>Building Your T-SQL Toolkit: Window </a:t>
            </a:r>
            <a:r>
              <a:rPr lang="en-US" dirty="0"/>
              <a:t>function Fundamentals -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www.sqlbits.com/Sessions/Event12/Building_Your_T-SQL_Tool_Kit_Window_Function_Fundamentals</a:t>
            </a:r>
            <a:endParaRPr lang="en-US" dirty="0" smtClean="0"/>
          </a:p>
          <a:p>
            <a:pPr lvl="1"/>
            <a:r>
              <a:rPr lang="en-US" dirty="0" smtClean="0"/>
              <a:t>Using Window Functions to Solve Common </a:t>
            </a:r>
            <a:r>
              <a:rPr lang="en-US" dirty="0"/>
              <a:t>T-SQL Challenges - http://channel9.msdn.com/Events/TechEd/NewZealand/TechEd-New-Zealand-2012/DBI309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Introduce Windows and Framing</a:t>
            </a:r>
          </a:p>
          <a:p>
            <a:pPr lvl="1"/>
            <a:r>
              <a:rPr lang="en-US" dirty="0" smtClean="0"/>
              <a:t>Show examples of different windows</a:t>
            </a:r>
          </a:p>
          <a:p>
            <a:pPr lvl="1"/>
            <a:r>
              <a:rPr lang="en-US" dirty="0" smtClean="0"/>
              <a:t>Introduce partitioning</a:t>
            </a:r>
          </a:p>
          <a:p>
            <a:r>
              <a:rPr lang="en-US" dirty="0" smtClean="0"/>
              <a:t>Simple Examples</a:t>
            </a:r>
          </a:p>
          <a:p>
            <a:pPr lvl="1"/>
            <a:r>
              <a:rPr lang="en-US" dirty="0" smtClean="0"/>
              <a:t>Old running total – get sum by games</a:t>
            </a:r>
          </a:p>
          <a:p>
            <a:pPr lvl="1"/>
            <a:r>
              <a:rPr lang="en-US" dirty="0" smtClean="0"/>
              <a:t>New running total, just ORDER BY</a:t>
            </a:r>
          </a:p>
          <a:p>
            <a:pPr lvl="1"/>
            <a:r>
              <a:rPr lang="en-US" dirty="0" smtClean="0"/>
              <a:t>Talk about performance, ref Adam’s video</a:t>
            </a:r>
          </a:p>
          <a:p>
            <a:r>
              <a:rPr lang="en-US" dirty="0" smtClean="0"/>
              <a:t>Introduce partitions</a:t>
            </a:r>
          </a:p>
          <a:p>
            <a:pPr lvl="1"/>
            <a:r>
              <a:rPr lang="en-US" dirty="0" smtClean="0"/>
              <a:t>Look at a simple partition, by team</a:t>
            </a:r>
          </a:p>
          <a:p>
            <a:pPr lvl="1"/>
            <a:r>
              <a:rPr lang="en-US" dirty="0" smtClean="0"/>
              <a:t>Sum HRs</a:t>
            </a:r>
          </a:p>
          <a:p>
            <a:r>
              <a:rPr lang="en-US" dirty="0" smtClean="0"/>
              <a:t>Multiple frames</a:t>
            </a:r>
          </a:p>
          <a:p>
            <a:pPr lvl="1"/>
            <a:r>
              <a:rPr lang="en-US" dirty="0" smtClean="0"/>
              <a:t>Partition by teams and players, separate running totals</a:t>
            </a:r>
            <a:endParaRPr lang="en-US" dirty="0"/>
          </a:p>
          <a:p>
            <a:r>
              <a:rPr lang="en-US" dirty="0" smtClean="0"/>
              <a:t>Range v rows</a:t>
            </a:r>
          </a:p>
          <a:p>
            <a:pPr lvl="1"/>
            <a:r>
              <a:rPr lang="en-US" dirty="0" smtClean="0"/>
              <a:t>Default range</a:t>
            </a:r>
          </a:p>
          <a:p>
            <a:pPr lvl="1"/>
            <a:r>
              <a:rPr lang="en-US" dirty="0" smtClean="0"/>
              <a:t>Show issues with range</a:t>
            </a:r>
          </a:p>
          <a:p>
            <a:pPr lvl="1"/>
            <a:r>
              <a:rPr lang="en-US" dirty="0" smtClean="0"/>
              <a:t>Then change to rows, show preceding week,</a:t>
            </a:r>
          </a:p>
          <a:p>
            <a:pPr lvl="1"/>
            <a:r>
              <a:rPr lang="en-US" dirty="0" smtClean="0"/>
              <a:t>Then show preceding and following week.</a:t>
            </a:r>
          </a:p>
          <a:p>
            <a:pPr lvl="1"/>
            <a:r>
              <a:rPr lang="en-US" dirty="0" smtClean="0"/>
              <a:t>Compare exec plans, range v rows. Show rows matters</a:t>
            </a:r>
          </a:p>
          <a:p>
            <a:r>
              <a:rPr lang="en-US" dirty="0" smtClean="0"/>
              <a:t>First/last values and </a:t>
            </a:r>
            <a:r>
              <a:rPr lang="en-US" dirty="0" err="1" smtClean="0"/>
              <a:t>rownumber</a:t>
            </a:r>
            <a:endParaRPr lang="en-US" dirty="0" smtClean="0"/>
          </a:p>
          <a:p>
            <a:pPr lvl="1"/>
            <a:r>
              <a:rPr lang="en-US" dirty="0" smtClean="0"/>
              <a:t>Show top n per group problems.</a:t>
            </a:r>
          </a:p>
          <a:p>
            <a:pPr lvl="1"/>
            <a:r>
              <a:rPr lang="en-US" dirty="0" smtClean="0"/>
              <a:t>Watch out for default with first/last</a:t>
            </a:r>
          </a:p>
          <a:p>
            <a:pPr lvl="1"/>
            <a:r>
              <a:rPr lang="en-US" dirty="0" smtClean="0"/>
              <a:t>43:42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Get in Touch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2955245" cy="256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412004" y="2085536"/>
            <a:ext cx="3973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2002" y="2786012"/>
            <a:ext cx="4460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sjones@sqlservercentral.com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12002" y="3469422"/>
            <a:ext cx="35607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3800" y="1447800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C0000"/>
                </a:solidFill>
                <a:latin typeface="Arial"/>
                <a:cs typeface="Arial"/>
              </a:rPr>
              <a:t>Steve Jones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125" y="2115493"/>
            <a:ext cx="434779" cy="4782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125" y="2881259"/>
            <a:ext cx="463485" cy="37921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122" y="3507520"/>
            <a:ext cx="504842" cy="4627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22" y="4140368"/>
            <a:ext cx="495926" cy="4959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12004" y="4140369"/>
            <a:ext cx="3006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1204" y="4955250"/>
            <a:ext cx="7943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Editor and founder, SQLServerCentral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Evangelist, Red Gate 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Working with SQL Server since 1991 (v4.2)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Author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speaker on many SQL Server topics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04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Prerequisites</a:t>
            </a:r>
          </a:p>
          <a:p>
            <a:r>
              <a:rPr lang="en-US" b="1" dirty="0" smtClean="0"/>
              <a:t>What are Window functions?</a:t>
            </a:r>
          </a:p>
          <a:p>
            <a:r>
              <a:rPr lang="en-US" dirty="0" smtClean="0"/>
              <a:t>Ranking Functions</a:t>
            </a:r>
          </a:p>
          <a:p>
            <a:r>
              <a:rPr lang="en-US" dirty="0" smtClean="0"/>
              <a:t>Windowing with the OVER clause</a:t>
            </a:r>
          </a:p>
          <a:p>
            <a:r>
              <a:rPr lang="en-US" dirty="0" smtClean="0"/>
              <a:t>Framing data</a:t>
            </a:r>
          </a:p>
          <a:p>
            <a:r>
              <a:rPr lang="en-US" dirty="0" smtClean="0"/>
              <a:t>Looking back and peeking forward</a:t>
            </a:r>
          </a:p>
        </p:txBody>
      </p:sp>
    </p:spTree>
    <p:extLst>
      <p:ext uri="{BB962C8B-B14F-4D97-AF65-F5344CB8AC3E}">
        <p14:creationId xmlns:p14="http://schemas.microsoft.com/office/powerpoint/2010/main" val="31228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</p:spTree>
    <p:extLst>
      <p:ext uri="{BB962C8B-B14F-4D97-AF65-F5344CB8AC3E}">
        <p14:creationId xmlns:p14="http://schemas.microsoft.com/office/powerpoint/2010/main" val="27253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Rectangle 2"/>
          <p:cNvSpPr/>
          <p:nvPr/>
        </p:nvSpPr>
        <p:spPr>
          <a:xfrm>
            <a:off x="2743200" y="1828800"/>
            <a:ext cx="3276600" cy="23622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3" name="Rectangle 2"/>
          <p:cNvSpPr/>
          <p:nvPr/>
        </p:nvSpPr>
        <p:spPr>
          <a:xfrm>
            <a:off x="2743200" y="1828800"/>
            <a:ext cx="3276600" cy="17526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9" y="1600200"/>
            <a:ext cx="3443281" cy="4525963"/>
          </a:xfrm>
        </p:spPr>
      </p:pic>
      <p:sp>
        <p:nvSpPr>
          <p:cNvPr id="5" name="Rectangle 4"/>
          <p:cNvSpPr/>
          <p:nvPr/>
        </p:nvSpPr>
        <p:spPr>
          <a:xfrm>
            <a:off x="3048000" y="3571875"/>
            <a:ext cx="3276600" cy="542925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5694</TotalTime>
  <Words>616</Words>
  <Application>Microsoft Office PowerPoint</Application>
  <PresentationFormat>On-screen Show (4:3)</PresentationFormat>
  <Paragraphs>170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Microsoft Sans Serif</vt:lpstr>
      <vt:lpstr>Segoe UI</vt:lpstr>
      <vt:lpstr>Wingdings</vt:lpstr>
      <vt:lpstr>Office Theme</vt:lpstr>
      <vt:lpstr>Intermediate T-SQL  Window Functions DevConnections 2015</vt:lpstr>
      <vt:lpstr>Agenda</vt:lpstr>
      <vt:lpstr>Goals</vt:lpstr>
      <vt:lpstr>Get in Touch</vt:lpstr>
      <vt:lpstr>Agenda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Window Functions</vt:lpstr>
      <vt:lpstr>Agenda</vt:lpstr>
      <vt:lpstr>Window Functions</vt:lpstr>
      <vt:lpstr>Demo</vt:lpstr>
      <vt:lpstr>Agenda</vt:lpstr>
      <vt:lpstr>The OVER() Clause</vt:lpstr>
      <vt:lpstr>Demo</vt:lpstr>
      <vt:lpstr>Agenda</vt:lpstr>
      <vt:lpstr>Framing Data</vt:lpstr>
      <vt:lpstr>Demo</vt:lpstr>
      <vt:lpstr>Agenda</vt:lpstr>
      <vt:lpstr>LAG/LEAD</vt:lpstr>
      <vt:lpstr>Demo</vt:lpstr>
      <vt:lpstr>Performance </vt:lpstr>
      <vt:lpstr>The End</vt:lpstr>
      <vt:lpstr>References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T-SQL: Writing Cleaner Code</dc:title>
  <dc:creator>Steve Jones</dc:creator>
  <cp:lastModifiedBy>Steve Jones</cp:lastModifiedBy>
  <cp:revision>33</cp:revision>
  <dcterms:created xsi:type="dcterms:W3CDTF">2006-08-16T00:00:00Z</dcterms:created>
  <dcterms:modified xsi:type="dcterms:W3CDTF">2015-08-05T19:58:12Z</dcterms:modified>
</cp:coreProperties>
</file>