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7" r:id="rId2"/>
    <p:sldMasterId id="2147483670" r:id="rId3"/>
    <p:sldMasterId id="2147483679" r:id="rId4"/>
    <p:sldMasterId id="2147483682" r:id="rId5"/>
  </p:sldMasterIdLst>
  <p:notesMasterIdLst>
    <p:notesMasterId r:id="rId39"/>
  </p:notesMasterIdLst>
  <p:sldIdLst>
    <p:sldId id="256" r:id="rId6"/>
    <p:sldId id="257" r:id="rId7"/>
    <p:sldId id="258" r:id="rId8"/>
    <p:sldId id="288" r:id="rId9"/>
    <p:sldId id="28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9" r:id="rId23"/>
    <p:sldId id="278" r:id="rId24"/>
    <p:sldId id="285" r:id="rId25"/>
    <p:sldId id="290" r:id="rId26"/>
    <p:sldId id="286" r:id="rId27"/>
    <p:sldId id="284" r:id="rId28"/>
    <p:sldId id="291" r:id="rId29"/>
    <p:sldId id="277" r:id="rId30"/>
    <p:sldId id="293" r:id="rId31"/>
    <p:sldId id="292" r:id="rId32"/>
    <p:sldId id="279" r:id="rId33"/>
    <p:sldId id="294" r:id="rId34"/>
    <p:sldId id="287" r:id="rId35"/>
    <p:sldId id="260" r:id="rId36"/>
    <p:sldId id="261" r:id="rId37"/>
    <p:sldId id="26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907C9-8666-45EC-BDB3-62480554DCC1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2A5C1-A9B8-4707-ACEF-98CB367AB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7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BA51-0EB4-4220-BB57-0E06A05A64BC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509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242738"/>
            <a:ext cx="7772400" cy="14689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5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64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4403"/>
            <a:ext cx="4038600" cy="41831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4404"/>
            <a:ext cx="4038600" cy="41831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36502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567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6775"/>
            <a:ext cx="4040188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44847"/>
            <a:ext cx="4040188" cy="35293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146775"/>
            <a:ext cx="4041775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644846"/>
            <a:ext cx="4041775" cy="352930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1568966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64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3989728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3570529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98685"/>
            <a:ext cx="3008313" cy="116204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98684"/>
            <a:ext cx="5111750" cy="552694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60734"/>
            <a:ext cx="3008313" cy="4364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1798245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726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2521650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88623"/>
            <a:ext cx="7772400" cy="146896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43339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73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1236162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25777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35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0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2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Calibri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06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1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45214"/>
            <a:ext cx="7772400" cy="14689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328833"/>
            <a:ext cx="5811838" cy="364067"/>
          </a:xfrm>
        </p:spPr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69748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#ITDEVCON  </a:t>
            </a:r>
          </a:p>
        </p:txBody>
      </p:sp>
    </p:spTree>
    <p:extLst>
      <p:ext uri="{BB962C8B-B14F-4D97-AF65-F5344CB8AC3E}">
        <p14:creationId xmlns:p14="http://schemas.microsoft.com/office/powerpoint/2010/main" val="293757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357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122614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430000"/>
            <a:ext cx="7772400" cy="1363133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29285"/>
            <a:ext cx="77724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281972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tx2"/>
              </a:gs>
              <a:gs pos="0">
                <a:srgbClr val="2D7CB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3" name="Rectangle 12"/>
          <p:cNvSpPr/>
          <p:nvPr/>
        </p:nvSpPr>
        <p:spPr>
          <a:xfrm>
            <a:off x="0" y="5791520"/>
            <a:ext cx="9144000" cy="1066481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C8C8C8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CECFCD"/>
              </a:solidFill>
              <a:latin typeface="Century Gothic"/>
              <a:ea typeface="+mn-ea"/>
            </a:endParaRPr>
          </a:p>
        </p:txBody>
      </p:sp>
      <p:sp>
        <p:nvSpPr>
          <p:cNvPr id="410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33400" y="6189133"/>
            <a:ext cx="5811838" cy="36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 smtClean="0">
                <a:solidFill>
                  <a:srgbClr val="649840"/>
                </a:solidFill>
              </a:defRPr>
            </a:lvl1pPr>
          </a:lstStyle>
          <a:p>
            <a:endParaRPr lang="en-US"/>
          </a:p>
        </p:txBody>
      </p:sp>
      <p:pic>
        <p:nvPicPr>
          <p:cNvPr id="2057" name="Picture 10" descr="ITnDevConnections_RGB_Dark-Gray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5888567"/>
            <a:ext cx="1830388" cy="88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97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1029" name="Picture 6" descr="ITnDevConnections_RGB_Dark-Gra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5888567"/>
            <a:ext cx="1830388" cy="88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297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2970732"/>
            <a:ext cx="9144000" cy="2820787"/>
          </a:xfrm>
          <a:prstGeom prst="rect">
            <a:avLst/>
          </a:prstGeom>
          <a:gradFill flip="none" rotWithShape="1">
            <a:gsLst>
              <a:gs pos="100000">
                <a:schemeClr val="tx2"/>
              </a:gs>
              <a:gs pos="0">
                <a:srgbClr val="2D7CB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03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33400" y="6189133"/>
            <a:ext cx="5811838" cy="36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 smtClean="0">
                <a:solidFill>
                  <a:srgbClr val="64984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#ITDEVCON  </a:t>
            </a:r>
          </a:p>
        </p:txBody>
      </p:sp>
    </p:spTree>
    <p:extLst>
      <p:ext uri="{BB962C8B-B14F-4D97-AF65-F5344CB8AC3E}">
        <p14:creationId xmlns:p14="http://schemas.microsoft.com/office/powerpoint/2010/main" val="200735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2E85BD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E85BD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C8C8C8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CECFCD"/>
              </a:solidFill>
              <a:latin typeface="Century Gothic"/>
              <a:ea typeface="+mn-ea"/>
            </a:endParaRPr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33400" y="6328833"/>
            <a:ext cx="5811838" cy="36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 smtClean="0">
                <a:solidFill>
                  <a:srgbClr val="64984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#ITDEVCON  </a:t>
            </a:r>
          </a:p>
        </p:txBody>
      </p:sp>
      <p:pic>
        <p:nvPicPr>
          <p:cNvPr id="3078" name="Picture 14" descr="ITnDevConnections_RGB_Dark-Gray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5888567"/>
            <a:ext cx="1830388" cy="88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gradFill flip="none" rotWithShape="1">
            <a:gsLst>
              <a:gs pos="0">
                <a:srgbClr val="2D7CBB"/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srgbClr val="CECFCD"/>
              </a:solidFill>
              <a:latin typeface="Century Gothic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82" name="Title Placeholder 1"/>
          <p:cNvSpPr>
            <a:spLocks noGrp="1"/>
          </p:cNvSpPr>
          <p:nvPr>
            <p:ph type="title"/>
          </p:nvPr>
        </p:nvSpPr>
        <p:spPr bwMode="auto">
          <a:xfrm>
            <a:off x="533400" y="4307417"/>
            <a:ext cx="655478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30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3400" y="533400"/>
            <a:ext cx="6554788" cy="3767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50284"/>
            <a:ext cx="9144000" cy="605368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1400" dirty="0" smtClean="0">
                <a:solidFill>
                  <a:schemeClr val="bg1"/>
                </a:solidFill>
                <a:effectLst/>
              </a:rPr>
              <a:t>Session Title</a:t>
            </a:r>
            <a:endParaRPr lang="en-US" sz="14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9470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2D7CBB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D7CBB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8833"/>
            <a:ext cx="5811838" cy="3640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 i="0">
                <a:solidFill>
                  <a:srgbClr val="649840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#ITDEVCON  </a:t>
            </a:r>
          </a:p>
        </p:txBody>
      </p:sp>
      <p:pic>
        <p:nvPicPr>
          <p:cNvPr id="4102" name="Picture 11" descr="ITnDevConnections_RGB_Dark-Gra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5888567"/>
            <a:ext cx="1830388" cy="88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34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2E85BD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E85BD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649840"/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1365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Century Gothic"/>
          <a:ea typeface="MS PGothic" pitchFamily="34" charset="-128"/>
          <a:cs typeface="Century Gothic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MS PGothic" pitchFamily="34" charset="-128"/>
          <a:cs typeface="Century Gothic" panose="020B0502020202020204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MS PGothic" pitchFamily="34" charset="-128"/>
          <a:cs typeface="Century Gothic" panose="020B0502020202020204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MS PGothic" pitchFamily="34" charset="-128"/>
          <a:cs typeface="Century Gothic" panose="020B0502020202020204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MS PGothic" pitchFamily="34" charset="-128"/>
          <a:cs typeface="Century Gothic" panose="020B0502020202020204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servercentral.com/tags/window+functions" TargetMode="External"/><Relationship Id="rId7" Type="http://schemas.openxmlformats.org/officeDocument/2006/relationships/image" Target="../media/image9.jpeg"/><Relationship Id="rId2" Type="http://schemas.openxmlformats.org/officeDocument/2006/relationships/hyperlink" Target="http://www.sqlservercentral.com/Forums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talk.com/sql/t-sql-programming/window-functions-in-sql/" TargetMode="External"/><Relationship Id="rId2" Type="http://schemas.openxmlformats.org/officeDocument/2006/relationships/hyperlink" Target="https://www.simple-talk.com/sql/t-sql-programming/the-performance-of-the-t-sql-window-functions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sqlbits.com/Sessions/Event12/Building_Your_T-SQL_Tool_Kit_Window_Function_Fundamentals" TargetMode="External"/><Relationship Id="rId5" Type="http://schemas.openxmlformats.org/officeDocument/2006/relationships/hyperlink" Target="https://www.youtube.com/watch?v=YK-ufNpMeLU" TargetMode="External"/><Relationship Id="rId4" Type="http://schemas.openxmlformats.org/officeDocument/2006/relationships/hyperlink" Target="https://www.simple-talk.com/sql/t-sql-programming/sql-server-2012-window-function-basics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2000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Intermediate T-SQL</a:t>
            </a:r>
            <a:br>
              <a:rPr lang="en-US" dirty="0" smtClean="0"/>
            </a:br>
            <a:r>
              <a:rPr lang="en-US" dirty="0" smtClean="0"/>
              <a:t> Window Functions</a:t>
            </a:r>
            <a:br>
              <a:rPr lang="en-US" dirty="0" smtClean="0"/>
            </a:br>
            <a:r>
              <a:rPr lang="en-US" dirty="0" err="1" smtClean="0"/>
              <a:t>DevConnections</a:t>
            </a:r>
            <a:r>
              <a:rPr lang="en-US" dirty="0" smtClean="0"/>
              <a:t>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Steve Jones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SQLServerCentral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Red Gate Software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76" y="4191000"/>
            <a:ext cx="2070847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62" y="4444666"/>
            <a:ext cx="18954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5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600200"/>
            <a:ext cx="3443281" cy="4525963"/>
          </a:xfrm>
        </p:spPr>
      </p:pic>
      <p:sp>
        <p:nvSpPr>
          <p:cNvPr id="5" name="Rectangle 4"/>
          <p:cNvSpPr/>
          <p:nvPr/>
        </p:nvSpPr>
        <p:spPr>
          <a:xfrm>
            <a:off x="3095625" y="4071937"/>
            <a:ext cx="3276600" cy="271463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8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600200"/>
            <a:ext cx="3443281" cy="4525963"/>
          </a:xfrm>
        </p:spPr>
      </p:pic>
      <p:sp>
        <p:nvSpPr>
          <p:cNvPr id="5" name="Rectangle 4"/>
          <p:cNvSpPr/>
          <p:nvPr/>
        </p:nvSpPr>
        <p:spPr>
          <a:xfrm>
            <a:off x="3095625" y="4343400"/>
            <a:ext cx="3276600" cy="271463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0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600200"/>
            <a:ext cx="3443281" cy="4525963"/>
          </a:xfrm>
        </p:spPr>
      </p:pic>
      <p:sp>
        <p:nvSpPr>
          <p:cNvPr id="3" name="Left Brace 2"/>
          <p:cNvSpPr/>
          <p:nvPr/>
        </p:nvSpPr>
        <p:spPr>
          <a:xfrm>
            <a:off x="2552700" y="1714500"/>
            <a:ext cx="228600" cy="381000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17145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30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600200"/>
            <a:ext cx="3443281" cy="4525963"/>
          </a:xfrm>
        </p:spPr>
      </p:pic>
      <p:sp>
        <p:nvSpPr>
          <p:cNvPr id="3" name="Left Brace 2"/>
          <p:cNvSpPr/>
          <p:nvPr/>
        </p:nvSpPr>
        <p:spPr>
          <a:xfrm>
            <a:off x="2552700" y="1714500"/>
            <a:ext cx="228600" cy="381000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 flipH="1" flipV="1">
            <a:off x="6172200" y="1905000"/>
            <a:ext cx="228600" cy="381000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17145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195369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1-2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7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600200"/>
            <a:ext cx="3443281" cy="4525963"/>
          </a:xfrm>
        </p:spPr>
      </p:pic>
      <p:sp>
        <p:nvSpPr>
          <p:cNvPr id="3" name="Left Brace 2"/>
          <p:cNvSpPr/>
          <p:nvPr/>
        </p:nvSpPr>
        <p:spPr>
          <a:xfrm>
            <a:off x="2552700" y="1714500"/>
            <a:ext cx="228600" cy="381000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 flipH="1" flipV="1">
            <a:off x="6172200" y="1905000"/>
            <a:ext cx="228600" cy="381000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2590800" y="2133600"/>
            <a:ext cx="228600" cy="381000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17145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53200" y="195369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1-2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2145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2-3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0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600200"/>
            <a:ext cx="3443281" cy="4525963"/>
          </a:xfrm>
        </p:spPr>
      </p:pic>
      <p:sp>
        <p:nvSpPr>
          <p:cNvPr id="3" name="Left Brace 2"/>
          <p:cNvSpPr/>
          <p:nvPr/>
        </p:nvSpPr>
        <p:spPr>
          <a:xfrm>
            <a:off x="2552700" y="1714500"/>
            <a:ext cx="228600" cy="381000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 flipH="1" flipV="1">
            <a:off x="6172200" y="1905000"/>
            <a:ext cx="228600" cy="381000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2590800" y="2133600"/>
            <a:ext cx="228600" cy="381000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flipH="1" flipV="1">
            <a:off x="6172200" y="2362200"/>
            <a:ext cx="228600" cy="381000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19200" y="17145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53200" y="195369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1-2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53200" y="2362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3-4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19200" y="2145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2-3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8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600200"/>
            <a:ext cx="3443281" cy="4525963"/>
          </a:xfrm>
        </p:spPr>
      </p:pic>
      <p:sp>
        <p:nvSpPr>
          <p:cNvPr id="3" name="Left Brace 2"/>
          <p:cNvSpPr/>
          <p:nvPr/>
        </p:nvSpPr>
        <p:spPr>
          <a:xfrm>
            <a:off x="2552700" y="1905000"/>
            <a:ext cx="228600" cy="685800"/>
          </a:xfrm>
          <a:prstGeom prst="leftBrace">
            <a:avLst/>
          </a:prstGeom>
          <a:noFill/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2069068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Rows 1, 2,3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1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600200"/>
            <a:ext cx="3443281" cy="4525963"/>
          </a:xfrm>
        </p:spPr>
      </p:pic>
      <p:sp>
        <p:nvSpPr>
          <p:cNvPr id="3" name="Left Brace 2"/>
          <p:cNvSpPr/>
          <p:nvPr/>
        </p:nvSpPr>
        <p:spPr>
          <a:xfrm>
            <a:off x="2552700" y="1905000"/>
            <a:ext cx="228600" cy="685800"/>
          </a:xfrm>
          <a:prstGeom prst="leftBrace">
            <a:avLst/>
          </a:prstGeom>
          <a:noFill/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5" name="Left Brace 4"/>
          <p:cNvSpPr/>
          <p:nvPr/>
        </p:nvSpPr>
        <p:spPr>
          <a:xfrm flipH="1">
            <a:off x="6019800" y="2133600"/>
            <a:ext cx="228600" cy="685800"/>
          </a:xfrm>
          <a:prstGeom prst="leftBrace">
            <a:avLst/>
          </a:prstGeom>
          <a:noFill/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7000" y="22479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Rows 2, 3, 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2069068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Rows 1, 2,3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3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</a:p>
          <a:p>
            <a:r>
              <a:rPr lang="en-US" dirty="0" smtClean="0"/>
              <a:t>Prerequisites</a:t>
            </a:r>
          </a:p>
          <a:p>
            <a:r>
              <a:rPr lang="en-US" dirty="0" smtClean="0"/>
              <a:t>What are Window functions?</a:t>
            </a:r>
          </a:p>
          <a:p>
            <a:r>
              <a:rPr lang="en-US" b="1" dirty="0" smtClean="0"/>
              <a:t>Ranking Functions</a:t>
            </a:r>
          </a:p>
          <a:p>
            <a:r>
              <a:rPr lang="en-US" dirty="0" smtClean="0"/>
              <a:t>Windowing with the OVER clause</a:t>
            </a:r>
          </a:p>
          <a:p>
            <a:r>
              <a:rPr lang="en-US" dirty="0" smtClean="0"/>
              <a:t>Framing data</a:t>
            </a:r>
          </a:p>
          <a:p>
            <a:r>
              <a:rPr lang="en-US" dirty="0" smtClean="0"/>
              <a:t>Looking back and peeking forward</a:t>
            </a:r>
          </a:p>
        </p:txBody>
      </p:sp>
    </p:spTree>
    <p:extLst>
      <p:ext uri="{BB962C8B-B14F-4D97-AF65-F5344CB8AC3E}">
        <p14:creationId xmlns:p14="http://schemas.microsoft.com/office/powerpoint/2010/main" val="205866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Ranking Functions</a:t>
            </a:r>
          </a:p>
          <a:p>
            <a:pPr lvl="1"/>
            <a:r>
              <a:rPr lang="en-US" dirty="0" smtClean="0"/>
              <a:t>ROW_NUMBER – Sequencing</a:t>
            </a:r>
          </a:p>
          <a:p>
            <a:pPr lvl="1"/>
            <a:r>
              <a:rPr lang="en-US" dirty="0" smtClean="0"/>
              <a:t>RANK/DENSE_RANK/NTILE – Ordering for ranks</a:t>
            </a:r>
          </a:p>
          <a:p>
            <a:r>
              <a:rPr lang="en-US" dirty="0" smtClean="0"/>
              <a:t>SQL Server 2005 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6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</a:p>
          <a:p>
            <a:r>
              <a:rPr lang="en-US" dirty="0" smtClean="0"/>
              <a:t>What are Window functions?</a:t>
            </a:r>
          </a:p>
          <a:p>
            <a:r>
              <a:rPr lang="en-US" dirty="0"/>
              <a:t>Ranking Functions</a:t>
            </a:r>
          </a:p>
          <a:p>
            <a:r>
              <a:rPr lang="en-US" dirty="0"/>
              <a:t>Windowing with the OVER clause</a:t>
            </a:r>
          </a:p>
          <a:p>
            <a:r>
              <a:rPr lang="en-US" dirty="0"/>
              <a:t>Framing data</a:t>
            </a:r>
          </a:p>
          <a:p>
            <a:r>
              <a:rPr lang="en-US" dirty="0"/>
              <a:t>Looking back and peeking forward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55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ROW_NUMBER and 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88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</a:p>
          <a:p>
            <a:r>
              <a:rPr lang="en-US" dirty="0" smtClean="0"/>
              <a:t>Prerequisites</a:t>
            </a:r>
          </a:p>
          <a:p>
            <a:r>
              <a:rPr lang="en-US" dirty="0" smtClean="0"/>
              <a:t>What are Window functions?</a:t>
            </a:r>
          </a:p>
          <a:p>
            <a:r>
              <a:rPr lang="en-US" dirty="0" smtClean="0"/>
              <a:t>Ranking Functions</a:t>
            </a:r>
          </a:p>
          <a:p>
            <a:r>
              <a:rPr lang="en-US" b="1" dirty="0" smtClean="0"/>
              <a:t>Windowing with the OVER clause</a:t>
            </a:r>
          </a:p>
          <a:p>
            <a:r>
              <a:rPr lang="en-US" dirty="0" smtClean="0"/>
              <a:t>Framing data</a:t>
            </a:r>
          </a:p>
          <a:p>
            <a:r>
              <a:rPr lang="en-US" dirty="0" smtClean="0"/>
              <a:t>Looking back and peeking forward</a:t>
            </a:r>
          </a:p>
        </p:txBody>
      </p:sp>
    </p:spTree>
    <p:extLst>
      <p:ext uri="{BB962C8B-B14F-4D97-AF65-F5344CB8AC3E}">
        <p14:creationId xmlns:p14="http://schemas.microsoft.com/office/powerpoint/2010/main" val="194000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OVER() Clause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SQL Server 2012+</a:t>
            </a:r>
          </a:p>
          <a:p>
            <a:r>
              <a:rPr lang="en-US" dirty="0" smtClean="0"/>
              <a:t>The OVER() clause creates a window</a:t>
            </a:r>
          </a:p>
          <a:p>
            <a:r>
              <a:rPr lang="en-US" dirty="0" smtClean="0"/>
              <a:t>The PARTITION BY defines the window</a:t>
            </a:r>
          </a:p>
          <a:p>
            <a:r>
              <a:rPr lang="en-US" dirty="0" smtClean="0"/>
              <a:t>Aggregates take place inside the OVER()  Partition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4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The Basic OVER() clause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8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</a:p>
          <a:p>
            <a:r>
              <a:rPr lang="en-US" dirty="0" smtClean="0"/>
              <a:t>Prerequisites</a:t>
            </a:r>
          </a:p>
          <a:p>
            <a:r>
              <a:rPr lang="en-US" dirty="0" smtClean="0"/>
              <a:t>What are Window functions?</a:t>
            </a:r>
          </a:p>
          <a:p>
            <a:r>
              <a:rPr lang="en-US" dirty="0" smtClean="0"/>
              <a:t>Ranking Functions</a:t>
            </a:r>
          </a:p>
          <a:p>
            <a:r>
              <a:rPr lang="en-US" dirty="0" smtClean="0"/>
              <a:t>Windowing with the OVER clause</a:t>
            </a:r>
          </a:p>
          <a:p>
            <a:r>
              <a:rPr lang="en-US" b="1" dirty="0" smtClean="0"/>
              <a:t>Framing data</a:t>
            </a:r>
          </a:p>
          <a:p>
            <a:r>
              <a:rPr lang="en-US" dirty="0" smtClean="0"/>
              <a:t>Looking back and peeking forward</a:t>
            </a:r>
          </a:p>
        </p:txBody>
      </p:sp>
    </p:spTree>
    <p:extLst>
      <p:ext uri="{BB962C8B-B14F-4D97-AF65-F5344CB8AC3E}">
        <p14:creationId xmlns:p14="http://schemas.microsoft.com/office/powerpoint/2010/main" val="103046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RANGE and ROWS for specifying the window</a:t>
            </a:r>
          </a:p>
          <a:p>
            <a:r>
              <a:rPr lang="en-US" dirty="0" smtClean="0"/>
              <a:t>First </a:t>
            </a:r>
            <a:r>
              <a:rPr lang="en-US" dirty="0"/>
              <a:t>Value/Last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Find the beginning or end of a frame</a:t>
            </a:r>
          </a:p>
          <a:p>
            <a:r>
              <a:rPr lang="en-US" dirty="0" smtClean="0"/>
              <a:t>The partition and ordering matter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2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Framing Demos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0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</a:p>
          <a:p>
            <a:r>
              <a:rPr lang="en-US" dirty="0" smtClean="0"/>
              <a:t>Prerequisites</a:t>
            </a:r>
          </a:p>
          <a:p>
            <a:r>
              <a:rPr lang="en-US" dirty="0" smtClean="0"/>
              <a:t>What are Window functions?</a:t>
            </a:r>
          </a:p>
          <a:p>
            <a:r>
              <a:rPr lang="en-US" dirty="0" smtClean="0"/>
              <a:t>Ranking Functions</a:t>
            </a:r>
          </a:p>
          <a:p>
            <a:r>
              <a:rPr lang="en-US" dirty="0" smtClean="0"/>
              <a:t>Windowing with the OVER clause</a:t>
            </a:r>
          </a:p>
          <a:p>
            <a:r>
              <a:rPr lang="en-US" dirty="0" smtClean="0"/>
              <a:t>Framing data</a:t>
            </a:r>
          </a:p>
          <a:p>
            <a:r>
              <a:rPr lang="en-US" b="1" dirty="0" smtClean="0"/>
              <a:t>Looking back and peeking forward</a:t>
            </a:r>
          </a:p>
        </p:txBody>
      </p:sp>
    </p:spTree>
    <p:extLst>
      <p:ext uri="{BB962C8B-B14F-4D97-AF65-F5344CB8AC3E}">
        <p14:creationId xmlns:p14="http://schemas.microsoft.com/office/powerpoint/2010/main" val="276953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86"/>
          <a:stretch/>
        </p:blipFill>
        <p:spPr>
          <a:xfrm>
            <a:off x="2590800" y="2819400"/>
            <a:ext cx="3695700" cy="3609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LAG/LEAD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800" dirty="0" smtClean="0"/>
              <a:t>Look back (LAG) or peek forward (LEAD)</a:t>
            </a:r>
          </a:p>
          <a:p>
            <a:r>
              <a:rPr lang="en-US" sz="2800" dirty="0" smtClean="0"/>
              <a:t>Parameters for offset and default</a:t>
            </a:r>
            <a:endParaRPr lang="en-US" sz="2800" dirty="0"/>
          </a:p>
        </p:txBody>
      </p:sp>
      <p:sp>
        <p:nvSpPr>
          <p:cNvPr id="5" name="Left Brace 4"/>
          <p:cNvSpPr/>
          <p:nvPr/>
        </p:nvSpPr>
        <p:spPr>
          <a:xfrm>
            <a:off x="2286000" y="3124200"/>
            <a:ext cx="304800" cy="228600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24000" y="3505200"/>
            <a:ext cx="7620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32882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row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3048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LAG 1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 flipH="1">
            <a:off x="6134100" y="3657600"/>
            <a:ext cx="342900" cy="533400"/>
          </a:xfrm>
          <a:prstGeom prst="lef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77000" y="364331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LEAD 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90800" y="3643312"/>
            <a:ext cx="3543300" cy="5476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8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LAG/LEAD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8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Understand partitioning and framing of data</a:t>
            </a:r>
          </a:p>
          <a:p>
            <a:r>
              <a:rPr lang="en-US" dirty="0" smtClean="0"/>
              <a:t>Learn how to control the size of the window</a:t>
            </a:r>
          </a:p>
          <a:p>
            <a:r>
              <a:rPr lang="en-US" dirty="0" smtClean="0"/>
              <a:t>Rank, total, calculate values in windows</a:t>
            </a:r>
          </a:p>
        </p:txBody>
      </p:sp>
    </p:spTree>
    <p:extLst>
      <p:ext uri="{BB962C8B-B14F-4D97-AF65-F5344CB8AC3E}">
        <p14:creationId xmlns:p14="http://schemas.microsoft.com/office/powerpoint/2010/main" val="157921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Indexing (POC)</a:t>
            </a:r>
          </a:p>
          <a:p>
            <a:pPr lvl="1"/>
            <a:r>
              <a:rPr lang="en-US" dirty="0"/>
              <a:t>Partition By</a:t>
            </a:r>
          </a:p>
          <a:p>
            <a:pPr lvl="1"/>
            <a:r>
              <a:rPr lang="en-US" dirty="0"/>
              <a:t>Order By</a:t>
            </a:r>
          </a:p>
          <a:p>
            <a:pPr lvl="1"/>
            <a:r>
              <a:rPr lang="en-US" dirty="0"/>
              <a:t>Covering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16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 smtClean="0"/>
              <a:t>Thanks for coming</a:t>
            </a:r>
          </a:p>
          <a:p>
            <a:r>
              <a:rPr lang="en-US" dirty="0" smtClean="0"/>
              <a:t>Please fill out evaluations</a:t>
            </a:r>
          </a:p>
          <a:p>
            <a:r>
              <a:rPr lang="en-US" dirty="0" smtClean="0"/>
              <a:t>Questions?</a:t>
            </a:r>
          </a:p>
          <a:p>
            <a:pPr lvl="1"/>
            <a:r>
              <a:rPr lang="en-US" sz="2400" dirty="0" smtClean="0">
                <a:hlinkClick r:id="rId2"/>
              </a:rPr>
              <a:t>www.sqlservercentral.com/Forums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3"/>
              </a:rPr>
              <a:t>www.sqlservercentral.com/Window Functions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951879" y="4423441"/>
            <a:ext cx="39735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latin typeface="Microsoft Sans Serif" panose="020B0604020202020204" pitchFamily="34" charset="0"/>
              </a:rPr>
              <a:t>www.voiceofthedba.com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51877" y="5123917"/>
            <a:ext cx="4460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400" dirty="0">
                <a:latin typeface="Microsoft Sans Serif" panose="020B0604020202020204" pitchFamily="34" charset="0"/>
              </a:rPr>
              <a:t>sjones@sqlservercentral.com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88030" y="4419600"/>
            <a:ext cx="35607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latin typeface="Microsoft Sans Serif" panose="020B0604020202020204" pitchFamily="34" charset="0"/>
              </a:rPr>
              <a:t>@way0utwest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453398"/>
            <a:ext cx="434779" cy="4782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5219164"/>
            <a:ext cx="463485" cy="3792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7150" y="4457698"/>
            <a:ext cx="504842" cy="46277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150" y="5090546"/>
            <a:ext cx="495926" cy="49592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888032" y="5090547"/>
            <a:ext cx="30062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latin typeface="Microsoft Sans Serif" panose="020B0604020202020204" pitchFamily="34" charset="0"/>
              </a:rPr>
              <a:t>/in/way0utwest</a:t>
            </a:r>
          </a:p>
        </p:txBody>
      </p:sp>
    </p:spTree>
    <p:extLst>
      <p:ext uri="{BB962C8B-B14F-4D97-AF65-F5344CB8AC3E}">
        <p14:creationId xmlns:p14="http://schemas.microsoft.com/office/powerpoint/2010/main" val="4208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Articles</a:t>
            </a:r>
          </a:p>
          <a:p>
            <a:pPr lvl="1"/>
            <a:r>
              <a:rPr lang="en-US" dirty="0" smtClean="0"/>
              <a:t>The Performance of the T-SQL </a:t>
            </a:r>
            <a:r>
              <a:rPr lang="en-US" dirty="0"/>
              <a:t>Window Functions - </a:t>
            </a:r>
            <a:r>
              <a:rPr lang="en-US" dirty="0">
                <a:hlinkClick r:id="rId2"/>
              </a:rPr>
              <a:t>https://www.simple-talk.com/sql/t-sql-programming/the-performance-of-the-t-sql-window-functions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Window </a:t>
            </a:r>
            <a:r>
              <a:rPr lang="en-US" dirty="0"/>
              <a:t>Functions in SQL - </a:t>
            </a:r>
            <a:r>
              <a:rPr lang="en-US" dirty="0">
                <a:hlinkClick r:id="rId3"/>
              </a:rPr>
              <a:t>https://www.simple-talk.com/sql/t-sql-programming/window-functions-in-sql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SQL Server 2012 </a:t>
            </a:r>
            <a:r>
              <a:rPr lang="en-US" dirty="0"/>
              <a:t>Window Function Basics - </a:t>
            </a:r>
            <a:r>
              <a:rPr lang="en-US" dirty="0">
                <a:hlinkClick r:id="rId4"/>
              </a:rPr>
              <a:t>https://www.simple-talk.com/sql/t-sql-programming/sql-server-2012-window-function-basics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Working with Window Functions in </a:t>
            </a:r>
            <a:r>
              <a:rPr lang="en-US" dirty="0"/>
              <a:t>SQL Server - https://www.simple-talk.com/sql/learn-sql-server/working-with-window-functions-in-sql-server/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Videos</a:t>
            </a:r>
          </a:p>
          <a:p>
            <a:pPr lvl="1"/>
            <a:r>
              <a:rPr lang="en-US" dirty="0" smtClean="0"/>
              <a:t>T-SQL Power! SQL Server </a:t>
            </a:r>
            <a:r>
              <a:rPr lang="en-US" dirty="0"/>
              <a:t>Windows That Open Doors -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www.youtube.com/watch?v=YK-ufNpMeLU</a:t>
            </a:r>
            <a:endParaRPr lang="en-US" dirty="0" smtClean="0"/>
          </a:p>
          <a:p>
            <a:pPr lvl="1"/>
            <a:r>
              <a:rPr lang="en-US" dirty="0" smtClean="0"/>
              <a:t>Building Your T-SQL Toolkit: Window </a:t>
            </a:r>
            <a:r>
              <a:rPr lang="en-US" dirty="0"/>
              <a:t>function Fundamentals -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www.sqlbits.com/Sessions/Event12/Building_Your_T-SQL_Tool_Kit_Window_Function_Fundamentals</a:t>
            </a:r>
            <a:endParaRPr lang="en-US" dirty="0" smtClean="0"/>
          </a:p>
          <a:p>
            <a:pPr lvl="1"/>
            <a:r>
              <a:rPr lang="en-US" dirty="0" smtClean="0"/>
              <a:t>Using Window Functions to Solve Common </a:t>
            </a:r>
            <a:r>
              <a:rPr lang="en-US" dirty="0"/>
              <a:t>T-SQL Challenges - http://channel9.msdn.com/Events/TechEd/NewZealand/TechEd-New-Zealand-2012/DBI309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0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Introduce Windows and Framing</a:t>
            </a:r>
          </a:p>
          <a:p>
            <a:pPr lvl="1"/>
            <a:r>
              <a:rPr lang="en-US" dirty="0" smtClean="0"/>
              <a:t>Show examples of different windows</a:t>
            </a:r>
          </a:p>
          <a:p>
            <a:pPr lvl="1"/>
            <a:r>
              <a:rPr lang="en-US" dirty="0" smtClean="0"/>
              <a:t>Introduce partitioning</a:t>
            </a:r>
          </a:p>
          <a:p>
            <a:r>
              <a:rPr lang="en-US" dirty="0" smtClean="0"/>
              <a:t>Simple Examples</a:t>
            </a:r>
          </a:p>
          <a:p>
            <a:pPr lvl="1"/>
            <a:r>
              <a:rPr lang="en-US" dirty="0" smtClean="0"/>
              <a:t>Old running total – get sum by games</a:t>
            </a:r>
          </a:p>
          <a:p>
            <a:pPr lvl="1"/>
            <a:r>
              <a:rPr lang="en-US" dirty="0" smtClean="0"/>
              <a:t>New running total, just ORDER BY</a:t>
            </a:r>
          </a:p>
          <a:p>
            <a:pPr lvl="1"/>
            <a:r>
              <a:rPr lang="en-US" dirty="0" smtClean="0"/>
              <a:t>Talk about performance, ref Adam’s video</a:t>
            </a:r>
          </a:p>
          <a:p>
            <a:r>
              <a:rPr lang="en-US" dirty="0" smtClean="0"/>
              <a:t>Introduce partitions</a:t>
            </a:r>
          </a:p>
          <a:p>
            <a:pPr lvl="1"/>
            <a:r>
              <a:rPr lang="en-US" dirty="0" smtClean="0"/>
              <a:t>Look at a simple partition, by team</a:t>
            </a:r>
          </a:p>
          <a:p>
            <a:pPr lvl="1"/>
            <a:r>
              <a:rPr lang="en-US" dirty="0" smtClean="0"/>
              <a:t>Sum HRs</a:t>
            </a:r>
          </a:p>
          <a:p>
            <a:r>
              <a:rPr lang="en-US" dirty="0" smtClean="0"/>
              <a:t>Multiple frames</a:t>
            </a:r>
          </a:p>
          <a:p>
            <a:pPr lvl="1"/>
            <a:r>
              <a:rPr lang="en-US" dirty="0" smtClean="0"/>
              <a:t>Partition by teams and players, separate running totals</a:t>
            </a:r>
            <a:endParaRPr lang="en-US" dirty="0"/>
          </a:p>
          <a:p>
            <a:r>
              <a:rPr lang="en-US" dirty="0" smtClean="0"/>
              <a:t>Range v rows</a:t>
            </a:r>
          </a:p>
          <a:p>
            <a:pPr lvl="1"/>
            <a:r>
              <a:rPr lang="en-US" dirty="0" smtClean="0"/>
              <a:t>Default range</a:t>
            </a:r>
          </a:p>
          <a:p>
            <a:pPr lvl="1"/>
            <a:r>
              <a:rPr lang="en-US" dirty="0" smtClean="0"/>
              <a:t>Show issues with range</a:t>
            </a:r>
          </a:p>
          <a:p>
            <a:pPr lvl="1"/>
            <a:r>
              <a:rPr lang="en-US" dirty="0" smtClean="0"/>
              <a:t>Then change to rows, show preceding week,</a:t>
            </a:r>
          </a:p>
          <a:p>
            <a:pPr lvl="1"/>
            <a:r>
              <a:rPr lang="en-US" dirty="0" smtClean="0"/>
              <a:t>Then show preceding and following week.</a:t>
            </a:r>
          </a:p>
          <a:p>
            <a:pPr lvl="1"/>
            <a:r>
              <a:rPr lang="en-US" dirty="0" smtClean="0"/>
              <a:t>Compare exec plans, range v rows. Show rows matters</a:t>
            </a:r>
          </a:p>
          <a:p>
            <a:r>
              <a:rPr lang="en-US" dirty="0" smtClean="0"/>
              <a:t>First/last values and </a:t>
            </a:r>
            <a:r>
              <a:rPr lang="en-US" dirty="0" err="1" smtClean="0"/>
              <a:t>rownumber</a:t>
            </a:r>
            <a:endParaRPr lang="en-US" dirty="0" smtClean="0"/>
          </a:p>
          <a:p>
            <a:pPr lvl="1"/>
            <a:r>
              <a:rPr lang="en-US" dirty="0" smtClean="0"/>
              <a:t>Show top n per group problems.</a:t>
            </a:r>
          </a:p>
          <a:p>
            <a:pPr lvl="1"/>
            <a:r>
              <a:rPr lang="en-US" dirty="0" smtClean="0"/>
              <a:t>Watch out for default with first/last</a:t>
            </a:r>
          </a:p>
          <a:p>
            <a:pPr lvl="1"/>
            <a:r>
              <a:rPr lang="en-US" dirty="0" smtClean="0"/>
              <a:t>43:42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7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Steve Jones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Steve Jo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2955245" cy="256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4378330" y="1780736"/>
            <a:ext cx="39735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latin typeface="Microsoft Sans Serif" panose="020B0604020202020204" pitchFamily="34" charset="0"/>
              </a:rPr>
              <a:t>www.voiceofthedba.com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78328" y="2481212"/>
            <a:ext cx="4460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400" dirty="0">
                <a:latin typeface="Microsoft Sans Serif" panose="020B0604020202020204" pitchFamily="34" charset="0"/>
              </a:rPr>
              <a:t>sjones@sqlservercentral.com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78328" y="3164622"/>
            <a:ext cx="35607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latin typeface="Microsoft Sans Serif" panose="020B0604020202020204" pitchFamily="34" charset="0"/>
              </a:rPr>
              <a:t>@way0utwest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451" y="1810693"/>
            <a:ext cx="434779" cy="47825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7451" y="2576459"/>
            <a:ext cx="463485" cy="37921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7448" y="3202720"/>
            <a:ext cx="504842" cy="4627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48" y="3835568"/>
            <a:ext cx="495926" cy="4959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8330" y="3835569"/>
            <a:ext cx="30062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latin typeface="Microsoft Sans Serif" panose="020B0604020202020204" pitchFamily="34" charset="0"/>
              </a:rPr>
              <a:t>/in/way0utwest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1204" y="4572000"/>
            <a:ext cx="7943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Editor and founder,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SQLServerCentral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Evangelist, Red Gate Software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Working with SQL Server since 1991 (v4.2)</a:t>
            </a:r>
          </a:p>
        </p:txBody>
      </p:sp>
    </p:spTree>
    <p:extLst>
      <p:ext uri="{BB962C8B-B14F-4D97-AF65-F5344CB8AC3E}">
        <p14:creationId xmlns:p14="http://schemas.microsoft.com/office/powerpoint/2010/main" val="2610804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</a:p>
          <a:p>
            <a:r>
              <a:rPr lang="en-US" dirty="0" smtClean="0"/>
              <a:t>Prerequisites</a:t>
            </a:r>
          </a:p>
          <a:p>
            <a:r>
              <a:rPr lang="en-US" b="1" dirty="0" smtClean="0"/>
              <a:t>What are Window functions?</a:t>
            </a:r>
          </a:p>
          <a:p>
            <a:r>
              <a:rPr lang="en-US" dirty="0" smtClean="0"/>
              <a:t>Ranking Functions</a:t>
            </a:r>
          </a:p>
          <a:p>
            <a:r>
              <a:rPr lang="en-US" dirty="0" smtClean="0"/>
              <a:t>Windowing with the OVER clause</a:t>
            </a:r>
          </a:p>
          <a:p>
            <a:r>
              <a:rPr lang="en-US" dirty="0" smtClean="0"/>
              <a:t>Framing data</a:t>
            </a:r>
          </a:p>
          <a:p>
            <a:r>
              <a:rPr lang="en-US" dirty="0" smtClean="0"/>
              <a:t>Looking back and peeking forward</a:t>
            </a:r>
          </a:p>
        </p:txBody>
      </p:sp>
    </p:spTree>
    <p:extLst>
      <p:ext uri="{BB962C8B-B14F-4D97-AF65-F5344CB8AC3E}">
        <p14:creationId xmlns:p14="http://schemas.microsoft.com/office/powerpoint/2010/main" val="312286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600200"/>
            <a:ext cx="3443281" cy="4525963"/>
          </a:xfrm>
        </p:spPr>
      </p:pic>
    </p:spTree>
    <p:extLst>
      <p:ext uri="{BB962C8B-B14F-4D97-AF65-F5344CB8AC3E}">
        <p14:creationId xmlns:p14="http://schemas.microsoft.com/office/powerpoint/2010/main" val="272539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600200"/>
            <a:ext cx="3443281" cy="4525963"/>
          </a:xfrm>
        </p:spPr>
      </p:pic>
      <p:sp>
        <p:nvSpPr>
          <p:cNvPr id="3" name="Rectangle 2"/>
          <p:cNvSpPr/>
          <p:nvPr/>
        </p:nvSpPr>
        <p:spPr>
          <a:xfrm>
            <a:off x="2743200" y="1828800"/>
            <a:ext cx="3276600" cy="23622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3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600200"/>
            <a:ext cx="3443281" cy="4525963"/>
          </a:xfrm>
        </p:spPr>
      </p:pic>
      <p:sp>
        <p:nvSpPr>
          <p:cNvPr id="3" name="Rectangle 2"/>
          <p:cNvSpPr/>
          <p:nvPr/>
        </p:nvSpPr>
        <p:spPr>
          <a:xfrm>
            <a:off x="2743200" y="1828800"/>
            <a:ext cx="3276600" cy="17526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3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600200"/>
            <a:ext cx="3443281" cy="4525963"/>
          </a:xfrm>
        </p:spPr>
      </p:pic>
      <p:sp>
        <p:nvSpPr>
          <p:cNvPr id="5" name="Rectangle 4"/>
          <p:cNvSpPr/>
          <p:nvPr/>
        </p:nvSpPr>
        <p:spPr>
          <a:xfrm>
            <a:off x="3048000" y="3571875"/>
            <a:ext cx="3276600" cy="542925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9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Master">
  <a:themeElements>
    <a:clrScheme name="Connections Colors">
      <a:dk1>
        <a:sysClr val="windowText" lastClr="000000"/>
      </a:dk1>
      <a:lt1>
        <a:srgbClr val="CECFCD"/>
      </a:lt1>
      <a:dk2>
        <a:srgbClr val="0D395E"/>
      </a:dk2>
      <a:lt2>
        <a:srgbClr val="39A8FF"/>
      </a:lt2>
      <a:accent1>
        <a:srgbClr val="5D8825"/>
      </a:accent1>
      <a:accent2>
        <a:srgbClr val="E6E6E6"/>
      </a:accent2>
      <a:accent3>
        <a:srgbClr val="C8C8C8"/>
      </a:accent3>
      <a:accent4>
        <a:srgbClr val="AFAFAF"/>
      </a:accent4>
      <a:accent5>
        <a:srgbClr val="7D7D7D"/>
      </a:accent5>
      <a:accent6>
        <a:srgbClr val="E89019"/>
      </a:accent6>
      <a:hlink>
        <a:srgbClr val="C8C8C8"/>
      </a:hlink>
      <a:folHlink>
        <a:srgbClr val="E6E6E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tent Master">
  <a:themeElements>
    <a:clrScheme name="Windows IT Pro 1">
      <a:dk1>
        <a:sysClr val="windowText" lastClr="000000"/>
      </a:dk1>
      <a:lt1>
        <a:sysClr val="window" lastClr="FFFFFF"/>
      </a:lt1>
      <a:dk2>
        <a:srgbClr val="0C4B72"/>
      </a:dk2>
      <a:lt2>
        <a:srgbClr val="45B8FF"/>
      </a:lt2>
      <a:accent1>
        <a:srgbClr val="969696"/>
      </a:accent1>
      <a:accent2>
        <a:srgbClr val="E6E6E6"/>
      </a:accent2>
      <a:accent3>
        <a:srgbClr val="C8C8C8"/>
      </a:accent3>
      <a:accent4>
        <a:srgbClr val="AFAFAF"/>
      </a:accent4>
      <a:accent5>
        <a:srgbClr val="7D7D7D"/>
      </a:accent5>
      <a:accent6>
        <a:srgbClr val="EEA11F"/>
      </a:accent6>
      <a:hlink>
        <a:srgbClr val="C8C8C8"/>
      </a:hlink>
      <a:folHlink>
        <a:srgbClr val="E6E6E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Section Divider Master">
  <a:themeElements>
    <a:clrScheme name="Windows IT Pro 1">
      <a:dk1>
        <a:sysClr val="windowText" lastClr="000000"/>
      </a:dk1>
      <a:lt1>
        <a:sysClr val="window" lastClr="FFFFFF"/>
      </a:lt1>
      <a:dk2>
        <a:srgbClr val="0C4B72"/>
      </a:dk2>
      <a:lt2>
        <a:srgbClr val="45B8FF"/>
      </a:lt2>
      <a:accent1>
        <a:srgbClr val="969696"/>
      </a:accent1>
      <a:accent2>
        <a:srgbClr val="E6E6E6"/>
      </a:accent2>
      <a:accent3>
        <a:srgbClr val="C8C8C8"/>
      </a:accent3>
      <a:accent4>
        <a:srgbClr val="AFAFAF"/>
      </a:accent4>
      <a:accent5>
        <a:srgbClr val="7D7D7D"/>
      </a:accent5>
      <a:accent6>
        <a:srgbClr val="EEA11F"/>
      </a:accent6>
      <a:hlink>
        <a:srgbClr val="C8C8C8"/>
      </a:hlink>
      <a:folHlink>
        <a:srgbClr val="E6E6E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IT_DEV_PPT_Template_2015</Template>
  <TotalTime>5701</TotalTime>
  <Words>603</Words>
  <Application>Microsoft Office PowerPoint</Application>
  <PresentationFormat>On-screen Show (4:3)</PresentationFormat>
  <Paragraphs>167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33</vt:i4>
      </vt:variant>
    </vt:vector>
  </HeadingPairs>
  <TitlesOfParts>
    <vt:vector size="48" baseType="lpstr">
      <vt:lpstr>Arial</vt:lpstr>
      <vt:lpstr>Calibri</vt:lpstr>
      <vt:lpstr>Calibri Light</vt:lpstr>
      <vt:lpstr>Century Gothic</vt:lpstr>
      <vt:lpstr>Microsoft Sans Serif</vt:lpstr>
      <vt:lpstr>ＭＳ Ｐゴシック</vt:lpstr>
      <vt:lpstr>ＭＳ Ｐゴシック</vt:lpstr>
      <vt:lpstr>Segoe UI</vt:lpstr>
      <vt:lpstr>Source Sans Pro</vt:lpstr>
      <vt:lpstr>Wingdings</vt:lpstr>
      <vt:lpstr>1_Custom Design</vt:lpstr>
      <vt:lpstr>Title Master</vt:lpstr>
      <vt:lpstr>Content Master</vt:lpstr>
      <vt:lpstr>Section Divider Master</vt:lpstr>
      <vt:lpstr>Custom Design</vt:lpstr>
      <vt:lpstr>Intermediate T-SQL  Window Functions DevConnections 2015</vt:lpstr>
      <vt:lpstr>Agenda</vt:lpstr>
      <vt:lpstr>Goals</vt:lpstr>
      <vt:lpstr>Steve Jones</vt:lpstr>
      <vt:lpstr>Agenda</vt:lpstr>
      <vt:lpstr>Window Functions</vt:lpstr>
      <vt:lpstr>Window Functions</vt:lpstr>
      <vt:lpstr>Window Functions</vt:lpstr>
      <vt:lpstr>Window Functions</vt:lpstr>
      <vt:lpstr>Window Functions</vt:lpstr>
      <vt:lpstr>Window Functions</vt:lpstr>
      <vt:lpstr>Window Functions</vt:lpstr>
      <vt:lpstr>Window Functions</vt:lpstr>
      <vt:lpstr>Window Functions</vt:lpstr>
      <vt:lpstr>Window Functions</vt:lpstr>
      <vt:lpstr>Window Functions</vt:lpstr>
      <vt:lpstr>Window Functions</vt:lpstr>
      <vt:lpstr>Agenda</vt:lpstr>
      <vt:lpstr>Window Functions</vt:lpstr>
      <vt:lpstr>Demo</vt:lpstr>
      <vt:lpstr>Agenda</vt:lpstr>
      <vt:lpstr>The OVER() Clause</vt:lpstr>
      <vt:lpstr>Demo</vt:lpstr>
      <vt:lpstr>Agenda</vt:lpstr>
      <vt:lpstr>Framing Data</vt:lpstr>
      <vt:lpstr>Demo</vt:lpstr>
      <vt:lpstr>Agenda</vt:lpstr>
      <vt:lpstr>LAG/LEAD</vt:lpstr>
      <vt:lpstr>Demo</vt:lpstr>
      <vt:lpstr>Performance </vt:lpstr>
      <vt:lpstr>The End</vt:lpstr>
      <vt:lpstr>References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T-SQL: Writing Cleaner Code</dc:title>
  <dc:creator>Steve Jones</dc:creator>
  <cp:lastModifiedBy>Steve Jones</cp:lastModifiedBy>
  <cp:revision>38</cp:revision>
  <dcterms:created xsi:type="dcterms:W3CDTF">2006-08-16T00:00:00Z</dcterms:created>
  <dcterms:modified xsi:type="dcterms:W3CDTF">2015-08-13T22:52:37Z</dcterms:modified>
</cp:coreProperties>
</file>