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60"/>
  </p:normalViewPr>
  <p:slideViewPr>
    <p:cSldViewPr>
      <p:cViewPr>
        <p:scale>
          <a:sx n="76" d="100"/>
          <a:sy n="76" d="100"/>
        </p:scale>
        <p:origin x="-40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NAME:RAECHEL.L</a:t>
            </a:r>
            <a:endParaRPr lang="en-US" sz="2400" dirty="0"/>
          </a:p>
          <a:p>
            <a:r>
              <a:rPr lang="en-US" sz="2400" dirty="0"/>
              <a:t>REGISTER </a:t>
            </a:r>
            <a:r>
              <a:rPr lang="en-US" sz="2400" dirty="0" smtClean="0"/>
              <a:t>NO:422200903</a:t>
            </a:r>
            <a:endParaRPr lang="en-US" sz="2400" dirty="0"/>
          </a:p>
          <a:p>
            <a:r>
              <a:rPr lang="en-US" sz="2400" dirty="0" smtClean="0"/>
              <a:t>DEPARTMENT:III B.COM(ISM)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257443"/>
            <a:ext cx="3303904"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M</a:t>
            </a:r>
            <a:r>
              <a:rPr lang="en-US" sz="4800" b="1" dirty="0" smtClean="0">
                <a:latin typeface="Trebuchet MS"/>
                <a:cs typeface="Trebuchet MS"/>
              </a:rPr>
              <a:t>O</a:t>
            </a:r>
            <a:r>
              <a:rPr lang="en-US" sz="4800" b="1" spc="-15" dirty="0" smtClean="0">
                <a:latin typeface="Trebuchet MS"/>
                <a:cs typeface="Trebuchet MS"/>
              </a:rPr>
              <a:t>D</a:t>
            </a:r>
            <a:r>
              <a:rPr lang="en-US" sz="4800" b="1" spc="-35" dirty="0" smtClean="0">
                <a:latin typeface="Trebuchet MS"/>
                <a:cs typeface="Trebuchet MS"/>
              </a:rPr>
              <a:t>E</a:t>
            </a:r>
            <a:r>
              <a:rPr lang="en-US" sz="4800" b="1" spc="-30" dirty="0" smtClean="0">
                <a:latin typeface="Trebuchet MS"/>
                <a:cs typeface="Trebuchet MS"/>
              </a:rPr>
              <a:t>LL</a:t>
            </a:r>
            <a:r>
              <a:rPr lang="en-US" sz="4800" b="1" spc="-5" dirty="0" smtClean="0">
                <a:latin typeface="Trebuchet MS"/>
                <a:cs typeface="Trebuchet MS"/>
              </a:rPr>
              <a:t>I</a:t>
            </a:r>
            <a:r>
              <a:rPr lang="en-US" sz="4800" b="1" spc="30" dirty="0" smtClean="0">
                <a:latin typeface="Trebuchet MS"/>
                <a:cs typeface="Trebuchet MS"/>
              </a:rPr>
              <a:t>NG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3048000" y="1305342"/>
            <a:ext cx="6096000" cy="4247317"/>
          </a:xfrm>
          <a:prstGeom prst="rect">
            <a:avLst/>
          </a:prstGeom>
        </p:spPr>
        <p:txBody>
          <a:bodyPr>
            <a:spAutoFit/>
          </a:bodyPr>
          <a:lstStyle/>
          <a:p>
            <a:r>
              <a:rPr lang="en-US" b="1" dirty="0"/>
              <a:t>Modeling</a:t>
            </a:r>
            <a:r>
              <a:rPr lang="en-US" dirty="0"/>
              <a:t> is a critical step in analyzing salary and compensation data. It involves creating structured, dynamic, and scalable models in Excel to facilitate in-depth analysis, scenario planning, and optimization. Here's how you can approach modeling in the context of salary and compensation analysis:</a:t>
            </a:r>
          </a:p>
          <a:p>
            <a:r>
              <a:rPr lang="en-US" b="1" dirty="0"/>
              <a:t>1. Data Structure and Integration</a:t>
            </a:r>
          </a:p>
          <a:p>
            <a:r>
              <a:rPr lang="en-US" b="1" dirty="0"/>
              <a:t>Objective</a:t>
            </a:r>
            <a:r>
              <a:rPr lang="en-US" dirty="0"/>
              <a:t>: Organize data effectively to support comprehensive analysis and ensure consistency across the model.</a:t>
            </a:r>
          </a:p>
          <a:p>
            <a:r>
              <a:rPr lang="en-US" b="1" dirty="0"/>
              <a:t>Tasks</a:t>
            </a:r>
            <a:r>
              <a:rPr lang="en-US" dirty="0"/>
              <a:t>:</a:t>
            </a:r>
          </a:p>
          <a:p>
            <a:r>
              <a:rPr lang="en-US" b="1" dirty="0"/>
              <a:t>Design Data Tables</a:t>
            </a:r>
            <a:r>
              <a:rPr lang="en-US" dirty="0"/>
              <a:t>: Create structured tables for different data components (e.g., Employee Data, Benchmark Data, Compensation Components).</a:t>
            </a:r>
          </a:p>
          <a:p>
            <a:r>
              <a:rPr lang="en-US" b="1" dirty="0"/>
              <a:t>Establish Relationships</a:t>
            </a:r>
            <a:r>
              <a:rPr lang="en-US" dirty="0"/>
              <a:t>: Use Excel’s data tools to establish relationships between tables, such as linking employee IDs with compensation data and benchmarks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50" y="2041525"/>
            <a:ext cx="45783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0" y="1166843"/>
            <a:ext cx="6096000" cy="4524315"/>
          </a:xfrm>
          <a:prstGeom prst="rect">
            <a:avLst/>
          </a:prstGeom>
        </p:spPr>
        <p:txBody>
          <a:bodyPr>
            <a:spAutoFit/>
          </a:bodyPr>
          <a:lstStyle/>
          <a:p>
            <a:r>
              <a:rPr lang="en-US" dirty="0"/>
              <a:t>The </a:t>
            </a:r>
            <a:r>
              <a:rPr lang="en-US" b="1" dirty="0"/>
              <a:t>Salary and Compensation Analysis through Excel Data Modeling</a:t>
            </a:r>
            <a:r>
              <a:rPr lang="en-US" dirty="0"/>
              <a:t> is a powerful approach to understanding and optimizing an organization's compensation structure. By leveraging Excel's robust data modeling and analysis capabilities, you can gain valuable insights into compensation practices, ensure fairness, and align with industry standards. Here’s a summary of the key aspects and benefits of the solution:</a:t>
            </a:r>
          </a:p>
          <a:p>
            <a:r>
              <a:rPr lang="en-US" b="1" dirty="0"/>
              <a:t>Key Takeaways</a:t>
            </a:r>
          </a:p>
          <a:p>
            <a:r>
              <a:rPr lang="en-US" b="1" dirty="0"/>
              <a:t>Comprehensive Data Integration</a:t>
            </a:r>
            <a:endParaRPr lang="en-US" dirty="0"/>
          </a:p>
          <a:p>
            <a:pPr lvl="1"/>
            <a:r>
              <a:rPr lang="en-US" b="1" dirty="0"/>
              <a:t>Structured Data</a:t>
            </a:r>
            <a:r>
              <a:rPr lang="en-US" dirty="0"/>
              <a:t>: Integrate and organize various data components, such as employee compensation details, industry benchmarks, and demographic information, into a coherent and accessible model.</a:t>
            </a:r>
          </a:p>
          <a:p>
            <a:pPr lvl="1"/>
            <a:r>
              <a:rPr lang="en-US" b="1" dirty="0"/>
              <a:t>Dynamic Analysis</a:t>
            </a:r>
            <a:r>
              <a:rPr lang="en-US" dirty="0"/>
              <a:t>: Ensure data is linked and updated dynamically to reflect the most current information.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913132" y="1636478"/>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895475" y="1447800"/>
            <a:ext cx="6096000" cy="3416320"/>
          </a:xfrm>
          <a:prstGeom prst="rect">
            <a:avLst/>
          </a:prstGeom>
        </p:spPr>
        <p:txBody>
          <a:bodyPr>
            <a:spAutoFit/>
          </a:bodyPr>
          <a:lstStyle/>
          <a:p>
            <a:r>
              <a:rPr lang="en-US" b="1" dirty="0"/>
              <a:t>"How can we use Excel data modeling to analyze and optimize salary and compensation structures within an organization to ensure fairness, competitiveness, and alignment with industry standards?"</a:t>
            </a:r>
            <a:endParaRPr lang="en-US" dirty="0"/>
          </a:p>
          <a:p>
            <a:r>
              <a:rPr lang="en-US" b="1" dirty="0"/>
              <a:t>Key Objectives</a:t>
            </a:r>
          </a:p>
          <a:p>
            <a:r>
              <a:rPr lang="en-US" b="1" dirty="0"/>
              <a:t>Analyze Current Compensation Structure</a:t>
            </a:r>
            <a:r>
              <a:rPr lang="en-US" dirty="0"/>
              <a:t>: Understand the current distribution of salaries and benefits within the organization.</a:t>
            </a:r>
          </a:p>
          <a:p>
            <a:r>
              <a:rPr lang="en-US" b="1" dirty="0"/>
              <a:t>Benchmark Against Industry Standards</a:t>
            </a:r>
            <a:r>
              <a:rPr lang="en-US" dirty="0"/>
              <a:t>: Compare internal compensation data with industry standards and competitors.</a:t>
            </a:r>
          </a:p>
          <a:p>
            <a:r>
              <a:rPr lang="en-US" b="1" dirty="0"/>
              <a:t>Identify Discrepancies</a:t>
            </a:r>
            <a:r>
              <a:rPr lang="en-US" dirty="0"/>
              <a:t>: Find disparities in compensation across different roles, departments, or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533400" y="2133599"/>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689382" y="1695450"/>
            <a:ext cx="6096000" cy="2862322"/>
          </a:xfrm>
          <a:prstGeom prst="rect">
            <a:avLst/>
          </a:prstGeom>
        </p:spPr>
        <p:txBody>
          <a:bodyPr>
            <a:spAutoFit/>
          </a:bodyPr>
          <a:lstStyle/>
          <a:p>
            <a:r>
              <a:rPr lang="en-US" b="1" dirty="0"/>
              <a:t>Project Objective</a:t>
            </a:r>
            <a:r>
              <a:rPr lang="en-US" dirty="0"/>
              <a:t>: To utilize Excel data modeling techniques to analyze and optimize the salary and compensation structure of an organization, ensuring fairness, competitiveness, and alignment with industry standards.</a:t>
            </a:r>
          </a:p>
          <a:p>
            <a:r>
              <a:rPr lang="en-US" b="1" dirty="0"/>
              <a:t>Scope</a:t>
            </a:r>
            <a:r>
              <a:rPr lang="en-US" dirty="0"/>
              <a:t>: This project involves collecting, cleaning, analyzing, and visualizing salary and compensation data to evaluate and improve the current compensation structure. The analysis will include benchmarking against industry standards, identifying discrepancies, and recommending adjustments to achieve a balanced and competitive compensation strategy.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3816" y="838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676400" y="1695450"/>
            <a:ext cx="6096000" cy="3139321"/>
          </a:xfrm>
          <a:prstGeom prst="rect">
            <a:avLst/>
          </a:prstGeom>
        </p:spPr>
        <p:txBody>
          <a:bodyPr>
            <a:spAutoFit/>
          </a:bodyPr>
          <a:lstStyle/>
          <a:p>
            <a:r>
              <a:rPr lang="en-US" b="1" dirty="0"/>
              <a:t>1. Human Resources (HR) Department</a:t>
            </a:r>
          </a:p>
          <a:p>
            <a:r>
              <a:rPr lang="en-US" b="1" dirty="0"/>
              <a:t>Role</a:t>
            </a:r>
            <a:r>
              <a:rPr lang="en-US" dirty="0"/>
              <a:t>: HR professionals are responsible for managing employee compensation, ensuring equitable pay practices, and aligning compensation with organizational goals.</a:t>
            </a:r>
          </a:p>
          <a:p>
            <a:r>
              <a:rPr lang="en-US" b="1" dirty="0"/>
              <a:t>Needs</a:t>
            </a:r>
            <a:r>
              <a:rPr lang="en-US" dirty="0"/>
              <a:t>: HR uses the analysis to review and adjust salary structures, develop compensation policies, and address pay discrepancies. They also use insights to ensure compliance with legal standards and industry benchmarks.</a:t>
            </a:r>
          </a:p>
          <a:p>
            <a:r>
              <a:rPr lang="en-US" b="1" dirty="0"/>
              <a:t>2. Finance Department</a:t>
            </a:r>
          </a:p>
          <a:p>
            <a:r>
              <a:rPr lang="en-US" b="1" dirty="0"/>
              <a:t>Role</a:t>
            </a:r>
            <a:r>
              <a:rPr lang="en-US" dirty="0"/>
              <a:t>: Finance teams manage the organization’s budget, including salary and compensation expenses.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47787" y="457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305342"/>
            <a:ext cx="6096000" cy="4247317"/>
          </a:xfrm>
          <a:prstGeom prst="rect">
            <a:avLst/>
          </a:prstGeom>
        </p:spPr>
        <p:txBody>
          <a:bodyPr>
            <a:spAutoFit/>
          </a:bodyPr>
          <a:lstStyle/>
          <a:p>
            <a:r>
              <a:rPr lang="en-US" b="1" dirty="0"/>
              <a:t>Solution Description</a:t>
            </a:r>
            <a:r>
              <a:rPr lang="en-US" dirty="0"/>
              <a:t>: This solution leverages Excel data modeling techniques to perform a comprehensive analysis of salary and compensation structures within an organization. The analysis includes evaluating current compensation practices, benchmarking against industry standards, identifying disparities, and recommending optimizations to enhance fairness, competitiveness, and alignment with organizational goals.</a:t>
            </a:r>
          </a:p>
          <a:p>
            <a:r>
              <a:rPr lang="en-US" b="1" dirty="0"/>
              <a:t>Key Components of the Solution</a:t>
            </a:r>
          </a:p>
          <a:p>
            <a:r>
              <a:rPr lang="en-US" b="1" dirty="0"/>
              <a:t>Data Collection and Integration</a:t>
            </a:r>
            <a:endParaRPr lang="en-US" dirty="0"/>
          </a:p>
          <a:p>
            <a:pPr lvl="1"/>
            <a:r>
              <a:rPr lang="en-US" b="1" dirty="0"/>
              <a:t>Internal Data</a:t>
            </a:r>
            <a:r>
              <a:rPr lang="en-US" dirty="0"/>
              <a:t>: Collect detailed compensation data including salaries, bonuses, benefits, job titles, departments, and employee demographics.</a:t>
            </a:r>
          </a:p>
          <a:p>
            <a:pPr lvl="1"/>
            <a:r>
              <a:rPr lang="en-US" b="1" dirty="0"/>
              <a:t>External Data</a:t>
            </a:r>
            <a:r>
              <a:rPr lang="en-US" dirty="0"/>
              <a:t>: Obtain industry benchmarks for comparison.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81000"/>
            <a:ext cx="10681335" cy="758190"/>
          </a:xfrm>
        </p:spPr>
        <p:txBody>
          <a:bodyPr/>
          <a:lstStyle/>
          <a:p>
            <a:r>
              <a:rPr lang="en-IN" dirty="0"/>
              <a:t>Dataset Description</a:t>
            </a:r>
          </a:p>
        </p:txBody>
      </p:sp>
      <p:sp>
        <p:nvSpPr>
          <p:cNvPr id="3" name="Rectangle 2"/>
          <p:cNvSpPr/>
          <p:nvPr/>
        </p:nvSpPr>
        <p:spPr>
          <a:xfrm>
            <a:off x="3048000" y="1582341"/>
            <a:ext cx="6096000" cy="3693319"/>
          </a:xfrm>
          <a:prstGeom prst="rect">
            <a:avLst/>
          </a:prstGeom>
        </p:spPr>
        <p:txBody>
          <a:bodyPr>
            <a:spAutoFit/>
          </a:bodyPr>
          <a:lstStyle/>
          <a:p>
            <a:r>
              <a:rPr lang="en-US" b="1" dirty="0"/>
              <a:t>Dataset Overview</a:t>
            </a:r>
            <a:r>
              <a:rPr lang="en-US" dirty="0"/>
              <a:t>: The dataset used for salary and compensation analysis will typically consist of multiple tables that capture various aspects of employee compensation and related data. This comprehensive dataset is crucial for conducting an in-depth analysis and generating actionable insights.</a:t>
            </a:r>
          </a:p>
          <a:p>
            <a:r>
              <a:rPr lang="en-US" b="1" dirty="0"/>
              <a:t>Key Components of the Dataset</a:t>
            </a:r>
          </a:p>
          <a:p>
            <a:r>
              <a:rPr lang="en-US" b="1" dirty="0"/>
              <a:t>1. Employee Data Table</a:t>
            </a:r>
          </a:p>
          <a:p>
            <a:r>
              <a:rPr lang="en-US" b="1" dirty="0"/>
              <a:t>Description</a:t>
            </a:r>
            <a:r>
              <a:rPr lang="en-US" dirty="0"/>
              <a:t>: Contains detailed information about individual employees and their compensation components.</a:t>
            </a:r>
          </a:p>
          <a:p>
            <a:r>
              <a:rPr lang="en-US" b="1" dirty="0"/>
              <a:t>Columns</a:t>
            </a:r>
            <a:r>
              <a:rPr lang="en-US" dirty="0"/>
              <a:t>:</a:t>
            </a:r>
          </a:p>
          <a:p>
            <a:r>
              <a:rPr lang="en-US" b="1" dirty="0"/>
              <a:t>Employee ID</a:t>
            </a:r>
            <a:r>
              <a:rPr lang="en-US" dirty="0"/>
              <a:t>: Unique identifier for each employee.</a:t>
            </a:r>
          </a:p>
          <a:p>
            <a:r>
              <a:rPr lang="en-US" b="1" dirty="0"/>
              <a:t>Name</a:t>
            </a:r>
            <a:r>
              <a:rPr lang="en-US" dirty="0"/>
              <a:t>: Full name of the employee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27248" y="642412"/>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3048000" y="1443841"/>
            <a:ext cx="6096000" cy="3970318"/>
          </a:xfrm>
          <a:prstGeom prst="rect">
            <a:avLst/>
          </a:prstGeom>
        </p:spPr>
        <p:txBody>
          <a:bodyPr>
            <a:spAutoFit/>
          </a:bodyPr>
          <a:lstStyle/>
          <a:p>
            <a:r>
              <a:rPr lang="en-US" b="1" dirty="0"/>
              <a:t>1. Comprehensive and User-Friendly Dashboard</a:t>
            </a:r>
          </a:p>
          <a:p>
            <a:r>
              <a:rPr lang="en-US" b="1" dirty="0"/>
              <a:t>Interactive Visualization</a:t>
            </a:r>
            <a:r>
              <a:rPr lang="en-US" dirty="0"/>
              <a:t>:</a:t>
            </a:r>
          </a:p>
          <a:p>
            <a:r>
              <a:rPr lang="en-US" b="1" dirty="0"/>
              <a:t>Dynamic Dashboards</a:t>
            </a:r>
            <a:r>
              <a:rPr lang="en-US" dirty="0"/>
              <a:t>: Create interactive dashboards with slicers and pivot charts that allow users to explore data across different dimensions (e.g., department, job title, location) easily.</a:t>
            </a:r>
          </a:p>
          <a:p>
            <a:r>
              <a:rPr lang="en-US" b="1" dirty="0"/>
              <a:t>Real-Time Insights</a:t>
            </a:r>
            <a:r>
              <a:rPr lang="en-US" dirty="0"/>
              <a:t>: Enable real-time data updates and analysis with linked charts and tables, providing up-to-date visual representations of compensation data.</a:t>
            </a:r>
          </a:p>
          <a:p>
            <a:r>
              <a:rPr lang="en-US" b="1" dirty="0"/>
              <a:t>Customizable Views</a:t>
            </a:r>
            <a:r>
              <a:rPr lang="en-US" dirty="0"/>
              <a:t>:</a:t>
            </a:r>
          </a:p>
          <a:p>
            <a:r>
              <a:rPr lang="en-US" b="1" dirty="0"/>
              <a:t>Tailored Analytics</a:t>
            </a:r>
            <a:r>
              <a:rPr lang="en-US" dirty="0"/>
              <a:t>: Offer customizable views that cater to different user needs, such as high-level executives, HR managers, and compensation analysts, allowing them to focus on the metrics most relevant to them.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861</Words>
  <Application>Microsoft Office PowerPoint</Application>
  <PresentationFormat>Custom</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16</cp:revision>
  <dcterms:created xsi:type="dcterms:W3CDTF">2024-03-29T15:07:22Z</dcterms:created>
  <dcterms:modified xsi:type="dcterms:W3CDTF">2024-09-09T04:37:32Z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