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8" r:id="rId3"/>
    <p:sldId id="274" r:id="rId4"/>
    <p:sldId id="270" r:id="rId5"/>
    <p:sldId id="257" r:id="rId6"/>
    <p:sldId id="269" r:id="rId7"/>
    <p:sldId id="259" r:id="rId8"/>
    <p:sldId id="260" r:id="rId9"/>
    <p:sldId id="262" r:id="rId10"/>
    <p:sldId id="261" r:id="rId11"/>
    <p:sldId id="263" r:id="rId12"/>
    <p:sldId id="272" r:id="rId13"/>
    <p:sldId id="273" r:id="rId14"/>
    <p:sldId id="267" r:id="rId15"/>
    <p:sldId id="265" r:id="rId16"/>
    <p:sldId id="264" r:id="rId17"/>
    <p:sldId id="276" r:id="rId18"/>
    <p:sldId id="277" r:id="rId19"/>
    <p:sldId id="268" r:id="rId20"/>
    <p:sldId id="266" r:id="rId21"/>
    <p:sldId id="271" r:id="rId22"/>
    <p:sldId id="27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9" autoAdjust="0"/>
    <p:restoredTop sz="69934" autoAdjust="0"/>
  </p:normalViewPr>
  <p:slideViewPr>
    <p:cSldViewPr>
      <p:cViewPr varScale="1">
        <p:scale>
          <a:sx n="81" d="100"/>
          <a:sy n="81" d="100"/>
        </p:scale>
        <p:origin x="245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D2E2FC-DE0A-40D2-A872-64A4880A0F5A}" type="datetimeFigureOut">
              <a:rPr lang="en-US" smtClean="0"/>
              <a:t>2/28/2017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9724BA-61BD-40A0-8BAA-05CA39CC5746}" type="slidenum">
              <a:rPr lang="en-US" smtClean="0"/>
              <a:t>‹#›</a:t>
            </a:fld>
            <a:endParaRPr lang="en-US"/>
          </a:p>
        </p:txBody>
      </p:sp>
    </p:spTree>
    <p:extLst>
      <p:ext uri="{BB962C8B-B14F-4D97-AF65-F5344CB8AC3E}">
        <p14:creationId xmlns:p14="http://schemas.microsoft.com/office/powerpoint/2010/main" val="4052659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9724BA-61BD-40A0-8BAA-05CA39CC5746}" type="slidenum">
              <a:rPr lang="en-US" smtClean="0"/>
              <a:t>2</a:t>
            </a:fld>
            <a:endParaRPr lang="en-US"/>
          </a:p>
        </p:txBody>
      </p:sp>
    </p:spTree>
    <p:extLst>
      <p:ext uri="{BB962C8B-B14F-4D97-AF65-F5344CB8AC3E}">
        <p14:creationId xmlns:p14="http://schemas.microsoft.com/office/powerpoint/2010/main" val="1229251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 global variables and normal functions are defined in the global namespace</a:t>
            </a:r>
            <a:endParaRPr lang="en-US" dirty="0"/>
          </a:p>
        </p:txBody>
      </p:sp>
      <p:sp>
        <p:nvSpPr>
          <p:cNvPr id="4" name="Slide Number Placeholder 3"/>
          <p:cNvSpPr>
            <a:spLocks noGrp="1"/>
          </p:cNvSpPr>
          <p:nvPr>
            <p:ph type="sldNum" sz="quarter" idx="10"/>
          </p:nvPr>
        </p:nvSpPr>
        <p:spPr/>
        <p:txBody>
          <a:bodyPr/>
          <a:lstStyle/>
          <a:p>
            <a:fld id="{3A9724BA-61BD-40A0-8BAA-05CA39CC5746}" type="slidenum">
              <a:rPr lang="en-US" smtClean="0"/>
              <a:t>20</a:t>
            </a:fld>
            <a:endParaRPr lang="en-US"/>
          </a:p>
        </p:txBody>
      </p:sp>
    </p:spTree>
    <p:extLst>
      <p:ext uri="{BB962C8B-B14F-4D97-AF65-F5344CB8AC3E}">
        <p14:creationId xmlns:p14="http://schemas.microsoft.com/office/powerpoint/2010/main" val="3355314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Two categories: syntax and semantic errors</a:t>
            </a:r>
          </a:p>
          <a:p>
            <a:pPr marL="171450" indent="-171450">
              <a:buFont typeface="Arial" panose="020B0604020202020204" pitchFamily="34" charset="0"/>
              <a:buChar char="•"/>
            </a:pPr>
            <a:r>
              <a:rPr lang="en-US" sz="1200" dirty="0" smtClean="0"/>
              <a:t>A </a:t>
            </a:r>
            <a:r>
              <a:rPr lang="en-US" sz="1200" b="1" dirty="0" smtClean="0"/>
              <a:t>syntax error</a:t>
            </a:r>
            <a:r>
              <a:rPr lang="en-US" sz="1200" dirty="0" smtClean="0"/>
              <a:t> occurs when you write a statement that is not valid according to the grammar of the C++ language</a:t>
            </a:r>
          </a:p>
          <a:p>
            <a:pPr marL="171450" indent="-171450">
              <a:buFont typeface="Arial" panose="020B0604020202020204" pitchFamily="34" charset="0"/>
              <a:buChar char="•"/>
            </a:pPr>
            <a:r>
              <a:rPr lang="en-US" sz="1200" dirty="0" smtClean="0"/>
              <a:t>A </a:t>
            </a:r>
            <a:r>
              <a:rPr lang="en-US" sz="1200" b="1" dirty="0" smtClean="0"/>
              <a:t>semantic error</a:t>
            </a:r>
            <a:r>
              <a:rPr lang="en-US" sz="1200" dirty="0" smtClean="0"/>
              <a:t> occurs when a statement is syntactically valid, but does not do what the programmer intended</a:t>
            </a:r>
          </a:p>
          <a:p>
            <a:pPr marL="628650" lvl="1" indent="-171450">
              <a:buFont typeface="Courier New" panose="02070309020205020404" pitchFamily="49" charset="0"/>
              <a:buChar char="o"/>
            </a:pPr>
            <a:r>
              <a:rPr lang="en-US" sz="1200" dirty="0" smtClean="0"/>
              <a:t>A </a:t>
            </a:r>
            <a:r>
              <a:rPr lang="en-US" sz="1200" b="1" dirty="0" smtClean="0"/>
              <a:t>logic error</a:t>
            </a:r>
            <a:r>
              <a:rPr lang="en-US" sz="1200" dirty="0" smtClean="0"/>
              <a:t> occurs when the programmer incorrectly codes the logic of a statement</a:t>
            </a:r>
          </a:p>
          <a:p>
            <a:pPr marL="628650" lvl="1" indent="-171450">
              <a:buFont typeface="Courier New" panose="02070309020205020404" pitchFamily="49" charset="0"/>
              <a:buChar char="o"/>
            </a:pPr>
            <a:r>
              <a:rPr lang="en-US" sz="1200" dirty="0" smtClean="0"/>
              <a:t>A </a:t>
            </a:r>
            <a:r>
              <a:rPr lang="en-US" sz="1200" b="1" dirty="0" smtClean="0"/>
              <a:t>violated assumption</a:t>
            </a:r>
            <a:r>
              <a:rPr lang="en-US" sz="1200" dirty="0" smtClean="0"/>
              <a:t> occurs when the programmer assumes that something will be either true or false, and it isn’t</a:t>
            </a:r>
          </a:p>
          <a:p>
            <a:endParaRPr lang="en-US" sz="1200" b="1" dirty="0" smtClean="0"/>
          </a:p>
          <a:p>
            <a:r>
              <a:rPr lang="en-US" sz="1200" b="1" dirty="0" smtClean="0"/>
              <a:t>Defensive programming</a:t>
            </a:r>
            <a:r>
              <a:rPr lang="en-US" sz="1200" dirty="0" smtClean="0"/>
              <a:t> is a form of program design that involves trying to identify areas where assumptions may be violated, and writing code that detects and handles any violation of those assumptions so that the program reacts in a predictable way when those violations do occur.</a:t>
            </a:r>
          </a:p>
          <a:p>
            <a:endParaRPr lang="en-US" sz="1200" dirty="0" smtClean="0"/>
          </a:p>
          <a:p>
            <a:r>
              <a:rPr lang="en-US" sz="1200" dirty="0" smtClean="0"/>
              <a:t>C++ provides one more method for detecting and handling errors known as exception handling. The basic idea is that when an error occurs, the error is “thrown”. If the current function does not “catch” the error, the caller of the function has a chance to catch the error. If the caller does not catch the error, the caller’s caller has a chance to catch the error. The error progressively moves up the stack until it is either caught and handled, or until main() fails to handle the error. If nobody handles the error, the program typically terminates with an exception error.</a:t>
            </a:r>
            <a:endParaRPr lang="en-US" sz="1200" dirty="0"/>
          </a:p>
        </p:txBody>
      </p:sp>
      <p:sp>
        <p:nvSpPr>
          <p:cNvPr id="4" name="Slide Number Placeholder 3"/>
          <p:cNvSpPr>
            <a:spLocks noGrp="1"/>
          </p:cNvSpPr>
          <p:nvPr>
            <p:ph type="sldNum" sz="quarter" idx="10"/>
          </p:nvPr>
        </p:nvSpPr>
        <p:spPr/>
        <p:txBody>
          <a:bodyPr/>
          <a:lstStyle/>
          <a:p>
            <a:fld id="{3A9724BA-61BD-40A0-8BAA-05CA39CC5746}" type="slidenum">
              <a:rPr lang="en-US" smtClean="0"/>
              <a:t>21</a:t>
            </a:fld>
            <a:endParaRPr lang="en-US"/>
          </a:p>
        </p:txBody>
      </p:sp>
    </p:spTree>
    <p:extLst>
      <p:ext uri="{BB962C8B-B14F-4D97-AF65-F5344CB8AC3E}">
        <p14:creationId xmlns:p14="http://schemas.microsoft.com/office/powerpoint/2010/main" val="456477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9724BA-61BD-40A0-8BAA-05CA39CC5746}" type="slidenum">
              <a:rPr lang="en-US" smtClean="0"/>
              <a:t>3</a:t>
            </a:fld>
            <a:endParaRPr lang="en-US"/>
          </a:p>
        </p:txBody>
      </p:sp>
    </p:spTree>
    <p:extLst>
      <p:ext uri="{BB962C8B-B14F-4D97-AF65-F5344CB8AC3E}">
        <p14:creationId xmlns:p14="http://schemas.microsoft.com/office/powerpoint/2010/main" val="1229251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smtClean="0"/>
              <a:t>C++ is very popular</a:t>
            </a:r>
          </a:p>
          <a:p>
            <a:pPr marL="628650" lvl="1" indent="-171450">
              <a:buFont typeface="Arial" panose="020B0604020202020204" pitchFamily="34" charset="0"/>
              <a:buChar char="•"/>
            </a:pPr>
            <a:r>
              <a:rPr lang="en-US" dirty="0" smtClean="0"/>
              <a:t>#3 in </a:t>
            </a:r>
            <a:r>
              <a:rPr lang="en-US" dirty="0" err="1" smtClean="0"/>
              <a:t>Tiobe's</a:t>
            </a:r>
            <a:r>
              <a:rPr lang="en-US" dirty="0" smtClean="0"/>
              <a:t> top programing languages (http://www.tiobe.com/tiobe_index)</a:t>
            </a:r>
          </a:p>
          <a:p>
            <a:pPr marL="171450" indent="-171450">
              <a:buFont typeface="Wingdings" panose="05000000000000000000" pitchFamily="2" charset="2"/>
              <a:buChar char="Ø"/>
            </a:pPr>
            <a:r>
              <a:rPr lang="en-US" dirty="0" smtClean="0"/>
              <a:t>Knew C, why not C++?</a:t>
            </a:r>
          </a:p>
          <a:p>
            <a:pPr marL="628650" lvl="1" indent="-171450">
              <a:buFont typeface="Arial" panose="020B0604020202020204" pitchFamily="34" charset="0"/>
              <a:buChar char="•"/>
            </a:pPr>
            <a:r>
              <a:rPr lang="en-US" dirty="0" smtClean="0"/>
              <a:t>Code reuse aka knowledge reuse aka</a:t>
            </a:r>
            <a:r>
              <a:rPr lang="en-US" baseline="0" dirty="0" smtClean="0"/>
              <a:t> brain reuse</a:t>
            </a:r>
            <a:endParaRPr lang="en-US" dirty="0" smtClean="0"/>
          </a:p>
          <a:p>
            <a:pPr marL="171450" indent="-171450">
              <a:buFont typeface="Wingdings" panose="05000000000000000000" pitchFamily="2" charset="2"/>
              <a:buChar char="Ø"/>
            </a:pPr>
            <a:r>
              <a:rPr lang="en-US" dirty="0" smtClean="0"/>
              <a:t>We need food</a:t>
            </a:r>
          </a:p>
          <a:p>
            <a:pPr marL="628650" lvl="1" indent="-171450">
              <a:buFont typeface="Arial" panose="020B0604020202020204" pitchFamily="34" charset="0"/>
              <a:buChar char="•"/>
            </a:pPr>
            <a:r>
              <a:rPr lang="en-US" dirty="0" smtClean="0"/>
              <a:t>FGA.BU18</a:t>
            </a:r>
            <a:r>
              <a:rPr lang="en-US" baseline="0" dirty="0" smtClean="0"/>
              <a:t> is still different to FSU1.BU16</a:t>
            </a:r>
          </a:p>
        </p:txBody>
      </p:sp>
      <p:sp>
        <p:nvSpPr>
          <p:cNvPr id="4" name="Slide Number Placeholder 3"/>
          <p:cNvSpPr>
            <a:spLocks noGrp="1"/>
          </p:cNvSpPr>
          <p:nvPr>
            <p:ph type="sldNum" sz="quarter" idx="10"/>
          </p:nvPr>
        </p:nvSpPr>
        <p:spPr/>
        <p:txBody>
          <a:bodyPr/>
          <a:lstStyle/>
          <a:p>
            <a:fld id="{3A9724BA-61BD-40A0-8BAA-05CA39CC5746}" type="slidenum">
              <a:rPr lang="en-US" smtClean="0"/>
              <a:t>6</a:t>
            </a:fld>
            <a:endParaRPr lang="en-US"/>
          </a:p>
        </p:txBody>
      </p:sp>
    </p:spTree>
    <p:extLst>
      <p:ext uri="{BB962C8B-B14F-4D97-AF65-F5344CB8AC3E}">
        <p14:creationId xmlns:p14="http://schemas.microsoft.com/office/powerpoint/2010/main" val="2055769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Ø"/>
            </a:pPr>
            <a:r>
              <a:rPr lang="en-US" dirty="0" smtClean="0"/>
              <a:t>Any text editor and any C++ compiler</a:t>
            </a:r>
          </a:p>
          <a:p>
            <a:pPr marL="628650" lvl="1" indent="-171450">
              <a:buFont typeface="Arial" panose="020B0604020202020204" pitchFamily="34" charset="0"/>
              <a:buChar char="•"/>
            </a:pPr>
            <a:r>
              <a:rPr lang="en-US" dirty="0" smtClean="0"/>
              <a:t>Classic</a:t>
            </a:r>
            <a:r>
              <a:rPr lang="en-US" baseline="0" dirty="0" smtClean="0"/>
              <a:t> notepad or modern Sublime… </a:t>
            </a:r>
            <a:r>
              <a:rPr lang="en-US" baseline="0" dirty="0" err="1" smtClean="0"/>
              <a:t>etc</a:t>
            </a:r>
            <a:endParaRPr lang="en-US" baseline="0" dirty="0" smtClean="0"/>
          </a:p>
          <a:p>
            <a:pPr marL="628650" lvl="1" indent="-171450">
              <a:buFont typeface="Arial" panose="020B0604020202020204" pitchFamily="34" charset="0"/>
              <a:buChar char="•"/>
            </a:pPr>
            <a:r>
              <a:rPr lang="en-US" dirty="0" smtClean="0"/>
              <a:t>GNU C/C++ compiler</a:t>
            </a:r>
          </a:p>
          <a:p>
            <a:pPr>
              <a:buFont typeface="Wingdings" panose="05000000000000000000" pitchFamily="2" charset="2"/>
              <a:buChar char="Ø"/>
            </a:pPr>
            <a:r>
              <a:rPr lang="en-US" dirty="0" smtClean="0"/>
              <a:t>Any completed C++ IDE</a:t>
            </a:r>
          </a:p>
          <a:p>
            <a:pPr marL="628650" lvl="1" indent="-171450">
              <a:buFont typeface="Arial" panose="020B0604020202020204" pitchFamily="34" charset="0"/>
              <a:buChar char="•"/>
            </a:pPr>
            <a:r>
              <a:rPr lang="en-US" dirty="0" smtClean="0"/>
              <a:t>Microsoft</a:t>
            </a:r>
            <a:r>
              <a:rPr lang="en-US" baseline="0" dirty="0" smtClean="0"/>
              <a:t> Visual Studio, </a:t>
            </a:r>
            <a:r>
              <a:rPr lang="en-US" baseline="0" dirty="0" err="1" smtClean="0"/>
              <a:t>Xcode</a:t>
            </a:r>
            <a:r>
              <a:rPr lang="en-US" baseline="0" dirty="0" smtClean="0"/>
              <a:t>, Eclipse… </a:t>
            </a:r>
            <a:r>
              <a:rPr lang="en-US" baseline="0" dirty="0" err="1" smtClean="0"/>
              <a:t>etc</a:t>
            </a:r>
            <a:endParaRPr lang="en-US" baseline="0" dirty="0" smtClean="0"/>
          </a:p>
          <a:p>
            <a:pPr marL="628650" lvl="1" indent="-171450">
              <a:buFont typeface="Arial" panose="020B0604020202020204" pitchFamily="34" charset="0"/>
              <a:buChar char="•"/>
            </a:pPr>
            <a:r>
              <a:rPr lang="en-US" baseline="0" dirty="0" smtClean="0"/>
              <a:t>Dev-C++,  Code::Block… </a:t>
            </a:r>
            <a:r>
              <a:rPr lang="en-US" baseline="0" dirty="0" err="1" smtClean="0"/>
              <a:t>etc</a:t>
            </a:r>
            <a:endParaRPr lang="en-US" dirty="0" smtClean="0"/>
          </a:p>
        </p:txBody>
      </p:sp>
      <p:sp>
        <p:nvSpPr>
          <p:cNvPr id="4" name="Slide Number Placeholder 3"/>
          <p:cNvSpPr>
            <a:spLocks noGrp="1"/>
          </p:cNvSpPr>
          <p:nvPr>
            <p:ph type="sldNum" sz="quarter" idx="10"/>
          </p:nvPr>
        </p:nvSpPr>
        <p:spPr/>
        <p:txBody>
          <a:bodyPr/>
          <a:lstStyle/>
          <a:p>
            <a:fld id="{3A9724BA-61BD-40A0-8BAA-05CA39CC5746}" type="slidenum">
              <a:rPr lang="en-US" smtClean="0"/>
              <a:t>7</a:t>
            </a:fld>
            <a:endParaRPr lang="en-US"/>
          </a:p>
        </p:txBody>
      </p:sp>
    </p:spTree>
    <p:extLst>
      <p:ext uri="{BB962C8B-B14F-4D97-AF65-F5344CB8AC3E}">
        <p14:creationId xmlns:p14="http://schemas.microsoft.com/office/powerpoint/2010/main" val="272672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 can run most of C code while C cannot run C++ code</a:t>
            </a:r>
          </a:p>
          <a:p>
            <a:endParaRPr lang="en-US" dirty="0"/>
          </a:p>
        </p:txBody>
      </p:sp>
      <p:sp>
        <p:nvSpPr>
          <p:cNvPr id="4" name="Slide Number Placeholder 3"/>
          <p:cNvSpPr>
            <a:spLocks noGrp="1"/>
          </p:cNvSpPr>
          <p:nvPr>
            <p:ph type="sldNum" sz="quarter" idx="10"/>
          </p:nvPr>
        </p:nvSpPr>
        <p:spPr/>
        <p:txBody>
          <a:bodyPr/>
          <a:lstStyle/>
          <a:p>
            <a:fld id="{3A9724BA-61BD-40A0-8BAA-05CA39CC5746}" type="slidenum">
              <a:rPr lang="en-US" smtClean="0"/>
              <a:t>12</a:t>
            </a:fld>
            <a:endParaRPr lang="en-US"/>
          </a:p>
        </p:txBody>
      </p:sp>
    </p:spTree>
    <p:extLst>
      <p:ext uri="{BB962C8B-B14F-4D97-AF65-F5344CB8AC3E}">
        <p14:creationId xmlns:p14="http://schemas.microsoft.com/office/powerpoint/2010/main" val="3004702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 can run most of C code while C cannot run C++ code</a:t>
            </a:r>
          </a:p>
          <a:p>
            <a:endParaRPr lang="en-US" dirty="0"/>
          </a:p>
        </p:txBody>
      </p:sp>
      <p:sp>
        <p:nvSpPr>
          <p:cNvPr id="4" name="Slide Number Placeholder 3"/>
          <p:cNvSpPr>
            <a:spLocks noGrp="1"/>
          </p:cNvSpPr>
          <p:nvPr>
            <p:ph type="sldNum" sz="quarter" idx="10"/>
          </p:nvPr>
        </p:nvSpPr>
        <p:spPr/>
        <p:txBody>
          <a:bodyPr/>
          <a:lstStyle/>
          <a:p>
            <a:fld id="{3A9724BA-61BD-40A0-8BAA-05CA39CC5746}" type="slidenum">
              <a:rPr lang="en-US" smtClean="0"/>
              <a:t>13</a:t>
            </a:fld>
            <a:endParaRPr lang="en-US"/>
          </a:p>
        </p:txBody>
      </p:sp>
    </p:spTree>
    <p:extLst>
      <p:ext uri="{BB962C8B-B14F-4D97-AF65-F5344CB8AC3E}">
        <p14:creationId xmlns:p14="http://schemas.microsoft.com/office/powerpoint/2010/main" val="3004702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Abstractly, a </a:t>
            </a:r>
            <a:r>
              <a:rPr lang="en-US" b="1" dirty="0" smtClean="0"/>
              <a:t>stream</a:t>
            </a:r>
            <a:r>
              <a:rPr lang="en-US" dirty="0" smtClean="0"/>
              <a:t> is just a sequence of characters that can be accessed sequentially</a:t>
            </a:r>
          </a:p>
          <a:p>
            <a:pPr marL="171450" indent="-171450">
              <a:buFont typeface="Arial" panose="020B0604020202020204" pitchFamily="34" charset="0"/>
              <a:buChar char="•"/>
            </a:pPr>
            <a:r>
              <a:rPr lang="en-US" dirty="0" smtClean="0"/>
              <a:t>Typically we deal with two different types of streams:</a:t>
            </a:r>
          </a:p>
          <a:p>
            <a:pPr marL="628650" lvl="1" indent="-171450">
              <a:buFont typeface="Courier New" panose="02070309020205020404" pitchFamily="49" charset="0"/>
              <a:buChar char="o"/>
            </a:pPr>
            <a:r>
              <a:rPr lang="en-US" b="1" dirty="0" smtClean="0"/>
              <a:t>Input streams</a:t>
            </a:r>
            <a:r>
              <a:rPr lang="en-US" dirty="0" smtClean="0"/>
              <a:t> are used to hold input from a data producer with </a:t>
            </a:r>
            <a:r>
              <a:rPr lang="en-US" b="1" dirty="0" smtClean="0"/>
              <a:t>extraction operator (&gt;&gt;)</a:t>
            </a:r>
            <a:r>
              <a:rPr lang="en-US" dirty="0" smtClean="0"/>
              <a:t> </a:t>
            </a:r>
          </a:p>
          <a:p>
            <a:pPr marL="628650" lvl="1" indent="-171450">
              <a:buFont typeface="Courier New" panose="02070309020205020404" pitchFamily="49" charset="0"/>
              <a:buChar char="o"/>
            </a:pPr>
            <a:r>
              <a:rPr lang="en-US" b="1" dirty="0" smtClean="0"/>
              <a:t>output streams</a:t>
            </a:r>
            <a:r>
              <a:rPr lang="en-US" dirty="0" smtClean="0"/>
              <a:t> are used to hold output for a particular data consumer with </a:t>
            </a:r>
            <a:r>
              <a:rPr lang="en-US" b="1" dirty="0" smtClean="0"/>
              <a:t>insertion operator (&lt;&lt;)</a:t>
            </a:r>
            <a:r>
              <a:rPr lang="en-US" dirty="0" smtClean="0"/>
              <a:t> </a:t>
            </a:r>
          </a:p>
          <a:p>
            <a:pPr marL="171450" indent="-171450">
              <a:buFont typeface="Arial" panose="020B0604020202020204" pitchFamily="34" charset="0"/>
              <a:buChar char="•"/>
            </a:pPr>
            <a:r>
              <a:rPr lang="en-US" b="1" dirty="0" smtClean="0"/>
              <a:t>Standard streams in C++</a:t>
            </a:r>
          </a:p>
          <a:p>
            <a:pPr marL="628650" lvl="1" indent="-171450">
              <a:buFont typeface="Courier New" panose="02070309020205020404" pitchFamily="49" charset="0"/>
              <a:buChar char="o"/>
            </a:pPr>
            <a:r>
              <a:rPr lang="en-US" b="1" dirty="0" err="1" smtClean="0"/>
              <a:t>cin</a:t>
            </a:r>
            <a:r>
              <a:rPr lang="en-US" dirty="0" smtClean="0"/>
              <a:t> - standard input</a:t>
            </a:r>
          </a:p>
          <a:p>
            <a:pPr marL="628650" lvl="1" indent="-171450">
              <a:buFont typeface="Courier New" panose="02070309020205020404" pitchFamily="49" charset="0"/>
              <a:buChar char="o"/>
            </a:pPr>
            <a:r>
              <a:rPr lang="en-US" b="1" dirty="0" err="1" smtClean="0"/>
              <a:t>cout</a:t>
            </a:r>
            <a:r>
              <a:rPr lang="en-US" dirty="0" smtClean="0"/>
              <a:t> -- standard output</a:t>
            </a:r>
          </a:p>
          <a:p>
            <a:pPr marL="628650" lvl="1" indent="-171450">
              <a:buFont typeface="Courier New" panose="02070309020205020404" pitchFamily="49" charset="0"/>
              <a:buChar char="o"/>
            </a:pPr>
            <a:r>
              <a:rPr lang="en-US" b="1" dirty="0" err="1" smtClean="0"/>
              <a:t>cerr</a:t>
            </a:r>
            <a:r>
              <a:rPr lang="en-US" dirty="0" smtClean="0"/>
              <a:t> -- standard error (unbuffered output)</a:t>
            </a:r>
          </a:p>
          <a:p>
            <a:pPr marL="628650" lvl="1" indent="-171450">
              <a:buFont typeface="Courier New" panose="02070309020205020404" pitchFamily="49" charset="0"/>
              <a:buChar char="o"/>
            </a:pPr>
            <a:r>
              <a:rPr lang="en-US" b="1" dirty="0" smtClean="0"/>
              <a:t>clog</a:t>
            </a:r>
            <a:r>
              <a:rPr lang="en-US" dirty="0" smtClean="0"/>
              <a:t> -- standard error (buffered output)</a:t>
            </a:r>
          </a:p>
          <a:p>
            <a:pPr marL="0" lvl="0" indent="0">
              <a:buFontTx/>
              <a:buNone/>
            </a:pPr>
            <a:r>
              <a:rPr lang="en-US" dirty="0" smtClean="0"/>
              <a:t>Unbuffered output is typically handled immediately, whereas buffered output is typically stored and written out as a block</a:t>
            </a:r>
          </a:p>
          <a:p>
            <a:pPr marL="0" lvl="0" indent="0">
              <a:buFontTx/>
              <a:buNone/>
            </a:pPr>
            <a:endParaRPr lang="en-US" dirty="0" smtClean="0"/>
          </a:p>
          <a:p>
            <a:pPr marL="0" lvl="0" indent="0">
              <a:buFontTx/>
              <a:buNone/>
            </a:pPr>
            <a:r>
              <a:rPr lang="en-US" dirty="0" smtClean="0"/>
              <a:t>The Standard C runtime library uses </a:t>
            </a:r>
            <a:r>
              <a:rPr lang="en-US" dirty="0" err="1" smtClean="0"/>
              <a:t>stdio</a:t>
            </a:r>
            <a:r>
              <a:rPr lang="en-US" dirty="0" smtClean="0"/>
              <a:t>.</a:t>
            </a:r>
            <a:br>
              <a:rPr lang="en-US" dirty="0" smtClean="0"/>
            </a:br>
            <a:r>
              <a:rPr lang="en-US" dirty="0" smtClean="0"/>
              <a:t>The Standard C++ runtime library uses </a:t>
            </a:r>
            <a:r>
              <a:rPr lang="en-US" dirty="0" err="1" smtClean="0"/>
              <a:t>iostream</a:t>
            </a:r>
            <a:r>
              <a:rPr lang="en-US" dirty="0" smtClean="0"/>
              <a:t>.</a:t>
            </a:r>
            <a:br>
              <a:rPr lang="en-US" dirty="0" smtClean="0"/>
            </a:br>
            <a:r>
              <a:rPr lang="en-US" dirty="0" smtClean="0"/>
              <a:t>Because C++ is largely a superset of C, it includes the C </a:t>
            </a:r>
            <a:r>
              <a:rPr lang="en-US" dirty="0" err="1" smtClean="0"/>
              <a:t>stanard</a:t>
            </a:r>
            <a:r>
              <a:rPr lang="en-US" dirty="0" smtClean="0"/>
              <a:t> library, so </a:t>
            </a:r>
            <a:r>
              <a:rPr lang="en-US" dirty="0" err="1" smtClean="0"/>
              <a:t>stdio</a:t>
            </a:r>
            <a:r>
              <a:rPr lang="en-US" dirty="0" smtClean="0"/>
              <a:t> based code works.</a:t>
            </a:r>
            <a:endParaRPr lang="en-US" dirty="0"/>
          </a:p>
        </p:txBody>
      </p:sp>
      <p:sp>
        <p:nvSpPr>
          <p:cNvPr id="4" name="Slide Number Placeholder 3"/>
          <p:cNvSpPr>
            <a:spLocks noGrp="1"/>
          </p:cNvSpPr>
          <p:nvPr>
            <p:ph type="sldNum" sz="quarter" idx="10"/>
          </p:nvPr>
        </p:nvSpPr>
        <p:spPr/>
        <p:txBody>
          <a:bodyPr/>
          <a:lstStyle/>
          <a:p>
            <a:fld id="{3A9724BA-61BD-40A0-8BAA-05CA39CC5746}" type="slidenum">
              <a:rPr lang="en-US" smtClean="0"/>
              <a:t>14</a:t>
            </a:fld>
            <a:endParaRPr lang="en-US"/>
          </a:p>
        </p:txBody>
      </p:sp>
    </p:spTree>
    <p:extLst>
      <p:ext uri="{BB962C8B-B14F-4D97-AF65-F5344CB8AC3E}">
        <p14:creationId xmlns:p14="http://schemas.microsoft.com/office/powerpoint/2010/main" val="1020356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Operator new and delete allow us to dynamically allocate single variables for our programs.</a:t>
            </a:r>
          </a:p>
          <a:p>
            <a:pPr marL="171450" indent="-171450">
              <a:buFont typeface="Arial" panose="020B0604020202020204" pitchFamily="34" charset="0"/>
              <a:buChar char="•"/>
            </a:pPr>
            <a:r>
              <a:rPr lang="en-US" dirty="0" smtClean="0"/>
              <a:t>Dynamically allocated memory has no scope and will stay allocated until you deallocate it or the program terminates.</a:t>
            </a:r>
          </a:p>
          <a:p>
            <a:pPr marL="171450" indent="-171450">
              <a:buFont typeface="Arial" panose="020B0604020202020204" pitchFamily="34" charset="0"/>
              <a:buChar char="•"/>
            </a:pPr>
            <a:r>
              <a:rPr lang="en-US" dirty="0" smtClean="0"/>
              <a:t>Be careful not to dereference dangling or null pointers.</a:t>
            </a:r>
          </a:p>
          <a:p>
            <a:endParaRPr lang="en-US" dirty="0"/>
          </a:p>
        </p:txBody>
      </p:sp>
      <p:sp>
        <p:nvSpPr>
          <p:cNvPr id="4" name="Slide Number Placeholder 3"/>
          <p:cNvSpPr>
            <a:spLocks noGrp="1"/>
          </p:cNvSpPr>
          <p:nvPr>
            <p:ph type="sldNum" sz="quarter" idx="10"/>
          </p:nvPr>
        </p:nvSpPr>
        <p:spPr/>
        <p:txBody>
          <a:bodyPr/>
          <a:lstStyle/>
          <a:p>
            <a:fld id="{3A9724BA-61BD-40A0-8BAA-05CA39CC5746}" type="slidenum">
              <a:rPr lang="en-US" smtClean="0"/>
              <a:t>15</a:t>
            </a:fld>
            <a:endParaRPr lang="en-US"/>
          </a:p>
        </p:txBody>
      </p:sp>
    </p:spTree>
    <p:extLst>
      <p:ext uri="{BB962C8B-B14F-4D97-AF65-F5344CB8AC3E}">
        <p14:creationId xmlns:p14="http://schemas.microsoft.com/office/powerpoint/2010/main" val="2299370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more memory management, no more weird function names, and a much reduced potential for disaster.</a:t>
            </a:r>
          </a:p>
          <a:p>
            <a:endParaRPr lang="en-US" dirty="0" smtClean="0"/>
          </a:p>
          <a:p>
            <a:r>
              <a:rPr lang="en-US" dirty="0" smtClean="0"/>
              <a:t>When using operator &gt;&gt; to extract a string from </a:t>
            </a:r>
            <a:r>
              <a:rPr lang="en-US" dirty="0" err="1" smtClean="0"/>
              <a:t>cin</a:t>
            </a:r>
            <a:r>
              <a:rPr lang="en-US" dirty="0" smtClean="0"/>
              <a:t>, operator &gt;&gt; only returns characters up to the first whitespace it encounters. Any other characters are left inside </a:t>
            </a:r>
            <a:r>
              <a:rPr lang="en-US" dirty="0" err="1" smtClean="0"/>
              <a:t>cin</a:t>
            </a:r>
            <a:r>
              <a:rPr lang="en-US" dirty="0" smtClean="0"/>
              <a:t>, waiting for the next extraction.</a:t>
            </a:r>
            <a:endParaRPr lang="en-US" dirty="0"/>
          </a:p>
        </p:txBody>
      </p:sp>
      <p:sp>
        <p:nvSpPr>
          <p:cNvPr id="4" name="Slide Number Placeholder 3"/>
          <p:cNvSpPr>
            <a:spLocks noGrp="1"/>
          </p:cNvSpPr>
          <p:nvPr>
            <p:ph type="sldNum" sz="quarter" idx="10"/>
          </p:nvPr>
        </p:nvSpPr>
        <p:spPr/>
        <p:txBody>
          <a:bodyPr/>
          <a:lstStyle/>
          <a:p>
            <a:fld id="{3A9724BA-61BD-40A0-8BAA-05CA39CC5746}" type="slidenum">
              <a:rPr lang="en-US" smtClean="0"/>
              <a:t>16</a:t>
            </a:fld>
            <a:endParaRPr lang="en-US"/>
          </a:p>
        </p:txBody>
      </p:sp>
    </p:spTree>
    <p:extLst>
      <p:ext uri="{BB962C8B-B14F-4D97-AF65-F5344CB8AC3E}">
        <p14:creationId xmlns:p14="http://schemas.microsoft.com/office/powerpoint/2010/main" val="50075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b="1" baseline="0">
                <a:solidFill>
                  <a:srgbClr val="DC0081"/>
                </a:solidFill>
                <a:latin typeface="Tahoma" pitchFamily="34" charset="0"/>
                <a:ea typeface="Tahoma" pitchFamily="34" charset="0"/>
                <a:cs typeface="Tahoma" pitchFamily="34" charset="0"/>
              </a:defRPr>
            </a:lvl1pPr>
          </a:lstStyle>
          <a:p>
            <a:r>
              <a:rPr lang="en-US" smtClean="0"/>
              <a:t>Click to edit Master title style</a:t>
            </a:r>
            <a:endParaRPr lang="vi-V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dirty="0"/>
          </a:p>
        </p:txBody>
      </p:sp>
      <p:sp>
        <p:nvSpPr>
          <p:cNvPr id="4" name="Slide Number Placeholder 5"/>
          <p:cNvSpPr>
            <a:spLocks noGrp="1"/>
          </p:cNvSpPr>
          <p:nvPr>
            <p:ph type="sldNum" sz="quarter" idx="10"/>
          </p:nvPr>
        </p:nvSpPr>
        <p:spPr>
          <a:xfrm>
            <a:off x="3810000" y="6553200"/>
            <a:ext cx="2133600" cy="304800"/>
          </a:xfrm>
          <a:prstGeom prst="rect">
            <a:avLst/>
          </a:prstGeom>
        </p:spPr>
        <p:txBody>
          <a:bodyPr/>
          <a:lstStyle>
            <a:lvl1pPr>
              <a:defRPr/>
            </a:lvl1pPr>
          </a:lstStyle>
          <a:p>
            <a:fld id="{0DE28164-6065-49F5-AC76-895168DE848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fld id="{48A5CDB3-8501-45DD-BC1E-3A57CCC53352}" type="datetimeFigureOut">
              <a:rPr lang="en-US" smtClean="0"/>
              <a:t>2/28/2017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endParaRPr lang="en-US"/>
          </a:p>
        </p:txBody>
      </p:sp>
      <p:sp>
        <p:nvSpPr>
          <p:cNvPr id="6" name="Slide Number Placeholder 5"/>
          <p:cNvSpPr>
            <a:spLocks noGrp="1"/>
          </p:cNvSpPr>
          <p:nvPr>
            <p:ph type="sldNum" sz="quarter" idx="12"/>
          </p:nvPr>
        </p:nvSpPr>
        <p:spPr>
          <a:xfrm>
            <a:off x="3810000" y="6553200"/>
            <a:ext cx="2133600" cy="304800"/>
          </a:xfrm>
          <a:prstGeom prst="rect">
            <a:avLst/>
          </a:prstGeom>
        </p:spPr>
        <p:txBody>
          <a:bodyPr/>
          <a:lstStyle>
            <a:lvl1pPr>
              <a:defRPr/>
            </a:lvl1pPr>
          </a:lstStyle>
          <a:p>
            <a:fld id="{0DE28164-6065-49F5-AC76-895168DE848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fld id="{48A5CDB3-8501-45DD-BC1E-3A57CCC53352}" type="datetimeFigureOut">
              <a:rPr lang="en-US" smtClean="0"/>
              <a:t>2/28/2017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endParaRPr lang="en-US"/>
          </a:p>
        </p:txBody>
      </p:sp>
      <p:sp>
        <p:nvSpPr>
          <p:cNvPr id="6" name="Slide Number Placeholder 5"/>
          <p:cNvSpPr>
            <a:spLocks noGrp="1"/>
          </p:cNvSpPr>
          <p:nvPr>
            <p:ph type="sldNum" sz="quarter" idx="12"/>
          </p:nvPr>
        </p:nvSpPr>
        <p:spPr>
          <a:xfrm>
            <a:off x="3810000" y="6553200"/>
            <a:ext cx="2133600" cy="304800"/>
          </a:xfrm>
          <a:prstGeom prst="rect">
            <a:avLst/>
          </a:prstGeom>
        </p:spPr>
        <p:txBody>
          <a:bodyPr/>
          <a:lstStyle>
            <a:lvl1pPr>
              <a:defRPr/>
            </a:lvl1pPr>
          </a:lstStyle>
          <a:p>
            <a:fld id="{0DE28164-6065-49F5-AC76-895168DE848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7724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524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10100" y="1524000"/>
            <a:ext cx="4152900" cy="4114800"/>
          </a:xfrm>
        </p:spPr>
        <p:txBody>
          <a:bodyPr/>
          <a:lstStyle/>
          <a:p>
            <a:pPr lvl="0"/>
            <a:r>
              <a:rPr lang="en-US" noProof="0" smtClean="0"/>
              <a:t>Click icon to add clip art</a:t>
            </a:r>
            <a:endParaRPr lang="en-US" noProof="0"/>
          </a:p>
        </p:txBody>
      </p:sp>
      <p:sp>
        <p:nvSpPr>
          <p:cNvPr id="5" name="Date Placeholder 4"/>
          <p:cNvSpPr>
            <a:spLocks noGrp="1"/>
          </p:cNvSpPr>
          <p:nvPr>
            <p:ph type="dt" sz="half" idx="10"/>
          </p:nvPr>
        </p:nvSpPr>
        <p:spPr>
          <a:xfrm>
            <a:off x="3657600" y="6629400"/>
            <a:ext cx="2362200" cy="228600"/>
          </a:xfrm>
          <a:prstGeom prst="rect">
            <a:avLst/>
          </a:prstGeom>
        </p:spPr>
        <p:txBody>
          <a:bodyPr/>
          <a:lstStyle>
            <a:lvl1pPr>
              <a:defRPr/>
            </a:lvl1pPr>
          </a:lstStyle>
          <a:p>
            <a:fld id="{48A5CDB3-8501-45DD-BC1E-3A57CCC53352}" type="datetimeFigureOut">
              <a:rPr lang="en-US" smtClean="0"/>
              <a:t>2/28/2017</a:t>
            </a:fld>
            <a:endParaRPr lang="en-US"/>
          </a:p>
        </p:txBody>
      </p:sp>
      <p:sp>
        <p:nvSpPr>
          <p:cNvPr id="6" name="Footer Placeholder 5"/>
          <p:cNvSpPr>
            <a:spLocks noGrp="1"/>
          </p:cNvSpPr>
          <p:nvPr>
            <p:ph type="ftr" sz="quarter" idx="11"/>
          </p:nvPr>
        </p:nvSpPr>
        <p:spPr>
          <a:xfrm>
            <a:off x="0" y="6629400"/>
            <a:ext cx="2590800" cy="22860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3810000" y="6553200"/>
            <a:ext cx="2133600" cy="304800"/>
          </a:xfrm>
          <a:prstGeom prst="rect">
            <a:avLst/>
          </a:prstGeom>
        </p:spPr>
        <p:txBody>
          <a:bodyPr/>
          <a:lstStyle>
            <a:lvl1pPr>
              <a:defRPr smtClean="0"/>
            </a:lvl1pPr>
          </a:lstStyle>
          <a:p>
            <a:fld id="{0DE28164-6065-49F5-AC76-895168DE848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Slide Number Placeholder 5"/>
          <p:cNvSpPr>
            <a:spLocks noGrp="1"/>
          </p:cNvSpPr>
          <p:nvPr>
            <p:ph type="sldNum" sz="quarter" idx="10"/>
          </p:nvPr>
        </p:nvSpPr>
        <p:spPr>
          <a:xfrm>
            <a:off x="3810000" y="6553200"/>
            <a:ext cx="2133600" cy="304800"/>
          </a:xfrm>
          <a:prstGeom prst="rect">
            <a:avLst/>
          </a:prstGeom>
        </p:spPr>
        <p:txBody>
          <a:bodyPr/>
          <a:lstStyle>
            <a:lvl1pPr>
              <a:defRPr/>
            </a:lvl1pPr>
          </a:lstStyle>
          <a:p>
            <a:fld id="{0DE28164-6065-49F5-AC76-895168DE848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fld id="{48A5CDB3-8501-45DD-BC1E-3A57CCC53352}" type="datetimeFigureOut">
              <a:rPr lang="en-US" smtClean="0"/>
              <a:t>2/28/2017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endParaRPr lang="en-US"/>
          </a:p>
        </p:txBody>
      </p:sp>
      <p:sp>
        <p:nvSpPr>
          <p:cNvPr id="6" name="Slide Number Placeholder 5"/>
          <p:cNvSpPr>
            <a:spLocks noGrp="1"/>
          </p:cNvSpPr>
          <p:nvPr>
            <p:ph type="sldNum" sz="quarter" idx="12"/>
          </p:nvPr>
        </p:nvSpPr>
        <p:spPr>
          <a:xfrm>
            <a:off x="3810000" y="6553200"/>
            <a:ext cx="2133600" cy="304800"/>
          </a:xfrm>
          <a:prstGeom prst="rect">
            <a:avLst/>
          </a:prstGeom>
        </p:spPr>
        <p:txBody>
          <a:bodyPr/>
          <a:lstStyle>
            <a:lvl1pPr>
              <a:defRPr/>
            </a:lvl1pPr>
          </a:lstStyle>
          <a:p>
            <a:fld id="{0DE28164-6065-49F5-AC76-895168DE848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fld id="{48A5CDB3-8501-45DD-BC1E-3A57CCC53352}" type="datetimeFigureOut">
              <a:rPr lang="en-US" smtClean="0"/>
              <a:t>2/28/2017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endParaRPr lang="en-US"/>
          </a:p>
        </p:txBody>
      </p:sp>
      <p:sp>
        <p:nvSpPr>
          <p:cNvPr id="7" name="Slide Number Placeholder 6"/>
          <p:cNvSpPr>
            <a:spLocks noGrp="1"/>
          </p:cNvSpPr>
          <p:nvPr>
            <p:ph type="sldNum" sz="quarter" idx="12"/>
          </p:nvPr>
        </p:nvSpPr>
        <p:spPr>
          <a:xfrm>
            <a:off x="3810000" y="6553200"/>
            <a:ext cx="2133600" cy="304800"/>
          </a:xfrm>
          <a:prstGeom prst="rect">
            <a:avLst/>
          </a:prstGeom>
        </p:spPr>
        <p:txBody>
          <a:bodyPr/>
          <a:lstStyle>
            <a:lvl1pPr>
              <a:defRPr/>
            </a:lvl1pPr>
          </a:lstStyle>
          <a:p>
            <a:fld id="{0DE28164-6065-49F5-AC76-895168DE848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fld id="{48A5CDB3-8501-45DD-BC1E-3A57CCC53352}" type="datetimeFigureOut">
              <a:rPr lang="en-US" smtClean="0"/>
              <a:t>2/28/2017</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endParaRPr lang="en-US"/>
          </a:p>
        </p:txBody>
      </p:sp>
      <p:sp>
        <p:nvSpPr>
          <p:cNvPr id="9" name="Slide Number Placeholder 8"/>
          <p:cNvSpPr>
            <a:spLocks noGrp="1"/>
          </p:cNvSpPr>
          <p:nvPr>
            <p:ph type="sldNum" sz="quarter" idx="12"/>
          </p:nvPr>
        </p:nvSpPr>
        <p:spPr>
          <a:xfrm>
            <a:off x="3810000" y="6553200"/>
            <a:ext cx="2133600" cy="304800"/>
          </a:xfrm>
          <a:prstGeom prst="rect">
            <a:avLst/>
          </a:prstGeom>
        </p:spPr>
        <p:txBody>
          <a:bodyPr/>
          <a:lstStyle>
            <a:lvl1pPr>
              <a:defRPr/>
            </a:lvl1pPr>
          </a:lstStyle>
          <a:p>
            <a:fld id="{0DE28164-6065-49F5-AC76-895168DE848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fld id="{48A5CDB3-8501-45DD-BC1E-3A57CCC53352}" type="datetimeFigureOut">
              <a:rPr lang="en-US" smtClean="0"/>
              <a:t>2/28/2017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endParaRPr lang="en-US"/>
          </a:p>
        </p:txBody>
      </p:sp>
      <p:sp>
        <p:nvSpPr>
          <p:cNvPr id="5" name="Slide Number Placeholder 4"/>
          <p:cNvSpPr>
            <a:spLocks noGrp="1"/>
          </p:cNvSpPr>
          <p:nvPr>
            <p:ph type="sldNum" sz="quarter" idx="12"/>
          </p:nvPr>
        </p:nvSpPr>
        <p:spPr>
          <a:xfrm>
            <a:off x="3810000" y="6553200"/>
            <a:ext cx="2133600" cy="304800"/>
          </a:xfrm>
          <a:prstGeom prst="rect">
            <a:avLst/>
          </a:prstGeom>
        </p:spPr>
        <p:txBody>
          <a:bodyPr/>
          <a:lstStyle>
            <a:lvl1pPr>
              <a:defRPr/>
            </a:lvl1pPr>
          </a:lstStyle>
          <a:p>
            <a:fld id="{0DE28164-6065-49F5-AC76-895168DE848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fld id="{48A5CDB3-8501-45DD-BC1E-3A57CCC53352}" type="datetimeFigureOut">
              <a:rPr lang="en-US" smtClean="0"/>
              <a:t>2/28/2017</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endParaRPr lang="en-US"/>
          </a:p>
        </p:txBody>
      </p:sp>
      <p:sp>
        <p:nvSpPr>
          <p:cNvPr id="4" name="Slide Number Placeholder 3"/>
          <p:cNvSpPr>
            <a:spLocks noGrp="1"/>
          </p:cNvSpPr>
          <p:nvPr>
            <p:ph type="sldNum" sz="quarter" idx="12"/>
          </p:nvPr>
        </p:nvSpPr>
        <p:spPr>
          <a:xfrm>
            <a:off x="3810000" y="6553200"/>
            <a:ext cx="2133600" cy="304800"/>
          </a:xfrm>
          <a:prstGeom prst="rect">
            <a:avLst/>
          </a:prstGeom>
        </p:spPr>
        <p:txBody>
          <a:bodyPr/>
          <a:lstStyle>
            <a:lvl1pPr>
              <a:defRPr/>
            </a:lvl1pPr>
          </a:lstStyle>
          <a:p>
            <a:fld id="{0DE28164-6065-49F5-AC76-895168DE848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fld id="{48A5CDB3-8501-45DD-BC1E-3A57CCC53352}" type="datetimeFigureOut">
              <a:rPr lang="en-US" smtClean="0"/>
              <a:t>2/28/2017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endParaRPr lang="en-US"/>
          </a:p>
        </p:txBody>
      </p:sp>
      <p:sp>
        <p:nvSpPr>
          <p:cNvPr id="7" name="Slide Number Placeholder 6"/>
          <p:cNvSpPr>
            <a:spLocks noGrp="1"/>
          </p:cNvSpPr>
          <p:nvPr>
            <p:ph type="sldNum" sz="quarter" idx="12"/>
          </p:nvPr>
        </p:nvSpPr>
        <p:spPr>
          <a:xfrm>
            <a:off x="3810000" y="6553200"/>
            <a:ext cx="2133600" cy="304800"/>
          </a:xfrm>
          <a:prstGeom prst="rect">
            <a:avLst/>
          </a:prstGeom>
        </p:spPr>
        <p:txBody>
          <a:bodyPr/>
          <a:lstStyle>
            <a:lvl1pPr>
              <a:defRPr/>
            </a:lvl1pPr>
          </a:lstStyle>
          <a:p>
            <a:fld id="{0DE28164-6065-49F5-AC76-895168DE848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fld id="{48A5CDB3-8501-45DD-BC1E-3A57CCC53352}" type="datetimeFigureOut">
              <a:rPr lang="en-US" smtClean="0"/>
              <a:t>2/28/2017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endParaRPr lang="en-US"/>
          </a:p>
        </p:txBody>
      </p:sp>
      <p:sp>
        <p:nvSpPr>
          <p:cNvPr id="7" name="Slide Number Placeholder 6"/>
          <p:cNvSpPr>
            <a:spLocks noGrp="1"/>
          </p:cNvSpPr>
          <p:nvPr>
            <p:ph type="sldNum" sz="quarter" idx="12"/>
          </p:nvPr>
        </p:nvSpPr>
        <p:spPr>
          <a:xfrm>
            <a:off x="3810000" y="6553200"/>
            <a:ext cx="2133600" cy="304800"/>
          </a:xfrm>
          <a:prstGeom prst="rect">
            <a:avLst/>
          </a:prstGeom>
        </p:spPr>
        <p:txBody>
          <a:bodyPr/>
          <a:lstStyle>
            <a:lvl1pPr>
              <a:defRPr/>
            </a:lvl1pPr>
          </a:lstStyle>
          <a:p>
            <a:fld id="{0DE28164-6065-49F5-AC76-895168DE848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vi-VN" smtClean="0"/>
          </a:p>
        </p:txBody>
      </p:sp>
      <p:sp>
        <p:nvSpPr>
          <p:cNvPr id="1028"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smtClean="0"/>
          </a:p>
        </p:txBody>
      </p:sp>
      <p:sp>
        <p:nvSpPr>
          <p:cNvPr id="9" name="Line 1057"/>
          <p:cNvSpPr>
            <a:spLocks noChangeShapeType="1"/>
          </p:cNvSpPr>
          <p:nvPr/>
        </p:nvSpPr>
        <p:spPr bwMode="auto">
          <a:xfrm>
            <a:off x="0" y="6553200"/>
            <a:ext cx="9144000" cy="0"/>
          </a:xfrm>
          <a:prstGeom prst="line">
            <a:avLst/>
          </a:prstGeom>
          <a:noFill/>
          <a:ln w="9525">
            <a:solidFill>
              <a:srgbClr val="FC0128"/>
            </a:solidFill>
            <a:round/>
            <a:headEnd/>
            <a:tailEnd/>
          </a:ln>
          <a:effectLst/>
        </p:spPr>
        <p:txBody>
          <a:bodyPr wrap="none" anchor="ctr"/>
          <a:lstStyle/>
          <a:p>
            <a:pPr fontAlgn="auto">
              <a:spcBef>
                <a:spcPts val="0"/>
              </a:spcBef>
              <a:spcAft>
                <a:spcPts val="0"/>
              </a:spcAft>
              <a:defRPr/>
            </a:pPr>
            <a:endParaRPr lang="en-US">
              <a:latin typeface="+mn-lt"/>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r" rtl="0" eaLnBrk="1" fontAlgn="base" hangingPunct="1">
        <a:spcBef>
          <a:spcPct val="0"/>
        </a:spcBef>
        <a:spcAft>
          <a:spcPct val="0"/>
        </a:spcAft>
        <a:defRPr sz="3200" b="1" kern="1200">
          <a:solidFill>
            <a:srgbClr val="C00000"/>
          </a:solidFill>
          <a:latin typeface="Arial" pitchFamily="34" charset="0"/>
          <a:ea typeface="Tahoma" pitchFamily="34" charset="0"/>
          <a:cs typeface="Arial" pitchFamily="34" charset="0"/>
        </a:defRPr>
      </a:lvl1pPr>
      <a:lvl2pPr algn="r" rtl="0" eaLnBrk="1" fontAlgn="base" hangingPunct="1">
        <a:spcBef>
          <a:spcPct val="0"/>
        </a:spcBef>
        <a:spcAft>
          <a:spcPct val="0"/>
        </a:spcAft>
        <a:defRPr sz="3200" b="1">
          <a:solidFill>
            <a:srgbClr val="C00000"/>
          </a:solidFill>
          <a:latin typeface="Arial" charset="0"/>
          <a:ea typeface="Tahoma" pitchFamily="34" charset="0"/>
          <a:cs typeface="Arial" charset="0"/>
        </a:defRPr>
      </a:lvl2pPr>
      <a:lvl3pPr algn="r" rtl="0" eaLnBrk="1" fontAlgn="base" hangingPunct="1">
        <a:spcBef>
          <a:spcPct val="0"/>
        </a:spcBef>
        <a:spcAft>
          <a:spcPct val="0"/>
        </a:spcAft>
        <a:defRPr sz="3200" b="1">
          <a:solidFill>
            <a:srgbClr val="C00000"/>
          </a:solidFill>
          <a:latin typeface="Arial" charset="0"/>
          <a:ea typeface="Tahoma" pitchFamily="34" charset="0"/>
          <a:cs typeface="Arial" charset="0"/>
        </a:defRPr>
      </a:lvl3pPr>
      <a:lvl4pPr algn="r" rtl="0" eaLnBrk="1" fontAlgn="base" hangingPunct="1">
        <a:spcBef>
          <a:spcPct val="0"/>
        </a:spcBef>
        <a:spcAft>
          <a:spcPct val="0"/>
        </a:spcAft>
        <a:defRPr sz="3200" b="1">
          <a:solidFill>
            <a:srgbClr val="C00000"/>
          </a:solidFill>
          <a:latin typeface="Arial" charset="0"/>
          <a:ea typeface="Tahoma" pitchFamily="34" charset="0"/>
          <a:cs typeface="Arial" charset="0"/>
        </a:defRPr>
      </a:lvl4pPr>
      <a:lvl5pPr algn="r" rtl="0" eaLnBrk="1" fontAlgn="base" hangingPunct="1">
        <a:spcBef>
          <a:spcPct val="0"/>
        </a:spcBef>
        <a:spcAft>
          <a:spcPct val="0"/>
        </a:spcAft>
        <a:defRPr sz="3200" b="1">
          <a:solidFill>
            <a:srgbClr val="C00000"/>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p:titleStyle>
    <p:bodyStyle>
      <a:lvl1pPr marL="342900" indent="-342900" algn="l" rtl="0" eaLnBrk="1" fontAlgn="base" hangingPunct="1">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Unit 01 </a:t>
            </a:r>
            <a:br>
              <a:rPr lang="en-US" dirty="0" smtClean="0"/>
            </a:br>
            <a:r>
              <a:rPr lang="en-US" dirty="0" smtClean="0"/>
              <a:t>Introduction </a:t>
            </a:r>
            <a:r>
              <a:rPr lang="en-US" dirty="0"/>
              <a:t>to basics of C++</a:t>
            </a:r>
          </a:p>
        </p:txBody>
      </p:sp>
      <p:sp>
        <p:nvSpPr>
          <p:cNvPr id="3" name="Subtitle 2"/>
          <p:cNvSpPr>
            <a:spLocks noGrp="1"/>
          </p:cNvSpPr>
          <p:nvPr>
            <p:ph type="subTitle" idx="1"/>
          </p:nvPr>
        </p:nvSpPr>
        <p:spPr/>
        <p:txBody>
          <a:bodyPr/>
          <a:lstStyle/>
          <a:p>
            <a:r>
              <a:rPr lang="en-US" dirty="0" err="1" smtClean="0"/>
              <a:t>ThanhNT</a:t>
            </a:r>
            <a:r>
              <a:rPr lang="en-US" dirty="0"/>
              <a:t/>
            </a:r>
            <a:br>
              <a:rPr lang="en-US" dirty="0"/>
            </a:br>
            <a:r>
              <a:rPr lang="en-US" dirty="0" smtClean="0"/>
              <a:t>v1.0</a:t>
            </a:r>
          </a:p>
        </p:txBody>
      </p:sp>
    </p:spTree>
    <p:extLst>
      <p:ext uri="{BB962C8B-B14F-4D97-AF65-F5344CB8AC3E}">
        <p14:creationId xmlns:p14="http://schemas.microsoft.com/office/powerpoint/2010/main" val="345592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a:t>
            </a:r>
            <a:r>
              <a:rPr lang="en-US" smtClean="0"/>
              <a:t>Syntax</a:t>
            </a: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00200"/>
            <a:ext cx="5943600" cy="4063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0652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versus C++</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219200"/>
            <a:ext cx="8229600" cy="4906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013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versus C++ (continue)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93042882"/>
              </p:ext>
            </p:extLst>
          </p:nvPr>
        </p:nvGraphicFramePr>
        <p:xfrm>
          <a:off x="457200" y="1219200"/>
          <a:ext cx="8229602" cy="3403600"/>
        </p:xfrm>
        <a:graphic>
          <a:graphicData uri="http://schemas.openxmlformats.org/drawingml/2006/table">
            <a:tbl>
              <a:tblPr firstRow="1" bandRow="1">
                <a:tableStyleId>{5C22544A-7EE6-4342-B048-85BDC9FD1C3A}</a:tableStyleId>
              </a:tblPr>
              <a:tblGrid>
                <a:gridCol w="4114801"/>
                <a:gridCol w="4114801"/>
              </a:tblGrid>
              <a:tr h="370840">
                <a:tc>
                  <a:txBody>
                    <a:bodyPr/>
                    <a:lstStyle/>
                    <a:p>
                      <a:pPr algn="ctr"/>
                      <a:r>
                        <a:rPr lang="en-US" dirty="0" smtClean="0"/>
                        <a:t>C</a:t>
                      </a:r>
                      <a:endParaRPr lang="en-US" dirty="0"/>
                    </a:p>
                  </a:txBody>
                  <a:tcPr marL="100047" marR="100047"/>
                </a:tc>
                <a:tc>
                  <a:txBody>
                    <a:bodyPr/>
                    <a:lstStyle/>
                    <a:p>
                      <a:pPr algn="ctr"/>
                      <a:r>
                        <a:rPr lang="en-US" dirty="0" smtClean="0"/>
                        <a:t>C++</a:t>
                      </a:r>
                      <a:endParaRPr lang="en-US" dirty="0"/>
                    </a:p>
                  </a:txBody>
                  <a:tcPr marL="100047" marR="100047"/>
                </a:tc>
              </a:tr>
              <a:tr h="370840">
                <a:tc>
                  <a:txBody>
                    <a:bodyPr/>
                    <a:lstStyle/>
                    <a:p>
                      <a:r>
                        <a:rPr lang="en-US" dirty="0" smtClean="0"/>
                        <a:t>C is a subset of C++</a:t>
                      </a:r>
                      <a:endParaRPr lang="en-US" dirty="0"/>
                    </a:p>
                  </a:txBody>
                  <a:tcPr marL="100047" marR="100047"/>
                </a:tc>
                <a:tc>
                  <a:txBody>
                    <a:bodyPr/>
                    <a:lstStyle/>
                    <a:p>
                      <a:r>
                        <a:rPr lang="en-US" dirty="0" smtClean="0"/>
                        <a:t>C++ is a superset of C</a:t>
                      </a:r>
                      <a:endParaRPr lang="en-US" dirty="0"/>
                    </a:p>
                  </a:txBody>
                  <a:tcPr marL="100047" marR="100047"/>
                </a:tc>
              </a:tr>
              <a:tr h="370840">
                <a:tc>
                  <a:txBody>
                    <a:bodyPr/>
                    <a:lstStyle/>
                    <a:p>
                      <a:r>
                        <a:rPr lang="en-US" dirty="0" smtClean="0"/>
                        <a:t>Procedural programming paradigm</a:t>
                      </a:r>
                      <a:endParaRPr lang="en-US" dirty="0"/>
                    </a:p>
                  </a:txBody>
                  <a:tcPr marL="100047" marR="100047"/>
                </a:tc>
                <a:tc>
                  <a:txBody>
                    <a:bodyPr/>
                    <a:lstStyle/>
                    <a:p>
                      <a:r>
                        <a:rPr lang="en-US" dirty="0" smtClean="0"/>
                        <a:t>Both procedural and object oriented programming paradigms</a:t>
                      </a:r>
                      <a:endParaRPr lang="en-US" dirty="0"/>
                    </a:p>
                  </a:txBody>
                  <a:tcPr marL="100047" marR="100047"/>
                </a:tc>
              </a:tr>
              <a:tr h="370840">
                <a:tc>
                  <a:txBody>
                    <a:bodyPr/>
                    <a:lstStyle/>
                    <a:p>
                      <a:r>
                        <a:rPr lang="en-US" dirty="0" smtClean="0"/>
                        <a:t>Function driven language</a:t>
                      </a:r>
                      <a:endParaRPr lang="en-US" dirty="0"/>
                    </a:p>
                  </a:txBody>
                  <a:tcPr marL="100047" marR="100047"/>
                </a:tc>
                <a:tc>
                  <a:txBody>
                    <a:bodyPr/>
                    <a:lstStyle/>
                    <a:p>
                      <a:r>
                        <a:rPr lang="en-US" dirty="0" smtClean="0"/>
                        <a:t>Object driven language</a:t>
                      </a:r>
                      <a:endParaRPr lang="en-US" dirty="0"/>
                    </a:p>
                  </a:txBody>
                  <a:tcPr marL="100047" marR="100047"/>
                </a:tc>
              </a:tr>
              <a:tr h="370840">
                <a:tc>
                  <a:txBody>
                    <a:bodyPr/>
                    <a:lstStyle/>
                    <a:p>
                      <a:r>
                        <a:rPr lang="en-US" dirty="0" smtClean="0"/>
                        <a:t>No polymorphism, encapsulation, and inheritance</a:t>
                      </a:r>
                      <a:endParaRPr lang="en-US" dirty="0"/>
                    </a:p>
                  </a:txBody>
                  <a:tcPr marL="100047" marR="100047"/>
                </a:tc>
                <a:tc>
                  <a:txBody>
                    <a:bodyPr/>
                    <a:lstStyle/>
                    <a:p>
                      <a:r>
                        <a:rPr lang="en-US" dirty="0" smtClean="0"/>
                        <a:t>Of</a:t>
                      </a:r>
                      <a:r>
                        <a:rPr lang="en-US" baseline="0" dirty="0" smtClean="0"/>
                        <a:t> course, yes</a:t>
                      </a:r>
                      <a:endParaRPr lang="en-US" dirty="0"/>
                    </a:p>
                  </a:txBody>
                  <a:tcPr marL="100047" marR="100047"/>
                </a:tc>
              </a:tr>
              <a:tr h="370840">
                <a:tc>
                  <a:txBody>
                    <a:bodyPr/>
                    <a:lstStyle/>
                    <a:p>
                      <a:r>
                        <a:rPr lang="en-US" dirty="0" smtClean="0"/>
                        <a:t>Data and functions are separate and free entities</a:t>
                      </a:r>
                      <a:endParaRPr lang="en-US" dirty="0"/>
                    </a:p>
                  </a:txBody>
                  <a:tcPr marL="100047" marR="100047"/>
                </a:tc>
                <a:tc>
                  <a:txBody>
                    <a:bodyPr/>
                    <a:lstStyle/>
                    <a:p>
                      <a:r>
                        <a:rPr lang="en-US" dirty="0" smtClean="0"/>
                        <a:t>Data and functions are encapsulated together in form of an object</a:t>
                      </a:r>
                      <a:endParaRPr lang="en-US" dirty="0"/>
                    </a:p>
                  </a:txBody>
                  <a:tcPr marL="100047" marR="100047"/>
                </a:tc>
              </a:tr>
              <a:tr h="370840">
                <a:tc>
                  <a:txBody>
                    <a:bodyPr/>
                    <a:lstStyle/>
                    <a:p>
                      <a:r>
                        <a:rPr lang="en-US" dirty="0" smtClean="0"/>
                        <a:t>No</a:t>
                      </a:r>
                      <a:r>
                        <a:rPr lang="en-US" baseline="0" dirty="0" smtClean="0"/>
                        <a:t> </a:t>
                      </a:r>
                      <a:r>
                        <a:rPr lang="en-US" dirty="0" smtClean="0"/>
                        <a:t>information hiding</a:t>
                      </a:r>
                      <a:endParaRPr lang="en-US" dirty="0"/>
                    </a:p>
                  </a:txBody>
                  <a:tcPr marL="100047" marR="10004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Of</a:t>
                      </a:r>
                      <a:r>
                        <a:rPr lang="en-US" baseline="0" dirty="0" smtClean="0"/>
                        <a:t> course, yes</a:t>
                      </a:r>
                      <a:endParaRPr lang="en-US" dirty="0" smtClean="0"/>
                    </a:p>
                  </a:txBody>
                  <a:tcPr marL="100047" marR="100047"/>
                </a:tc>
              </a:tr>
            </a:tbl>
          </a:graphicData>
        </a:graphic>
      </p:graphicFrame>
    </p:spTree>
    <p:extLst>
      <p:ext uri="{BB962C8B-B14F-4D97-AF65-F5344CB8AC3E}">
        <p14:creationId xmlns:p14="http://schemas.microsoft.com/office/powerpoint/2010/main" val="204205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versus C++ (continue)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8078927"/>
              </p:ext>
            </p:extLst>
          </p:nvPr>
        </p:nvGraphicFramePr>
        <p:xfrm>
          <a:off x="457200" y="1219200"/>
          <a:ext cx="8229602" cy="3235960"/>
        </p:xfrm>
        <a:graphic>
          <a:graphicData uri="http://schemas.openxmlformats.org/drawingml/2006/table">
            <a:tbl>
              <a:tblPr firstRow="1" bandRow="1">
                <a:tableStyleId>{5C22544A-7EE6-4342-B048-85BDC9FD1C3A}</a:tableStyleId>
              </a:tblPr>
              <a:tblGrid>
                <a:gridCol w="4114801"/>
                <a:gridCol w="4114801"/>
              </a:tblGrid>
              <a:tr h="370840">
                <a:tc>
                  <a:txBody>
                    <a:bodyPr/>
                    <a:lstStyle/>
                    <a:p>
                      <a:pPr algn="ctr"/>
                      <a:r>
                        <a:rPr lang="en-US" dirty="0" smtClean="0"/>
                        <a:t>C</a:t>
                      </a:r>
                      <a:endParaRPr lang="en-US" dirty="0"/>
                    </a:p>
                  </a:txBody>
                  <a:tcPr marL="100047" marR="100047"/>
                </a:tc>
                <a:tc>
                  <a:txBody>
                    <a:bodyPr/>
                    <a:lstStyle/>
                    <a:p>
                      <a:pPr algn="ctr"/>
                      <a:r>
                        <a:rPr lang="en-US" dirty="0" smtClean="0"/>
                        <a:t>C++</a:t>
                      </a:r>
                      <a:endParaRPr lang="en-US" dirty="0"/>
                    </a:p>
                  </a:txBody>
                  <a:tcPr marL="100047" marR="100047"/>
                </a:tc>
              </a:tr>
              <a:tr h="370840">
                <a:tc>
                  <a:txBody>
                    <a:bodyPr/>
                    <a:lstStyle/>
                    <a:p>
                      <a:r>
                        <a:rPr lang="en-US" dirty="0" smtClean="0"/>
                        <a:t>No function and operator overloading</a:t>
                      </a:r>
                      <a:endParaRPr lang="en-US" dirty="0"/>
                    </a:p>
                  </a:txBody>
                  <a:tcPr marL="100047" marR="100047"/>
                </a:tc>
                <a:tc>
                  <a:txBody>
                    <a:bodyPr/>
                    <a:lstStyle/>
                    <a:p>
                      <a:r>
                        <a:rPr lang="en-US" dirty="0" smtClean="0"/>
                        <a:t>Of course, yes</a:t>
                      </a:r>
                      <a:endParaRPr lang="en-US" dirty="0"/>
                    </a:p>
                  </a:txBody>
                  <a:tcPr marL="100047" marR="100047"/>
                </a:tc>
              </a:tr>
              <a:tr h="370840">
                <a:tc>
                  <a:txBody>
                    <a:bodyPr/>
                    <a:lstStyle/>
                    <a:p>
                      <a:r>
                        <a:rPr lang="en-US" dirty="0" smtClean="0"/>
                        <a:t>Not allow functions to be defined inside structures</a:t>
                      </a:r>
                      <a:endParaRPr lang="en-US" dirty="0"/>
                    </a:p>
                  </a:txBody>
                  <a:tcPr marL="100047" marR="100047"/>
                </a:tc>
                <a:tc>
                  <a:txBody>
                    <a:bodyPr/>
                    <a:lstStyle/>
                    <a:p>
                      <a:r>
                        <a:rPr lang="en-US" dirty="0" smtClean="0"/>
                        <a:t>Of</a:t>
                      </a:r>
                      <a:r>
                        <a:rPr lang="en-US" baseline="0" dirty="0" smtClean="0"/>
                        <a:t> course, yes</a:t>
                      </a:r>
                      <a:endParaRPr lang="en-US" dirty="0"/>
                    </a:p>
                  </a:txBody>
                  <a:tcPr marL="100047" marR="100047"/>
                </a:tc>
              </a:tr>
              <a:tr h="370840">
                <a:tc>
                  <a:txBody>
                    <a:bodyPr/>
                    <a:lstStyle/>
                    <a:p>
                      <a:r>
                        <a:rPr lang="en-US" dirty="0" smtClean="0"/>
                        <a:t>No namespace</a:t>
                      </a:r>
                      <a:endParaRPr lang="en-US" dirty="0"/>
                    </a:p>
                  </a:txBody>
                  <a:tcPr marL="100047" marR="100047"/>
                </a:tc>
                <a:tc>
                  <a:txBody>
                    <a:bodyPr/>
                    <a:lstStyle/>
                    <a:p>
                      <a:r>
                        <a:rPr lang="en-US" dirty="0" smtClean="0"/>
                        <a:t>Of</a:t>
                      </a:r>
                      <a:r>
                        <a:rPr lang="en-US" baseline="0" dirty="0" smtClean="0"/>
                        <a:t> course, yes</a:t>
                      </a:r>
                      <a:endParaRPr lang="en-US" dirty="0"/>
                    </a:p>
                  </a:txBody>
                  <a:tcPr marL="100047" marR="100047"/>
                </a:tc>
              </a:tr>
              <a:tr h="370840">
                <a:tc>
                  <a:txBody>
                    <a:bodyPr/>
                    <a:lstStyle/>
                    <a:p>
                      <a:r>
                        <a:rPr lang="en-US" dirty="0" smtClean="0"/>
                        <a:t>No</a:t>
                      </a:r>
                      <a:r>
                        <a:rPr lang="en-US" baseline="0" dirty="0" smtClean="0"/>
                        <a:t> </a:t>
                      </a:r>
                      <a:r>
                        <a:rPr lang="en-US" dirty="0" smtClean="0"/>
                        <a:t>reference</a:t>
                      </a:r>
                      <a:r>
                        <a:rPr lang="en-US" baseline="0" dirty="0" smtClean="0"/>
                        <a:t> variable</a:t>
                      </a:r>
                      <a:endParaRPr lang="en-US" dirty="0"/>
                    </a:p>
                  </a:txBody>
                  <a:tcPr marL="100047" marR="10004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Of</a:t>
                      </a:r>
                      <a:r>
                        <a:rPr lang="en-US" baseline="0" dirty="0" smtClean="0"/>
                        <a:t> course, yes</a:t>
                      </a:r>
                      <a:endParaRPr lang="en-US" dirty="0" smtClean="0"/>
                    </a:p>
                  </a:txBody>
                  <a:tcPr marL="100047" marR="100047"/>
                </a:tc>
              </a:tr>
              <a:tr h="370840">
                <a:tc>
                  <a:txBody>
                    <a:bodyPr/>
                    <a:lstStyle/>
                    <a:p>
                      <a:r>
                        <a:rPr lang="en-US" dirty="0" smtClean="0"/>
                        <a:t>No</a:t>
                      </a:r>
                      <a:r>
                        <a:rPr lang="en-US" baseline="0" dirty="0" smtClean="0"/>
                        <a:t> virtual and friend functions</a:t>
                      </a:r>
                      <a:endParaRPr lang="en-US" dirty="0"/>
                    </a:p>
                  </a:txBody>
                  <a:tcPr marL="100047" marR="10004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Of</a:t>
                      </a:r>
                      <a:r>
                        <a:rPr lang="en-US" baseline="0" dirty="0" smtClean="0"/>
                        <a:t> course, yes</a:t>
                      </a:r>
                      <a:endParaRPr lang="en-US" dirty="0" smtClean="0"/>
                    </a:p>
                  </a:txBody>
                  <a:tcPr marL="100047" marR="100047"/>
                </a:tc>
              </a:tr>
              <a:tr h="370840">
                <a:tc>
                  <a:txBody>
                    <a:bodyPr/>
                    <a:lstStyle/>
                    <a:p>
                      <a:r>
                        <a:rPr lang="en-US" dirty="0" smtClean="0"/>
                        <a:t>‘</a:t>
                      </a:r>
                      <a:r>
                        <a:rPr lang="en-US" dirty="0" err="1" smtClean="0"/>
                        <a:t>malloc</a:t>
                      </a:r>
                      <a:r>
                        <a:rPr lang="en-US" dirty="0" smtClean="0"/>
                        <a:t>’ and</a:t>
                      </a:r>
                      <a:r>
                        <a:rPr lang="en-US" baseline="0" dirty="0" smtClean="0"/>
                        <a:t> ‘</a:t>
                      </a:r>
                      <a:r>
                        <a:rPr lang="en-US" dirty="0" smtClean="0"/>
                        <a:t>free’</a:t>
                      </a:r>
                      <a:endParaRPr lang="en-US" dirty="0"/>
                    </a:p>
                  </a:txBody>
                  <a:tcPr marL="100047" marR="10004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‘new’ and ‘delete’</a:t>
                      </a:r>
                    </a:p>
                  </a:txBody>
                  <a:tcPr marL="100047" marR="100047"/>
                </a:tc>
              </a:tr>
              <a:tr h="370840">
                <a:tc>
                  <a:txBody>
                    <a:bodyPr/>
                    <a:lstStyle/>
                    <a:p>
                      <a:r>
                        <a:rPr lang="en-US" dirty="0" smtClean="0"/>
                        <a:t>No direct support for error handling</a:t>
                      </a:r>
                      <a:endParaRPr lang="en-US" dirty="0"/>
                    </a:p>
                  </a:txBody>
                  <a:tcPr marL="100047" marR="10004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Of</a:t>
                      </a:r>
                      <a:r>
                        <a:rPr lang="en-US" baseline="0" dirty="0" smtClean="0"/>
                        <a:t> course, yes</a:t>
                      </a:r>
                      <a:endParaRPr lang="en-US" dirty="0" smtClean="0"/>
                    </a:p>
                  </a:txBody>
                  <a:tcPr marL="100047" marR="100047"/>
                </a:tc>
              </a:tr>
            </a:tbl>
          </a:graphicData>
        </a:graphic>
      </p:graphicFrame>
    </p:spTree>
    <p:extLst>
      <p:ext uri="{BB962C8B-B14F-4D97-AF65-F5344CB8AC3E}">
        <p14:creationId xmlns:p14="http://schemas.microsoft.com/office/powerpoint/2010/main" val="312896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Input and output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smtClean="0"/>
              <a:t>Why?</a:t>
            </a:r>
          </a:p>
          <a:p>
            <a:pPr lvl="1">
              <a:buFont typeface="Arial" panose="020B0604020202020204" pitchFamily="34" charset="0"/>
              <a:buChar char="•"/>
            </a:pPr>
            <a:r>
              <a:rPr lang="en-US" sz="2000" dirty="0" smtClean="0"/>
              <a:t>Only has to learn how to </a:t>
            </a:r>
            <a:r>
              <a:rPr lang="en-US" sz="2000" dirty="0"/>
              <a:t>interact with the streams </a:t>
            </a:r>
            <a:r>
              <a:rPr lang="en-US" sz="2000" dirty="0" smtClean="0"/>
              <a:t>with many </a:t>
            </a:r>
            <a:r>
              <a:rPr lang="en-US" sz="2000" dirty="0"/>
              <a:t>different kinds of </a:t>
            </a:r>
            <a:r>
              <a:rPr lang="en-US" sz="2000" dirty="0" smtClean="0"/>
              <a:t>devices</a:t>
            </a:r>
          </a:p>
          <a:p>
            <a:pPr lvl="1">
              <a:buFont typeface="Arial" panose="020B0604020202020204" pitchFamily="34" charset="0"/>
              <a:buChar char="•"/>
            </a:pPr>
            <a:r>
              <a:rPr lang="en-US" sz="2000" dirty="0" smtClean="0"/>
              <a:t>Left the </a:t>
            </a:r>
            <a:r>
              <a:rPr lang="en-US" sz="2000" dirty="0"/>
              <a:t>details to the environment or operating system</a:t>
            </a:r>
            <a:endParaRPr lang="en-US" sz="2000" dirty="0" smtClean="0"/>
          </a:p>
          <a:p>
            <a:pPr>
              <a:buFont typeface="Wingdings" panose="05000000000000000000" pitchFamily="2" charset="2"/>
              <a:buChar char="Ø"/>
            </a:pPr>
            <a:r>
              <a:rPr lang="en-US" sz="2400" dirty="0" smtClean="0"/>
              <a:t>How?</a:t>
            </a:r>
          </a:p>
          <a:p>
            <a:pPr lvl="1">
              <a:buFont typeface="Arial" panose="020B0604020202020204" pitchFamily="34" charset="0"/>
              <a:buChar char="•"/>
            </a:pPr>
            <a:r>
              <a:rPr lang="en-US" sz="2000" dirty="0"/>
              <a:t>C++ </a:t>
            </a:r>
            <a:r>
              <a:rPr lang="en-US" sz="2000" dirty="0" smtClean="0"/>
              <a:t>language provides input </a:t>
            </a:r>
            <a:r>
              <a:rPr lang="en-US" sz="2000" dirty="0"/>
              <a:t>and output functionality </a:t>
            </a:r>
            <a:r>
              <a:rPr lang="en-US" sz="2000" dirty="0" smtClean="0"/>
              <a:t>through </a:t>
            </a:r>
            <a:r>
              <a:rPr lang="en-US" sz="2000" dirty="0"/>
              <a:t>the C++ standard library </a:t>
            </a:r>
            <a:endParaRPr lang="en-US" sz="2000" dirty="0" smtClean="0"/>
          </a:p>
          <a:p>
            <a:pPr>
              <a:buFont typeface="Wingdings" panose="05000000000000000000" pitchFamily="2" charset="2"/>
              <a:buChar char="Ø"/>
            </a:pPr>
            <a:r>
              <a:rPr lang="en-US" sz="2400" dirty="0" smtClean="0"/>
              <a:t>What?</a:t>
            </a:r>
            <a:endParaRPr lang="en-US"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2" y="4267203"/>
            <a:ext cx="3540937" cy="2203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296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fade">
                                      <p:cBhvr>
                                        <p:cTn id="3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smtClean="0"/>
              <a:t>Why?</a:t>
            </a:r>
          </a:p>
          <a:p>
            <a:pPr lvl="1">
              <a:buFont typeface="Arial" panose="020B0604020202020204" pitchFamily="34" charset="0"/>
              <a:buChar char="•"/>
            </a:pPr>
            <a:r>
              <a:rPr lang="en-US" sz="2000" dirty="0"/>
              <a:t>P</a:t>
            </a:r>
            <a:r>
              <a:rPr lang="en-US" sz="2000" dirty="0" smtClean="0"/>
              <a:t>ointer is typically </a:t>
            </a:r>
            <a:r>
              <a:rPr lang="en-US" sz="2000" dirty="0"/>
              <a:t>seen as one of the most </a:t>
            </a:r>
            <a:r>
              <a:rPr lang="en-US" sz="2000" dirty="0" smtClean="0"/>
              <a:t>important parts </a:t>
            </a:r>
            <a:r>
              <a:rPr lang="en-US" sz="2000" dirty="0"/>
              <a:t>of </a:t>
            </a:r>
            <a:r>
              <a:rPr lang="en-US" sz="2000" dirty="0" smtClean="0"/>
              <a:t>C/C++</a:t>
            </a:r>
          </a:p>
          <a:p>
            <a:pPr>
              <a:buFont typeface="Wingdings" panose="05000000000000000000" pitchFamily="2" charset="2"/>
              <a:buChar char="Ø"/>
            </a:pPr>
            <a:r>
              <a:rPr lang="en-US" sz="2400" dirty="0" smtClean="0"/>
              <a:t>How?</a:t>
            </a:r>
          </a:p>
          <a:p>
            <a:pPr lvl="1">
              <a:buFont typeface="Arial" panose="020B0604020202020204" pitchFamily="34" charset="0"/>
              <a:buChar char="•"/>
            </a:pPr>
            <a:r>
              <a:rPr lang="en-US" sz="2000" dirty="0" smtClean="0"/>
              <a:t>Using operator ‘new’ and ‘delete’ to dynamically allocate single variables</a:t>
            </a:r>
          </a:p>
          <a:p>
            <a:pPr>
              <a:buFont typeface="Wingdings" panose="05000000000000000000" pitchFamily="2" charset="2"/>
              <a:buChar char="Ø"/>
            </a:pPr>
            <a:r>
              <a:rPr lang="en-US" sz="2400" dirty="0" smtClean="0"/>
              <a:t>What?</a:t>
            </a:r>
            <a:endParaRPr lang="en-US" sz="24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606799"/>
            <a:ext cx="6617970" cy="280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399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098"/>
                                        </p:tgtEl>
                                        <p:attrNameLst>
                                          <p:attrName>style.visibility</p:attrName>
                                        </p:attrNameLst>
                                      </p:cBhvr>
                                      <p:to>
                                        <p:strVal val="visible"/>
                                      </p:to>
                                    </p:set>
                                    <p:animEffect transition="in" filter="fade">
                                      <p:cBhvr>
                                        <p:cTn id="28"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smtClean="0"/>
              <a:t>Why?</a:t>
            </a:r>
          </a:p>
          <a:p>
            <a:pPr lvl="1">
              <a:buFont typeface="Arial" panose="020B0604020202020204" pitchFamily="34" charset="0"/>
              <a:buChar char="•"/>
            </a:pPr>
            <a:r>
              <a:rPr lang="en-US" sz="2000" dirty="0" smtClean="0"/>
              <a:t>This is C++, not C</a:t>
            </a:r>
          </a:p>
          <a:p>
            <a:pPr lvl="1">
              <a:buFont typeface="Arial" panose="020B0604020202020204" pitchFamily="34" charset="0"/>
              <a:buChar char="•"/>
            </a:pPr>
            <a:r>
              <a:rPr lang="en-US" sz="2000" dirty="0"/>
              <a:t>String of C++ is easier, safer, and more flexible</a:t>
            </a:r>
            <a:endParaRPr lang="en-US" dirty="0" smtClean="0"/>
          </a:p>
          <a:p>
            <a:pPr>
              <a:buFont typeface="Wingdings" panose="05000000000000000000" pitchFamily="2" charset="2"/>
              <a:buChar char="Ø"/>
            </a:pPr>
            <a:r>
              <a:rPr lang="en-US" sz="2400" dirty="0" smtClean="0"/>
              <a:t>How?</a:t>
            </a:r>
          </a:p>
          <a:p>
            <a:pPr lvl="1">
              <a:buFont typeface="Arial" panose="020B0604020202020204" pitchFamily="34" charset="0"/>
              <a:buChar char="•"/>
            </a:pPr>
            <a:r>
              <a:rPr lang="en-US" sz="2000" dirty="0"/>
              <a:t>C++ includes a built-in string data </a:t>
            </a:r>
            <a:r>
              <a:rPr lang="en-US" sz="2000" dirty="0" smtClean="0"/>
              <a:t>type as </a:t>
            </a:r>
            <a:r>
              <a:rPr lang="en-US" sz="2000" dirty="0"/>
              <a:t>part of the standard library</a:t>
            </a:r>
            <a:endParaRPr lang="en-US" sz="2000" dirty="0" smtClean="0"/>
          </a:p>
          <a:p>
            <a:pPr>
              <a:buFont typeface="Wingdings" panose="05000000000000000000" pitchFamily="2" charset="2"/>
              <a:buChar char="Ø"/>
            </a:pPr>
            <a:r>
              <a:rPr lang="en-US" sz="2400" dirty="0" smtClean="0"/>
              <a:t>What?</a:t>
            </a:r>
          </a:p>
          <a:p>
            <a:pPr>
              <a:buFont typeface="Wingdings" panose="05000000000000000000" pitchFamily="2" charset="2"/>
              <a:buChar char="Ø"/>
            </a:pPr>
            <a:endParaRPr lang="en-US" sz="24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657598"/>
            <a:ext cx="4320265" cy="2743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612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075"/>
                                        </p:tgtEl>
                                        <p:attrNameLst>
                                          <p:attrName>style.visibility</p:attrName>
                                        </p:attrNameLst>
                                      </p:cBhvr>
                                      <p:to>
                                        <p:strVal val="visible"/>
                                      </p:to>
                                    </p:set>
                                    <p:animEffect transition="in" filter="fade">
                                      <p:cBhvr>
                                        <p:cTn id="31"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(continue)</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63683"/>
            <a:ext cx="7239000" cy="5135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96699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(continue)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8291778"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20710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variable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Why?</a:t>
            </a:r>
          </a:p>
          <a:p>
            <a:pPr lvl="1">
              <a:buFont typeface="Arial" panose="020B0604020202020204" pitchFamily="34" charset="0"/>
              <a:buChar char="•"/>
            </a:pPr>
            <a:r>
              <a:rPr lang="en-US" sz="2000" dirty="0" smtClean="0"/>
              <a:t>Sometimes you don’t want to use pointer</a:t>
            </a:r>
          </a:p>
          <a:p>
            <a:pPr>
              <a:buFont typeface="Wingdings" panose="05000000000000000000" pitchFamily="2" charset="2"/>
              <a:buChar char="Ø"/>
            </a:pPr>
            <a:r>
              <a:rPr lang="en-US" sz="2400" dirty="0" smtClean="0"/>
              <a:t>How?</a:t>
            </a:r>
          </a:p>
          <a:p>
            <a:pPr lvl="1">
              <a:buFont typeface="Arial" panose="020B0604020202020204" pitchFamily="34" charset="0"/>
              <a:buChar char="•"/>
            </a:pPr>
            <a:r>
              <a:rPr lang="en-US" sz="2000" dirty="0" smtClean="0"/>
              <a:t>C++ creates an alias to an initialized variable</a:t>
            </a:r>
          </a:p>
          <a:p>
            <a:pPr lvl="1">
              <a:buFont typeface="Arial" panose="020B0604020202020204" pitchFamily="34" charset="0"/>
              <a:buChar char="•"/>
            </a:pPr>
            <a:r>
              <a:rPr lang="en-US" sz="2000" dirty="0" smtClean="0"/>
              <a:t>Similar but still different to pointer</a:t>
            </a:r>
          </a:p>
          <a:p>
            <a:pPr lvl="2"/>
            <a:r>
              <a:rPr lang="en-US" sz="1800" dirty="0" smtClean="0"/>
              <a:t>No NULL references</a:t>
            </a:r>
          </a:p>
          <a:p>
            <a:pPr lvl="2"/>
            <a:r>
              <a:rPr lang="en-US" sz="1800" dirty="0" smtClean="0"/>
              <a:t>Can’t refer </a:t>
            </a:r>
            <a:r>
              <a:rPr lang="en-US" sz="1800" dirty="0"/>
              <a:t>to another </a:t>
            </a:r>
            <a:r>
              <a:rPr lang="en-US" sz="1800" dirty="0" smtClean="0"/>
              <a:t>object</a:t>
            </a:r>
          </a:p>
          <a:p>
            <a:pPr lvl="2"/>
            <a:r>
              <a:rPr lang="en-US" sz="1800" dirty="0" smtClean="0"/>
              <a:t>Must </a:t>
            </a:r>
            <a:r>
              <a:rPr lang="en-US" sz="1800" dirty="0"/>
              <a:t>be initialized when it is </a:t>
            </a:r>
            <a:r>
              <a:rPr lang="en-US" sz="1800" dirty="0" smtClean="0"/>
              <a:t>created</a:t>
            </a:r>
          </a:p>
          <a:p>
            <a:pPr>
              <a:buFont typeface="Wingdings" panose="05000000000000000000" pitchFamily="2" charset="2"/>
              <a:buChar char="Ø"/>
            </a:pPr>
            <a:r>
              <a:rPr lang="en-US" sz="2400" dirty="0" smtClean="0"/>
              <a:t>What?</a:t>
            </a:r>
            <a:endParaRPr lang="en-US" sz="240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9" y="4648200"/>
            <a:ext cx="3418609"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734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123"/>
                                        </p:tgtEl>
                                        <p:attrNameLst>
                                          <p:attrName>style.visibility</p:attrName>
                                        </p:attrNameLst>
                                      </p:cBhvr>
                                      <p:to>
                                        <p:strVal val="visible"/>
                                      </p:to>
                                    </p:set>
                                    <p:animEffect transition="in" filter="fade">
                                      <p:cBhvr>
                                        <p:cTn id="40"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Share basics of C++</a:t>
            </a:r>
          </a:p>
          <a:p>
            <a:pPr>
              <a:buFont typeface="Wingdings" panose="05000000000000000000" pitchFamily="2" charset="2"/>
              <a:buChar char="ü"/>
            </a:pPr>
            <a:r>
              <a:rPr lang="en-US" dirty="0" smtClean="0"/>
              <a:t>Understand differences between C and C++</a:t>
            </a:r>
          </a:p>
          <a:p>
            <a:pPr>
              <a:buFont typeface="Wingdings" panose="05000000000000000000" pitchFamily="2" charset="2"/>
              <a:buChar char="ü"/>
            </a:pPr>
            <a:r>
              <a:rPr lang="en-US" dirty="0" smtClean="0"/>
              <a:t>Run some lines of C++ code</a:t>
            </a:r>
          </a:p>
        </p:txBody>
      </p:sp>
    </p:spTree>
    <p:extLst>
      <p:ext uri="{BB962C8B-B14F-4D97-AF65-F5344CB8AC3E}">
        <p14:creationId xmlns:p14="http://schemas.microsoft.com/office/powerpoint/2010/main" val="176213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smtClean="0"/>
              <a:t>Why?</a:t>
            </a:r>
          </a:p>
          <a:p>
            <a:pPr lvl="1">
              <a:buFont typeface="Arial" panose="020B0604020202020204" pitchFamily="34" charset="0"/>
              <a:buChar char="•"/>
            </a:pPr>
            <a:r>
              <a:rPr lang="en-US" sz="2000" dirty="0" smtClean="0"/>
              <a:t>Resolve the conflict that two </a:t>
            </a:r>
            <a:r>
              <a:rPr lang="en-US" sz="2000" dirty="0"/>
              <a:t>identifiers </a:t>
            </a:r>
            <a:r>
              <a:rPr lang="en-US" sz="2000" dirty="0" smtClean="0"/>
              <a:t>with </a:t>
            </a:r>
            <a:r>
              <a:rPr lang="en-US" sz="2000" dirty="0"/>
              <a:t>the same name </a:t>
            </a:r>
            <a:r>
              <a:rPr lang="en-US" sz="2000" dirty="0" smtClean="0"/>
              <a:t>into </a:t>
            </a:r>
            <a:r>
              <a:rPr lang="en-US" sz="2000" dirty="0"/>
              <a:t>the same scope</a:t>
            </a:r>
            <a:endParaRPr lang="en-US" sz="2000" dirty="0" smtClean="0"/>
          </a:p>
          <a:p>
            <a:pPr>
              <a:buFont typeface="Wingdings" panose="05000000000000000000" pitchFamily="2" charset="2"/>
              <a:buChar char="Ø"/>
            </a:pPr>
            <a:r>
              <a:rPr lang="en-US" sz="2400" dirty="0" smtClean="0"/>
              <a:t>How?</a:t>
            </a:r>
          </a:p>
          <a:p>
            <a:pPr lvl="1">
              <a:buFont typeface="Arial" panose="020B0604020202020204" pitchFamily="34" charset="0"/>
              <a:buChar char="•"/>
            </a:pPr>
            <a:r>
              <a:rPr lang="en-US" sz="2000" dirty="0" smtClean="0"/>
              <a:t>Define an </a:t>
            </a:r>
            <a:r>
              <a:rPr lang="en-US" sz="2000" dirty="0"/>
              <a:t>area of code in which all identifiers are guaranteed to be unique</a:t>
            </a:r>
            <a:endParaRPr lang="en-US" sz="2000" dirty="0" smtClean="0"/>
          </a:p>
          <a:p>
            <a:pPr>
              <a:buFont typeface="Wingdings" panose="05000000000000000000" pitchFamily="2" charset="2"/>
              <a:buChar char="Ø"/>
            </a:pPr>
            <a:r>
              <a:rPr lang="en-US" sz="2400" dirty="0" smtClean="0"/>
              <a:t>What?</a:t>
            </a:r>
          </a:p>
          <a:p>
            <a:endParaRPr lang="en-US" dirty="0" smtClean="0"/>
          </a:p>
          <a:p>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886200"/>
            <a:ext cx="29988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487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052"/>
                                        </p:tgtEl>
                                        <p:attrNameLst>
                                          <p:attrName>style.visibility</p:attrName>
                                        </p:attrNameLst>
                                      </p:cBhvr>
                                      <p:to>
                                        <p:strVal val="visible"/>
                                      </p:to>
                                    </p:set>
                                    <p:animEffect transition="in" filter="fade">
                                      <p:cBhvr>
                                        <p:cTn id="28"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errors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smtClean="0"/>
              <a:t>Why?</a:t>
            </a:r>
          </a:p>
          <a:p>
            <a:pPr lvl="1">
              <a:buFont typeface="Arial" panose="020B0604020202020204" pitchFamily="34" charset="0"/>
              <a:buChar char="•"/>
            </a:pPr>
            <a:r>
              <a:rPr lang="en-US" sz="2000" dirty="0"/>
              <a:t>When writing </a:t>
            </a:r>
            <a:r>
              <a:rPr lang="en-US" sz="2000" dirty="0" smtClean="0"/>
              <a:t>programs, there are always different </a:t>
            </a:r>
            <a:r>
              <a:rPr lang="en-US" sz="2000" dirty="0"/>
              <a:t>kinds of </a:t>
            </a:r>
            <a:r>
              <a:rPr lang="en-US" sz="2000" dirty="0" smtClean="0"/>
              <a:t>errors</a:t>
            </a:r>
          </a:p>
          <a:p>
            <a:pPr lvl="1">
              <a:buFont typeface="Arial" panose="020B0604020202020204" pitchFamily="34" charset="0"/>
              <a:buChar char="•"/>
            </a:pPr>
            <a:r>
              <a:rPr lang="en-US" sz="2000" dirty="0" smtClean="0"/>
              <a:t>Errors should be commonly </a:t>
            </a:r>
            <a:r>
              <a:rPr lang="en-US" sz="2000" dirty="0"/>
              <a:t>handled</a:t>
            </a:r>
            <a:endParaRPr lang="en-US" sz="2000" dirty="0" smtClean="0"/>
          </a:p>
          <a:p>
            <a:pPr>
              <a:buFont typeface="Wingdings" panose="05000000000000000000" pitchFamily="2" charset="2"/>
              <a:buChar char="Ø"/>
            </a:pPr>
            <a:r>
              <a:rPr lang="en-US" sz="2400" dirty="0" smtClean="0"/>
              <a:t>How?</a:t>
            </a:r>
          </a:p>
          <a:p>
            <a:pPr lvl="1">
              <a:buFont typeface="Arial" panose="020B0604020202020204" pitchFamily="34" charset="0"/>
              <a:buChar char="•"/>
            </a:pPr>
            <a:r>
              <a:rPr lang="en-US" sz="2000" dirty="0" smtClean="0"/>
              <a:t>Identify areas where assumptions may be violated</a:t>
            </a:r>
          </a:p>
          <a:p>
            <a:pPr lvl="1">
              <a:buFont typeface="Arial" panose="020B0604020202020204" pitchFamily="34" charset="0"/>
              <a:buChar char="•"/>
            </a:pPr>
            <a:r>
              <a:rPr lang="en-US" sz="2000" dirty="0" smtClean="0"/>
              <a:t>Write code that detects and handles any violation of those assumptions</a:t>
            </a:r>
          </a:p>
          <a:p>
            <a:pPr>
              <a:buFont typeface="Wingdings" panose="05000000000000000000" pitchFamily="2" charset="2"/>
              <a:buChar char="Ø"/>
            </a:pPr>
            <a:r>
              <a:rPr lang="en-US" sz="2400" dirty="0" smtClean="0"/>
              <a:t>What?</a:t>
            </a:r>
          </a:p>
          <a:p>
            <a:pPr lvl="1">
              <a:buFont typeface="Arial" panose="020B0604020202020204" pitchFamily="34" charset="0"/>
              <a:buChar char="•"/>
            </a:pPr>
            <a:r>
              <a:rPr lang="en-US" sz="2000" dirty="0"/>
              <a:t>Detecting assumption </a:t>
            </a:r>
            <a:r>
              <a:rPr lang="en-US" sz="2000" dirty="0" smtClean="0"/>
              <a:t>errors</a:t>
            </a:r>
          </a:p>
          <a:p>
            <a:pPr lvl="1">
              <a:buFont typeface="Arial" panose="020B0604020202020204" pitchFamily="34" charset="0"/>
              <a:buChar char="•"/>
            </a:pPr>
            <a:r>
              <a:rPr lang="en-US" sz="2000" dirty="0"/>
              <a:t>Handling assumption </a:t>
            </a:r>
            <a:r>
              <a:rPr lang="en-US" sz="2000" dirty="0" smtClean="0"/>
              <a:t>errors</a:t>
            </a:r>
          </a:p>
          <a:p>
            <a:pPr lvl="1">
              <a:buFont typeface="Arial" panose="020B0604020202020204" pitchFamily="34" charset="0"/>
              <a:buChar char="•"/>
            </a:pPr>
            <a:r>
              <a:rPr lang="en-US" sz="2000" dirty="0" smtClean="0"/>
              <a:t>Assert and NDEBUG</a:t>
            </a:r>
          </a:p>
          <a:p>
            <a:pPr lvl="1">
              <a:buFont typeface="Arial" panose="020B0604020202020204" pitchFamily="34" charset="0"/>
              <a:buChar char="•"/>
            </a:pPr>
            <a:r>
              <a:rPr lang="en-US" sz="2000" dirty="0"/>
              <a:t>Exceptions</a:t>
            </a:r>
          </a:p>
        </p:txBody>
      </p:sp>
    </p:spTree>
    <p:extLst>
      <p:ext uri="{BB962C8B-B14F-4D97-AF65-F5344CB8AC3E}">
        <p14:creationId xmlns:p14="http://schemas.microsoft.com/office/powerpoint/2010/main" val="127574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Q&amp;A</a:t>
            </a:r>
            <a:endParaRPr lang="en-US" dirty="0"/>
          </a:p>
        </p:txBody>
      </p:sp>
      <p:sp>
        <p:nvSpPr>
          <p:cNvPr id="5" name="Text Placeholder 4"/>
          <p:cNvSpPr>
            <a:spLocks noGrp="1"/>
          </p:cNvSpPr>
          <p:nvPr>
            <p:ph type="body" idx="1"/>
          </p:nvPr>
        </p:nvSpPr>
        <p:spPr/>
        <p:txBody>
          <a:bodyPr/>
          <a:lstStyle/>
          <a:p>
            <a:r>
              <a:rPr lang="en-US" smtClean="0"/>
              <a:t>Thanks!</a:t>
            </a:r>
            <a:endParaRPr lang="en-US"/>
          </a:p>
        </p:txBody>
      </p:sp>
    </p:spTree>
    <p:extLst>
      <p:ext uri="{BB962C8B-B14F-4D97-AF65-F5344CB8AC3E}">
        <p14:creationId xmlns:p14="http://schemas.microsoft.com/office/powerpoint/2010/main" val="1057694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marL="571500" indent="-571500">
              <a:buFont typeface="+mj-lt"/>
              <a:buAutoNum type="romanUcPeriod"/>
            </a:pPr>
            <a:r>
              <a:rPr lang="en-US" dirty="0" smtClean="0"/>
              <a:t>Getting started</a:t>
            </a:r>
          </a:p>
          <a:p>
            <a:pPr marL="571500" indent="-571500">
              <a:buFont typeface="+mj-lt"/>
              <a:buAutoNum type="romanUcPeriod"/>
            </a:pPr>
            <a:r>
              <a:rPr lang="en-US" dirty="0"/>
              <a:t>C++ </a:t>
            </a:r>
            <a:r>
              <a:rPr lang="en-US" dirty="0" smtClean="0"/>
              <a:t>basics </a:t>
            </a:r>
          </a:p>
          <a:p>
            <a:pPr marL="694944" lvl="2" indent="-457200">
              <a:buFont typeface="+mj-lt"/>
              <a:buAutoNum type="arabicPeriod"/>
            </a:pPr>
            <a:r>
              <a:rPr lang="en-US" dirty="0" smtClean="0"/>
              <a:t>Basic syntax</a:t>
            </a:r>
          </a:p>
          <a:p>
            <a:pPr marL="694944" lvl="2" indent="-457200">
              <a:buFont typeface="+mj-lt"/>
              <a:buAutoNum type="arabicPeriod"/>
            </a:pPr>
            <a:r>
              <a:rPr lang="en-US" dirty="0" smtClean="0"/>
              <a:t>C versus C++</a:t>
            </a:r>
          </a:p>
          <a:p>
            <a:pPr marL="694944" lvl="2" indent="-457200">
              <a:buFont typeface="+mj-lt"/>
              <a:buAutoNum type="arabicPeriod"/>
            </a:pPr>
            <a:r>
              <a:rPr lang="en-US" dirty="0"/>
              <a:t>Input and output</a:t>
            </a:r>
          </a:p>
          <a:p>
            <a:pPr marL="694944" lvl="2" indent="-457200">
              <a:buFont typeface="+mj-lt"/>
              <a:buAutoNum type="arabicPeriod"/>
            </a:pPr>
            <a:r>
              <a:rPr lang="en-US" dirty="0" smtClean="0"/>
              <a:t>Pointer</a:t>
            </a:r>
          </a:p>
          <a:p>
            <a:pPr marL="694944" lvl="2" indent="-457200">
              <a:buFont typeface="+mj-lt"/>
              <a:buAutoNum type="arabicPeriod"/>
            </a:pPr>
            <a:r>
              <a:rPr lang="en-US" dirty="0" smtClean="0"/>
              <a:t>String</a:t>
            </a:r>
          </a:p>
          <a:p>
            <a:pPr marL="694944" lvl="2" indent="-457200">
              <a:buFont typeface="+mj-lt"/>
              <a:buAutoNum type="arabicPeriod"/>
            </a:pPr>
            <a:r>
              <a:rPr lang="en-US" dirty="0" smtClean="0"/>
              <a:t>Reference variable</a:t>
            </a:r>
          </a:p>
          <a:p>
            <a:pPr marL="694944" lvl="2" indent="-457200">
              <a:buFont typeface="+mj-lt"/>
              <a:buAutoNum type="arabicPeriod"/>
            </a:pPr>
            <a:r>
              <a:rPr lang="en-US" smtClean="0"/>
              <a:t>Namespace</a:t>
            </a:r>
          </a:p>
          <a:p>
            <a:pPr marL="694944" lvl="2" indent="-457200">
              <a:buFont typeface="+mj-lt"/>
              <a:buAutoNum type="arabicPeriod"/>
            </a:pPr>
            <a:r>
              <a:rPr lang="en-US" smtClean="0"/>
              <a:t>Handling </a:t>
            </a:r>
            <a:r>
              <a:rPr lang="en-US" dirty="0" smtClean="0"/>
              <a:t>errors</a:t>
            </a:r>
          </a:p>
          <a:p>
            <a:pPr>
              <a:buFont typeface="Wingdings" panose="05000000000000000000" pitchFamily="2" charset="2"/>
              <a:buChar char="Ø"/>
            </a:pPr>
            <a:endParaRPr lang="en-US" dirty="0" smtClean="0"/>
          </a:p>
        </p:txBody>
      </p:sp>
    </p:spTree>
    <p:extLst>
      <p:ext uri="{BB962C8B-B14F-4D97-AF65-F5344CB8AC3E}">
        <p14:creationId xmlns:p14="http://schemas.microsoft.com/office/powerpoint/2010/main" val="2820715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references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learncpp.com</a:t>
            </a:r>
          </a:p>
          <a:p>
            <a:pPr>
              <a:buFont typeface="Wingdings" panose="05000000000000000000" pitchFamily="2" charset="2"/>
              <a:buChar char="Ø"/>
            </a:pPr>
            <a:r>
              <a:rPr lang="en-US" dirty="0" smtClean="0"/>
              <a:t>tutorialspoint.com/</a:t>
            </a:r>
            <a:r>
              <a:rPr lang="en-US" dirty="0" err="1" smtClean="0"/>
              <a:t>cplusplus</a:t>
            </a:r>
            <a:endParaRPr lang="en-US" dirty="0" smtClean="0"/>
          </a:p>
          <a:p>
            <a:pPr>
              <a:buFont typeface="Wingdings" panose="05000000000000000000" pitchFamily="2" charset="2"/>
              <a:buChar char="Ø"/>
            </a:pPr>
            <a:r>
              <a:rPr lang="en-US" dirty="0" smtClean="0"/>
              <a:t>Google-</a:t>
            </a:r>
            <a:r>
              <a:rPr lang="en-US" dirty="0" err="1" smtClean="0"/>
              <a:t>sama</a:t>
            </a:r>
            <a:endParaRPr lang="en-US" dirty="0" smtClean="0"/>
          </a:p>
          <a:p>
            <a:pPr marL="0" indent="0"/>
            <a:endParaRPr lang="en-US" dirty="0"/>
          </a:p>
        </p:txBody>
      </p:sp>
    </p:spTree>
    <p:extLst>
      <p:ext uri="{BB962C8B-B14F-4D97-AF65-F5344CB8AC3E}">
        <p14:creationId xmlns:p14="http://schemas.microsoft.com/office/powerpoint/2010/main" val="6862829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6559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C++ is very </a:t>
            </a:r>
            <a:r>
              <a:rPr lang="en-US" dirty="0" smtClean="0"/>
              <a:t>popular</a:t>
            </a:r>
          </a:p>
          <a:p>
            <a:pPr>
              <a:buFont typeface="Wingdings" panose="05000000000000000000" pitchFamily="2" charset="2"/>
              <a:buChar char="Ø"/>
            </a:pPr>
            <a:r>
              <a:rPr lang="en-US" dirty="0" smtClean="0"/>
              <a:t>Knew C, why not C++?</a:t>
            </a:r>
          </a:p>
          <a:p>
            <a:pPr>
              <a:buFont typeface="Wingdings" panose="05000000000000000000" pitchFamily="2" charset="2"/>
              <a:buChar char="Ø"/>
            </a:pPr>
            <a:r>
              <a:rPr lang="en-US" dirty="0" smtClean="0"/>
              <a:t>New works, new opportunities</a:t>
            </a:r>
            <a:endParaRPr lang="en-US" dirty="0"/>
          </a:p>
        </p:txBody>
      </p:sp>
    </p:spTree>
    <p:extLst>
      <p:ext uri="{BB962C8B-B14F-4D97-AF65-F5344CB8AC3E}">
        <p14:creationId xmlns:p14="http://schemas.microsoft.com/office/powerpoint/2010/main" val="120696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Any text editor and any C++ compiler</a:t>
            </a:r>
          </a:p>
          <a:p>
            <a:pPr lvl="2">
              <a:buFont typeface="Arial" panose="020B0604020202020204" pitchFamily="34" charset="0"/>
              <a:buChar char="•"/>
            </a:pPr>
            <a:r>
              <a:rPr lang="en-US" dirty="0" smtClean="0"/>
              <a:t>g</a:t>
            </a:r>
            <a:r>
              <a:rPr lang="en-US" dirty="0"/>
              <a:t>++ -</a:t>
            </a:r>
            <a:r>
              <a:rPr lang="en-US" dirty="0" smtClean="0"/>
              <a:t>c</a:t>
            </a:r>
          </a:p>
          <a:p>
            <a:pPr lvl="2">
              <a:buFont typeface="Arial" panose="020B0604020202020204" pitchFamily="34" charset="0"/>
              <a:buChar char="•"/>
            </a:pPr>
            <a:r>
              <a:rPr lang="en-US" dirty="0" smtClean="0"/>
              <a:t>g</a:t>
            </a:r>
            <a:r>
              <a:rPr lang="en-US" dirty="0"/>
              <a:t>++ -o</a:t>
            </a:r>
          </a:p>
          <a:p>
            <a:pPr>
              <a:buFont typeface="Wingdings" panose="05000000000000000000" pitchFamily="2" charset="2"/>
              <a:buChar char="Ø"/>
            </a:pPr>
            <a:r>
              <a:rPr lang="en-US" dirty="0" smtClean="0"/>
              <a:t>Any  completed C++ IDE</a:t>
            </a:r>
          </a:p>
        </p:txBody>
      </p:sp>
    </p:spTree>
    <p:extLst>
      <p:ext uri="{BB962C8B-B14F-4D97-AF65-F5344CB8AC3E}">
        <p14:creationId xmlns:p14="http://schemas.microsoft.com/office/powerpoint/2010/main" val="415151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C++ </a:t>
            </a:r>
            <a:r>
              <a:rPr lang="en-US" dirty="0" smtClean="0"/>
              <a:t>was </a:t>
            </a:r>
            <a:r>
              <a:rPr lang="en-US" dirty="0"/>
              <a:t>developed by Bjarne </a:t>
            </a:r>
            <a:r>
              <a:rPr lang="en-US" dirty="0" err="1"/>
              <a:t>Stroustrup</a:t>
            </a:r>
            <a:r>
              <a:rPr lang="en-US" dirty="0"/>
              <a:t> at Bell </a:t>
            </a:r>
            <a:r>
              <a:rPr lang="en-US" dirty="0" smtClean="0"/>
              <a:t>Labs, </a:t>
            </a:r>
            <a:r>
              <a:rPr lang="en-US" dirty="0"/>
              <a:t>starting in 1979</a:t>
            </a:r>
            <a:endParaRPr lang="en-US" dirty="0" smtClean="0"/>
          </a:p>
          <a:p>
            <a:pPr>
              <a:buFont typeface="Wingdings" panose="05000000000000000000" pitchFamily="2" charset="2"/>
              <a:buChar char="Ø"/>
            </a:pPr>
            <a:r>
              <a:rPr lang="en-US" dirty="0"/>
              <a:t>A</a:t>
            </a:r>
            <a:r>
              <a:rPr lang="en-US" dirty="0" smtClean="0"/>
              <a:t>s </a:t>
            </a:r>
            <a:r>
              <a:rPr lang="en-US" dirty="0"/>
              <a:t>an extension to </a:t>
            </a:r>
            <a:r>
              <a:rPr lang="en-US" dirty="0" smtClean="0"/>
              <a:t>C</a:t>
            </a:r>
          </a:p>
          <a:p>
            <a:pPr>
              <a:buFont typeface="Wingdings" panose="05000000000000000000" pitchFamily="2" charset="2"/>
              <a:buChar char="Ø"/>
            </a:pPr>
            <a:r>
              <a:rPr lang="en-US" dirty="0" smtClean="0"/>
              <a:t>C</a:t>
            </a:r>
            <a:r>
              <a:rPr lang="en-US" dirty="0"/>
              <a:t>++ adds many new </a:t>
            </a:r>
            <a:r>
              <a:rPr lang="en-US" dirty="0" smtClean="0"/>
              <a:t>features</a:t>
            </a:r>
          </a:p>
          <a:p>
            <a:pPr>
              <a:buFont typeface="Wingdings" panose="05000000000000000000" pitchFamily="2" charset="2"/>
              <a:buChar char="Ø"/>
            </a:pPr>
            <a:r>
              <a:rPr lang="en-US" dirty="0" smtClean="0"/>
              <a:t>It </a:t>
            </a:r>
            <a:r>
              <a:rPr lang="en-US" dirty="0"/>
              <a:t>is an object-oriented language</a:t>
            </a:r>
          </a:p>
        </p:txBody>
      </p:sp>
    </p:spTree>
    <p:extLst>
      <p:ext uri="{BB962C8B-B14F-4D97-AF65-F5344CB8AC3E}">
        <p14:creationId xmlns:p14="http://schemas.microsoft.com/office/powerpoint/2010/main" val="178362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71800"/>
            <a:ext cx="7772400" cy="1362075"/>
          </a:xfrm>
        </p:spPr>
        <p:txBody>
          <a:bodyPr/>
          <a:lstStyle/>
          <a:p>
            <a:r>
              <a:rPr lang="en-US" dirty="0" smtClean="0"/>
              <a:t>C++ Basics</a:t>
            </a:r>
            <a:endParaRPr lang="en-US" dirty="0"/>
          </a:p>
        </p:txBody>
      </p:sp>
    </p:spTree>
    <p:extLst>
      <p:ext uri="{BB962C8B-B14F-4D97-AF65-F5344CB8AC3E}">
        <p14:creationId xmlns:p14="http://schemas.microsoft.com/office/powerpoint/2010/main" val="4258406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theme_fsof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ppt_theme_fsoft</Template>
  <TotalTime>528</TotalTime>
  <Words>1150</Words>
  <Application>Microsoft Office PowerPoint</Application>
  <PresentationFormat>On-screen Show (4:3)</PresentationFormat>
  <Paragraphs>176</Paragraphs>
  <Slides>22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Courier New</vt:lpstr>
      <vt:lpstr>Tahoma</vt:lpstr>
      <vt:lpstr>Times New Roman</vt:lpstr>
      <vt:lpstr>Wingdings</vt:lpstr>
      <vt:lpstr>ppt_theme_fsoft</vt:lpstr>
      <vt:lpstr>Unit 01  Introduction to basics of C++</vt:lpstr>
      <vt:lpstr>Goals</vt:lpstr>
      <vt:lpstr>Outline</vt:lpstr>
      <vt:lpstr>For references</vt:lpstr>
      <vt:lpstr>Getting Started</vt:lpstr>
      <vt:lpstr>Why?</vt:lpstr>
      <vt:lpstr>How?</vt:lpstr>
      <vt:lpstr>What?</vt:lpstr>
      <vt:lpstr>C++ Basics</vt:lpstr>
      <vt:lpstr>Basic Syntax</vt:lpstr>
      <vt:lpstr>C versus C++</vt:lpstr>
      <vt:lpstr>C versus C++ (continue)</vt:lpstr>
      <vt:lpstr>C versus C++ (continue)</vt:lpstr>
      <vt:lpstr>Basic Input and output</vt:lpstr>
      <vt:lpstr>Pointer</vt:lpstr>
      <vt:lpstr>String</vt:lpstr>
      <vt:lpstr>String (continue)</vt:lpstr>
      <vt:lpstr>String (continue)</vt:lpstr>
      <vt:lpstr>Reference variable</vt:lpstr>
      <vt:lpstr>Namespace</vt:lpstr>
      <vt:lpstr>Handling errors</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Do Duc Anh (FSU1.BU16)</dc:creator>
  <cp:lastModifiedBy>THANH TRUNG NGUYEN/LGEVH VC IVI SOFTWARE DEVELOPMENT 1(trungthanh.nguyen@lge.com)</cp:lastModifiedBy>
  <cp:revision>123</cp:revision>
  <dcterms:created xsi:type="dcterms:W3CDTF">2016-04-10T01:01:17Z</dcterms:created>
  <dcterms:modified xsi:type="dcterms:W3CDTF">2017-02-28T06:13:07Z</dcterms:modified>
</cp:coreProperties>
</file>