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1" r:id="rId3"/>
    <p:sldId id="300" r:id="rId4"/>
    <p:sldId id="333" r:id="rId5"/>
    <p:sldId id="339" r:id="rId6"/>
    <p:sldId id="340" r:id="rId7"/>
    <p:sldId id="380" r:id="rId8"/>
    <p:sldId id="341" r:id="rId9"/>
    <p:sldId id="381" r:id="rId10"/>
    <p:sldId id="382" r:id="rId11"/>
    <p:sldId id="383" r:id="rId12"/>
    <p:sldId id="384" r:id="rId13"/>
    <p:sldId id="385" r:id="rId14"/>
    <p:sldId id="386" r:id="rId15"/>
    <p:sldId id="387" r:id="rId16"/>
    <p:sldId id="388" r:id="rId17"/>
    <p:sldId id="411" r:id="rId18"/>
    <p:sldId id="389" r:id="rId19"/>
    <p:sldId id="390" r:id="rId20"/>
    <p:sldId id="412" r:id="rId21"/>
    <p:sldId id="413" r:id="rId22"/>
    <p:sldId id="416" r:id="rId23"/>
    <p:sldId id="391" r:id="rId24"/>
    <p:sldId id="392" r:id="rId25"/>
    <p:sldId id="414" r:id="rId26"/>
    <p:sldId id="393" r:id="rId27"/>
    <p:sldId id="394" r:id="rId28"/>
    <p:sldId id="395" r:id="rId29"/>
    <p:sldId id="415" r:id="rId30"/>
    <p:sldId id="396" r:id="rId31"/>
    <p:sldId id="399" r:id="rId32"/>
    <p:sldId id="397" r:id="rId33"/>
    <p:sldId id="398" r:id="rId34"/>
    <p:sldId id="400" r:id="rId35"/>
    <p:sldId id="403" r:id="rId36"/>
    <p:sldId id="401" r:id="rId37"/>
    <p:sldId id="402" r:id="rId38"/>
    <p:sldId id="404" r:id="rId39"/>
    <p:sldId id="405" r:id="rId40"/>
    <p:sldId id="406" r:id="rId41"/>
    <p:sldId id="407" r:id="rId42"/>
    <p:sldId id="408" r:id="rId43"/>
    <p:sldId id="409" r:id="rId44"/>
    <p:sldId id="410" r:id="rId45"/>
    <p:sldId id="318" r:id="rId46"/>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C4B23EAB-F075-44E7-A533-9E8B313E2E15}">
          <p14:sldIdLst>
            <p14:sldId id="256"/>
            <p14:sldId id="301"/>
            <p14:sldId id="300"/>
            <p14:sldId id="333"/>
            <p14:sldId id="339"/>
          </p14:sldIdLst>
        </p14:section>
        <p14:section name="Untitled Section" id="{9146E658-FCCB-4A70-8F26-18BDF52FAA01}">
          <p14:sldIdLst>
            <p14:sldId id="340"/>
            <p14:sldId id="380"/>
            <p14:sldId id="341"/>
            <p14:sldId id="381"/>
            <p14:sldId id="382"/>
            <p14:sldId id="383"/>
            <p14:sldId id="384"/>
            <p14:sldId id="385"/>
            <p14:sldId id="386"/>
            <p14:sldId id="387"/>
            <p14:sldId id="388"/>
            <p14:sldId id="411"/>
            <p14:sldId id="389"/>
            <p14:sldId id="390"/>
            <p14:sldId id="412"/>
            <p14:sldId id="413"/>
            <p14:sldId id="416"/>
            <p14:sldId id="391"/>
            <p14:sldId id="392"/>
            <p14:sldId id="414"/>
            <p14:sldId id="393"/>
            <p14:sldId id="394"/>
            <p14:sldId id="395"/>
            <p14:sldId id="415"/>
            <p14:sldId id="396"/>
            <p14:sldId id="399"/>
            <p14:sldId id="397"/>
            <p14:sldId id="398"/>
            <p14:sldId id="400"/>
            <p14:sldId id="403"/>
            <p14:sldId id="401"/>
            <p14:sldId id="402"/>
            <p14:sldId id="404"/>
            <p14:sldId id="405"/>
            <p14:sldId id="406"/>
            <p14:sldId id="407"/>
            <p14:sldId id="408"/>
            <p14:sldId id="409"/>
            <p14:sldId id="410"/>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57" autoAdjust="0"/>
  </p:normalViewPr>
  <p:slideViewPr>
    <p:cSldViewPr>
      <p:cViewPr varScale="1">
        <p:scale>
          <a:sx n="90" d="100"/>
          <a:sy n="90" d="100"/>
        </p:scale>
        <p:origin x="221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56B351B1-4354-4ED9-A721-4A82FECA93F6}" type="datetimeFigureOut">
              <a:rPr lang="vi-VN"/>
              <a:pPr>
                <a:defRPr/>
              </a:pPr>
              <a:t>28/02/2017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24EA568-3042-43A5-9A16-CBD33B44A093}" type="slidenum">
              <a:rPr lang="vi-VN"/>
              <a:pPr>
                <a:defRPr/>
              </a:pPr>
              <a:t>‹#›</a:t>
            </a:fld>
            <a:endParaRPr lang="vi-VN"/>
          </a:p>
        </p:txBody>
      </p:sp>
    </p:spTree>
    <p:extLst>
      <p:ext uri="{BB962C8B-B14F-4D97-AF65-F5344CB8AC3E}">
        <p14:creationId xmlns:p14="http://schemas.microsoft.com/office/powerpoint/2010/main" val="3800325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a:t>
            </a:fld>
            <a:endParaRPr lang="vi-VN"/>
          </a:p>
        </p:txBody>
      </p:sp>
    </p:spTree>
    <p:extLst>
      <p:ext uri="{BB962C8B-B14F-4D97-AF65-F5344CB8AC3E}">
        <p14:creationId xmlns:p14="http://schemas.microsoft.com/office/powerpoint/2010/main" val="258576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constructor that takes no parameters (or has parameters that all have default values) is called a </a:t>
            </a:r>
            <a:r>
              <a:rPr lang="en-US" b="1" dirty="0" smtClean="0"/>
              <a:t>default constructor</a:t>
            </a:r>
            <a:r>
              <a:rPr lang="en-US" dirty="0" smtClean="0"/>
              <a:t>. The default constructor is called if no user-provided initialization values are provided.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15</a:t>
            </a:fld>
            <a:endParaRPr lang="vi-VN"/>
          </a:p>
        </p:txBody>
      </p:sp>
    </p:spTree>
    <p:extLst>
      <p:ext uri="{BB962C8B-B14F-4D97-AF65-F5344CB8AC3E}">
        <p14:creationId xmlns:p14="http://schemas.microsoft.com/office/powerpoint/2010/main" val="45420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your class has no other constructors, C++ will automatically create an empty default constructor.</a:t>
            </a:r>
            <a:r>
              <a:rPr lang="en-US" baseline="0" dirty="0" smtClean="0"/>
              <a:t> </a:t>
            </a:r>
            <a:r>
              <a:rPr lang="en-US" dirty="0" smtClean="0"/>
              <a:t>Because the empty default constructor does not initialize any of the class’s member variables, if you use it to allocate an object of your class, the member variables of the class will not be initialized and</a:t>
            </a:r>
            <a:r>
              <a:rPr lang="en-US" baseline="0" dirty="0" smtClean="0"/>
              <a:t> hold garbage values.</a:t>
            </a:r>
          </a:p>
          <a:p>
            <a:pPr marL="171450" indent="-171450">
              <a:buFont typeface="Arial" panose="020B0604020202020204" pitchFamily="34" charset="0"/>
              <a:buChar char="•"/>
            </a:pPr>
            <a:r>
              <a:rPr lang="en-US" dirty="0" smtClean="0"/>
              <a:t>if there are other non-default constructors in your class, but no default constructor, C++ will not create an empty default constructor. In this case, the class will not be </a:t>
            </a:r>
            <a:r>
              <a:rPr lang="en-US" dirty="0" err="1" smtClean="0"/>
              <a:t>instantiatable</a:t>
            </a:r>
            <a:r>
              <a:rPr lang="en-US" dirty="0" smtClean="0"/>
              <a:t> without parameters. Therefore,</a:t>
            </a:r>
            <a:r>
              <a:rPr lang="en-US" baseline="0" dirty="0" smtClean="0"/>
              <a:t> the declaration Car </a:t>
            </a:r>
            <a:r>
              <a:rPr lang="en-US" baseline="0" dirty="0" err="1" smtClean="0"/>
              <a:t>myCar</a:t>
            </a:r>
            <a:r>
              <a:rPr lang="en-US" baseline="0" dirty="0" smtClean="0"/>
              <a:t> on the right example will cause error.</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16</a:t>
            </a:fld>
            <a:endParaRPr lang="vi-VN"/>
          </a:p>
        </p:txBody>
      </p:sp>
    </p:spTree>
    <p:extLst>
      <p:ext uri="{BB962C8B-B14F-4D97-AF65-F5344CB8AC3E}">
        <p14:creationId xmlns:p14="http://schemas.microsoft.com/office/powerpoint/2010/main" val="417719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member initializer list is inserted after the constructor parameters. It begins with a colon (:), and then lists each variable to initialize along with the value for that variable separated by a comma. Note that we no longer need to do the assignments in the constructor body, since the initializer list replaces that functionality. Also note that the initializer list does not end in a semicolon.</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17</a:t>
            </a:fld>
            <a:endParaRPr lang="vi-VN"/>
          </a:p>
        </p:txBody>
      </p:sp>
    </p:spTree>
    <p:extLst>
      <p:ext uri="{BB962C8B-B14F-4D97-AF65-F5344CB8AC3E}">
        <p14:creationId xmlns:p14="http://schemas.microsoft.com/office/powerpoint/2010/main" val="21890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Destructors are called when</a:t>
            </a:r>
            <a:r>
              <a:rPr lang="en-US" baseline="0" dirty="0" smtClean="0"/>
              <a:t> the object is destroyed.</a:t>
            </a:r>
            <a:endParaRPr lang="en-US" dirty="0" smtClean="0"/>
          </a:p>
          <a:p>
            <a:r>
              <a:rPr lang="en-US" dirty="0" smtClean="0"/>
              <a:t>Global variables are constructed before main() and destroyed after main().</a:t>
            </a:r>
          </a:p>
          <a:p>
            <a:r>
              <a:rPr lang="en-US" dirty="0" smtClean="0"/>
              <a:t>Note that if you use the exit() function, your program will terminate and no destructors will be called.</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19</a:t>
            </a:fld>
            <a:endParaRPr lang="vi-VN"/>
          </a:p>
        </p:txBody>
      </p:sp>
    </p:spTree>
    <p:extLst>
      <p:ext uri="{BB962C8B-B14F-4D97-AF65-F5344CB8AC3E}">
        <p14:creationId xmlns:p14="http://schemas.microsoft.com/office/powerpoint/2010/main" val="426908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a:t>
            </a:r>
            <a:r>
              <a:rPr lang="en-US" dirty="0" err="1" smtClean="0"/>
              <a:t>myCar</a:t>
            </a:r>
            <a:r>
              <a:rPr lang="en-US" dirty="0" smtClean="0"/>
              <a:t> is destroyed after </a:t>
            </a:r>
            <a:r>
              <a:rPr lang="en-US" dirty="0" err="1" smtClean="0"/>
              <a:t>myNewCar</a:t>
            </a:r>
            <a:r>
              <a:rPr lang="en-US" dirty="0" smtClean="0"/>
              <a:t> because we deleted </a:t>
            </a:r>
            <a:r>
              <a:rPr lang="en-US" dirty="0" err="1" smtClean="0"/>
              <a:t>myNewCar</a:t>
            </a:r>
            <a:r>
              <a:rPr lang="en-US" dirty="0" smtClean="0"/>
              <a:t> before the end of the function, whereas simple was not destroyed until the end of main().</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21</a:t>
            </a:fld>
            <a:endParaRPr lang="vi-VN"/>
          </a:p>
        </p:txBody>
      </p:sp>
    </p:spTree>
    <p:extLst>
      <p:ext uri="{BB962C8B-B14F-4D97-AF65-F5344CB8AC3E}">
        <p14:creationId xmlns:p14="http://schemas.microsoft.com/office/powerpoint/2010/main" val="1903452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23</a:t>
            </a:fld>
            <a:endParaRPr lang="vi-VN"/>
          </a:p>
        </p:txBody>
      </p:sp>
    </p:spTree>
    <p:extLst>
      <p:ext uri="{BB962C8B-B14F-4D97-AF65-F5344CB8AC3E}">
        <p14:creationId xmlns:p14="http://schemas.microsoft.com/office/powerpoint/2010/main" val="88658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 the compiler compiles a normal member function, it implicitly adds a new parameter to the function named “this”.</a:t>
            </a:r>
          </a:p>
          <a:p>
            <a:r>
              <a:rPr lang="en-US" dirty="0" smtClean="0"/>
              <a:t>Note that the *this pointer alternately holds the address of object A or B depending on whether we’ve called a member function on object A or B.</a:t>
            </a:r>
          </a:p>
          <a:p>
            <a:r>
              <a:rPr lang="en-US" dirty="0" smtClean="0"/>
              <a:t>Because *this is just a function parameter, it doesn’t add any memory usage to your class (just to the member function call, since that parameter goes on the stack while the function is executing).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24</a:t>
            </a:fld>
            <a:endParaRPr lang="vi-VN"/>
          </a:p>
        </p:txBody>
      </p:sp>
    </p:spTree>
    <p:extLst>
      <p:ext uri="{BB962C8B-B14F-4D97-AF65-F5344CB8AC3E}">
        <p14:creationId xmlns:p14="http://schemas.microsoft.com/office/powerpoint/2010/main" val="102845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includes both changing member variables directly (if they are public), or calling member functions that set the value of member variables</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26</a:t>
            </a:fld>
            <a:endParaRPr lang="vi-VN"/>
          </a:p>
        </p:txBody>
      </p:sp>
    </p:spTree>
    <p:extLst>
      <p:ext uri="{BB962C8B-B14F-4D97-AF65-F5344CB8AC3E}">
        <p14:creationId xmlns:p14="http://schemas.microsoft.com/office/powerpoint/2010/main" val="1600600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a:t>
            </a:r>
            <a:r>
              <a:rPr lang="en-US" dirty="0" err="1" smtClean="0"/>
              <a:t>resetNum</a:t>
            </a:r>
            <a:r>
              <a:rPr lang="en-US" dirty="0" smtClean="0"/>
              <a:t>()</a:t>
            </a:r>
            <a:r>
              <a:rPr lang="en-US" baseline="0" dirty="0" smtClean="0"/>
              <a:t> will cause error since it is a </a:t>
            </a:r>
            <a:r>
              <a:rPr lang="en-US" baseline="0" dirty="0" err="1" smtClean="0"/>
              <a:t>const</a:t>
            </a:r>
            <a:r>
              <a:rPr lang="en-US" baseline="0" dirty="0" smtClean="0"/>
              <a:t> function and attempts to change a member variable </a:t>
            </a:r>
            <a:r>
              <a:rPr lang="en-US" baseline="0" dirty="0" err="1" smtClean="0"/>
              <a:t>m_num</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27</a:t>
            </a:fld>
            <a:endParaRPr lang="vi-VN"/>
          </a:p>
        </p:txBody>
      </p:sp>
    </p:spTree>
    <p:extLst>
      <p:ext uri="{BB962C8B-B14F-4D97-AF65-F5344CB8AC3E}">
        <p14:creationId xmlns:p14="http://schemas.microsoft.com/office/powerpoint/2010/main" val="2274608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static member definition is not subject to access controls: you can define and initialize the value even if it’s declared as private (or protected) in the class.</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28</a:t>
            </a:fld>
            <a:endParaRPr lang="vi-VN"/>
          </a:p>
        </p:txBody>
      </p:sp>
    </p:spTree>
    <p:extLst>
      <p:ext uri="{BB962C8B-B14F-4D97-AF65-F5344CB8AC3E}">
        <p14:creationId xmlns:p14="http://schemas.microsoft.com/office/powerpoint/2010/main" val="134529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DD </a:t>
            </a:r>
            <a:r>
              <a:rPr lang="en-US" baseline="0" dirty="0" err="1" smtClean="0"/>
              <a:t>tu</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a:t>
            </a:fld>
            <a:endParaRPr lang="vi-VN"/>
          </a:p>
        </p:txBody>
      </p:sp>
    </p:spTree>
    <p:extLst>
      <p:ext uri="{BB962C8B-B14F-4D97-AF65-F5344CB8AC3E}">
        <p14:creationId xmlns:p14="http://schemas.microsoft.com/office/powerpoint/2010/main" val="239401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Static member functions have no *this pointer </a:t>
            </a:r>
            <a:r>
              <a:rPr lang="en-US" dirty="0" smtClean="0"/>
              <a:t>because static member functions are not attached to an object</a:t>
            </a:r>
          </a:p>
          <a:p>
            <a:r>
              <a:rPr lang="en-US" dirty="0" smtClean="0"/>
              <a:t>They can not access non-static member variables. This is because non-static member variables must belong to a class object, and static member functions have no class object to work with!</a:t>
            </a:r>
          </a:p>
          <a:p>
            <a:r>
              <a:rPr lang="en-US" dirty="0" smtClean="0"/>
              <a:t>If you can initialize normal member variables via a constructor, then by extension it makes sense that you should be able to initialize static member variables via a static constructor. And while some modern languages do support static constructors for precisely this purpose, C++ is unfortunately not one of them.</a:t>
            </a:r>
          </a:p>
          <a:p>
            <a:r>
              <a:rPr lang="en-US" dirty="0" smtClean="0"/>
              <a:t>If your static variable can be directly initialized, no constructor is needed: you can initialize the static member variable at the point of definition (even if it is private).</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30</a:t>
            </a:fld>
            <a:endParaRPr lang="vi-VN"/>
          </a:p>
        </p:txBody>
      </p:sp>
    </p:spTree>
    <p:extLst>
      <p:ext uri="{BB962C8B-B14F-4D97-AF65-F5344CB8AC3E}">
        <p14:creationId xmlns:p14="http://schemas.microsoft.com/office/powerpoint/2010/main" val="86670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a:t>
            </a:r>
            <a:r>
              <a:rPr lang="en-US" dirty="0" err="1" smtClean="0"/>
              <a:t>resetAcc</a:t>
            </a:r>
            <a:r>
              <a:rPr lang="en-US" dirty="0" smtClean="0"/>
              <a:t> can access private member</a:t>
            </a:r>
            <a:r>
              <a:rPr lang="en-US" baseline="0" dirty="0" smtClean="0"/>
              <a:t> of class Accumulator via keyword friend.</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31</a:t>
            </a:fld>
            <a:endParaRPr lang="vi-VN"/>
          </a:p>
        </p:txBody>
      </p:sp>
    </p:spTree>
    <p:extLst>
      <p:ext uri="{BB962C8B-B14F-4D97-AF65-F5344CB8AC3E}">
        <p14:creationId xmlns:p14="http://schemas.microsoft.com/office/powerpoint/2010/main" val="2404135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Reset is a friend class of class Accumulator; however, Accumulator is not a friend class of Reset.</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33</a:t>
            </a:fld>
            <a:endParaRPr lang="vi-VN"/>
          </a:p>
        </p:txBody>
      </p:sp>
    </p:spTree>
    <p:extLst>
      <p:ext uri="{BB962C8B-B14F-4D97-AF65-F5344CB8AC3E}">
        <p14:creationId xmlns:p14="http://schemas.microsoft.com/office/powerpoint/2010/main" val="4019984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35</a:t>
            </a:fld>
            <a:endParaRPr lang="vi-VN"/>
          </a:p>
        </p:txBody>
      </p:sp>
    </p:spTree>
    <p:extLst>
      <p:ext uri="{BB962C8B-B14F-4D97-AF65-F5344CB8AC3E}">
        <p14:creationId xmlns:p14="http://schemas.microsoft.com/office/powerpoint/2010/main" val="2367442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dirty="0" smtClean="0"/>
              <a:t>This makes those classes easier to write and much easier to understand.</a:t>
            </a:r>
          </a:p>
          <a:p>
            <a:pPr marL="0" indent="0">
              <a:buFont typeface="+mj-lt"/>
              <a:buNone/>
            </a:pPr>
            <a:r>
              <a:rPr lang="en-US" sz="1200" dirty="0" smtClean="0"/>
              <a:t>3. </a:t>
            </a:r>
            <a:r>
              <a:rPr lang="en-US" dirty="0" smtClean="0"/>
              <a:t>This helps lower the overall complexity of the complex object, because it can delegate tasks to the sub-objects, who already know how to do them. </a:t>
            </a:r>
          </a:p>
          <a:p>
            <a:pPr marL="0" indent="0">
              <a:buFont typeface="+mj-lt"/>
              <a:buNone/>
            </a:pPr>
            <a:r>
              <a:rPr lang="en-US" sz="1200" dirty="0" smtClean="0"/>
              <a:t>Note that:</a:t>
            </a:r>
          </a:p>
          <a:p>
            <a:pPr marL="171450" indent="-171450">
              <a:buFont typeface="Arial" panose="020B0604020202020204" pitchFamily="34" charset="0"/>
              <a:buChar char="•"/>
            </a:pPr>
            <a:r>
              <a:rPr lang="en-US" dirty="0" smtClean="0"/>
              <a:t>composition is used for objects that have a </a:t>
            </a:r>
            <a:r>
              <a:rPr lang="en-US" i="1" dirty="0" smtClean="0"/>
              <a:t>has-a</a:t>
            </a:r>
            <a:r>
              <a:rPr lang="en-US" dirty="0" smtClean="0"/>
              <a:t> relationship to each other.</a:t>
            </a:r>
          </a:p>
          <a:p>
            <a:pPr marL="171450" indent="-171450">
              <a:buFont typeface="Arial" panose="020B0604020202020204" pitchFamily="34" charset="0"/>
              <a:buChar char="•"/>
            </a:pPr>
            <a:r>
              <a:rPr lang="en-US" dirty="0" smtClean="0"/>
              <a:t>composition implies ownership between the complex class and any subclasses. When the complex class is created, the subclasses are created. When the complex class is destroyed, the subclasses are similarly destroyed.</a:t>
            </a:r>
            <a:endParaRPr lang="en-US" sz="1200" dirty="0" smtClean="0"/>
          </a:p>
          <a:p>
            <a:pPr>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36</a:t>
            </a:fld>
            <a:endParaRPr lang="vi-VN"/>
          </a:p>
        </p:txBody>
      </p:sp>
    </p:spTree>
    <p:extLst>
      <p:ext uri="{BB962C8B-B14F-4D97-AF65-F5344CB8AC3E}">
        <p14:creationId xmlns:p14="http://schemas.microsoft.com/office/powerpoint/2010/main" val="168882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mGarrage.printCar</a:t>
            </a:r>
            <a:r>
              <a:rPr lang="en-US" dirty="0" smtClean="0"/>
              <a:t>() will cause error since </a:t>
            </a:r>
            <a:r>
              <a:rPr lang="en-US" dirty="0" err="1" smtClean="0"/>
              <a:t>mGarage</a:t>
            </a:r>
            <a:r>
              <a:rPr lang="en-US" dirty="0" smtClean="0"/>
              <a:t> no longer exists in the scope.</a:t>
            </a:r>
          </a:p>
          <a:p>
            <a:r>
              <a:rPr lang="en-US" dirty="0" smtClean="0"/>
              <a:t>If we remove  </a:t>
            </a:r>
            <a:r>
              <a:rPr lang="en-US" dirty="0" err="1" smtClean="0"/>
              <a:t>mGarrage.printCar</a:t>
            </a:r>
            <a:r>
              <a:rPr lang="en-US" dirty="0" smtClean="0"/>
              <a:t>() the</a:t>
            </a:r>
            <a:r>
              <a:rPr lang="en-US" baseline="0" dirty="0" smtClean="0"/>
              <a:t> program will run correctly. </a:t>
            </a:r>
          </a:p>
          <a:p>
            <a:r>
              <a:rPr lang="en-US" baseline="0" dirty="0" err="1" smtClean="0"/>
              <a:t>pCar</a:t>
            </a:r>
            <a:r>
              <a:rPr lang="en-US" baseline="0" dirty="0" smtClean="0"/>
              <a:t> is a sub object of </a:t>
            </a:r>
            <a:r>
              <a:rPr lang="en-US" baseline="0" dirty="0" err="1" smtClean="0"/>
              <a:t>mGarage</a:t>
            </a:r>
            <a:r>
              <a:rPr lang="en-US" baseline="0" dirty="0" smtClean="0"/>
              <a:t>; however, </a:t>
            </a:r>
            <a:r>
              <a:rPr lang="en-US" baseline="0" dirty="0" err="1" smtClean="0"/>
              <a:t>mGarage</a:t>
            </a:r>
            <a:r>
              <a:rPr lang="en-US" baseline="0" dirty="0" smtClean="0"/>
              <a:t> has no ownership of </a:t>
            </a:r>
            <a:r>
              <a:rPr lang="en-US" baseline="0" dirty="0" err="1" smtClean="0"/>
              <a:t>pCar</a:t>
            </a:r>
            <a:r>
              <a:rPr lang="en-US" baseline="0" dirty="0" smtClean="0"/>
              <a:t>. </a:t>
            </a:r>
            <a:r>
              <a:rPr lang="en-US" baseline="0" dirty="0" err="1" smtClean="0"/>
              <a:t>pCar</a:t>
            </a:r>
            <a:r>
              <a:rPr lang="en-US" baseline="0" dirty="0" smtClean="0"/>
              <a:t> can be initialized before </a:t>
            </a:r>
            <a:r>
              <a:rPr lang="en-US" baseline="0" dirty="0" err="1" smtClean="0"/>
              <a:t>mGarage</a:t>
            </a:r>
            <a:r>
              <a:rPr lang="en-US" baseline="0" dirty="0" smtClean="0"/>
              <a:t> and exist after </a:t>
            </a:r>
            <a:r>
              <a:rPr lang="en-US" baseline="0" dirty="0" err="1" smtClean="0"/>
              <a:t>mGarage</a:t>
            </a:r>
            <a:r>
              <a:rPr lang="en-US" baseline="0" dirty="0" smtClean="0"/>
              <a:t> is destroyed</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37</a:t>
            </a:fld>
            <a:endParaRPr lang="vi-VN"/>
          </a:p>
        </p:txBody>
      </p:sp>
    </p:spTree>
    <p:extLst>
      <p:ext uri="{BB962C8B-B14F-4D97-AF65-F5344CB8AC3E}">
        <p14:creationId xmlns:p14="http://schemas.microsoft.com/office/powerpoint/2010/main" val="1594353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a:t>
            </a:r>
            <a:r>
              <a:rPr lang="en-US" b="1" dirty="0" smtClean="0"/>
              <a:t>aggregation</a:t>
            </a:r>
            <a:r>
              <a:rPr lang="en-US" dirty="0" smtClean="0"/>
              <a:t> is a specific type of composition where no ownership between the complex object and the </a:t>
            </a:r>
            <a:r>
              <a:rPr lang="en-US" dirty="0" err="1" smtClean="0"/>
              <a:t>subobjects</a:t>
            </a:r>
            <a:r>
              <a:rPr lang="en-US" dirty="0" smtClean="0"/>
              <a:t> is implied.</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38</a:t>
            </a:fld>
            <a:endParaRPr lang="vi-VN"/>
          </a:p>
        </p:txBody>
      </p:sp>
    </p:spTree>
    <p:extLst>
      <p:ext uri="{BB962C8B-B14F-4D97-AF65-F5344CB8AC3E}">
        <p14:creationId xmlns:p14="http://schemas.microsoft.com/office/powerpoint/2010/main" val="482160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 containers typically only hold one type of data.</a:t>
            </a:r>
          </a:p>
          <a:p>
            <a:r>
              <a:rPr lang="en-US" dirty="0" smtClean="0"/>
              <a:t>C++ generally does not allow you to mix types inside a container. If you want one container class that holds integers and another that holds doubles, you will have to write two separate containers to do this (or use templates, which is an advanced C++ feature).</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39</a:t>
            </a:fld>
            <a:endParaRPr lang="vi-VN"/>
          </a:p>
        </p:txBody>
      </p:sp>
    </p:spTree>
    <p:extLst>
      <p:ext uri="{BB962C8B-B14F-4D97-AF65-F5344CB8AC3E}">
        <p14:creationId xmlns:p14="http://schemas.microsoft.com/office/powerpoint/2010/main" val="338522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4</a:t>
            </a:fld>
            <a:endParaRPr lang="vi-VN"/>
          </a:p>
        </p:txBody>
      </p:sp>
    </p:spTree>
    <p:extLst>
      <p:ext uri="{BB962C8B-B14F-4D97-AF65-F5344CB8AC3E}">
        <p14:creationId xmlns:p14="http://schemas.microsoft.com/office/powerpoint/2010/main" val="360475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5</a:t>
            </a:fld>
            <a:endParaRPr lang="vi-VN"/>
          </a:p>
        </p:txBody>
      </p:sp>
    </p:spTree>
    <p:extLst>
      <p:ext uri="{BB962C8B-B14F-4D97-AF65-F5344CB8AC3E}">
        <p14:creationId xmlns:p14="http://schemas.microsoft.com/office/powerpoint/2010/main" val="399793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6</a:t>
            </a:fld>
            <a:endParaRPr lang="vi-VN"/>
          </a:p>
        </p:txBody>
      </p:sp>
    </p:spTree>
    <p:extLst>
      <p:ext uri="{BB962C8B-B14F-4D97-AF65-F5344CB8AC3E}">
        <p14:creationId xmlns:p14="http://schemas.microsoft.com/office/powerpoint/2010/main" val="198293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7</a:t>
            </a:fld>
            <a:endParaRPr lang="vi-VN"/>
          </a:p>
        </p:txBody>
      </p:sp>
    </p:spTree>
    <p:extLst>
      <p:ext uri="{BB962C8B-B14F-4D97-AF65-F5344CB8AC3E}">
        <p14:creationId xmlns:p14="http://schemas.microsoft.com/office/powerpoint/2010/main" val="198293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dirty="0" smtClean="0"/>
              <a:t>specify the form of an object</a:t>
            </a:r>
          </a:p>
          <a:p>
            <a:pPr lvl="1">
              <a:buFont typeface="Arial" panose="020B0604020202020204" pitchFamily="34" charset="0"/>
              <a:buChar char="•"/>
            </a:pPr>
            <a:r>
              <a:rPr lang="en-US" dirty="0" smtClean="0"/>
              <a:t>combines data representation and methods for manipulating that data.</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10</a:t>
            </a:fld>
            <a:endParaRPr lang="vi-VN"/>
          </a:p>
        </p:txBody>
      </p:sp>
    </p:spTree>
    <p:extLst>
      <p:ext uri="{BB962C8B-B14F-4D97-AF65-F5344CB8AC3E}">
        <p14:creationId xmlns:p14="http://schemas.microsoft.com/office/powerpoint/2010/main" val="3381708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Note: by</a:t>
            </a:r>
            <a:r>
              <a:rPr lang="en-US" baseline="0" dirty="0" smtClean="0"/>
              <a:t> default, members are set as private.</a:t>
            </a:r>
            <a:endParaRPr lang="en-US" dirty="0" smtClean="0"/>
          </a:p>
          <a:p>
            <a:pPr marL="171450" indent="-171450">
              <a:buFont typeface="Arial" panose="020B0604020202020204" pitchFamily="34" charset="0"/>
              <a:buChar char="•"/>
            </a:pPr>
            <a:r>
              <a:rPr lang="en-US" dirty="0" smtClean="0"/>
              <a:t>Line in the red </a:t>
            </a:r>
            <a:r>
              <a:rPr lang="en-US" baseline="0" dirty="0" smtClean="0"/>
              <a:t>box causes error since </a:t>
            </a:r>
            <a:r>
              <a:rPr lang="en-US" baseline="0" dirty="0" err="1" smtClean="0"/>
              <a:t>m_id</a:t>
            </a:r>
            <a:r>
              <a:rPr lang="en-US" baseline="0" dirty="0" smtClean="0"/>
              <a:t> is a private member. It can not be modified outside the class scope.</a:t>
            </a:r>
          </a:p>
          <a:p>
            <a:pPr marL="171450" indent="-171450">
              <a:buFont typeface="Arial" panose="020B0604020202020204" pitchFamily="34" charset="0"/>
              <a:buChar char="•"/>
            </a:pPr>
            <a:r>
              <a:rPr lang="en-US" baseline="0" dirty="0" smtClean="0"/>
              <a:t>Line in the red box works because </a:t>
            </a:r>
            <a:r>
              <a:rPr lang="en-US" baseline="0" dirty="0" err="1" smtClean="0"/>
              <a:t>m_name</a:t>
            </a:r>
            <a:r>
              <a:rPr lang="en-US" baseline="0" dirty="0" smtClean="0"/>
              <a:t> is a public member.</a:t>
            </a:r>
            <a:r>
              <a:rPr lang="en-US" dirty="0" smtClean="0"/>
              <a:t> </a:t>
            </a:r>
          </a:p>
          <a:p>
            <a:pPr marL="171450" indent="-171450">
              <a:buFont typeface="Arial" panose="020B0604020202020204" pitchFamily="34" charset="0"/>
              <a:buChar char="•"/>
            </a:pPr>
            <a:r>
              <a:rPr lang="en-US" dirty="0" smtClean="0"/>
              <a:t>Member variables should be kept private</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11</a:t>
            </a:fld>
            <a:endParaRPr lang="vi-VN"/>
          </a:p>
        </p:txBody>
      </p:sp>
    </p:spTree>
    <p:extLst>
      <p:ext uri="{BB962C8B-B14F-4D97-AF65-F5344CB8AC3E}">
        <p14:creationId xmlns:p14="http://schemas.microsoft.com/office/powerpoint/2010/main" val="16288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setNum</a:t>
            </a:r>
            <a:r>
              <a:rPr lang="en-US" dirty="0" smtClean="0"/>
              <a:t>(</a:t>
            </a:r>
            <a:r>
              <a:rPr lang="en-US" dirty="0" err="1" smtClean="0"/>
              <a:t>int</a:t>
            </a:r>
            <a:r>
              <a:rPr lang="en-US" dirty="0" smtClean="0"/>
              <a:t>) is a setter</a:t>
            </a:r>
            <a:r>
              <a:rPr lang="en-US" baseline="0" dirty="0" smtClean="0"/>
              <a:t> function while </a:t>
            </a:r>
            <a:r>
              <a:rPr lang="en-US" baseline="0" dirty="0" err="1" smtClean="0"/>
              <a:t>getNum</a:t>
            </a:r>
            <a:r>
              <a:rPr lang="en-US" baseline="0" dirty="0" smtClean="0"/>
              <a:t>() is a getter function.</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13</a:t>
            </a:fld>
            <a:endParaRPr lang="vi-VN"/>
          </a:p>
        </p:txBody>
      </p:sp>
    </p:spTree>
    <p:extLst>
      <p:ext uri="{BB962C8B-B14F-4D97-AF65-F5344CB8AC3E}">
        <p14:creationId xmlns:p14="http://schemas.microsoft.com/office/powerpoint/2010/main" val="330220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pPr>
              <a:defRPr/>
            </a:pPr>
            <a:fld id="{76CCE3E0-1C1D-4B41-ADB3-AB9DFD094745}"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92B880-C4C5-4CC8-BBB7-B02F793BB3DB}"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FDCA9136-4D0F-4F1E-988C-24A7E654D6B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B432D2A-ADA5-435E-9517-D9C58E3BC8D4}"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D5381A36-2286-408C-BBB3-4E8431B182C0}"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pPr>
              <a:defRPr/>
            </a:pPr>
            <a:fld id="{8F90EA6A-FAD7-4A72-8EB8-AEB48B6B5239}"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40AB51-48E1-4531-BA9C-A0EBDCCB7908}"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67C9405C-E320-4354-A4AB-F2499D5832E4}"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40BCA8-E53B-459D-966B-7C23ECD905B3}"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4DA444F7-DF83-478D-93F5-6BED3ABB8C6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FF7F53-C7B9-47E1-9D93-2D7D4D1E6148}" type="datetimeFigureOut">
              <a:rPr lang="vi-VN"/>
              <a:pPr>
                <a:defRPr/>
              </a:pPr>
              <a:t>28/02/2017</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9CF4CEE1-71CE-43BD-A590-27B2C351DC94}"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4DA2DF-69BE-4966-A2B0-B24F574F0307}" type="datetimeFigureOut">
              <a:rPr lang="vi-VN"/>
              <a:pPr>
                <a:defRPr/>
              </a:pPr>
              <a:t>28/02/2017</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AEE428BD-6D9B-4FAD-B75C-63B479D6E7C9}"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90355A1-F028-4F1D-9390-4DB64F82F985}" type="datetimeFigureOut">
              <a:rPr lang="vi-VN"/>
              <a:pPr>
                <a:defRPr/>
              </a:pPr>
              <a:t>28/02/2017</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55FE2D47-EA4C-4159-AB0E-AD6FD199A3E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201044-D067-4541-A36C-4ED075E8A0FC}"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7465D1E4-C195-4D65-81FF-868749613D9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64D0E5-076C-4E43-98EB-6AF68F003593}"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E85B2E71-D22D-4C89-B23B-EC0FF7C05E6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331640" y="2276872"/>
            <a:ext cx="6408712" cy="2143130"/>
          </a:xfrm>
        </p:spPr>
        <p:txBody>
          <a:bodyPr anchor="t">
            <a:normAutofit/>
          </a:bodyPr>
          <a:lstStyle/>
          <a:p>
            <a:pPr algn="ctr" eaLnBrk="1" hangingPunct="1">
              <a:defRPr/>
            </a:pPr>
            <a:r>
              <a:rPr lang="en-US" sz="3600" dirty="0">
                <a:latin typeface="Helvetica"/>
              </a:rPr>
              <a:t>Basic object-oriented programming in C++</a:t>
            </a: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
        <p:nvSpPr>
          <p:cNvPr id="2" name="Subtitle 1"/>
          <p:cNvSpPr>
            <a:spLocks noGrp="1"/>
          </p:cNvSpPr>
          <p:nvPr>
            <p:ph type="subTitle" idx="1"/>
          </p:nvPr>
        </p:nvSpPr>
        <p:spPr/>
        <p:txBody>
          <a:bodyPr/>
          <a:lstStyle/>
          <a:p>
            <a:r>
              <a:rPr lang="en-US" dirty="0" err="1" smtClean="0"/>
              <a:t>ThanhNT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class member</a:t>
            </a:r>
            <a:endParaRPr lang="en-US" dirty="0"/>
          </a:p>
        </p:txBody>
      </p:sp>
      <p:sp>
        <p:nvSpPr>
          <p:cNvPr id="3" name="Content Placeholder 2"/>
          <p:cNvSpPr>
            <a:spLocks noGrp="1"/>
          </p:cNvSpPr>
          <p:nvPr>
            <p:ph idx="1"/>
          </p:nvPr>
        </p:nvSpPr>
        <p:spPr/>
        <p:txBody>
          <a:bodyPr/>
          <a:lstStyle/>
          <a:p>
            <a:r>
              <a:rPr lang="en-US" dirty="0" smtClean="0"/>
              <a:t>Class</a:t>
            </a:r>
          </a:p>
          <a:p>
            <a:endParaRPr lang="en-US" dirty="0"/>
          </a:p>
          <a:p>
            <a:endParaRPr lang="en-US" dirty="0" smtClean="0"/>
          </a:p>
          <a:p>
            <a:endParaRPr lang="en-US" dirty="0"/>
          </a:p>
          <a:p>
            <a:endParaRPr lang="en-US" dirty="0" smtClean="0"/>
          </a:p>
          <a:p>
            <a:endParaRPr lang="en-US" dirty="0"/>
          </a:p>
          <a:p>
            <a:pPr lvl="1">
              <a:buFont typeface="Arial" panose="020B0604020202020204" pitchFamily="34" charset="0"/>
              <a:buChar char="•"/>
            </a:pPr>
            <a:endParaRPr lang="en-US" sz="2000" dirty="0" smtClean="0"/>
          </a:p>
          <a:p>
            <a:pPr lvl="1">
              <a:buFont typeface="Arial" panose="020B0604020202020204" pitchFamily="34" charset="0"/>
              <a:buChar char="•"/>
            </a:pPr>
            <a:r>
              <a:rPr lang="en-US" sz="2000" dirty="0" smtClean="0"/>
              <a:t>Start with keyword </a:t>
            </a:r>
            <a:r>
              <a:rPr lang="en-US" sz="2000" i="1" dirty="0" smtClean="0">
                <a:solidFill>
                  <a:srgbClr val="00B0F0"/>
                </a:solidFill>
              </a:rPr>
              <a:t>class</a:t>
            </a:r>
            <a:r>
              <a:rPr lang="en-US" sz="2000" dirty="0" smtClean="0"/>
              <a:t> </a:t>
            </a:r>
          </a:p>
          <a:p>
            <a:pPr lvl="1">
              <a:buFont typeface="Arial" panose="020B0604020202020204" pitchFamily="34" charset="0"/>
              <a:buChar char="•"/>
            </a:pPr>
            <a:r>
              <a:rPr lang="en-US" sz="2000" dirty="0" smtClean="0"/>
              <a:t>Consist of </a:t>
            </a:r>
            <a:r>
              <a:rPr lang="en-US" sz="2000" dirty="0"/>
              <a:t>data </a:t>
            </a:r>
            <a:r>
              <a:rPr lang="en-US" sz="2000" dirty="0" smtClean="0"/>
              <a:t>representation(</a:t>
            </a:r>
            <a:r>
              <a:rPr lang="en-US" sz="2000" dirty="0" smtClean="0">
                <a:solidFill>
                  <a:srgbClr val="FF0000"/>
                </a:solidFill>
              </a:rPr>
              <a:t>data member</a:t>
            </a:r>
            <a:r>
              <a:rPr lang="en-US" sz="2000" dirty="0" smtClean="0"/>
              <a:t>) </a:t>
            </a:r>
            <a:r>
              <a:rPr lang="en-US" sz="2000" dirty="0"/>
              <a:t>and methods for manipulating that </a:t>
            </a:r>
            <a:r>
              <a:rPr lang="en-US" sz="2000" dirty="0" smtClean="0"/>
              <a:t>data (</a:t>
            </a:r>
            <a:r>
              <a:rPr lang="en-US" sz="2000" dirty="0" smtClean="0">
                <a:solidFill>
                  <a:srgbClr val="00B050"/>
                </a:solidFill>
              </a:rPr>
              <a:t>member function</a:t>
            </a:r>
            <a:r>
              <a:rPr lang="en-US" sz="2000" dirty="0" smtClean="0"/>
              <a:t>).</a:t>
            </a:r>
            <a:endParaRPr lang="en-US" sz="2000" dirty="0"/>
          </a:p>
          <a:p>
            <a:pPr lvl="1">
              <a:buFont typeface="Arial" panose="020B0604020202020204" pitchFamily="34" charset="0"/>
              <a:buChar char="•"/>
            </a:pPr>
            <a:endParaRPr lang="en-US" sz="2000" dirty="0" smtClean="0"/>
          </a:p>
          <a:p>
            <a:endParaRPr lang="en-US" dirty="0"/>
          </a:p>
          <a:p>
            <a:endParaRPr lang="en-US" dirty="0" smtClean="0"/>
          </a:p>
          <a:p>
            <a:endParaRPr lang="en-US" dirty="0"/>
          </a:p>
          <a:p>
            <a:endParaRPr lang="en-US" dirty="0" smtClean="0"/>
          </a:p>
          <a:p>
            <a:endParaRPr lang="en-US" dirty="0"/>
          </a:p>
          <a:p>
            <a:pPr marL="0" indent="0">
              <a:buNone/>
            </a:pPr>
            <a:endParaRPr lang="en-US" sz="2000" dirty="0" smtClean="0"/>
          </a:p>
          <a:p>
            <a:pPr lvl="1">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571" y="2009952"/>
            <a:ext cx="4942857" cy="2838095"/>
          </a:xfrm>
          <a:prstGeom prst="rect">
            <a:avLst/>
          </a:prstGeom>
        </p:spPr>
      </p:pic>
    </p:spTree>
    <p:extLst>
      <p:ext uri="{BB962C8B-B14F-4D97-AF65-F5344CB8AC3E}">
        <p14:creationId xmlns:p14="http://schemas.microsoft.com/office/powerpoint/2010/main" val="401077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specifiers</a:t>
            </a:r>
            <a:endParaRPr lang="en-US" dirty="0"/>
          </a:p>
        </p:txBody>
      </p:sp>
      <p:sp>
        <p:nvSpPr>
          <p:cNvPr id="5" name="Content Placeholder 4"/>
          <p:cNvSpPr>
            <a:spLocks noGrp="1"/>
          </p:cNvSpPr>
          <p:nvPr>
            <p:ph sz="half" idx="1"/>
          </p:nvPr>
        </p:nvSpPr>
        <p:spPr>
          <a:xfrm>
            <a:off x="457200" y="1600200"/>
            <a:ext cx="4258816" cy="4525963"/>
          </a:xfrm>
        </p:spPr>
        <p:txBody>
          <a:bodyPr/>
          <a:lstStyle/>
          <a:p>
            <a:r>
              <a:rPr lang="en-US" dirty="0" smtClean="0"/>
              <a:t>Private: private member </a:t>
            </a:r>
            <a:r>
              <a:rPr lang="en-US" dirty="0"/>
              <a:t>can only be accessed by other members of the </a:t>
            </a:r>
            <a:r>
              <a:rPr lang="en-US" dirty="0" smtClean="0"/>
              <a:t>class.</a:t>
            </a:r>
          </a:p>
          <a:p>
            <a:r>
              <a:rPr lang="en-US" dirty="0"/>
              <a:t>Public: </a:t>
            </a:r>
            <a:r>
              <a:rPr lang="en-US" dirty="0" smtClean="0"/>
              <a:t>public member can </a:t>
            </a:r>
            <a:r>
              <a:rPr lang="en-US" dirty="0"/>
              <a:t>be accessed from outside of the </a:t>
            </a:r>
            <a:r>
              <a:rPr lang="en-US" dirty="0" smtClean="0"/>
              <a:t>class.</a:t>
            </a:r>
          </a:p>
          <a:p>
            <a:r>
              <a:rPr lang="en-US" dirty="0" smtClean="0"/>
              <a:t>Protected: same as private member, but can be inherited.</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7023" y="2158419"/>
            <a:ext cx="3780953" cy="3409524"/>
          </a:xfrm>
        </p:spPr>
      </p:pic>
    </p:spTree>
    <p:extLst>
      <p:ext uri="{BB962C8B-B14F-4D97-AF65-F5344CB8AC3E}">
        <p14:creationId xmlns:p14="http://schemas.microsoft.com/office/powerpoint/2010/main" val="418353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What?</a:t>
            </a:r>
          </a:p>
          <a:p>
            <a:pPr lvl="1">
              <a:buFont typeface="Arial" panose="020B0604020202020204" pitchFamily="34" charset="0"/>
              <a:buChar char="•"/>
            </a:pPr>
            <a:r>
              <a:rPr lang="en-US" sz="2400" dirty="0"/>
              <a:t>is the process of keeping the details about how an object is implemented hidden away from users of the </a:t>
            </a:r>
            <a:r>
              <a:rPr lang="en-US" sz="2400" dirty="0" smtClean="0"/>
              <a:t>object.</a:t>
            </a:r>
          </a:p>
          <a:p>
            <a:r>
              <a:rPr lang="en-US" dirty="0" smtClean="0"/>
              <a:t>How?</a:t>
            </a:r>
          </a:p>
          <a:p>
            <a:pPr lvl="1">
              <a:buFont typeface="Arial" panose="020B0604020202020204" pitchFamily="34" charset="0"/>
              <a:buChar char="•"/>
            </a:pPr>
            <a:r>
              <a:rPr lang="en-US" sz="2400" dirty="0" smtClean="0"/>
              <a:t>is implemented via access specifiers.</a:t>
            </a:r>
          </a:p>
          <a:p>
            <a:r>
              <a:rPr lang="en-US" dirty="0" smtClean="0"/>
              <a:t>Why?</a:t>
            </a:r>
          </a:p>
          <a:p>
            <a:pPr lvl="1">
              <a:buFont typeface="Arial" panose="020B0604020202020204" pitchFamily="34" charset="0"/>
              <a:buChar char="•"/>
            </a:pPr>
            <a:r>
              <a:rPr lang="en-US" sz="2400" dirty="0"/>
              <a:t>easier to </a:t>
            </a:r>
            <a:r>
              <a:rPr lang="en-US" sz="2400" dirty="0" smtClean="0"/>
              <a:t>use </a:t>
            </a:r>
            <a:r>
              <a:rPr lang="en-US" sz="2400" dirty="0"/>
              <a:t>and reduce the </a:t>
            </a:r>
            <a:r>
              <a:rPr lang="en-US" sz="2400" dirty="0" smtClean="0"/>
              <a:t>complexity.</a:t>
            </a:r>
          </a:p>
          <a:p>
            <a:pPr lvl="1">
              <a:buFont typeface="Arial" panose="020B0604020202020204" pitchFamily="34" charset="0"/>
              <a:buChar char="•"/>
            </a:pPr>
            <a:r>
              <a:rPr lang="en-US" sz="2400" dirty="0"/>
              <a:t>help protect your data and prevent </a:t>
            </a:r>
            <a:r>
              <a:rPr lang="en-US" sz="2400" dirty="0" smtClean="0"/>
              <a:t>misuse.</a:t>
            </a:r>
          </a:p>
          <a:p>
            <a:pPr lvl="1">
              <a:buFont typeface="Arial" panose="020B0604020202020204" pitchFamily="34" charset="0"/>
              <a:buChar char="•"/>
            </a:pPr>
            <a:r>
              <a:rPr lang="en-US" sz="2400" dirty="0"/>
              <a:t>easier to </a:t>
            </a:r>
            <a:r>
              <a:rPr lang="en-US" sz="2400" dirty="0" smtClean="0"/>
              <a:t>change and debug.</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1473682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function</a:t>
            </a:r>
            <a:endParaRPr lang="en-US" dirty="0"/>
          </a:p>
        </p:txBody>
      </p:sp>
      <p:sp>
        <p:nvSpPr>
          <p:cNvPr id="8" name="Content Placeholder 7"/>
          <p:cNvSpPr>
            <a:spLocks noGrp="1"/>
          </p:cNvSpPr>
          <p:nvPr>
            <p:ph sz="half" idx="1"/>
          </p:nvPr>
        </p:nvSpPr>
        <p:spPr/>
        <p:txBody>
          <a:bodyPr/>
          <a:lstStyle/>
          <a:p>
            <a:pPr>
              <a:buFont typeface="Wingdings" panose="05000000000000000000" pitchFamily="2" charset="2"/>
              <a:buChar char="v"/>
            </a:pPr>
            <a:r>
              <a:rPr lang="en-US" sz="2400" dirty="0"/>
              <a:t>is a short public function whose job is to retrieve or change the value of a private member </a:t>
            </a:r>
            <a:r>
              <a:rPr lang="en-US" sz="2400" dirty="0" smtClean="0"/>
              <a:t>variable.</a:t>
            </a:r>
          </a:p>
          <a:p>
            <a:pPr>
              <a:buFont typeface="Wingdings" panose="05000000000000000000" pitchFamily="2" charset="2"/>
              <a:buChar char="v"/>
            </a:pPr>
            <a:r>
              <a:rPr lang="en-US" sz="2400" dirty="0"/>
              <a:t>typically come in two flavors: getters and </a:t>
            </a:r>
            <a:r>
              <a:rPr lang="en-US" sz="2400" dirty="0" smtClean="0"/>
              <a:t>setters.</a:t>
            </a:r>
          </a:p>
          <a:p>
            <a:pPr lvl="1">
              <a:buFont typeface="Arial" panose="020B0604020202020204" pitchFamily="34" charset="0"/>
              <a:buChar char="•"/>
            </a:pPr>
            <a:r>
              <a:rPr lang="en-US" sz="2000" dirty="0"/>
              <a:t>Getter</a:t>
            </a:r>
            <a:r>
              <a:rPr lang="en-US" sz="2000" dirty="0" smtClean="0"/>
              <a:t>: return </a:t>
            </a:r>
            <a:r>
              <a:rPr lang="en-US" sz="2000" dirty="0"/>
              <a:t>the value of a private member </a:t>
            </a:r>
            <a:r>
              <a:rPr lang="en-US" sz="2000" dirty="0" smtClean="0"/>
              <a:t>variable.</a:t>
            </a:r>
          </a:p>
          <a:p>
            <a:pPr lvl="1">
              <a:buFont typeface="Arial" panose="020B0604020202020204" pitchFamily="34" charset="0"/>
              <a:buChar char="•"/>
            </a:pPr>
            <a:r>
              <a:rPr lang="en-US" sz="2000" dirty="0"/>
              <a:t>Setter: set the value of a private member </a:t>
            </a:r>
            <a:r>
              <a:rPr lang="en-US" sz="2000" dirty="0" smtClean="0"/>
              <a:t>variable.</a:t>
            </a:r>
            <a:endParaRPr lang="en-US" sz="2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4008" y="2060848"/>
            <a:ext cx="4038600" cy="3095989"/>
          </a:xfrm>
        </p:spPr>
      </p:pic>
    </p:spTree>
    <p:extLst>
      <p:ext uri="{BB962C8B-B14F-4D97-AF65-F5344CB8AC3E}">
        <p14:creationId xmlns:p14="http://schemas.microsoft.com/office/powerpoint/2010/main" val="3311702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Constructors </a:t>
            </a:r>
            <a:endParaRPr lang="en-US" dirty="0"/>
          </a:p>
        </p:txBody>
      </p:sp>
      <p:sp>
        <p:nvSpPr>
          <p:cNvPr id="6" name="Content Placeholder 5"/>
          <p:cNvSpPr>
            <a:spLocks noGrp="1"/>
          </p:cNvSpPr>
          <p:nvPr>
            <p:ph idx="1"/>
          </p:nvPr>
        </p:nvSpPr>
        <p:spPr>
          <a:xfrm>
            <a:off x="467544" y="2060848"/>
            <a:ext cx="8219256" cy="4065315"/>
          </a:xfrm>
        </p:spPr>
        <p:txBody>
          <a:bodyPr/>
          <a:lstStyle/>
          <a:p>
            <a:r>
              <a:rPr lang="en-US" sz="2400" dirty="0"/>
              <a:t>is a special kind of class member function that is automatically called when an object of that class is </a:t>
            </a:r>
            <a:r>
              <a:rPr lang="en-US" sz="2400" dirty="0" smtClean="0"/>
              <a:t>instantiated.</a:t>
            </a:r>
          </a:p>
          <a:p>
            <a:r>
              <a:rPr lang="en-US" sz="2400" dirty="0"/>
              <a:t>typically used to initialize member variables of the class or do any setup steps necessary for the class to be </a:t>
            </a:r>
            <a:r>
              <a:rPr lang="en-US" sz="2400" dirty="0" smtClean="0"/>
              <a:t>used.</a:t>
            </a:r>
          </a:p>
          <a:p>
            <a:r>
              <a:rPr lang="en-US" sz="2400" dirty="0"/>
              <a:t>specific rules for </a:t>
            </a:r>
            <a:r>
              <a:rPr lang="en-US" sz="2400" dirty="0" smtClean="0"/>
              <a:t>constructors:</a:t>
            </a:r>
          </a:p>
          <a:p>
            <a:pPr lvl="1">
              <a:buFont typeface="Courier New" panose="02070309020205020404" pitchFamily="49" charset="0"/>
              <a:buChar char="o"/>
            </a:pPr>
            <a:r>
              <a:rPr lang="en-US" sz="2000" dirty="0"/>
              <a:t>always have the same name as the </a:t>
            </a:r>
            <a:r>
              <a:rPr lang="en-US" sz="2000" dirty="0" smtClean="0"/>
              <a:t>class.</a:t>
            </a:r>
          </a:p>
          <a:p>
            <a:pPr lvl="1">
              <a:buFont typeface="Courier New" panose="02070309020205020404" pitchFamily="49" charset="0"/>
              <a:buChar char="o"/>
            </a:pPr>
            <a:r>
              <a:rPr lang="en-US" sz="2000" dirty="0"/>
              <a:t>have no return type (not even void</a:t>
            </a:r>
            <a:r>
              <a:rPr lang="en-US" sz="2000" dirty="0" smtClean="0"/>
              <a:t>).</a:t>
            </a:r>
          </a:p>
          <a:p>
            <a:pPr lvl="1">
              <a:buFont typeface="Courier New" panose="02070309020205020404" pitchFamily="49" charset="0"/>
              <a:buChar char="o"/>
            </a:pPr>
            <a:r>
              <a:rPr lang="en-US" sz="2000" dirty="0"/>
              <a:t>can not be explicitly called.</a:t>
            </a:r>
          </a:p>
        </p:txBody>
      </p:sp>
    </p:spTree>
    <p:extLst>
      <p:ext uri="{BB962C8B-B14F-4D97-AF65-F5344CB8AC3E}">
        <p14:creationId xmlns:p14="http://schemas.microsoft.com/office/powerpoint/2010/main" val="4039776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a:t>
            </a:r>
            <a:endParaRPr lang="en-US" dirty="0"/>
          </a:p>
        </p:txBody>
      </p:sp>
      <p:sp>
        <p:nvSpPr>
          <p:cNvPr id="4" name="Text Placeholder 3"/>
          <p:cNvSpPr>
            <a:spLocks noGrp="1"/>
          </p:cNvSpPr>
          <p:nvPr>
            <p:ph type="body" idx="1"/>
          </p:nvPr>
        </p:nvSpPr>
        <p:spPr/>
        <p:txBody>
          <a:bodyPr/>
          <a:lstStyle/>
          <a:p>
            <a:pPr algn="ctr"/>
            <a:r>
              <a:rPr lang="en-US" sz="2000" dirty="0" smtClean="0"/>
              <a:t>Constructor without parameter(default constructor)</a:t>
            </a:r>
            <a:endParaRPr lang="en-US" sz="2000" dirty="0"/>
          </a:p>
        </p:txBody>
      </p:sp>
      <p:sp>
        <p:nvSpPr>
          <p:cNvPr id="6" name="Text Placeholder 5"/>
          <p:cNvSpPr>
            <a:spLocks noGrp="1"/>
          </p:cNvSpPr>
          <p:nvPr>
            <p:ph type="body" sz="quarter" idx="3"/>
          </p:nvPr>
        </p:nvSpPr>
        <p:spPr/>
        <p:txBody>
          <a:bodyPr/>
          <a:lstStyle/>
          <a:p>
            <a:pPr algn="ctr"/>
            <a:r>
              <a:rPr lang="en-US" sz="2000" dirty="0" smtClean="0"/>
              <a:t>Constructor with parameter</a:t>
            </a:r>
            <a:endParaRPr lang="en-US" dirty="0"/>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780928"/>
            <a:ext cx="4041775" cy="2880319"/>
          </a:xfrm>
        </p:spPr>
      </p:pic>
      <p:pic>
        <p:nvPicPr>
          <p:cNvPr id="13" name="Content Placeholder 1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2054" y="2769200"/>
            <a:ext cx="3610479" cy="2892047"/>
          </a:xfrm>
        </p:spPr>
      </p:pic>
    </p:spTree>
    <p:extLst>
      <p:ext uri="{BB962C8B-B14F-4D97-AF65-F5344CB8AC3E}">
        <p14:creationId xmlns:p14="http://schemas.microsoft.com/office/powerpoint/2010/main" val="1210740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without constructors</a:t>
            </a:r>
            <a:endParaRPr 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2" y="2348880"/>
            <a:ext cx="3627871" cy="3096344"/>
          </a:xfrm>
        </p:spPr>
      </p:pic>
      <p:pic>
        <p:nvPicPr>
          <p:cNvPr id="11" name="Content Placeholder 10"/>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2283210"/>
            <a:ext cx="4038600" cy="3159942"/>
          </a:xfrm>
        </p:spPr>
      </p:pic>
    </p:spTree>
    <p:extLst>
      <p:ext uri="{BB962C8B-B14F-4D97-AF65-F5344CB8AC3E}">
        <p14:creationId xmlns:p14="http://schemas.microsoft.com/office/powerpoint/2010/main" val="1700152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Constructor member initializer list</a:t>
            </a:r>
            <a:endParaRPr lang="en-US" dirty="0"/>
          </a:p>
        </p:txBody>
      </p:sp>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2351033"/>
            <a:ext cx="4042792" cy="3024297"/>
          </a:xfrm>
        </p:spPr>
      </p:pic>
      <p:pic>
        <p:nvPicPr>
          <p:cNvPr id="14" name="Content Placeholder 1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572000" y="2348880"/>
            <a:ext cx="4114800" cy="3024336"/>
          </a:xfrm>
        </p:spPr>
      </p:pic>
    </p:spTree>
    <p:extLst>
      <p:ext uri="{BB962C8B-B14F-4D97-AF65-F5344CB8AC3E}">
        <p14:creationId xmlns:p14="http://schemas.microsoft.com/office/powerpoint/2010/main" val="839654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Destructors </a:t>
            </a:r>
            <a:endParaRPr lang="en-US" dirty="0"/>
          </a:p>
        </p:txBody>
      </p:sp>
      <p:sp>
        <p:nvSpPr>
          <p:cNvPr id="6" name="Content Placeholder 5"/>
          <p:cNvSpPr>
            <a:spLocks noGrp="1"/>
          </p:cNvSpPr>
          <p:nvPr>
            <p:ph idx="1"/>
          </p:nvPr>
        </p:nvSpPr>
        <p:spPr>
          <a:xfrm>
            <a:off x="457200" y="1988840"/>
            <a:ext cx="8229600" cy="4137323"/>
          </a:xfrm>
        </p:spPr>
        <p:txBody>
          <a:bodyPr/>
          <a:lstStyle/>
          <a:p>
            <a:r>
              <a:rPr lang="en-US" sz="2400" dirty="0"/>
              <a:t>is </a:t>
            </a:r>
            <a:r>
              <a:rPr lang="en-US" sz="2400" dirty="0" smtClean="0"/>
              <a:t>a special </a:t>
            </a:r>
            <a:r>
              <a:rPr lang="en-US" sz="2400" dirty="0"/>
              <a:t>kind of class member function that is executed when an </a:t>
            </a:r>
            <a:r>
              <a:rPr lang="en-US" sz="2400" dirty="0" smtClean="0"/>
              <a:t>object </a:t>
            </a:r>
            <a:r>
              <a:rPr lang="en-US" sz="2400" dirty="0"/>
              <a:t>of that class is </a:t>
            </a:r>
            <a:r>
              <a:rPr lang="en-US" sz="2400" dirty="0" smtClean="0"/>
              <a:t>destroyed.</a:t>
            </a:r>
          </a:p>
          <a:p>
            <a:r>
              <a:rPr lang="en-US" sz="2400" dirty="0"/>
              <a:t>designed to help clean </a:t>
            </a:r>
            <a:r>
              <a:rPr lang="en-US" sz="2400" dirty="0" smtClean="0"/>
              <a:t>up </a:t>
            </a:r>
            <a:r>
              <a:rPr lang="en-US" sz="2400" dirty="0"/>
              <a:t>member variables </a:t>
            </a:r>
            <a:r>
              <a:rPr lang="en-US" sz="2400" dirty="0" smtClean="0"/>
              <a:t>.</a:t>
            </a:r>
          </a:p>
          <a:p>
            <a:r>
              <a:rPr lang="en-US" sz="2400" dirty="0"/>
              <a:t>specific rules for </a:t>
            </a:r>
            <a:r>
              <a:rPr lang="en-US" sz="2400" dirty="0" smtClean="0"/>
              <a:t>destructors:</a:t>
            </a:r>
          </a:p>
          <a:p>
            <a:pPr lvl="1">
              <a:buFont typeface="Courier New" panose="02070309020205020404" pitchFamily="49" charset="0"/>
              <a:buChar char="o"/>
            </a:pPr>
            <a:r>
              <a:rPr lang="en-US" sz="2000" dirty="0"/>
              <a:t>must have the same name as the class, preceded by a tilde </a:t>
            </a:r>
            <a:r>
              <a:rPr lang="en-US" sz="2000" dirty="0" smtClean="0"/>
              <a:t>(~).</a:t>
            </a:r>
          </a:p>
          <a:p>
            <a:pPr lvl="1">
              <a:buFont typeface="Courier New" panose="02070309020205020404" pitchFamily="49" charset="0"/>
              <a:buChar char="o"/>
            </a:pPr>
            <a:r>
              <a:rPr lang="en-US" sz="2000" dirty="0"/>
              <a:t>can not take arguments</a:t>
            </a:r>
            <a:r>
              <a:rPr lang="en-US" sz="2000" dirty="0" smtClean="0"/>
              <a:t>.</a:t>
            </a:r>
          </a:p>
          <a:p>
            <a:pPr lvl="1">
              <a:buFont typeface="Courier New" panose="02070309020205020404" pitchFamily="49" charset="0"/>
              <a:buChar char="o"/>
            </a:pPr>
            <a:r>
              <a:rPr lang="en-US" sz="2000" dirty="0"/>
              <a:t>has no return type.</a:t>
            </a:r>
          </a:p>
        </p:txBody>
      </p:sp>
    </p:spTree>
    <p:extLst>
      <p:ext uri="{BB962C8B-B14F-4D97-AF65-F5344CB8AC3E}">
        <p14:creationId xmlns:p14="http://schemas.microsoft.com/office/powerpoint/2010/main" val="2689697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7534" y="1219200"/>
            <a:ext cx="5748932" cy="4906963"/>
          </a:xfrm>
        </p:spPr>
      </p:pic>
    </p:spTree>
    <p:extLst>
      <p:ext uri="{BB962C8B-B14F-4D97-AF65-F5344CB8AC3E}">
        <p14:creationId xmlns:p14="http://schemas.microsoft.com/office/powerpoint/2010/main" val="3054665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a:t>
            </a:fld>
            <a:endParaRPr lang="en-US">
              <a:latin typeface="Tahoma" pitchFamily="34" charset="0"/>
            </a:endParaRPr>
          </a:p>
        </p:txBody>
      </p:sp>
      <p:sp>
        <p:nvSpPr>
          <p:cNvPr id="3" name="TextBox 2"/>
          <p:cNvSpPr txBox="1"/>
          <p:nvPr/>
        </p:nvSpPr>
        <p:spPr>
          <a:xfrm>
            <a:off x="684188" y="2060848"/>
            <a:ext cx="7380312"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Understand basic concept of object oriented programing (OOP) .</a:t>
            </a:r>
          </a:p>
          <a:p>
            <a:pPr marL="342900" indent="-342900">
              <a:buFont typeface="Arial" panose="020B0604020202020204" pitchFamily="34" charset="0"/>
              <a:buChar char="•"/>
            </a:pPr>
            <a:r>
              <a:rPr lang="en-US" sz="2000" dirty="0" smtClean="0"/>
              <a:t>Understand some basic implementation of OOP in </a:t>
            </a:r>
            <a:r>
              <a:rPr lang="en-US" sz="2000" dirty="0" err="1" smtClean="0"/>
              <a:t>c++</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Acquisition Is Initialization</a:t>
            </a:r>
          </a:p>
        </p:txBody>
      </p:sp>
      <p:sp>
        <p:nvSpPr>
          <p:cNvPr id="3" name="Content Placeholder 2"/>
          <p:cNvSpPr>
            <a:spLocks noGrp="1"/>
          </p:cNvSpPr>
          <p:nvPr>
            <p:ph idx="1"/>
          </p:nvPr>
        </p:nvSpPr>
        <p:spPr/>
        <p:txBody>
          <a:bodyPr/>
          <a:lstStyle/>
          <a:p>
            <a:r>
              <a:rPr lang="en-US" dirty="0" smtClean="0"/>
              <a:t>What?</a:t>
            </a:r>
          </a:p>
          <a:p>
            <a:pPr>
              <a:buFont typeface="Arial" panose="020B0604020202020204" pitchFamily="34" charset="0"/>
              <a:buChar char="•"/>
            </a:pPr>
            <a:r>
              <a:rPr lang="en-US" sz="2400" dirty="0" smtClean="0"/>
              <a:t>is </a:t>
            </a:r>
            <a:r>
              <a:rPr lang="en-US" sz="2400" dirty="0"/>
              <a:t>a programming technique whereby resource use is tied to the lifetime of objects with automatic </a:t>
            </a:r>
            <a:r>
              <a:rPr lang="en-US" sz="2400" dirty="0" smtClean="0"/>
              <a:t>duration.</a:t>
            </a:r>
          </a:p>
          <a:p>
            <a:r>
              <a:rPr lang="en-US" dirty="0" smtClean="0"/>
              <a:t>How?</a:t>
            </a:r>
          </a:p>
          <a:p>
            <a:pPr>
              <a:buFont typeface="Arial" panose="020B0604020202020204" pitchFamily="34" charset="0"/>
              <a:buChar char="•"/>
            </a:pPr>
            <a:r>
              <a:rPr lang="en-US" sz="2400" dirty="0"/>
              <a:t>is implemented via constructors and destructors</a:t>
            </a:r>
            <a:r>
              <a:rPr lang="en-US" sz="2400" dirty="0" smtClean="0"/>
              <a:t>.</a:t>
            </a:r>
          </a:p>
          <a:p>
            <a:pPr>
              <a:buFont typeface="Arial" panose="020B0604020202020204" pitchFamily="34" charset="0"/>
              <a:buChar char="•"/>
            </a:pPr>
            <a:r>
              <a:rPr lang="en-US" sz="2400" dirty="0"/>
              <a:t>A resource </a:t>
            </a:r>
            <a:r>
              <a:rPr lang="en-US" sz="2400" dirty="0" smtClean="0"/>
              <a:t>is </a:t>
            </a:r>
            <a:r>
              <a:rPr lang="en-US" sz="2400" dirty="0"/>
              <a:t>acquired in the object’s constructor. That resource can then be used while the object is alive</a:t>
            </a:r>
            <a:r>
              <a:rPr lang="en-US" sz="2400" dirty="0" smtClean="0"/>
              <a:t>.</a:t>
            </a:r>
          </a:p>
          <a:p>
            <a:pPr>
              <a:buFont typeface="Arial" panose="020B0604020202020204" pitchFamily="34" charset="0"/>
              <a:buChar char="•"/>
            </a:pPr>
            <a:r>
              <a:rPr lang="en-US" sz="2400" dirty="0"/>
              <a:t>The resource is released in the destructor, when the object is destroyed</a:t>
            </a:r>
            <a:r>
              <a:rPr lang="en-US" sz="2400" dirty="0" smtClean="0"/>
              <a:t>.</a:t>
            </a:r>
          </a:p>
          <a:p>
            <a:endParaRPr lang="en-US" sz="2400" dirty="0"/>
          </a:p>
        </p:txBody>
      </p:sp>
    </p:spTree>
    <p:extLst>
      <p:ext uri="{BB962C8B-B14F-4D97-AF65-F5344CB8AC3E}">
        <p14:creationId xmlns:p14="http://schemas.microsoft.com/office/powerpoint/2010/main" val="2724562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sz="half" idx="1"/>
          </p:nvPr>
        </p:nvSpPr>
        <p:spPr/>
        <p:txBody>
          <a:bodyPr/>
          <a:lstStyle/>
          <a:p>
            <a:endParaRPr lang="en-US" dirty="0" smtClean="0"/>
          </a:p>
          <a:p>
            <a:r>
              <a:rPr lang="en-US" dirty="0" smtClean="0"/>
              <a:t>Why</a:t>
            </a:r>
            <a:r>
              <a:rPr lang="en-US" dirty="0"/>
              <a:t>?</a:t>
            </a:r>
          </a:p>
          <a:p>
            <a:pPr>
              <a:buFont typeface="Arial" panose="020B0604020202020204" pitchFamily="34" charset="0"/>
              <a:buChar char="•"/>
            </a:pPr>
            <a:r>
              <a:rPr lang="en-US" sz="2400" dirty="0"/>
              <a:t>The primary advantage of RAII is that it helps prevent resource leaks as all resource-holding objects are cleaned up automatically</a:t>
            </a:r>
            <a:r>
              <a:rPr lang="en-US" sz="2400" dirty="0" smtClean="0"/>
              <a:t>.</a:t>
            </a:r>
          </a:p>
          <a:p>
            <a:pPr>
              <a:buFont typeface="Arial" panose="020B0604020202020204" pitchFamily="34" charset="0"/>
              <a:buChar char="•"/>
            </a:pPr>
            <a:endParaRPr lang="en-US" sz="2400" dirty="0"/>
          </a:p>
          <a:p>
            <a:endParaRPr lang="en-US" dirty="0"/>
          </a:p>
        </p:txBody>
      </p:sp>
      <p:pic>
        <p:nvPicPr>
          <p:cNvPr id="4" name="Content Placeholder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4283968" y="1844824"/>
            <a:ext cx="4545468" cy="3699238"/>
          </a:xfrm>
          <a:prstGeom prst="rect">
            <a:avLst/>
          </a:prstGeom>
          <a:noFill/>
          <a:ln w="9525">
            <a:noFill/>
            <a:miter lim="800000"/>
            <a:headEnd/>
            <a:tailEnd/>
          </a:ln>
        </p:spPr>
      </p:pic>
    </p:spTree>
    <p:extLst>
      <p:ext uri="{BB962C8B-B14F-4D97-AF65-F5344CB8AC3E}">
        <p14:creationId xmlns:p14="http://schemas.microsoft.com/office/powerpoint/2010/main" val="1509166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Class code and header files</a:t>
            </a:r>
          </a:p>
        </p:txBody>
      </p:sp>
      <p:sp>
        <p:nvSpPr>
          <p:cNvPr id="10" name="Text Placeholder 9"/>
          <p:cNvSpPr>
            <a:spLocks noGrp="1"/>
          </p:cNvSpPr>
          <p:nvPr>
            <p:ph type="body" idx="1"/>
          </p:nvPr>
        </p:nvSpPr>
        <p:spPr/>
        <p:txBody>
          <a:bodyPr/>
          <a:lstStyle/>
          <a:p>
            <a:pPr algn="ctr"/>
            <a:r>
              <a:rPr lang="en-US" dirty="0" err="1" smtClean="0"/>
              <a:t>Date.h</a:t>
            </a:r>
            <a:endParaRPr lang="en-US" dirty="0"/>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497323"/>
            <a:ext cx="4040188" cy="3306392"/>
          </a:xfrm>
        </p:spPr>
      </p:pic>
      <p:sp>
        <p:nvSpPr>
          <p:cNvPr id="12" name="Text Placeholder 11"/>
          <p:cNvSpPr>
            <a:spLocks noGrp="1"/>
          </p:cNvSpPr>
          <p:nvPr>
            <p:ph type="body" sz="quarter" idx="3"/>
          </p:nvPr>
        </p:nvSpPr>
        <p:spPr/>
        <p:txBody>
          <a:bodyPr/>
          <a:lstStyle/>
          <a:p>
            <a:pPr algn="ctr"/>
            <a:r>
              <a:rPr lang="en-US" dirty="0" smtClean="0"/>
              <a:t>Date.cpp</a:t>
            </a:r>
            <a:endParaRPr lang="en-US" dirty="0"/>
          </a:p>
        </p:txBody>
      </p:sp>
      <p:pic>
        <p:nvPicPr>
          <p:cNvPr id="15" name="Content Placeholder 1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492896"/>
            <a:ext cx="4307678" cy="3312368"/>
          </a:xfrm>
        </p:spPr>
      </p:pic>
    </p:spTree>
    <p:extLst>
      <p:ext uri="{BB962C8B-B14F-4D97-AF65-F5344CB8AC3E}">
        <p14:creationId xmlns:p14="http://schemas.microsoft.com/office/powerpoint/2010/main" val="3062177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hidden *this pointer</a:t>
            </a:r>
            <a:endParaRPr lang="en-US" dirty="0"/>
          </a:p>
        </p:txBody>
      </p:sp>
      <p:sp>
        <p:nvSpPr>
          <p:cNvPr id="5" name="Content Placeholder 4"/>
          <p:cNvSpPr>
            <a:spLocks noGrp="1"/>
          </p:cNvSpPr>
          <p:nvPr>
            <p:ph idx="1"/>
          </p:nvPr>
        </p:nvSpPr>
        <p:spPr/>
        <p:txBody>
          <a:bodyPr/>
          <a:lstStyle/>
          <a:p>
            <a:pPr marL="0" indent="0">
              <a:buNone/>
            </a:pPr>
            <a:endParaRPr lang="en-US" sz="2400" dirty="0" smtClean="0"/>
          </a:p>
          <a:p>
            <a:pPr marL="0" indent="0">
              <a:buNone/>
            </a:pPr>
            <a:endParaRPr lang="en-US" sz="2400" dirty="0" smtClean="0"/>
          </a:p>
          <a:p>
            <a:pPr marL="0" indent="0">
              <a:buNone/>
            </a:pPr>
            <a:r>
              <a:rPr lang="en-US" sz="2400" dirty="0" smtClean="0"/>
              <a:t>The function</a:t>
            </a:r>
          </a:p>
          <a:p>
            <a:pPr marL="0" indent="0">
              <a:buNone/>
            </a:pPr>
            <a:endParaRPr lang="en-US" sz="2400" dirty="0"/>
          </a:p>
          <a:p>
            <a:pPr marL="0" indent="0">
              <a:buNone/>
            </a:pPr>
            <a:r>
              <a:rPr lang="en-US" sz="2400" dirty="0" smtClean="0"/>
              <a:t>;when compiled, is actually</a:t>
            </a:r>
          </a:p>
          <a:p>
            <a:pPr marL="0" indent="0">
              <a:buNone/>
            </a:pPr>
            <a:r>
              <a:rPr lang="en-US" sz="2400" dirty="0"/>
              <a:t>c</a:t>
            </a:r>
            <a:r>
              <a:rPr lang="en-US" sz="2400" dirty="0" smtClean="0"/>
              <a:t>onverted into</a:t>
            </a:r>
          </a:p>
          <a:p>
            <a:pPr marL="0" indent="0">
              <a:buNone/>
            </a:pPr>
            <a:endParaRPr lang="en-US" sz="2400" dirty="0" smtClean="0"/>
          </a:p>
          <a:p>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580738"/>
            <a:ext cx="2282783" cy="42560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104" y="3933056"/>
            <a:ext cx="2282783" cy="50558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060848"/>
            <a:ext cx="4231172" cy="3353376"/>
          </a:xfrm>
          <a:prstGeom prst="rect">
            <a:avLst/>
          </a:prstGeom>
        </p:spPr>
      </p:pic>
    </p:spTree>
    <p:extLst>
      <p:ext uri="{BB962C8B-B14F-4D97-AF65-F5344CB8AC3E}">
        <p14:creationId xmlns:p14="http://schemas.microsoft.com/office/powerpoint/2010/main" val="1667488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hidden *this pointer</a:t>
            </a:r>
            <a:endParaRPr lang="en-US" dirty="0"/>
          </a:p>
        </p:txBody>
      </p:sp>
      <p:sp>
        <p:nvSpPr>
          <p:cNvPr id="3" name="Content Placeholder 2"/>
          <p:cNvSpPr>
            <a:spLocks noGrp="1"/>
          </p:cNvSpPr>
          <p:nvPr>
            <p:ph idx="1"/>
          </p:nvPr>
        </p:nvSpPr>
        <p:spPr/>
        <p:txBody>
          <a:bodyPr/>
          <a:lstStyle/>
          <a:p>
            <a:r>
              <a:rPr lang="en-US" sz="2400" dirty="0"/>
              <a:t>The </a:t>
            </a:r>
            <a:r>
              <a:rPr lang="en-US" sz="2400" b="1" dirty="0"/>
              <a:t>this pointer</a:t>
            </a:r>
            <a:r>
              <a:rPr lang="en-US" sz="2400" dirty="0"/>
              <a:t> is a hidden </a:t>
            </a:r>
            <a:r>
              <a:rPr lang="en-US" sz="2400" dirty="0" err="1"/>
              <a:t>const</a:t>
            </a:r>
            <a:r>
              <a:rPr lang="en-US" sz="2400" dirty="0"/>
              <a:t> pointer that holds the </a:t>
            </a:r>
            <a:r>
              <a:rPr lang="en-US" sz="2400" dirty="0" smtClean="0"/>
              <a:t>address </a:t>
            </a:r>
            <a:r>
              <a:rPr lang="en-US" sz="2400" dirty="0"/>
              <a:t>of the object the member function was called </a:t>
            </a:r>
            <a:r>
              <a:rPr lang="en-US" sz="2400" dirty="0" smtClean="0"/>
              <a:t>on.</a:t>
            </a:r>
          </a:p>
          <a:p>
            <a:endParaRPr lang="en-US" sz="2400" dirty="0"/>
          </a:p>
          <a:p>
            <a:endParaRPr lang="en-US" sz="2400" dirty="0" smtClean="0"/>
          </a:p>
          <a:p>
            <a:endParaRPr lang="en-US" sz="2400" dirty="0" smtClean="0"/>
          </a:p>
          <a:p>
            <a:r>
              <a:rPr lang="en-US" sz="2400" dirty="0"/>
              <a:t>*this always points to the object being operated on.</a:t>
            </a:r>
          </a:p>
          <a:p>
            <a:endParaRPr lang="en-US" sz="2400" dirty="0"/>
          </a:p>
          <a:p>
            <a:endParaRPr lang="en-US" sz="2400" dirty="0"/>
          </a:p>
          <a:p>
            <a:endParaRPr lang="en-US" sz="2400" dirty="0" smtClean="0"/>
          </a:p>
          <a:p>
            <a:pPr marL="0" indent="0">
              <a:buNone/>
            </a:pPr>
            <a:r>
              <a:rPr lang="en-US" sz="2400" dirty="0"/>
              <a:t>Each member function has a *this pointer parameter that is set to the address of the object being operated on.</a:t>
            </a:r>
            <a:endParaRPr lang="en-US" sz="2400" dirty="0" smtClean="0"/>
          </a:p>
          <a:p>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132856"/>
            <a:ext cx="4320480" cy="12390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863" y="3861048"/>
            <a:ext cx="6543520" cy="1080120"/>
          </a:xfrm>
          <a:prstGeom prst="rect">
            <a:avLst/>
          </a:prstGeom>
        </p:spPr>
      </p:pic>
    </p:spTree>
    <p:extLst>
      <p:ext uri="{BB962C8B-B14F-4D97-AF65-F5344CB8AC3E}">
        <p14:creationId xmlns:p14="http://schemas.microsoft.com/office/powerpoint/2010/main" val="1671625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hidden *this pointer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311" y="1510204"/>
            <a:ext cx="5925377" cy="4324954"/>
          </a:xfrm>
        </p:spPr>
      </p:pic>
    </p:spTree>
    <p:extLst>
      <p:ext uri="{BB962C8B-B14F-4D97-AF65-F5344CB8AC3E}">
        <p14:creationId xmlns:p14="http://schemas.microsoft.com/office/powerpoint/2010/main" val="343661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class objects</a:t>
            </a:r>
            <a:endParaRPr lang="en-US" dirty="0"/>
          </a:p>
        </p:txBody>
      </p:sp>
      <p:sp>
        <p:nvSpPr>
          <p:cNvPr id="3" name="Content Placeholder 2"/>
          <p:cNvSpPr>
            <a:spLocks noGrp="1"/>
          </p:cNvSpPr>
          <p:nvPr>
            <p:ph sz="half" idx="1"/>
          </p:nvPr>
        </p:nvSpPr>
        <p:spPr/>
        <p:txBody>
          <a:bodyPr/>
          <a:lstStyle/>
          <a:p>
            <a:r>
              <a:rPr lang="en-US" sz="2400" dirty="0"/>
              <a:t>instantiated class objects can also be made </a:t>
            </a:r>
            <a:r>
              <a:rPr lang="en-US" sz="2400" dirty="0" err="1"/>
              <a:t>const</a:t>
            </a:r>
            <a:r>
              <a:rPr lang="en-US" sz="2400" dirty="0"/>
              <a:t> by using the </a:t>
            </a:r>
            <a:r>
              <a:rPr lang="en-US" sz="2400" dirty="0" err="1"/>
              <a:t>const</a:t>
            </a:r>
            <a:r>
              <a:rPr lang="en-US" sz="2400" dirty="0"/>
              <a:t> keyword</a:t>
            </a:r>
            <a:r>
              <a:rPr lang="en-US" sz="2400" dirty="0" smtClean="0"/>
              <a:t>.</a:t>
            </a:r>
          </a:p>
          <a:p>
            <a:r>
              <a:rPr lang="en-US" sz="2400" dirty="0"/>
              <a:t>Initialization is done via class </a:t>
            </a:r>
            <a:r>
              <a:rPr lang="en-US" sz="2400" dirty="0" smtClean="0"/>
              <a:t>constructors.</a:t>
            </a:r>
          </a:p>
          <a:p>
            <a:r>
              <a:rPr lang="en-US" sz="2400" dirty="0"/>
              <a:t>Once a </a:t>
            </a:r>
            <a:r>
              <a:rPr lang="en-US" sz="2400" dirty="0" err="1"/>
              <a:t>const</a:t>
            </a:r>
            <a:r>
              <a:rPr lang="en-US" sz="2400" dirty="0"/>
              <a:t> class object has been </a:t>
            </a:r>
            <a:r>
              <a:rPr lang="en-US" sz="2400" dirty="0" smtClean="0"/>
              <a:t>initialized, any </a:t>
            </a:r>
            <a:r>
              <a:rPr lang="en-US" sz="2400" dirty="0"/>
              <a:t>attempt to modify the member variables of the object is </a:t>
            </a:r>
            <a:r>
              <a:rPr lang="en-US" sz="2400" dirty="0" smtClean="0"/>
              <a:t>disallowed.</a:t>
            </a:r>
            <a:endParaRPr lang="en-US" sz="2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55976" y="2042500"/>
            <a:ext cx="4240606" cy="3340131"/>
          </a:xfrm>
        </p:spPr>
      </p:pic>
    </p:spTree>
    <p:extLst>
      <p:ext uri="{BB962C8B-B14F-4D97-AF65-F5344CB8AC3E}">
        <p14:creationId xmlns:p14="http://schemas.microsoft.com/office/powerpoint/2010/main" val="3636964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member function</a:t>
            </a:r>
            <a:endParaRPr lang="en-US" dirty="0"/>
          </a:p>
        </p:txBody>
      </p:sp>
      <p:sp>
        <p:nvSpPr>
          <p:cNvPr id="3" name="Content Placeholder 2"/>
          <p:cNvSpPr>
            <a:spLocks noGrp="1"/>
          </p:cNvSpPr>
          <p:nvPr>
            <p:ph sz="half" idx="1"/>
          </p:nvPr>
        </p:nvSpPr>
        <p:spPr/>
        <p:txBody>
          <a:bodyPr/>
          <a:lstStyle/>
          <a:p>
            <a:r>
              <a:rPr lang="en-US" sz="2400" dirty="0" err="1" smtClean="0"/>
              <a:t>Const</a:t>
            </a:r>
            <a:r>
              <a:rPr lang="en-US" sz="2400" dirty="0" smtClean="0"/>
              <a:t> </a:t>
            </a:r>
            <a:r>
              <a:rPr lang="en-US" sz="2400" dirty="0"/>
              <a:t>class objects can only explicitly call </a:t>
            </a:r>
            <a:r>
              <a:rPr lang="en-US" sz="2400" i="1" dirty="0" err="1"/>
              <a:t>const</a:t>
            </a:r>
            <a:r>
              <a:rPr lang="en-US" sz="2400" dirty="0"/>
              <a:t> member </a:t>
            </a:r>
            <a:r>
              <a:rPr lang="en-US" sz="2400" dirty="0" smtClean="0"/>
              <a:t>functions.</a:t>
            </a:r>
          </a:p>
          <a:p>
            <a:r>
              <a:rPr lang="en-US" sz="2400" dirty="0"/>
              <a:t>A </a:t>
            </a:r>
            <a:r>
              <a:rPr lang="en-US" sz="2400" b="1" dirty="0" err="1"/>
              <a:t>const</a:t>
            </a:r>
            <a:r>
              <a:rPr lang="en-US" sz="2400" b="1" dirty="0"/>
              <a:t> member function</a:t>
            </a:r>
            <a:r>
              <a:rPr lang="en-US" sz="2400" dirty="0"/>
              <a:t> is a member function that guarantees it will not change any class variables or call any non-</a:t>
            </a:r>
            <a:r>
              <a:rPr lang="en-US" sz="2400" dirty="0" err="1"/>
              <a:t>const</a:t>
            </a:r>
            <a:r>
              <a:rPr lang="en-US" sz="2400" dirty="0"/>
              <a:t> member </a:t>
            </a:r>
            <a:r>
              <a:rPr lang="en-US" sz="2400" dirty="0" smtClean="0"/>
              <a:t>functions.</a:t>
            </a:r>
            <a:endParaRPr lang="en-US" sz="2400"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79279" y="2060848"/>
            <a:ext cx="4431169" cy="3311309"/>
          </a:xfrm>
        </p:spPr>
      </p:pic>
    </p:spTree>
    <p:extLst>
      <p:ext uri="{BB962C8B-B14F-4D97-AF65-F5344CB8AC3E}">
        <p14:creationId xmlns:p14="http://schemas.microsoft.com/office/powerpoint/2010/main" val="1810554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variables</a:t>
            </a:r>
            <a:endParaRPr lang="en-US" dirty="0"/>
          </a:p>
        </p:txBody>
      </p:sp>
      <p:sp>
        <p:nvSpPr>
          <p:cNvPr id="3" name="Content Placeholder 2"/>
          <p:cNvSpPr>
            <a:spLocks noGrp="1"/>
          </p:cNvSpPr>
          <p:nvPr>
            <p:ph sz="half" idx="1"/>
          </p:nvPr>
        </p:nvSpPr>
        <p:spPr/>
        <p:txBody>
          <a:bodyPr/>
          <a:lstStyle/>
          <a:p>
            <a:r>
              <a:rPr lang="en-US" sz="2400" dirty="0"/>
              <a:t>Member variables of a class can be made static by using the static </a:t>
            </a:r>
            <a:r>
              <a:rPr lang="en-US" sz="2400" dirty="0" smtClean="0"/>
              <a:t>keyword.</a:t>
            </a:r>
          </a:p>
          <a:p>
            <a:r>
              <a:rPr lang="en-US" sz="2400" dirty="0"/>
              <a:t>static member </a:t>
            </a:r>
            <a:r>
              <a:rPr lang="en-US" sz="2400" dirty="0" smtClean="0"/>
              <a:t>variables are </a:t>
            </a:r>
            <a:r>
              <a:rPr lang="en-US" sz="2400" dirty="0"/>
              <a:t>shared by all objects of the </a:t>
            </a:r>
            <a:r>
              <a:rPr lang="en-US" sz="2400" dirty="0" smtClean="0"/>
              <a:t>class.</a:t>
            </a:r>
          </a:p>
          <a:p>
            <a:r>
              <a:rPr lang="en-US" sz="2400" dirty="0"/>
              <a:t>static member variables are </a:t>
            </a:r>
            <a:r>
              <a:rPr lang="en-US" sz="2400" dirty="0" smtClean="0"/>
              <a:t> created </a:t>
            </a:r>
            <a:r>
              <a:rPr lang="en-US" sz="2400" dirty="0"/>
              <a:t>when the program starts, and destroyed when the program </a:t>
            </a:r>
            <a:r>
              <a:rPr lang="en-US" sz="2400" dirty="0" smtClean="0"/>
              <a:t>ends.</a:t>
            </a:r>
            <a:endParaRPr lang="en-US" sz="2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81260" y="2238942"/>
            <a:ext cx="3972480" cy="3248479"/>
          </a:xfrm>
        </p:spPr>
      </p:pic>
    </p:spTree>
    <p:extLst>
      <p:ext uri="{BB962C8B-B14F-4D97-AF65-F5344CB8AC3E}">
        <p14:creationId xmlns:p14="http://schemas.microsoft.com/office/powerpoint/2010/main" val="4220768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variables</a:t>
            </a:r>
            <a:endParaRPr lang="en-US" dirty="0"/>
          </a:p>
        </p:txBody>
      </p:sp>
      <p:sp>
        <p:nvSpPr>
          <p:cNvPr id="3" name="Content Placeholder 2"/>
          <p:cNvSpPr>
            <a:spLocks noGrp="1"/>
          </p:cNvSpPr>
          <p:nvPr>
            <p:ph sz="half" idx="1"/>
          </p:nvPr>
        </p:nvSpPr>
        <p:spPr/>
        <p:txBody>
          <a:bodyPr/>
          <a:lstStyle/>
          <a:p>
            <a:r>
              <a:rPr lang="en-US" sz="2400" dirty="0" smtClean="0"/>
              <a:t>Can be accessed through objects of class(</a:t>
            </a:r>
            <a:r>
              <a:rPr lang="en-US" sz="2400" dirty="0" smtClean="0">
                <a:solidFill>
                  <a:srgbClr val="FF0000"/>
                </a:solidFill>
              </a:rPr>
              <a:t>red</a:t>
            </a:r>
            <a:r>
              <a:rPr lang="en-US" sz="2400" dirty="0" smtClean="0"/>
              <a:t>) or class itself(</a:t>
            </a:r>
            <a:r>
              <a:rPr lang="en-US" sz="2400" dirty="0" smtClean="0">
                <a:solidFill>
                  <a:srgbClr val="00B050"/>
                </a:solidFill>
              </a:rPr>
              <a:t>green</a:t>
            </a:r>
            <a:r>
              <a:rPr lang="en-US" sz="2400" dirty="0" smtClean="0"/>
              <a:t>).</a:t>
            </a:r>
          </a:p>
          <a:p>
            <a:r>
              <a:rPr lang="en-US" sz="2400" dirty="0" smtClean="0"/>
              <a:t>Must be explicitly defined outside </a:t>
            </a:r>
            <a:r>
              <a:rPr lang="en-US" sz="2400" dirty="0"/>
              <a:t>of the class, in the global </a:t>
            </a:r>
            <a:r>
              <a:rPr lang="en-US" sz="2400" dirty="0" smtClean="0"/>
              <a:t>scope(</a:t>
            </a:r>
            <a:r>
              <a:rPr lang="en-US" sz="2400" dirty="0" smtClean="0">
                <a:solidFill>
                  <a:schemeClr val="accent6"/>
                </a:solidFill>
              </a:rPr>
              <a:t>orange</a:t>
            </a:r>
            <a:r>
              <a:rPr lang="en-US" sz="2400" dirty="0" smtClean="0"/>
              <a:t>).</a:t>
            </a:r>
          </a:p>
          <a:p>
            <a:r>
              <a:rPr lang="en-US" sz="2400" dirty="0" err="1"/>
              <a:t>C</a:t>
            </a:r>
            <a:r>
              <a:rPr lang="en-US" sz="2400" dirty="0" err="1" smtClean="0"/>
              <a:t>onst</a:t>
            </a:r>
            <a:r>
              <a:rPr lang="en-US" sz="2400" dirty="0" smtClean="0"/>
              <a:t> </a:t>
            </a:r>
            <a:r>
              <a:rPr lang="en-US" sz="2400" dirty="0"/>
              <a:t>integer or </a:t>
            </a:r>
            <a:r>
              <a:rPr lang="en-US" sz="2400" dirty="0" err="1"/>
              <a:t>const</a:t>
            </a:r>
            <a:r>
              <a:rPr lang="en-US" sz="2400" dirty="0"/>
              <a:t> </a:t>
            </a:r>
            <a:r>
              <a:rPr lang="en-US" sz="2400" dirty="0" err="1" smtClean="0"/>
              <a:t>enum</a:t>
            </a:r>
            <a:r>
              <a:rPr lang="en-US" sz="2400" dirty="0" smtClean="0"/>
              <a:t> static member </a:t>
            </a:r>
            <a:r>
              <a:rPr lang="en-US" sz="2400" dirty="0" err="1" smtClean="0"/>
              <a:t>variavles</a:t>
            </a:r>
            <a:r>
              <a:rPr lang="en-US" sz="2400" dirty="0"/>
              <a:t> can </a:t>
            </a:r>
            <a:r>
              <a:rPr lang="en-US" sz="2400" dirty="0" smtClean="0"/>
              <a:t>be initialized </a:t>
            </a:r>
            <a:r>
              <a:rPr lang="en-US" sz="2400" dirty="0"/>
              <a:t>directly on the line in which they are </a:t>
            </a:r>
            <a:r>
              <a:rPr lang="en-US" sz="2400" dirty="0" smtClean="0"/>
              <a:t>declared(</a:t>
            </a:r>
            <a:r>
              <a:rPr lang="en-US" sz="2400" dirty="0" smtClean="0">
                <a:solidFill>
                  <a:srgbClr val="0070C0"/>
                </a:solidFill>
              </a:rPr>
              <a:t>blue</a:t>
            </a:r>
            <a:r>
              <a:rPr lang="en-US" sz="2400" dirty="0" smtClean="0"/>
              <a:t>).</a:t>
            </a:r>
          </a:p>
          <a:p>
            <a:endParaRPr lang="en-US"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2267227"/>
            <a:ext cx="4186808" cy="3082781"/>
          </a:xfrm>
        </p:spPr>
      </p:pic>
    </p:spTree>
    <p:extLst>
      <p:ext uri="{BB962C8B-B14F-4D97-AF65-F5344CB8AC3E}">
        <p14:creationId xmlns:p14="http://schemas.microsoft.com/office/powerpoint/2010/main" val="1546371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3</a:t>
            </a:fld>
            <a:endParaRPr lang="en-US">
              <a:latin typeface="Tahoma" pitchFamily="34" charset="0"/>
            </a:endParaRPr>
          </a:p>
        </p:txBody>
      </p:sp>
      <p:sp>
        <p:nvSpPr>
          <p:cNvPr id="3" name="TextBox 2"/>
          <p:cNvSpPr txBox="1"/>
          <p:nvPr/>
        </p:nvSpPr>
        <p:spPr>
          <a:xfrm>
            <a:off x="611560" y="1484784"/>
            <a:ext cx="7992888" cy="3170099"/>
          </a:xfrm>
          <a:prstGeom prst="rect">
            <a:avLst/>
          </a:prstGeom>
          <a:noFill/>
        </p:spPr>
        <p:txBody>
          <a:bodyPr wrap="square" rtlCol="0">
            <a:spAutoFit/>
          </a:bodyPr>
          <a:lstStyle/>
          <a:p>
            <a:endParaRPr lang="en-US" sz="2000" dirty="0" smtClean="0"/>
          </a:p>
          <a:p>
            <a:pPr marL="457200" indent="-457200">
              <a:buFont typeface="Wingdings" panose="05000000000000000000" pitchFamily="2" charset="2"/>
              <a:buChar char="v"/>
            </a:pPr>
            <a:r>
              <a:rPr lang="en-US" sz="2000" dirty="0" smtClean="0"/>
              <a:t>Introduction to object oriented programming(OOP).</a:t>
            </a:r>
          </a:p>
          <a:p>
            <a:pPr marL="457200" indent="-457200">
              <a:buFont typeface="Wingdings" panose="05000000000000000000" pitchFamily="2" charset="2"/>
              <a:buChar char="v"/>
            </a:pPr>
            <a:r>
              <a:rPr lang="en-US" sz="2000" dirty="0" smtClean="0"/>
              <a:t>Basic implementation of OOP in C++</a:t>
            </a:r>
          </a:p>
          <a:p>
            <a:pPr marL="800100" lvl="1" indent="-342900">
              <a:buFont typeface="Courier New" panose="02070309020205020404" pitchFamily="49" charset="0"/>
              <a:buChar char="o"/>
            </a:pPr>
            <a:r>
              <a:rPr lang="en-US" sz="2000" dirty="0" smtClean="0"/>
              <a:t>Classes</a:t>
            </a:r>
          </a:p>
          <a:p>
            <a:pPr marL="800100" lvl="1" indent="-342900">
              <a:buFont typeface="Courier New" panose="02070309020205020404" pitchFamily="49" charset="0"/>
              <a:buChar char="o"/>
            </a:pPr>
            <a:r>
              <a:rPr lang="en-US" sz="2000" dirty="0" smtClean="0"/>
              <a:t>Access specifiers</a:t>
            </a:r>
          </a:p>
          <a:p>
            <a:pPr marL="800100" lvl="1" indent="-342900">
              <a:buFont typeface="Courier New" panose="02070309020205020404" pitchFamily="49" charset="0"/>
              <a:buChar char="o"/>
            </a:pPr>
            <a:r>
              <a:rPr lang="en-US" sz="2000" dirty="0" smtClean="0"/>
              <a:t>Access function and encapsulation</a:t>
            </a:r>
          </a:p>
          <a:p>
            <a:pPr marL="800100" lvl="1" indent="-342900">
              <a:buFont typeface="Courier New" panose="02070309020205020404" pitchFamily="49" charset="0"/>
              <a:buChar char="o"/>
            </a:pPr>
            <a:r>
              <a:rPr lang="en-US" sz="2000" dirty="0" smtClean="0"/>
              <a:t>Constructors/Destructors</a:t>
            </a:r>
          </a:p>
          <a:p>
            <a:pPr marL="800100" lvl="1" indent="-342900">
              <a:buFont typeface="Courier New" panose="02070309020205020404" pitchFamily="49" charset="0"/>
              <a:buChar char="o"/>
            </a:pPr>
            <a:r>
              <a:rPr lang="en-US" sz="2000" dirty="0" smtClean="0"/>
              <a:t>Static members</a:t>
            </a:r>
          </a:p>
          <a:p>
            <a:pPr marL="800100" lvl="1" indent="-342900">
              <a:buFont typeface="Courier New" panose="02070309020205020404" pitchFamily="49" charset="0"/>
              <a:buChar char="o"/>
            </a:pPr>
            <a:r>
              <a:rPr lang="en-US" sz="2000" dirty="0" smtClean="0"/>
              <a:t>Friend function and class</a:t>
            </a:r>
          </a:p>
          <a:p>
            <a:pPr marL="800100" lvl="1" indent="-342900">
              <a:buFont typeface="Courier New" panose="02070309020205020404" pitchFamily="49" charset="0"/>
              <a:buChar char="o"/>
            </a:pPr>
            <a:r>
              <a:rPr lang="en-US" sz="2000" dirty="0" smtClean="0"/>
              <a:t>Composition/Aggregation/Container class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functions</a:t>
            </a:r>
            <a:endParaRPr lang="en-US" dirty="0"/>
          </a:p>
        </p:txBody>
      </p:sp>
      <p:sp>
        <p:nvSpPr>
          <p:cNvPr id="3" name="Content Placeholder 2"/>
          <p:cNvSpPr>
            <a:spLocks noGrp="1"/>
          </p:cNvSpPr>
          <p:nvPr>
            <p:ph sz="half" idx="1"/>
          </p:nvPr>
        </p:nvSpPr>
        <p:spPr/>
        <p:txBody>
          <a:bodyPr/>
          <a:lstStyle/>
          <a:p>
            <a:r>
              <a:rPr lang="en-US" sz="2400" dirty="0" smtClean="0"/>
              <a:t>Static </a:t>
            </a:r>
            <a:r>
              <a:rPr lang="en-US" sz="2400" dirty="0"/>
              <a:t>member functions are not attached to any particular object</a:t>
            </a:r>
            <a:r>
              <a:rPr lang="en-US" sz="2400" dirty="0" smtClean="0"/>
              <a:t>.</a:t>
            </a:r>
          </a:p>
          <a:p>
            <a:r>
              <a:rPr lang="en-US" sz="2400" dirty="0"/>
              <a:t>Static member functions have no *this </a:t>
            </a:r>
            <a:r>
              <a:rPr lang="en-US" sz="2400" dirty="0" smtClean="0"/>
              <a:t>pointer.</a:t>
            </a:r>
          </a:p>
          <a:p>
            <a:r>
              <a:rPr lang="en-US" sz="2400" dirty="0" smtClean="0"/>
              <a:t>Static </a:t>
            </a:r>
            <a:r>
              <a:rPr lang="en-US" sz="2400" dirty="0"/>
              <a:t>member functions can only access static member </a:t>
            </a:r>
            <a:r>
              <a:rPr lang="en-US" sz="2400" dirty="0" smtClean="0"/>
              <a:t>variables.</a:t>
            </a:r>
          </a:p>
          <a:p>
            <a:r>
              <a:rPr lang="en-US" sz="2400" dirty="0"/>
              <a:t>C++ does not support static </a:t>
            </a:r>
            <a:r>
              <a:rPr lang="en-US" sz="2400" dirty="0" smtClean="0"/>
              <a:t>constructors.</a:t>
            </a:r>
            <a:endParaRPr lang="en-US" sz="2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199" y="2276872"/>
            <a:ext cx="4304743" cy="2987891"/>
          </a:xfrm>
        </p:spPr>
      </p:pic>
    </p:spTree>
    <p:extLst>
      <p:ext uri="{BB962C8B-B14F-4D97-AF65-F5344CB8AC3E}">
        <p14:creationId xmlns:p14="http://schemas.microsoft.com/office/powerpoint/2010/main" val="683659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Friend function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4627" y="1386362"/>
            <a:ext cx="5334745" cy="4572638"/>
          </a:xfrm>
        </p:spPr>
      </p:pic>
    </p:spTree>
    <p:extLst>
      <p:ext uri="{BB962C8B-B14F-4D97-AF65-F5344CB8AC3E}">
        <p14:creationId xmlns:p14="http://schemas.microsoft.com/office/powerpoint/2010/main" val="827827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a:t>
            </a:r>
            <a:endParaRPr lang="en-US" dirty="0"/>
          </a:p>
        </p:txBody>
      </p:sp>
      <p:sp>
        <p:nvSpPr>
          <p:cNvPr id="5" name="Content Placeholder 4"/>
          <p:cNvSpPr>
            <a:spLocks noGrp="1"/>
          </p:cNvSpPr>
          <p:nvPr>
            <p:ph idx="1"/>
          </p:nvPr>
        </p:nvSpPr>
        <p:spPr/>
        <p:txBody>
          <a:bodyPr/>
          <a:lstStyle/>
          <a:p>
            <a:endParaRPr lang="en-US" sz="2400" dirty="0" smtClean="0"/>
          </a:p>
          <a:p>
            <a:r>
              <a:rPr lang="en-US" sz="2400" dirty="0" smtClean="0"/>
              <a:t>Is a </a:t>
            </a:r>
            <a:r>
              <a:rPr lang="en-US" sz="2400" dirty="0"/>
              <a:t>function that can access the private members of a class as though it were a member of that </a:t>
            </a:r>
            <a:r>
              <a:rPr lang="en-US" sz="2400" dirty="0" smtClean="0"/>
              <a:t>class.</a:t>
            </a:r>
          </a:p>
          <a:p>
            <a:r>
              <a:rPr lang="en-US" sz="2400" dirty="0" smtClean="0"/>
              <a:t>may </a:t>
            </a:r>
            <a:r>
              <a:rPr lang="en-US" sz="2400" dirty="0"/>
              <a:t>be either a normal function, or a member function of another class</a:t>
            </a:r>
            <a:r>
              <a:rPr lang="en-US" sz="2400" dirty="0" smtClean="0"/>
              <a:t>.</a:t>
            </a:r>
          </a:p>
          <a:p>
            <a:r>
              <a:rPr lang="en-US" sz="2400" dirty="0" smtClean="0"/>
              <a:t>Is declared using </a:t>
            </a:r>
            <a:r>
              <a:rPr lang="en-US" sz="2400" i="1" dirty="0"/>
              <a:t>friend</a:t>
            </a:r>
            <a:r>
              <a:rPr lang="en-US" sz="2400" dirty="0"/>
              <a:t> keyword in front of the prototype of </a:t>
            </a:r>
            <a:r>
              <a:rPr lang="en-US" sz="2400" dirty="0" smtClean="0"/>
              <a:t>that function.</a:t>
            </a:r>
          </a:p>
          <a:p>
            <a:r>
              <a:rPr lang="en-US" sz="2400" dirty="0" smtClean="0"/>
              <a:t>Can be declared in </a:t>
            </a:r>
            <a:r>
              <a:rPr lang="en-US" sz="2400" dirty="0"/>
              <a:t>either private or public section of the </a:t>
            </a:r>
            <a:r>
              <a:rPr lang="en-US" sz="2400" dirty="0" smtClean="0"/>
              <a:t>class.</a:t>
            </a:r>
          </a:p>
          <a:p>
            <a:r>
              <a:rPr lang="en-US" sz="2400" dirty="0"/>
              <a:t>can be a friend of more than one class at the same time.</a:t>
            </a:r>
            <a:endParaRPr lang="en-US" sz="2400" dirty="0" smtClean="0"/>
          </a:p>
          <a:p>
            <a:endParaRPr lang="en-US" sz="2400" dirty="0"/>
          </a:p>
        </p:txBody>
      </p:sp>
    </p:spTree>
    <p:extLst>
      <p:ext uri="{BB962C8B-B14F-4D97-AF65-F5344CB8AC3E}">
        <p14:creationId xmlns:p14="http://schemas.microsoft.com/office/powerpoint/2010/main" val="1701036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class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497" y="1219200"/>
            <a:ext cx="4959006" cy="4906963"/>
          </a:xfrm>
        </p:spPr>
      </p:pic>
    </p:spTree>
    <p:extLst>
      <p:ext uri="{BB962C8B-B14F-4D97-AF65-F5344CB8AC3E}">
        <p14:creationId xmlns:p14="http://schemas.microsoft.com/office/powerpoint/2010/main" val="1607926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class</a:t>
            </a:r>
            <a:endParaRPr lang="en-US" dirty="0"/>
          </a:p>
        </p:txBody>
      </p:sp>
      <p:sp>
        <p:nvSpPr>
          <p:cNvPr id="3" name="Content Placeholder 2"/>
          <p:cNvSpPr>
            <a:spLocks noGrp="1"/>
          </p:cNvSpPr>
          <p:nvPr>
            <p:ph idx="1"/>
          </p:nvPr>
        </p:nvSpPr>
        <p:spPr/>
        <p:txBody>
          <a:bodyPr/>
          <a:lstStyle/>
          <a:p>
            <a:pPr marL="0" indent="0">
              <a:buNone/>
            </a:pPr>
            <a:endParaRPr lang="en-US" sz="2400" dirty="0" smtClean="0"/>
          </a:p>
          <a:p>
            <a:pPr marL="0" indent="0">
              <a:buNone/>
            </a:pPr>
            <a:r>
              <a:rPr lang="en-US" sz="2400" dirty="0" smtClean="0"/>
              <a:t>A is a friend class of B and B is a friend class of C:</a:t>
            </a:r>
          </a:p>
          <a:p>
            <a:r>
              <a:rPr lang="en-US" sz="2400" dirty="0" smtClean="0"/>
              <a:t>All </a:t>
            </a:r>
            <a:r>
              <a:rPr lang="en-US" sz="2400" dirty="0"/>
              <a:t>of the members of the </a:t>
            </a:r>
            <a:r>
              <a:rPr lang="en-US" sz="2400" dirty="0" smtClean="0"/>
              <a:t>A have access </a:t>
            </a:r>
            <a:r>
              <a:rPr lang="en-US" sz="2400" dirty="0"/>
              <a:t>to the private members of </a:t>
            </a:r>
            <a:r>
              <a:rPr lang="en-US" sz="2400" dirty="0" smtClean="0"/>
              <a:t>B.</a:t>
            </a:r>
          </a:p>
          <a:p>
            <a:r>
              <a:rPr lang="en-US" sz="2400" dirty="0" smtClean="0"/>
              <a:t>A has no direct access to *this pointer of B’s objects.</a:t>
            </a:r>
          </a:p>
          <a:p>
            <a:r>
              <a:rPr lang="en-US" sz="2400" dirty="0" smtClean="0"/>
              <a:t>B is not a friend class of A.</a:t>
            </a:r>
          </a:p>
          <a:p>
            <a:r>
              <a:rPr lang="en-US" sz="2400" dirty="0" smtClean="0"/>
              <a:t>A is not a friend class of C.</a:t>
            </a:r>
            <a:endParaRPr lang="en-US" sz="2400" dirty="0"/>
          </a:p>
        </p:txBody>
      </p:sp>
    </p:spTree>
    <p:extLst>
      <p:ext uri="{BB962C8B-B14F-4D97-AF65-F5344CB8AC3E}">
        <p14:creationId xmlns:p14="http://schemas.microsoft.com/office/powerpoint/2010/main" val="4258163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4273" y="1219200"/>
            <a:ext cx="6115454" cy="4906963"/>
          </a:xfrm>
        </p:spPr>
      </p:pic>
    </p:spTree>
    <p:extLst>
      <p:ext uri="{BB962C8B-B14F-4D97-AF65-F5344CB8AC3E}">
        <p14:creationId xmlns:p14="http://schemas.microsoft.com/office/powerpoint/2010/main" val="4151149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endParaRPr lang="en-US" dirty="0"/>
          </a:p>
        </p:txBody>
      </p:sp>
      <p:sp>
        <p:nvSpPr>
          <p:cNvPr id="3" name="Content Placeholder 2"/>
          <p:cNvSpPr>
            <a:spLocks noGrp="1"/>
          </p:cNvSpPr>
          <p:nvPr>
            <p:ph idx="1"/>
          </p:nvPr>
        </p:nvSpPr>
        <p:spPr/>
        <p:txBody>
          <a:bodyPr/>
          <a:lstStyle/>
          <a:p>
            <a:r>
              <a:rPr lang="en-US" dirty="0" smtClean="0"/>
              <a:t>What?</a:t>
            </a:r>
          </a:p>
          <a:p>
            <a:pPr>
              <a:buFont typeface="Arial" panose="020B0604020202020204" pitchFamily="34" charset="0"/>
              <a:buChar char="•"/>
            </a:pPr>
            <a:r>
              <a:rPr lang="en-US" sz="2400" dirty="0" smtClean="0"/>
              <a:t>process </a:t>
            </a:r>
            <a:r>
              <a:rPr lang="en-US" sz="2400" dirty="0"/>
              <a:t>of building complex objects from simpler ones is called </a:t>
            </a:r>
            <a:r>
              <a:rPr lang="en-US" sz="2400" b="1" dirty="0"/>
              <a:t>composition</a:t>
            </a:r>
            <a:r>
              <a:rPr lang="en-US" sz="2400" dirty="0"/>
              <a:t> (also known as object composition</a:t>
            </a:r>
            <a:r>
              <a:rPr lang="en-US" sz="2400" dirty="0" smtClean="0"/>
              <a:t>).</a:t>
            </a:r>
          </a:p>
          <a:p>
            <a:r>
              <a:rPr lang="en-US" dirty="0" smtClean="0"/>
              <a:t>Why?</a:t>
            </a:r>
          </a:p>
          <a:p>
            <a:pPr marL="457200" indent="-457200">
              <a:buFont typeface="+mj-lt"/>
              <a:buAutoNum type="arabicPeriod"/>
            </a:pPr>
            <a:r>
              <a:rPr lang="en-US" sz="2400" dirty="0"/>
              <a:t>Each individual class can be kept relatively simple and straightforward, focused on performing one task. </a:t>
            </a:r>
            <a:endParaRPr lang="en-US" sz="2400" dirty="0" smtClean="0"/>
          </a:p>
          <a:p>
            <a:pPr marL="457200" indent="-457200">
              <a:buFont typeface="+mj-lt"/>
              <a:buAutoNum type="arabicPeriod"/>
            </a:pPr>
            <a:r>
              <a:rPr lang="en-US" sz="2400" dirty="0"/>
              <a:t>Each </a:t>
            </a:r>
            <a:r>
              <a:rPr lang="en-US" sz="2400" dirty="0" smtClean="0"/>
              <a:t>sub object </a:t>
            </a:r>
            <a:r>
              <a:rPr lang="en-US" sz="2400" dirty="0"/>
              <a:t>can be self-contained, which makes them reusable</a:t>
            </a:r>
            <a:r>
              <a:rPr lang="en-US" sz="2400" dirty="0" smtClean="0"/>
              <a:t>.</a:t>
            </a:r>
          </a:p>
          <a:p>
            <a:pPr marL="457200" indent="-457200">
              <a:buFont typeface="+mj-lt"/>
              <a:buAutoNum type="arabicPeriod"/>
            </a:pPr>
            <a:r>
              <a:rPr lang="en-US" sz="2400" dirty="0"/>
              <a:t>The complex class can have the simple subclasses do most of the hard work, and instead focus on coordinating the data flow between the subclasses.</a:t>
            </a:r>
          </a:p>
        </p:txBody>
      </p:sp>
    </p:spTree>
    <p:extLst>
      <p:ext uri="{BB962C8B-B14F-4D97-AF65-F5344CB8AC3E}">
        <p14:creationId xmlns:p14="http://schemas.microsoft.com/office/powerpoint/2010/main" val="2101542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5697" y="1219200"/>
            <a:ext cx="5544616" cy="4906963"/>
          </a:xfrm>
        </p:spPr>
      </p:pic>
    </p:spTree>
    <p:extLst>
      <p:ext uri="{BB962C8B-B14F-4D97-AF65-F5344CB8AC3E}">
        <p14:creationId xmlns:p14="http://schemas.microsoft.com/office/powerpoint/2010/main" val="29802228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t>
            </a:r>
            <a:endParaRPr lang="en-US" dirty="0"/>
          </a:p>
        </p:txBody>
      </p:sp>
      <p:sp>
        <p:nvSpPr>
          <p:cNvPr id="4" name="Text Placeholder 3"/>
          <p:cNvSpPr>
            <a:spLocks noGrp="1"/>
          </p:cNvSpPr>
          <p:nvPr>
            <p:ph type="body" idx="1"/>
          </p:nvPr>
        </p:nvSpPr>
        <p:spPr/>
        <p:txBody>
          <a:bodyPr/>
          <a:lstStyle/>
          <a:p>
            <a:pPr algn="ctr"/>
            <a:r>
              <a:rPr lang="en-US" dirty="0" smtClean="0"/>
              <a:t>Aggregatio</a:t>
            </a:r>
            <a:r>
              <a:rPr lang="en-US" dirty="0"/>
              <a:t>n</a:t>
            </a:r>
          </a:p>
        </p:txBody>
      </p:sp>
      <p:sp>
        <p:nvSpPr>
          <p:cNvPr id="5" name="Content Placeholder 4"/>
          <p:cNvSpPr>
            <a:spLocks noGrp="1"/>
          </p:cNvSpPr>
          <p:nvPr>
            <p:ph sz="half" idx="2"/>
          </p:nvPr>
        </p:nvSpPr>
        <p:spPr/>
        <p:txBody>
          <a:bodyPr/>
          <a:lstStyle/>
          <a:p>
            <a:r>
              <a:rPr lang="en-US" sz="2000" dirty="0"/>
              <a:t>Typically use pointer variables that point to an object that lives outside the scope of the aggregate </a:t>
            </a:r>
            <a:r>
              <a:rPr lang="en-US" sz="2000" dirty="0" smtClean="0"/>
              <a:t>class.</a:t>
            </a:r>
          </a:p>
          <a:p>
            <a:r>
              <a:rPr lang="en-US" sz="2000" dirty="0"/>
              <a:t>Can use reference values that point to an object that lives outside the scope of the aggregate </a:t>
            </a:r>
            <a:r>
              <a:rPr lang="en-US" sz="2000" dirty="0" smtClean="0"/>
              <a:t>class.</a:t>
            </a:r>
          </a:p>
          <a:p>
            <a:r>
              <a:rPr lang="en-US" sz="2000" dirty="0"/>
              <a:t>Not responsible for creating/destroying </a:t>
            </a:r>
            <a:r>
              <a:rPr lang="en-US" sz="2000" dirty="0" smtClean="0"/>
              <a:t>subclasses.</a:t>
            </a:r>
            <a:endParaRPr lang="en-US" sz="2000" dirty="0"/>
          </a:p>
        </p:txBody>
      </p:sp>
      <p:sp>
        <p:nvSpPr>
          <p:cNvPr id="6" name="Text Placeholder 5"/>
          <p:cNvSpPr>
            <a:spLocks noGrp="1"/>
          </p:cNvSpPr>
          <p:nvPr>
            <p:ph type="body" sz="quarter" idx="3"/>
          </p:nvPr>
        </p:nvSpPr>
        <p:spPr/>
        <p:txBody>
          <a:bodyPr/>
          <a:lstStyle/>
          <a:p>
            <a:pPr algn="ctr"/>
            <a:r>
              <a:rPr lang="en-US" dirty="0" smtClean="0"/>
              <a:t>Composition </a:t>
            </a:r>
            <a:endParaRPr lang="en-US" dirty="0"/>
          </a:p>
        </p:txBody>
      </p:sp>
      <p:sp>
        <p:nvSpPr>
          <p:cNvPr id="7" name="Content Placeholder 6"/>
          <p:cNvSpPr>
            <a:spLocks noGrp="1"/>
          </p:cNvSpPr>
          <p:nvPr>
            <p:ph sz="quarter" idx="4"/>
          </p:nvPr>
        </p:nvSpPr>
        <p:spPr/>
        <p:txBody>
          <a:bodyPr/>
          <a:lstStyle/>
          <a:p>
            <a:r>
              <a:rPr lang="en-US" sz="2000" dirty="0"/>
              <a:t>Typically use normal member variables </a:t>
            </a:r>
            <a:r>
              <a:rPr lang="en-US" sz="2000" dirty="0" smtClean="0"/>
              <a:t>.</a:t>
            </a:r>
          </a:p>
          <a:p>
            <a:endParaRPr lang="en-US" sz="3200" dirty="0"/>
          </a:p>
          <a:p>
            <a:r>
              <a:rPr lang="en-US" sz="2000" dirty="0"/>
              <a:t>Can use pointer values if the composition class automatically </a:t>
            </a:r>
            <a:r>
              <a:rPr lang="en-US" sz="2000" dirty="0" smtClean="0"/>
              <a:t>handles allocation/deallocation.</a:t>
            </a:r>
          </a:p>
          <a:p>
            <a:endParaRPr lang="en-US" sz="2000" dirty="0"/>
          </a:p>
          <a:p>
            <a:r>
              <a:rPr lang="en-US" sz="2000" dirty="0"/>
              <a:t> Responsible for creation/destruction of subclasses </a:t>
            </a:r>
            <a:r>
              <a:rPr lang="en-US" sz="2000" dirty="0" smtClean="0"/>
              <a:t>.</a:t>
            </a:r>
            <a:endParaRPr lang="en-US" sz="2000" dirty="0"/>
          </a:p>
        </p:txBody>
      </p:sp>
    </p:spTree>
    <p:extLst>
      <p:ext uri="{BB962C8B-B14F-4D97-AF65-F5344CB8AC3E}">
        <p14:creationId xmlns:p14="http://schemas.microsoft.com/office/powerpoint/2010/main" val="161108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class</a:t>
            </a:r>
            <a:endParaRPr lang="en-US" dirty="0"/>
          </a:p>
        </p:txBody>
      </p:sp>
      <p:sp>
        <p:nvSpPr>
          <p:cNvPr id="10" name="Content Placeholder 9"/>
          <p:cNvSpPr>
            <a:spLocks noGrp="1"/>
          </p:cNvSpPr>
          <p:nvPr>
            <p:ph idx="1"/>
          </p:nvPr>
        </p:nvSpPr>
        <p:spPr/>
        <p:txBody>
          <a:bodyPr/>
          <a:lstStyle/>
          <a:p>
            <a:r>
              <a:rPr lang="en-US" dirty="0" smtClean="0"/>
              <a:t>What?</a:t>
            </a:r>
          </a:p>
          <a:p>
            <a:pPr>
              <a:buFont typeface="Arial" panose="020B0604020202020204" pitchFamily="34" charset="0"/>
              <a:buChar char="•"/>
            </a:pPr>
            <a:r>
              <a:rPr lang="en-US" sz="2400" dirty="0" smtClean="0"/>
              <a:t>A </a:t>
            </a:r>
            <a:r>
              <a:rPr lang="en-US" sz="2400" b="1" dirty="0" smtClean="0"/>
              <a:t>container </a:t>
            </a:r>
            <a:r>
              <a:rPr lang="en-US" sz="2400" b="1" dirty="0"/>
              <a:t>class</a:t>
            </a:r>
            <a:r>
              <a:rPr lang="en-US" sz="2400" dirty="0"/>
              <a:t> is a class designed to hold and organize multiple instances of another </a:t>
            </a:r>
            <a:r>
              <a:rPr lang="en-US" sz="2400" dirty="0" smtClean="0"/>
              <a:t>class.</a:t>
            </a:r>
          </a:p>
          <a:p>
            <a:r>
              <a:rPr lang="en-US" dirty="0" smtClean="0"/>
              <a:t>Why?</a:t>
            </a:r>
          </a:p>
          <a:p>
            <a:pPr>
              <a:buFont typeface="Arial" panose="020B0604020202020204" pitchFamily="34" charset="0"/>
              <a:buChar char="•"/>
            </a:pPr>
            <a:r>
              <a:rPr lang="en-US" sz="2400" dirty="0" smtClean="0"/>
              <a:t>Container class provides the ability </a:t>
            </a:r>
            <a:r>
              <a:rPr lang="en-US" sz="2400" dirty="0"/>
              <a:t>to help organize and store items that are put inside it</a:t>
            </a:r>
            <a:r>
              <a:rPr lang="en-US" sz="2400" dirty="0" smtClean="0"/>
              <a:t>.</a:t>
            </a:r>
          </a:p>
          <a:p>
            <a:r>
              <a:rPr lang="en-US" dirty="0" smtClean="0"/>
              <a:t>Types</a:t>
            </a:r>
          </a:p>
          <a:p>
            <a:pPr>
              <a:buFont typeface="Arial" panose="020B0604020202020204" pitchFamily="34" charset="0"/>
              <a:buChar char="•"/>
            </a:pPr>
            <a:r>
              <a:rPr lang="en-US" sz="2400" b="1" i="1" dirty="0"/>
              <a:t>Value containers</a:t>
            </a:r>
            <a:r>
              <a:rPr lang="en-US" sz="2400" i="1" dirty="0"/>
              <a:t> </a:t>
            </a:r>
            <a:r>
              <a:rPr lang="en-US" sz="2400" dirty="0"/>
              <a:t>are </a:t>
            </a:r>
            <a:r>
              <a:rPr lang="en-US" sz="2400" dirty="0" smtClean="0"/>
              <a:t>composition </a:t>
            </a:r>
            <a:r>
              <a:rPr lang="en-US" sz="2400" dirty="0"/>
              <a:t>that store copies of the objects that they are </a:t>
            </a:r>
            <a:r>
              <a:rPr lang="en-US" sz="2400" dirty="0" smtClean="0"/>
              <a:t>holding.</a:t>
            </a:r>
          </a:p>
          <a:p>
            <a:pPr>
              <a:buFont typeface="Arial" panose="020B0604020202020204" pitchFamily="34" charset="0"/>
              <a:buChar char="•"/>
            </a:pPr>
            <a:r>
              <a:rPr lang="en-US" sz="2400" b="1" i="1" dirty="0"/>
              <a:t>Reference containers</a:t>
            </a:r>
            <a:r>
              <a:rPr lang="en-US" sz="2400" i="1" dirty="0"/>
              <a:t> </a:t>
            </a:r>
            <a:r>
              <a:rPr lang="en-US" sz="2400" dirty="0"/>
              <a:t>are </a:t>
            </a:r>
            <a:r>
              <a:rPr lang="en-US" sz="2400" dirty="0" smtClean="0"/>
              <a:t>aggregations </a:t>
            </a:r>
            <a:r>
              <a:rPr lang="en-US" sz="2400" dirty="0"/>
              <a:t>that store pointers or references to other </a:t>
            </a:r>
            <a:r>
              <a:rPr lang="en-US" sz="2400" dirty="0" smtClean="0"/>
              <a:t>objects.</a:t>
            </a:r>
          </a:p>
          <a:p>
            <a:endParaRPr lang="en-US" sz="2400" dirty="0"/>
          </a:p>
        </p:txBody>
      </p:sp>
    </p:spTree>
    <p:extLst>
      <p:ext uri="{BB962C8B-B14F-4D97-AF65-F5344CB8AC3E}">
        <p14:creationId xmlns:p14="http://schemas.microsoft.com/office/powerpoint/2010/main" val="254564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4</a:t>
            </a:fld>
            <a:endParaRPr lang="en-US">
              <a:latin typeface="Tahoma" pitchFamily="34" charset="0"/>
            </a:endParaRPr>
          </a:p>
        </p:txBody>
      </p:sp>
      <p:sp>
        <p:nvSpPr>
          <p:cNvPr id="9" name="Title 1"/>
          <p:cNvSpPr txBox="1">
            <a:spLocks/>
          </p:cNvSpPr>
          <p:nvPr/>
        </p:nvSpPr>
        <p:spPr bwMode="auto">
          <a:xfrm>
            <a:off x="1331640" y="2276872"/>
            <a:ext cx="6408712" cy="2143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pPr algn="ctr" eaLnBrk="1" hangingPunct="1">
              <a:defRPr/>
            </a:pPr>
            <a:r>
              <a:rPr lang="en-US" sz="3600" dirty="0" smtClean="0">
                <a:latin typeface="Helvetica"/>
              </a:rPr>
              <a:t>Introduction to object oriented programming(OOP)</a:t>
            </a: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Tree>
    <p:extLst>
      <p:ext uri="{BB962C8B-B14F-4D97-AF65-F5344CB8AC3E}">
        <p14:creationId xmlns:p14="http://schemas.microsoft.com/office/powerpoint/2010/main" val="17654295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class</a:t>
            </a:r>
            <a:endParaRPr lang="en-US" dirty="0"/>
          </a:p>
        </p:txBody>
      </p:sp>
      <p:sp>
        <p:nvSpPr>
          <p:cNvPr id="3" name="Content Placeholder 2"/>
          <p:cNvSpPr>
            <a:spLocks noGrp="1"/>
          </p:cNvSpPr>
          <p:nvPr>
            <p:ph idx="1"/>
          </p:nvPr>
        </p:nvSpPr>
        <p:spPr/>
        <p:txBody>
          <a:bodyPr/>
          <a:lstStyle/>
          <a:p>
            <a:r>
              <a:rPr lang="en-US" dirty="0" smtClean="0"/>
              <a:t>How?</a:t>
            </a:r>
          </a:p>
          <a:p>
            <a:pPr marL="0" indent="0">
              <a:buNone/>
            </a:pPr>
            <a:r>
              <a:rPr lang="en-US" sz="2400" dirty="0" smtClean="0"/>
              <a:t>A container class should include functions that:</a:t>
            </a:r>
          </a:p>
          <a:p>
            <a:pPr>
              <a:buFont typeface="Arial" panose="020B0604020202020204" pitchFamily="34" charset="0"/>
              <a:buChar char="•"/>
            </a:pPr>
            <a:r>
              <a:rPr lang="en-US" sz="2400" dirty="0"/>
              <a:t>Create an empty container (via a constructor</a:t>
            </a:r>
            <a:r>
              <a:rPr lang="en-US" sz="2400" dirty="0" smtClean="0"/>
              <a:t>)</a:t>
            </a:r>
          </a:p>
          <a:p>
            <a:pPr>
              <a:buFont typeface="Arial" panose="020B0604020202020204" pitchFamily="34" charset="0"/>
              <a:buChar char="•"/>
            </a:pPr>
            <a:r>
              <a:rPr lang="en-US" sz="2400" dirty="0"/>
              <a:t>Insert a new object into the </a:t>
            </a:r>
            <a:r>
              <a:rPr lang="en-US" sz="2400" dirty="0" smtClean="0"/>
              <a:t>container</a:t>
            </a:r>
          </a:p>
          <a:p>
            <a:pPr>
              <a:buFont typeface="Arial" panose="020B0604020202020204" pitchFamily="34" charset="0"/>
              <a:buChar char="•"/>
            </a:pPr>
            <a:r>
              <a:rPr lang="en-US" sz="2400" dirty="0"/>
              <a:t>Remove an object from the container </a:t>
            </a:r>
            <a:endParaRPr lang="en-US" sz="2400" dirty="0" smtClean="0"/>
          </a:p>
          <a:p>
            <a:pPr>
              <a:buFont typeface="Arial" panose="020B0604020202020204" pitchFamily="34" charset="0"/>
              <a:buChar char="•"/>
            </a:pPr>
            <a:r>
              <a:rPr lang="en-US" sz="2400" dirty="0"/>
              <a:t>Report the number of objects currently in the container </a:t>
            </a:r>
            <a:endParaRPr lang="en-US" sz="2400" dirty="0" smtClean="0"/>
          </a:p>
          <a:p>
            <a:pPr>
              <a:buFont typeface="Arial" panose="020B0604020202020204" pitchFamily="34" charset="0"/>
              <a:buChar char="•"/>
            </a:pPr>
            <a:r>
              <a:rPr lang="en-US" sz="2400" dirty="0"/>
              <a:t>Empty the container of all objects </a:t>
            </a:r>
            <a:endParaRPr lang="en-US" sz="2400" dirty="0" smtClean="0"/>
          </a:p>
          <a:p>
            <a:pPr>
              <a:buFont typeface="Arial" panose="020B0604020202020204" pitchFamily="34" charset="0"/>
              <a:buChar char="•"/>
            </a:pPr>
            <a:r>
              <a:rPr lang="en-US" sz="2400" dirty="0"/>
              <a:t>Provide access to the stored objects </a:t>
            </a:r>
            <a:endParaRPr lang="en-US" sz="2400" dirty="0" smtClean="0"/>
          </a:p>
          <a:p>
            <a:pPr>
              <a:buFont typeface="Arial" panose="020B0604020202020204" pitchFamily="34" charset="0"/>
              <a:buChar char="•"/>
            </a:pPr>
            <a:r>
              <a:rPr lang="en-US" sz="2400" dirty="0"/>
              <a:t>Sort the elements (optional) </a:t>
            </a:r>
          </a:p>
        </p:txBody>
      </p:sp>
    </p:spTree>
    <p:extLst>
      <p:ext uri="{BB962C8B-B14F-4D97-AF65-F5344CB8AC3E}">
        <p14:creationId xmlns:p14="http://schemas.microsoft.com/office/powerpoint/2010/main" val="35274800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228" y="1219200"/>
            <a:ext cx="5379543" cy="4906963"/>
          </a:xfrm>
        </p:spPr>
      </p:pic>
    </p:spTree>
    <p:extLst>
      <p:ext uri="{BB962C8B-B14F-4D97-AF65-F5344CB8AC3E}">
        <p14:creationId xmlns:p14="http://schemas.microsoft.com/office/powerpoint/2010/main" val="1119213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648" y="1219200"/>
            <a:ext cx="5948704" cy="4906963"/>
          </a:xfrm>
        </p:spPr>
      </p:pic>
    </p:spTree>
    <p:extLst>
      <p:ext uri="{BB962C8B-B14F-4D97-AF65-F5344CB8AC3E}">
        <p14:creationId xmlns:p14="http://schemas.microsoft.com/office/powerpoint/2010/main" val="2950951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688" y="1219200"/>
            <a:ext cx="5614623" cy="4906963"/>
          </a:xfrm>
        </p:spPr>
      </p:pic>
    </p:spTree>
    <p:extLst>
      <p:ext uri="{BB962C8B-B14F-4D97-AF65-F5344CB8AC3E}">
        <p14:creationId xmlns:p14="http://schemas.microsoft.com/office/powerpoint/2010/main" val="3992622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812" y="2177047"/>
            <a:ext cx="4658375" cy="2991268"/>
          </a:xfrm>
        </p:spPr>
      </p:pic>
    </p:spTree>
    <p:extLst>
      <p:ext uri="{BB962C8B-B14F-4D97-AF65-F5344CB8AC3E}">
        <p14:creationId xmlns:p14="http://schemas.microsoft.com/office/powerpoint/2010/main" val="3158430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 descr="q&amp;a"/>
          <p:cNvPicPr>
            <a:picLocks noGrp="1" noChangeAspect="1" noChangeArrowheads="1"/>
          </p:cNvPicPr>
          <p:nvPr>
            <p:ph idx="4294967295"/>
          </p:nvPr>
        </p:nvPicPr>
        <p:blipFill>
          <a:blip r:embed="rId2" cstate="print"/>
          <a:srcRect/>
          <a:stretch>
            <a:fillRect/>
          </a:stretch>
        </p:blipFill>
        <p:spPr>
          <a:xfrm>
            <a:off x="3071813" y="1071563"/>
            <a:ext cx="2806700" cy="3187700"/>
          </a:xfrm>
        </p:spPr>
      </p:pic>
      <p:sp>
        <p:nvSpPr>
          <p:cNvPr id="31747" name="TextBox 2"/>
          <p:cNvSpPr txBox="1">
            <a:spLocks noChangeArrowheads="1"/>
          </p:cNvSpPr>
          <p:nvPr/>
        </p:nvSpPr>
        <p:spPr bwMode="auto">
          <a:xfrm>
            <a:off x="1357313" y="4714875"/>
            <a:ext cx="6858000" cy="769938"/>
          </a:xfrm>
          <a:prstGeom prst="rect">
            <a:avLst/>
          </a:prstGeom>
          <a:noFill/>
          <a:ln w="9525">
            <a:noFill/>
            <a:miter lim="800000"/>
            <a:headEnd/>
            <a:tailEnd/>
          </a:ln>
        </p:spPr>
        <p:txBody>
          <a:bodyPr>
            <a:spAutoFit/>
          </a:bodyPr>
          <a:lstStyle/>
          <a:p>
            <a:pPr algn="ctr"/>
            <a:r>
              <a:rPr lang="en-US" sz="4400"/>
              <a:t>Thanks for your attention!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OOP </a:t>
            </a:r>
            <a:endParaRPr lang="en-US" dirty="0"/>
          </a:p>
        </p:txBody>
      </p:sp>
      <p:sp>
        <p:nvSpPr>
          <p:cNvPr id="7" name="Content Placeholder 6"/>
          <p:cNvSpPr>
            <a:spLocks noGrp="1"/>
          </p:cNvSpPr>
          <p:nvPr>
            <p:ph idx="1"/>
          </p:nvPr>
        </p:nvSpPr>
        <p:spPr/>
        <p:txBody>
          <a:bodyPr/>
          <a:lstStyle/>
          <a:p>
            <a:r>
              <a:rPr lang="en-US" dirty="0" smtClean="0"/>
              <a:t>What is OOP?</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Programming paradigm based </a:t>
            </a:r>
            <a:r>
              <a:rPr lang="en-US" dirty="0"/>
              <a:t>on the concept of </a:t>
            </a:r>
            <a:r>
              <a:rPr lang="en-US" dirty="0" smtClean="0"/>
              <a:t>classes and objects.</a:t>
            </a:r>
            <a:endParaRPr lang="en-US" dirty="0"/>
          </a:p>
        </p:txBody>
      </p:sp>
      <p:sp>
        <p:nvSpPr>
          <p:cNvPr id="6" name="Slide Number Placeholder 5"/>
          <p:cNvSpPr>
            <a:spLocks noGrp="1"/>
          </p:cNvSpPr>
          <p:nvPr>
            <p:ph type="sldNum" sz="quarter" idx="10"/>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5</a:t>
            </a:fld>
            <a:endParaRPr lang="en-US">
              <a:latin typeface="Tahoma"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190037"/>
            <a:ext cx="3888432" cy="1887034"/>
          </a:xfrm>
          <a:prstGeom prst="rect">
            <a:avLst/>
          </a:prstGeom>
        </p:spPr>
      </p:pic>
    </p:spTree>
    <p:extLst>
      <p:ext uri="{BB962C8B-B14F-4D97-AF65-F5344CB8AC3E}">
        <p14:creationId xmlns:p14="http://schemas.microsoft.com/office/powerpoint/2010/main" val="3128632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OOP</a:t>
            </a:r>
            <a:endParaRPr lang="en-US" dirty="0"/>
          </a:p>
        </p:txBody>
      </p:sp>
      <p:sp>
        <p:nvSpPr>
          <p:cNvPr id="7" name="Content Placeholder 6"/>
          <p:cNvSpPr>
            <a:spLocks noGrp="1"/>
          </p:cNvSpPr>
          <p:nvPr>
            <p:ph sz="half" idx="1"/>
          </p:nvPr>
        </p:nvSpPr>
        <p:spPr>
          <a:xfrm>
            <a:off x="457200" y="1988840"/>
            <a:ext cx="4474840" cy="4137323"/>
          </a:xfrm>
        </p:spPr>
        <p:txBody>
          <a:bodyPr/>
          <a:lstStyle/>
          <a:p>
            <a:r>
              <a:rPr lang="en-US" dirty="0" smtClean="0"/>
              <a:t>Object oriented programs</a:t>
            </a:r>
          </a:p>
          <a:p>
            <a:pPr lvl="1">
              <a:buFont typeface="Arial" panose="020B0604020202020204" pitchFamily="34" charset="0"/>
              <a:buChar char="•"/>
            </a:pPr>
            <a:r>
              <a:rPr lang="en-US" dirty="0" smtClean="0"/>
              <a:t>Consist of group of cooperating object.</a:t>
            </a:r>
          </a:p>
          <a:p>
            <a:pPr lvl="1">
              <a:buFont typeface="Arial" panose="020B0604020202020204" pitchFamily="34" charset="0"/>
              <a:buChar char="•"/>
            </a:pPr>
            <a:r>
              <a:rPr lang="en-US" dirty="0" smtClean="0"/>
              <a:t>Object exchange messages    to achieve common objective</a:t>
            </a:r>
            <a:endParaRPr lang="en-US"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4008" y="2492896"/>
            <a:ext cx="4176464" cy="3160906"/>
          </a:xfrm>
        </p:spPr>
      </p:pic>
      <p:sp>
        <p:nvSpPr>
          <p:cNvPr id="6" name="Slide Number Placeholder 5"/>
          <p:cNvSpPr>
            <a:spLocks noGrp="1"/>
          </p:cNvSpPr>
          <p:nvPr>
            <p:ph type="sldNum" sz="quarter" idx="12"/>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6</a:t>
            </a:fld>
            <a:endParaRPr lang="en-US">
              <a:latin typeface="Tahoma" pitchFamily="34" charset="0"/>
            </a:endParaRPr>
          </a:p>
        </p:txBody>
      </p:sp>
    </p:spTree>
    <p:extLst>
      <p:ext uri="{BB962C8B-B14F-4D97-AF65-F5344CB8AC3E}">
        <p14:creationId xmlns:p14="http://schemas.microsoft.com/office/powerpoint/2010/main" val="3128632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OOP</a:t>
            </a:r>
            <a:endParaRPr lang="en-US" dirty="0"/>
          </a:p>
        </p:txBody>
      </p:sp>
      <p:sp>
        <p:nvSpPr>
          <p:cNvPr id="5" name="Content Placeholder 4"/>
          <p:cNvSpPr>
            <a:spLocks noGrp="1"/>
          </p:cNvSpPr>
          <p:nvPr>
            <p:ph idx="1"/>
          </p:nvPr>
        </p:nvSpPr>
        <p:spPr/>
        <p:txBody>
          <a:bodyPr/>
          <a:lstStyle/>
          <a:p>
            <a:r>
              <a:rPr lang="en-US" dirty="0" smtClean="0"/>
              <a:t>Object and class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457200" lvl="1" indent="0">
              <a:buNone/>
            </a:pPr>
            <a:r>
              <a:rPr lang="en-US" dirty="0" smtClean="0"/>
              <a:t>		Object  </a:t>
            </a:r>
            <a:r>
              <a:rPr lang="en-US" dirty="0"/>
              <a:t>is </a:t>
            </a:r>
            <a:r>
              <a:rPr lang="en-US" dirty="0" smtClean="0"/>
              <a:t>an instance </a:t>
            </a:r>
            <a:r>
              <a:rPr lang="en-US" dirty="0"/>
              <a:t>of a class</a:t>
            </a:r>
          </a:p>
          <a:p>
            <a:pPr marL="0" indent="0">
              <a:buNone/>
            </a:pPr>
            <a:endParaRPr lang="en-US" dirty="0" smtClean="0"/>
          </a:p>
        </p:txBody>
      </p:sp>
      <p:sp>
        <p:nvSpPr>
          <p:cNvPr id="6" name="Slide Number Placeholder 5"/>
          <p:cNvSpPr>
            <a:spLocks noGrp="1"/>
          </p:cNvSpPr>
          <p:nvPr>
            <p:ph type="sldNum" sz="quarter" idx="10"/>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7</a:t>
            </a:fld>
            <a:endParaRPr lang="en-US">
              <a:latin typeface="Tahoma"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596" y="2132856"/>
            <a:ext cx="5184576" cy="3024336"/>
          </a:xfrm>
          <a:prstGeom prst="rect">
            <a:avLst/>
          </a:prstGeom>
        </p:spPr>
      </p:pic>
    </p:spTree>
    <p:extLst>
      <p:ext uri="{BB962C8B-B14F-4D97-AF65-F5344CB8AC3E}">
        <p14:creationId xmlns:p14="http://schemas.microsoft.com/office/powerpoint/2010/main" val="843386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OOP</a:t>
            </a:r>
            <a:endParaRPr lang="en-US" dirty="0"/>
          </a:p>
        </p:txBody>
      </p:sp>
      <p:sp>
        <p:nvSpPr>
          <p:cNvPr id="7" name="Content Placeholder 6"/>
          <p:cNvSpPr>
            <a:spLocks noGrp="1"/>
          </p:cNvSpPr>
          <p:nvPr>
            <p:ph idx="1"/>
          </p:nvPr>
        </p:nvSpPr>
        <p:spPr/>
        <p:txBody>
          <a:bodyPr/>
          <a:lstStyle/>
          <a:p>
            <a:r>
              <a:rPr lang="en-US" dirty="0" smtClean="0"/>
              <a:t>4 major principles of OOP:</a:t>
            </a:r>
          </a:p>
          <a:p>
            <a:pPr lvl="1">
              <a:buFont typeface="Arial" panose="020B0604020202020204" pitchFamily="34" charset="0"/>
              <a:buChar char="•"/>
            </a:pPr>
            <a:r>
              <a:rPr lang="en-US" dirty="0" smtClean="0"/>
              <a:t>Encapsulation</a:t>
            </a:r>
          </a:p>
          <a:p>
            <a:pPr lvl="1">
              <a:buFont typeface="Arial" panose="020B0604020202020204" pitchFamily="34" charset="0"/>
              <a:buChar char="•"/>
            </a:pPr>
            <a:r>
              <a:rPr lang="en-US" dirty="0" smtClean="0"/>
              <a:t>Data abstraction</a:t>
            </a:r>
          </a:p>
          <a:p>
            <a:pPr lvl="1">
              <a:buFont typeface="Arial" panose="020B0604020202020204" pitchFamily="34" charset="0"/>
              <a:buChar char="•"/>
            </a:pPr>
            <a:r>
              <a:rPr lang="en-US" dirty="0" smtClean="0"/>
              <a:t>Inheritance</a:t>
            </a:r>
          </a:p>
          <a:p>
            <a:pPr lvl="1">
              <a:buFont typeface="Arial" panose="020B0604020202020204" pitchFamily="34" charset="0"/>
              <a:buChar char="•"/>
            </a:pPr>
            <a:r>
              <a:rPr lang="en-US" dirty="0" smtClean="0"/>
              <a:t>Polymorphism</a:t>
            </a:r>
            <a:endParaRPr lang="en-US" dirty="0"/>
          </a:p>
        </p:txBody>
      </p:sp>
      <p:sp>
        <p:nvSpPr>
          <p:cNvPr id="6" name="Slide Number Placeholder 5"/>
          <p:cNvSpPr>
            <a:spLocks noGrp="1"/>
          </p:cNvSpPr>
          <p:nvPr>
            <p:ph type="sldNum" sz="quarter" idx="10"/>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8</a:t>
            </a:fld>
            <a:endParaRPr lang="en-US">
              <a:latin typeface="Tahoma" pitchFamily="34" charset="0"/>
            </a:endParaRPr>
          </a:p>
        </p:txBody>
      </p:sp>
    </p:spTree>
    <p:extLst>
      <p:ext uri="{BB962C8B-B14F-4D97-AF65-F5344CB8AC3E}">
        <p14:creationId xmlns:p14="http://schemas.microsoft.com/office/powerpoint/2010/main" val="3128632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40968"/>
            <a:ext cx="8229600" cy="914400"/>
          </a:xfrm>
        </p:spPr>
        <p:txBody>
          <a:bodyPr/>
          <a:lstStyle/>
          <a:p>
            <a:pPr algn="ctr"/>
            <a:r>
              <a:rPr lang="en-US" dirty="0" smtClean="0"/>
              <a:t>Basic implementation of object oriented programming in c+</a:t>
            </a:r>
            <a:endParaRPr lang="en-US" dirty="0"/>
          </a:p>
        </p:txBody>
      </p:sp>
      <p:sp>
        <p:nvSpPr>
          <p:cNvPr id="6" name="Slide Number Placeholder 5"/>
          <p:cNvSpPr>
            <a:spLocks noGrp="1"/>
          </p:cNvSpPr>
          <p:nvPr>
            <p:ph type="sldNum" sz="quarter" idx="10"/>
          </p:nvPr>
        </p:nvSpPr>
        <p:spPr>
          <a:prstGeom prst="rect">
            <a:avLst/>
          </a:prstGeom>
        </p:spPr>
        <p:txBody>
          <a:bodyPr/>
          <a:lstStyle/>
          <a:p>
            <a:pPr>
              <a:defRPr/>
            </a:pPr>
            <a:r>
              <a:rPr lang="en-US" smtClean="0"/>
              <a:t> </a:t>
            </a:r>
            <a:fld id="{CDB8A0AB-E3BB-4EE7-B852-9B4C5634B29E}" type="slidenum">
              <a:rPr lang="en-US" smtClean="0">
                <a:latin typeface="Tahoma" pitchFamily="34" charset="0"/>
              </a:rPr>
              <a:pPr>
                <a:defRPr/>
              </a:pPr>
              <a:t>9</a:t>
            </a:fld>
            <a:endParaRPr lang="en-US">
              <a:latin typeface="Tahoma" pitchFamily="34" charset="0"/>
            </a:endParaRPr>
          </a:p>
        </p:txBody>
      </p:sp>
    </p:spTree>
    <p:extLst>
      <p:ext uri="{BB962C8B-B14F-4D97-AF65-F5344CB8AC3E}">
        <p14:creationId xmlns:p14="http://schemas.microsoft.com/office/powerpoint/2010/main" val="372722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Slide</Template>
  <TotalTime>5371</TotalTime>
  <Words>2298</Words>
  <Application>Microsoft Office PowerPoint</Application>
  <PresentationFormat>On-screen Show (4:3)</PresentationFormat>
  <Paragraphs>284</Paragraphs>
  <Slides>45</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Courier New</vt:lpstr>
      <vt:lpstr>Helvetica</vt:lpstr>
      <vt:lpstr>Tahoma</vt:lpstr>
      <vt:lpstr>Times New Roman</vt:lpstr>
      <vt:lpstr>Wingdings</vt:lpstr>
      <vt:lpstr>Template_Training Slide</vt:lpstr>
      <vt:lpstr>Basic object-oriented programming in C++ </vt:lpstr>
      <vt:lpstr>Goals</vt:lpstr>
      <vt:lpstr>Contents</vt:lpstr>
      <vt:lpstr>PowerPoint Presentation</vt:lpstr>
      <vt:lpstr>Introduction to OOP </vt:lpstr>
      <vt:lpstr>Introduction to OOP</vt:lpstr>
      <vt:lpstr>Introduction to OOP</vt:lpstr>
      <vt:lpstr>Introduction to OOP</vt:lpstr>
      <vt:lpstr>Basic implementation of object oriented programming in c+</vt:lpstr>
      <vt:lpstr>Class and class member</vt:lpstr>
      <vt:lpstr>Access specifiers</vt:lpstr>
      <vt:lpstr>Encapsulation</vt:lpstr>
      <vt:lpstr>Access function</vt:lpstr>
      <vt:lpstr>Constructors </vt:lpstr>
      <vt:lpstr>Constructors </vt:lpstr>
      <vt:lpstr>Class without constructors</vt:lpstr>
      <vt:lpstr> Constructor member initializer list</vt:lpstr>
      <vt:lpstr>Destructors </vt:lpstr>
      <vt:lpstr>Destructors </vt:lpstr>
      <vt:lpstr>Resource Acquisition Is Initialization</vt:lpstr>
      <vt:lpstr>RAII</vt:lpstr>
      <vt:lpstr>Class code and header files</vt:lpstr>
      <vt:lpstr>The hidden *this pointer</vt:lpstr>
      <vt:lpstr>The hidden *this pointer</vt:lpstr>
      <vt:lpstr>The hidden *this pointer</vt:lpstr>
      <vt:lpstr>Const class objects</vt:lpstr>
      <vt:lpstr>Const member function</vt:lpstr>
      <vt:lpstr>Static member variables</vt:lpstr>
      <vt:lpstr>Static member variables</vt:lpstr>
      <vt:lpstr>Static member functions</vt:lpstr>
      <vt:lpstr>Friend function</vt:lpstr>
      <vt:lpstr>Friend function</vt:lpstr>
      <vt:lpstr>Friend class</vt:lpstr>
      <vt:lpstr>Friend class</vt:lpstr>
      <vt:lpstr>Composition </vt:lpstr>
      <vt:lpstr>Composition </vt:lpstr>
      <vt:lpstr>Aggregation </vt:lpstr>
      <vt:lpstr>Aggregation </vt:lpstr>
      <vt:lpstr>Container class</vt:lpstr>
      <vt:lpstr>Container class</vt:lpstr>
      <vt:lpstr>Container class</vt:lpstr>
      <vt:lpstr>Container class</vt:lpstr>
      <vt:lpstr>Container class</vt:lpstr>
      <vt:lpstr>Container class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v2/4</dc:subject>
  <dc:creator>Kien Nguyen</dc:creator>
  <cp:keywords>Training, Material</cp:keywords>
  <dc:description>Restructure the content framework of the slide; make it more visualized</dc:description>
  <cp:lastModifiedBy>THANH TRUNG NGUYEN/LGEVH VC IVI SOFTWARE DEVELOPMENT 1(trungthanh.nguyen@lge.com)</cp:lastModifiedBy>
  <cp:revision>615</cp:revision>
  <dcterms:created xsi:type="dcterms:W3CDTF">2010-10-18T05:40:05Z</dcterms:created>
  <dcterms:modified xsi:type="dcterms:W3CDTF">2017-02-28T06:14:03Z</dcterms:modified>
  <cp:category>Template</cp:category>
  <cp:contentStatus>Final</cp:contentStatus>
</cp:coreProperties>
</file>