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8" r:id="rId1"/>
  </p:sldMasterIdLst>
  <p:notesMasterIdLst>
    <p:notesMasterId r:id="rId35"/>
  </p:notesMasterIdLst>
  <p:sldIdLst>
    <p:sldId id="256" r:id="rId2"/>
    <p:sldId id="301" r:id="rId3"/>
    <p:sldId id="300" r:id="rId4"/>
    <p:sldId id="338" r:id="rId5"/>
    <p:sldId id="339" r:id="rId6"/>
    <p:sldId id="340" r:id="rId7"/>
    <p:sldId id="341" r:id="rId8"/>
    <p:sldId id="345" r:id="rId9"/>
    <p:sldId id="342" r:id="rId10"/>
    <p:sldId id="344" r:id="rId11"/>
    <p:sldId id="343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355" r:id="rId22"/>
    <p:sldId id="356" r:id="rId23"/>
    <p:sldId id="357" r:id="rId24"/>
    <p:sldId id="358" r:id="rId25"/>
    <p:sldId id="359" r:id="rId26"/>
    <p:sldId id="360" r:id="rId27"/>
    <p:sldId id="361" r:id="rId28"/>
    <p:sldId id="362" r:id="rId29"/>
    <p:sldId id="363" r:id="rId30"/>
    <p:sldId id="364" r:id="rId31"/>
    <p:sldId id="365" r:id="rId32"/>
    <p:sldId id="366" r:id="rId33"/>
    <p:sldId id="318" r:id="rId34"/>
  </p:sldIdLst>
  <p:sldSz cx="9144000" cy="6858000" type="screen4x3"/>
  <p:notesSz cx="6858000" cy="9144000"/>
  <p:defaultTextStyle>
    <a:defPPr>
      <a:defRPr lang="vi-V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EF4EC"/>
    <a:srgbClr val="E7F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157" autoAdjust="0"/>
  </p:normalViewPr>
  <p:slideViewPr>
    <p:cSldViewPr>
      <p:cViewPr varScale="1">
        <p:scale>
          <a:sx n="90" d="100"/>
          <a:sy n="90" d="100"/>
        </p:scale>
        <p:origin x="221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6B351B1-4354-4ED9-A721-4A82FECA93F6}" type="datetimeFigureOut">
              <a:rPr lang="vi-VN"/>
              <a:pPr>
                <a:defRPr/>
              </a:pPr>
              <a:t>28/02/2017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vi-V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vi-V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24EA568-3042-43A5-9A16-CBD33B44A093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003259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4EA568-3042-43A5-9A16-CBD33B44A093}" type="slidenum">
              <a:rPr lang="vi-VN" smtClean="0"/>
              <a:pPr>
                <a:defRPr/>
              </a:pPr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857612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4EA568-3042-43A5-9A16-CBD33B44A093}" type="slidenum">
              <a:rPr lang="vi-VN" smtClean="0"/>
              <a:pPr>
                <a:defRPr/>
              </a:pPr>
              <a:t>27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1490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4EA568-3042-43A5-9A16-CBD33B44A093}" type="slidenum">
              <a:rPr lang="vi-VN" smtClean="0"/>
              <a:pPr>
                <a:defRPr/>
              </a:pPr>
              <a:t>28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1490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4EA568-3042-43A5-9A16-CBD33B44A093}" type="slidenum">
              <a:rPr lang="vi-VN" smtClean="0"/>
              <a:pPr>
                <a:defRPr/>
              </a:pPr>
              <a:t>29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14901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4EA568-3042-43A5-9A16-CBD33B44A093}" type="slidenum">
              <a:rPr lang="vi-VN" smtClean="0"/>
              <a:pPr>
                <a:defRPr/>
              </a:pPr>
              <a:t>30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1490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4EA568-3042-43A5-9A16-CBD33B44A093}" type="slidenum">
              <a:rPr lang="vi-VN" smtClean="0"/>
              <a:pPr>
                <a:defRPr/>
              </a:pPr>
              <a:t>31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14901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4EA568-3042-43A5-9A16-CBD33B44A093}" type="slidenum">
              <a:rPr lang="vi-VN" smtClean="0"/>
              <a:pPr>
                <a:defRPr/>
              </a:pPr>
              <a:t>32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1490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It is the result of assembling a certain number of architectural </a:t>
            </a:r>
            <a:r>
              <a:rPr lang="en-US" sz="1200" b="1" dirty="0" smtClean="0"/>
              <a:t>elements</a:t>
            </a:r>
            <a:r>
              <a:rPr lang="en-US" sz="1200" dirty="0" smtClean="0"/>
              <a:t> in some well-chosen </a:t>
            </a:r>
            <a:r>
              <a:rPr lang="en-US" sz="1200" b="1" dirty="0" smtClean="0"/>
              <a:t>forms</a:t>
            </a:r>
            <a:r>
              <a:rPr lang="en-US" sz="1200" dirty="0" smtClean="0"/>
              <a:t> to satisfy </a:t>
            </a:r>
            <a:r>
              <a:rPr lang="en-US" sz="1200" b="1" dirty="0" smtClean="0"/>
              <a:t>requirements</a:t>
            </a:r>
            <a:r>
              <a:rPr lang="en-US" sz="1200" dirty="0" smtClean="0"/>
              <a:t> of functionality, performance, reliability, scalability, portability, and availability.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4EA568-3042-43A5-9A16-CBD33B44A093}" type="slidenum">
              <a:rPr lang="vi-VN" smtClean="0"/>
              <a:pPr>
                <a:defRPr/>
              </a:pPr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94787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would I set a pointer or reference to the base class of a derived object when I can just use the derived object?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4EA568-3042-43A5-9A16-CBD33B44A093}" type="slidenum">
              <a:rPr lang="vi-VN" smtClean="0"/>
              <a:pPr>
                <a:defRPr/>
              </a:pPr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11878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First, let’s say you wanted to write a function that printed an animal’s name and sound without using a pointer to a base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4EA568-3042-43A5-9A16-CBD33B44A093}" type="slidenum">
              <a:rPr lang="vi-VN" smtClean="0"/>
              <a:pPr>
                <a:defRPr/>
              </a:pPr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90839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First, let’s say you wanted to write a function that printed an animal’s name and sound without using a pointer to a base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4EA568-3042-43A5-9A16-CBD33B44A093}" type="slidenum">
              <a:rPr lang="vi-VN" smtClean="0"/>
              <a:pPr>
                <a:defRPr/>
              </a:pPr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90839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Because </a:t>
            </a:r>
            <a:r>
              <a:rPr lang="en-US" dirty="0" err="1" smtClean="0"/>
              <a:t>rBase</a:t>
            </a:r>
            <a:r>
              <a:rPr lang="en-US" dirty="0" smtClean="0"/>
              <a:t> is a pointer to the Base portion of a Derived object, when </a:t>
            </a:r>
            <a:r>
              <a:rPr lang="en-US" b="1" dirty="0" err="1" smtClean="0"/>
              <a:t>rBase.GetName</a:t>
            </a:r>
            <a:r>
              <a:rPr lang="en-US" b="1" dirty="0" smtClean="0"/>
              <a:t>()</a:t>
            </a:r>
            <a:r>
              <a:rPr lang="en-US" dirty="0" smtClean="0"/>
              <a:t> is evaluated, it would normally resolve to Base::</a:t>
            </a:r>
            <a:r>
              <a:rPr lang="en-US" dirty="0" err="1" smtClean="0"/>
              <a:t>GetName</a:t>
            </a:r>
            <a:r>
              <a:rPr lang="en-US" dirty="0" smtClean="0"/>
              <a:t>(). </a:t>
            </a:r>
          </a:p>
          <a:p>
            <a:r>
              <a:rPr lang="en-US" dirty="0" smtClean="0"/>
              <a:t>- However, Base::</a:t>
            </a:r>
            <a:r>
              <a:rPr lang="en-US" dirty="0" err="1" smtClean="0"/>
              <a:t>GetName</a:t>
            </a:r>
            <a:r>
              <a:rPr lang="en-US" dirty="0" smtClean="0"/>
              <a:t>() is virtual, which tells the program to go look and see if there are any more-derived versions of the function available. </a:t>
            </a:r>
          </a:p>
          <a:p>
            <a:r>
              <a:rPr lang="en-US" dirty="0" smtClean="0"/>
              <a:t>- Because the Base object that </a:t>
            </a:r>
            <a:r>
              <a:rPr lang="en-US" dirty="0" err="1" smtClean="0"/>
              <a:t>rBase</a:t>
            </a:r>
            <a:r>
              <a:rPr lang="en-US" dirty="0" smtClean="0"/>
              <a:t> is pointing to is actually part of a Derived object, the program will check every inherited class between Base and Derived and use the most-derived version of the function that it finds. In this case, that is Derived::</a:t>
            </a:r>
            <a:r>
              <a:rPr lang="en-US" dirty="0" err="1" smtClean="0"/>
              <a:t>GetName</a:t>
            </a:r>
            <a:r>
              <a:rPr lang="en-US" dirty="0" smtClean="0"/>
              <a:t>()!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4EA568-3042-43A5-9A16-CBD33B44A093}" type="slidenum">
              <a:rPr lang="vi-VN" smtClean="0"/>
              <a:pPr>
                <a:defRPr/>
              </a:pPr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8757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we add a pure virtual function to our class, we are effectively saying, “it is up to the derived classes to implement this function”.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4EA568-3042-43A5-9A16-CBD33B44A093}" type="slidenum">
              <a:rPr lang="vi-VN" smtClean="0"/>
              <a:pPr>
                <a:defRPr/>
              </a:pPr>
              <a:t>24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1490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4EA568-3042-43A5-9A16-CBD33B44A093}" type="slidenum">
              <a:rPr lang="vi-VN" smtClean="0"/>
              <a:pPr>
                <a:defRPr/>
              </a:pPr>
              <a:t>25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1490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4EA568-3042-43A5-9A16-CBD33B44A093}" type="slidenum">
              <a:rPr lang="vi-VN" smtClean="0"/>
              <a:pPr>
                <a:defRPr/>
              </a:pPr>
              <a:t>26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1490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FF88-6AC8-4E98-8EFD-FA35183A1DE9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CCE3E0-1C1D-4B41-ADB3-AB9DFD094745}" type="slidenum">
              <a:rPr lang="vi-VN" smtClean="0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93135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92B880-C4C5-4CC8-BBB7-B02F793BB3DB}" type="datetimeFigureOut">
              <a:rPr lang="vi-VN" smtClean="0"/>
              <a:pPr>
                <a:defRPr/>
              </a:pPr>
              <a:t>28/02/2017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CA9136-4D0F-4F1E-988C-24A7E654D6B8}" type="slidenum">
              <a:rPr lang="vi-VN" smtClean="0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61359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432D2A-ADA5-435E-9517-D9C58E3BC8D4}" type="datetimeFigureOut">
              <a:rPr lang="vi-VN" smtClean="0"/>
              <a:pPr>
                <a:defRPr/>
              </a:pPr>
              <a:t>28/02/2017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81A36-2286-408C-BBB3-4E8431B182C0}" type="slidenum">
              <a:rPr lang="vi-VN" smtClean="0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2044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7772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524000"/>
            <a:ext cx="41529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10100" y="1524000"/>
            <a:ext cx="41529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657600" y="6629400"/>
            <a:ext cx="2362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TRAINING MATERIALS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  <a:fld id="{B412A483-DA7F-40CE-95A1-F4980A4470A6}" type="slidenum">
              <a:rPr lang="en-US">
                <a:latin typeface="Tahoma" pitchFamily="34" charset="0"/>
              </a:rPr>
              <a:pPr>
                <a:defRPr/>
              </a:pPr>
              <a:t>‹#›</a:t>
            </a:fld>
            <a:endParaRPr lang="en-US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383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FF88-6AC8-4E98-8EFD-FA35183A1DE9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C30C6D-4D69-4230-894B-687DD4D2780B}" type="slidenum">
              <a:rPr lang="vi-VN" smtClean="0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17291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FF88-6AC8-4E98-8EFD-FA35183A1DE9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90EA6A-FAD7-4A72-8EB8-AEB48B6B5239}" type="slidenum">
              <a:rPr lang="vi-VN" smtClean="0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40816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40AB51-48E1-4531-BA9C-A0EBDCCB7908}" type="datetimeFigureOut">
              <a:rPr lang="vi-VN" smtClean="0"/>
              <a:pPr>
                <a:defRPr/>
              </a:pPr>
              <a:t>28/02/2017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C9405C-E320-4354-A4AB-F2499D5832E4}" type="slidenum">
              <a:rPr lang="vi-VN" smtClean="0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8792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40BCA8-E53B-459D-966B-7C23ECD905B3}" type="datetimeFigureOut">
              <a:rPr lang="vi-VN" smtClean="0"/>
              <a:pPr>
                <a:defRPr/>
              </a:pPr>
              <a:t>28/02/2017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A444F7-DF83-478D-93F5-6BED3ABB8C68}" type="slidenum">
              <a:rPr lang="vi-VN" smtClean="0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22923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FF7F53-C7B9-47E1-9D93-2D7D4D1E6148}" type="datetimeFigureOut">
              <a:rPr lang="vi-VN" smtClean="0"/>
              <a:pPr>
                <a:defRPr/>
              </a:pPr>
              <a:t>28/02/2017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F4CEE1-71CE-43BD-A590-27B2C351DC94}" type="slidenum">
              <a:rPr lang="vi-VN" smtClean="0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04619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4DA2DF-69BE-4966-A2B0-B24F574F0307}" type="datetimeFigureOut">
              <a:rPr lang="vi-VN" smtClean="0"/>
              <a:pPr>
                <a:defRPr/>
              </a:pPr>
              <a:t>28/02/2017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E428BD-6D9B-4FAD-B75C-63B479D6E7C9}" type="slidenum">
              <a:rPr lang="vi-VN" smtClean="0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22546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0355A1-F028-4F1D-9390-4DB64F82F985}" type="datetimeFigureOut">
              <a:rPr lang="vi-VN" smtClean="0"/>
              <a:pPr>
                <a:defRPr/>
              </a:pPr>
              <a:t>28/02/2017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FE2D47-EA4C-4159-AB0E-AD6FD199A3E9}" type="slidenum">
              <a:rPr lang="vi-VN" smtClean="0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40738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01044-D067-4541-A36C-4ED075E8A0FC}" type="datetimeFigureOut">
              <a:rPr lang="vi-VN" smtClean="0"/>
              <a:pPr>
                <a:defRPr/>
              </a:pPr>
              <a:t>28/02/2017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65D1E4-C195-4D65-81FF-868749613D9A}" type="slidenum">
              <a:rPr lang="vi-VN" smtClean="0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54902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64D0E5-076C-4E43-98EB-6AF68F003593}" type="datetimeFigureOut">
              <a:rPr lang="vi-VN" smtClean="0"/>
              <a:pPr>
                <a:defRPr/>
              </a:pPr>
              <a:t>28/02/2017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B2E71-D22D-4C89-B23B-EC0FF7C05E66}" type="slidenum">
              <a:rPr lang="vi-VN" smtClean="0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55141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CFF88-6AC8-4E98-8EFD-FA35183A1DE9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DC30C6D-4D69-4230-894B-687DD4D2780B}" type="slidenum">
              <a:rPr lang="vi-VN" smtClean="0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22118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>
          <a:xfrm>
            <a:off x="1331640" y="2276872"/>
            <a:ext cx="6408712" cy="2143130"/>
          </a:xfrm>
        </p:spPr>
        <p:txBody>
          <a:bodyPr anchor="t">
            <a:normAutofit/>
          </a:bodyPr>
          <a:lstStyle/>
          <a:p>
            <a:pPr algn="ctr" eaLnBrk="1" hangingPunct="1">
              <a:defRPr/>
            </a:pPr>
            <a:r>
              <a:rPr lang="en-US" sz="3600" dirty="0" smtClean="0">
                <a:latin typeface="Helvetica"/>
              </a:rPr>
              <a:t>Introduction to Polymorphism</a:t>
            </a:r>
            <a:r>
              <a:rPr lang="en-US" sz="3300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sz="3300" dirty="0" smtClean="0">
                <a:solidFill>
                  <a:schemeClr val="bg1">
                    <a:lumMod val="75000"/>
                  </a:schemeClr>
                </a:solidFill>
              </a:rPr>
            </a:br>
            <a:endParaRPr lang="vi-VN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5938" y="4000500"/>
            <a:ext cx="6400800" cy="6731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ThanhNT</a:t>
            </a:r>
            <a:endParaRPr lang="vi-V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CDB8A0AB-E3BB-4EE7-B852-9B4C5634B29E}" type="slidenum">
              <a:rPr lang="en-US" smtClean="0">
                <a:latin typeface="Tahoma" pitchFamily="34" charset="0"/>
              </a:rPr>
              <a:pPr>
                <a:defRPr/>
              </a:pPr>
              <a:t>10</a:t>
            </a:fld>
            <a:endParaRPr lang="en-US">
              <a:latin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2100" y="1340768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- Because </a:t>
            </a:r>
            <a:r>
              <a:rPr lang="en-US" sz="2000" dirty="0"/>
              <a:t>both Cat and Dog are Animal, it makes sense that we should be able to do something like this</a:t>
            </a:r>
            <a:r>
              <a:rPr lang="en-US" sz="2000" dirty="0" smtClean="0"/>
              <a:t>: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00" y="2348880"/>
            <a:ext cx="8140035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57040" y="5373216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- How we can do that while we have the issue of calling parent method instead of child method?</a:t>
            </a:r>
          </a:p>
        </p:txBody>
      </p:sp>
    </p:spTree>
    <p:extLst>
      <p:ext uri="{BB962C8B-B14F-4D97-AF65-F5344CB8AC3E}">
        <p14:creationId xmlns:p14="http://schemas.microsoft.com/office/powerpoint/2010/main" val="338844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function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CDB8A0AB-E3BB-4EE7-B852-9B4C5634B29E}" type="slidenum">
              <a:rPr lang="en-US" smtClean="0">
                <a:latin typeface="Tahoma" pitchFamily="34" charset="0"/>
              </a:rPr>
              <a:pPr>
                <a:defRPr/>
              </a:pPr>
              <a:t>11</a:t>
            </a:fld>
            <a:endParaRPr lang="en-US">
              <a:latin typeface="Tahom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0636" y="1268760"/>
            <a:ext cx="83529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A </a:t>
            </a:r>
            <a:r>
              <a:rPr lang="en-US" b="1" dirty="0"/>
              <a:t>virtual function</a:t>
            </a:r>
            <a:r>
              <a:rPr lang="en-US" dirty="0"/>
              <a:t> is a special type of function that resolves to the most-derived version of the function with the same signature. This capability is known as </a:t>
            </a:r>
            <a:r>
              <a:rPr lang="en-US" b="1" dirty="0"/>
              <a:t>polymorphism</a:t>
            </a:r>
            <a:r>
              <a:rPr lang="en-US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/>
              <a:t>To make a function virtual, simply place the “</a:t>
            </a:r>
            <a:r>
              <a:rPr lang="en-US" b="1" dirty="0"/>
              <a:t>virtual</a:t>
            </a:r>
            <a:r>
              <a:rPr lang="en-US" dirty="0"/>
              <a:t>” keyword before the function declaration.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212976"/>
            <a:ext cx="6192688" cy="29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377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function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CDB8A0AB-E3BB-4EE7-B852-9B4C5634B29E}" type="slidenum">
              <a:rPr lang="en-US" smtClean="0">
                <a:latin typeface="Tahoma" pitchFamily="34" charset="0"/>
              </a:rPr>
              <a:pPr>
                <a:defRPr/>
              </a:pPr>
              <a:t>12</a:t>
            </a:fld>
            <a:endParaRPr lang="en-US">
              <a:latin typeface="Tahom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0636" y="1268760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Usage: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60848"/>
            <a:ext cx="6480720" cy="1871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530548" y="4518412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Result: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085184"/>
            <a:ext cx="3493549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0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function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CDB8A0AB-E3BB-4EE7-B852-9B4C5634B29E}" type="slidenum">
              <a:rPr lang="en-US" smtClean="0">
                <a:latin typeface="Tahoma" pitchFamily="34" charset="0"/>
              </a:rPr>
              <a:pPr>
                <a:defRPr/>
              </a:pPr>
              <a:t>13</a:t>
            </a:fld>
            <a:endParaRPr lang="en-US">
              <a:latin typeface="Tahom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0636" y="1268760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Usage: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60848"/>
            <a:ext cx="6480720" cy="1871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530548" y="4518412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Result: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085184"/>
            <a:ext cx="3493549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593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CDB8A0AB-E3BB-4EE7-B852-9B4C5634B29E}" type="slidenum">
              <a:rPr lang="en-US" smtClean="0">
                <a:latin typeface="Tahoma" pitchFamily="34" charset="0"/>
              </a:rPr>
              <a:pPr>
                <a:defRPr/>
              </a:pPr>
              <a:t>14</a:t>
            </a:fld>
            <a:endParaRPr lang="en-US">
              <a:latin typeface="Tahom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323765"/>
            <a:ext cx="7992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- Animal class definition with virtual function: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1930772"/>
            <a:ext cx="6703097" cy="3802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14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CDB8A0AB-E3BB-4EE7-B852-9B4C5634B29E}" type="slidenum">
              <a:rPr lang="en-US" smtClean="0">
                <a:latin typeface="Tahoma" pitchFamily="34" charset="0"/>
              </a:rPr>
              <a:pPr>
                <a:defRPr/>
              </a:pPr>
              <a:t>15</a:t>
            </a:fld>
            <a:endParaRPr lang="en-US">
              <a:latin typeface="Tahom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6196" y="1725216"/>
            <a:ext cx="34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 smtClean="0"/>
              <a:t>Cat class definition with virtual function: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4581128"/>
            <a:ext cx="34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- Dog class definition with </a:t>
            </a:r>
            <a:r>
              <a:rPr lang="en-US" sz="2000" dirty="0"/>
              <a:t>virtual function</a:t>
            </a:r>
            <a:r>
              <a:rPr lang="en-US" sz="2000" dirty="0" smtClean="0"/>
              <a:t>: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963" y="1330573"/>
            <a:ext cx="4921965" cy="2098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963" y="3774211"/>
            <a:ext cx="4993364" cy="2103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882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CDB8A0AB-E3BB-4EE7-B852-9B4C5634B29E}" type="slidenum">
              <a:rPr lang="en-US" smtClean="0">
                <a:latin typeface="Tahoma" pitchFamily="34" charset="0"/>
              </a:rPr>
              <a:pPr>
                <a:defRPr/>
              </a:pPr>
              <a:t>16</a:t>
            </a:fld>
            <a:endParaRPr lang="en-US">
              <a:latin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6846" y="1152075"/>
            <a:ext cx="7992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- Using these classes.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2185"/>
            <a:ext cx="7636190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04" y="4983097"/>
            <a:ext cx="198422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55510" y="4582987"/>
            <a:ext cx="7992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- Result: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5510" y="5733256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 </a:t>
            </a:r>
            <a:r>
              <a:rPr lang="en-US" sz="2000" dirty="0" smtClean="0"/>
              <a:t>Advantage: If </a:t>
            </a:r>
            <a:r>
              <a:rPr lang="en-US" sz="2000" dirty="0"/>
              <a:t>we </a:t>
            </a:r>
            <a:r>
              <a:rPr lang="en-US" sz="2000" dirty="0" smtClean="0"/>
              <a:t>have 30 </a:t>
            </a:r>
            <a:r>
              <a:rPr lang="en-US" sz="2000" dirty="0"/>
              <a:t>different animal types instead of </a:t>
            </a:r>
            <a:r>
              <a:rPr lang="en-US" sz="2000" dirty="0" smtClean="0"/>
              <a:t>2, </a:t>
            </a:r>
            <a:r>
              <a:rPr lang="en-US" sz="2000" dirty="0"/>
              <a:t>you’ll </a:t>
            </a:r>
            <a:r>
              <a:rPr lang="en-US" sz="2000" dirty="0" smtClean="0"/>
              <a:t>need </a:t>
            </a:r>
            <a:r>
              <a:rPr lang="en-US" sz="2000" dirty="0"/>
              <a:t>only one Report function</a:t>
            </a: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931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CDB8A0AB-E3BB-4EE7-B852-9B4C5634B29E}" type="slidenum">
              <a:rPr lang="en-US" smtClean="0">
                <a:latin typeface="Tahoma" pitchFamily="34" charset="0"/>
              </a:rPr>
              <a:pPr>
                <a:defRPr/>
              </a:pPr>
              <a:t>17</a:t>
            </a:fld>
            <a:endParaRPr lang="en-US">
              <a:latin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2100" y="1147981"/>
            <a:ext cx="7992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- If we have many cats and dogs: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3182" y="5751122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 </a:t>
            </a:r>
            <a:r>
              <a:rPr lang="en-US" sz="2000" dirty="0" smtClean="0"/>
              <a:t>Advantage: If </a:t>
            </a:r>
            <a:r>
              <a:rPr lang="en-US" sz="2000" dirty="0"/>
              <a:t>we </a:t>
            </a:r>
            <a:r>
              <a:rPr lang="en-US" sz="2000" dirty="0" smtClean="0"/>
              <a:t>have 30 </a:t>
            </a:r>
            <a:r>
              <a:rPr lang="en-US" sz="2000" dirty="0"/>
              <a:t>different animal types instead of </a:t>
            </a:r>
            <a:r>
              <a:rPr lang="en-US" sz="2000" dirty="0" smtClean="0"/>
              <a:t>2, </a:t>
            </a:r>
            <a:r>
              <a:rPr lang="en-US" sz="2000" dirty="0"/>
              <a:t>you’ll </a:t>
            </a:r>
            <a:r>
              <a:rPr lang="en-US" sz="2000" dirty="0" smtClean="0"/>
              <a:t>need only 1 array and 1 “for” loop.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44" y="1700808"/>
            <a:ext cx="7996844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158327"/>
            <a:ext cx="1944216" cy="1557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62100" y="4158327"/>
            <a:ext cx="7992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- Result:</a:t>
            </a:r>
          </a:p>
        </p:txBody>
      </p:sp>
    </p:spTree>
    <p:extLst>
      <p:ext uri="{BB962C8B-B14F-4D97-AF65-F5344CB8AC3E}">
        <p14:creationId xmlns:p14="http://schemas.microsoft.com/office/powerpoint/2010/main" val="159470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types of virtual functions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CDB8A0AB-E3BB-4EE7-B852-9B4C5634B29E}" type="slidenum">
              <a:rPr lang="en-US" smtClean="0">
                <a:latin typeface="Tahoma" pitchFamily="34" charset="0"/>
              </a:rPr>
              <a:pPr>
                <a:defRPr/>
              </a:pPr>
              <a:t>18</a:t>
            </a:fld>
            <a:endParaRPr lang="en-US">
              <a:latin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2100" y="1327617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- The </a:t>
            </a:r>
            <a:r>
              <a:rPr lang="en-US" sz="2000" dirty="0"/>
              <a:t>return type of a virtual function and its override must match</a:t>
            </a:r>
            <a:r>
              <a:rPr lang="en-US" sz="2000" dirty="0" smtClean="0"/>
              <a:t>. Thus the </a:t>
            </a:r>
            <a:r>
              <a:rPr lang="en-US" sz="2000" dirty="0"/>
              <a:t>following will not work</a:t>
            </a:r>
            <a:r>
              <a:rPr lang="en-US" sz="2000" dirty="0" smtClean="0"/>
              <a:t>: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401" y="2472680"/>
            <a:ext cx="5276286" cy="253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425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types of virtual functions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CDB8A0AB-E3BB-4EE7-B852-9B4C5634B29E}" type="slidenum">
              <a:rPr lang="en-US" smtClean="0">
                <a:latin typeface="Tahoma" pitchFamily="34" charset="0"/>
              </a:rPr>
              <a:pPr>
                <a:defRPr/>
              </a:pPr>
              <a:t>19</a:t>
            </a:fld>
            <a:endParaRPr lang="en-US">
              <a:latin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2100" y="1327617"/>
            <a:ext cx="7992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- Except a special case of </a:t>
            </a:r>
            <a:r>
              <a:rPr lang="en-US" sz="2000" dirty="0"/>
              <a:t>pointer or a reference to a </a:t>
            </a:r>
            <a:r>
              <a:rPr lang="en-US" sz="2000" dirty="0" smtClean="0"/>
              <a:t>class: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00" y="2124125"/>
            <a:ext cx="7861244" cy="3325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026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Polymorphism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CDB8A0AB-E3BB-4EE7-B852-9B4C5634B29E}" type="slidenum">
              <a:rPr lang="en-US" smtClean="0">
                <a:latin typeface="Tahoma" pitchFamily="34" charset="0"/>
              </a:rPr>
              <a:pPr>
                <a:defRPr/>
              </a:pPr>
              <a:t>2</a:t>
            </a:fld>
            <a:endParaRPr lang="en-US">
              <a:latin typeface="Tahom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8481" y="1467575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 smtClean="0"/>
              <a:t>Consider an example of derived class. 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1988840"/>
            <a:ext cx="6726891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destructors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CDB8A0AB-E3BB-4EE7-B852-9B4C5634B29E}" type="slidenum">
              <a:rPr lang="en-US" smtClean="0">
                <a:latin typeface="Tahoma" pitchFamily="34" charset="0"/>
              </a:rPr>
              <a:pPr>
                <a:defRPr/>
              </a:pPr>
              <a:t>20</a:t>
            </a:fld>
            <a:endParaRPr lang="en-US">
              <a:latin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2100" y="1296334"/>
            <a:ext cx="30737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- Make </a:t>
            </a:r>
            <a:r>
              <a:rPr lang="en-US" sz="2000" dirty="0"/>
              <a:t>Base’s destructor </a:t>
            </a:r>
            <a:r>
              <a:rPr lang="en-US" sz="2000" dirty="0" smtClean="0"/>
              <a:t>virtual: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123552"/>
            <a:ext cx="4680520" cy="5404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979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destructors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CDB8A0AB-E3BB-4EE7-B852-9B4C5634B29E}" type="slidenum">
              <a:rPr lang="en-US" smtClean="0">
                <a:latin typeface="Tahoma" pitchFamily="34" charset="0"/>
              </a:rPr>
              <a:pPr>
                <a:defRPr/>
              </a:pPr>
              <a:t>21</a:t>
            </a:fld>
            <a:endParaRPr lang="en-US">
              <a:latin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2100" y="1296334"/>
            <a:ext cx="66741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- Delete </a:t>
            </a:r>
            <a:r>
              <a:rPr lang="en-US" sz="2000" dirty="0"/>
              <a:t>function to call </a:t>
            </a:r>
            <a:r>
              <a:rPr lang="en-US" sz="2000" dirty="0" err="1"/>
              <a:t>Derived’s</a:t>
            </a:r>
            <a:r>
              <a:rPr lang="en-US" sz="2000" dirty="0"/>
              <a:t> destructor (which will call Base’s destructor in </a:t>
            </a:r>
            <a:r>
              <a:rPr lang="en-US" sz="2000" dirty="0" smtClean="0"/>
              <a:t>turn):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77" y="2218864"/>
            <a:ext cx="5200397" cy="2218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85640" y="4709175"/>
            <a:ext cx="6674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- Result: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5517232"/>
            <a:ext cx="2407930" cy="650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931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virtualization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CDB8A0AB-E3BB-4EE7-B852-9B4C5634B29E}" type="slidenum">
              <a:rPr lang="en-US" smtClean="0">
                <a:latin typeface="Tahoma" pitchFamily="34" charset="0"/>
              </a:rPr>
              <a:pPr>
                <a:defRPr/>
              </a:pPr>
              <a:t>22</a:t>
            </a:fld>
            <a:endParaRPr lang="en-US">
              <a:latin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2100" y="1296334"/>
            <a:ext cx="81863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- When </a:t>
            </a:r>
            <a:r>
              <a:rPr lang="en-US" sz="2000" dirty="0"/>
              <a:t>you want a Base pointer to a Derived object to call Base::</a:t>
            </a:r>
            <a:r>
              <a:rPr lang="en-US" sz="2000" dirty="0" err="1"/>
              <a:t>GetName</a:t>
            </a:r>
            <a:r>
              <a:rPr lang="en-US" sz="2000" dirty="0"/>
              <a:t>() instead of Derived::</a:t>
            </a:r>
            <a:r>
              <a:rPr lang="en-US" sz="2000" dirty="0" err="1"/>
              <a:t>GetName</a:t>
            </a:r>
            <a:r>
              <a:rPr lang="en-US" sz="2000" dirty="0" smtClean="0"/>
              <a:t>(), use </a:t>
            </a:r>
            <a:r>
              <a:rPr lang="en-US" sz="2000" dirty="0"/>
              <a:t>the scope resolution operator</a:t>
            </a:r>
            <a:r>
              <a:rPr lang="en-US" sz="2000" dirty="0" smtClean="0"/>
              <a:t>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61" y="4725144"/>
            <a:ext cx="7102300" cy="1532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68" y="2311997"/>
            <a:ext cx="5440808" cy="2280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665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downside of virtual functions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CDB8A0AB-E3BB-4EE7-B852-9B4C5634B29E}" type="slidenum">
              <a:rPr lang="en-US" smtClean="0">
                <a:latin typeface="Tahoma" pitchFamily="34" charset="0"/>
              </a:rPr>
              <a:pPr>
                <a:defRPr/>
              </a:pPr>
              <a:t>23</a:t>
            </a:fld>
            <a:endParaRPr lang="en-US">
              <a:latin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2100" y="1628800"/>
            <a:ext cx="81863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 smtClean="0"/>
              <a:t>Why </a:t>
            </a:r>
            <a:r>
              <a:rPr lang="en-US" sz="2000" dirty="0"/>
              <a:t>not just make all functions virtual</a:t>
            </a:r>
            <a:r>
              <a:rPr lang="en-US" sz="2000" dirty="0" smtClean="0"/>
              <a:t>?</a:t>
            </a:r>
          </a:p>
          <a:p>
            <a:pPr marL="342900" indent="-342900">
              <a:buFontTx/>
              <a:buChar char="-"/>
            </a:pPr>
            <a:endParaRPr lang="en-US" sz="2000" dirty="0" smtClean="0"/>
          </a:p>
          <a:p>
            <a:pPr marL="342900" indent="-342900">
              <a:buFontTx/>
              <a:buChar char="-"/>
            </a:pPr>
            <a:r>
              <a:rPr lang="en-US" sz="2000" dirty="0"/>
              <a:t>The answer is because it’s </a:t>
            </a:r>
            <a:r>
              <a:rPr lang="en-US" sz="2000" b="1" dirty="0" smtClean="0"/>
              <a:t>inefficient</a:t>
            </a:r>
            <a:r>
              <a:rPr lang="en-US" sz="2000" dirty="0" smtClean="0"/>
              <a:t>:</a:t>
            </a:r>
          </a:p>
          <a:p>
            <a:pPr marL="342900" indent="-342900">
              <a:buFontTx/>
              <a:buChar char="-"/>
            </a:pPr>
            <a:endParaRPr lang="en-US" sz="2000" dirty="0" smtClean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Resolving </a:t>
            </a:r>
            <a:r>
              <a:rPr lang="en-US" sz="2000" dirty="0"/>
              <a:t>a virtual function call takes </a:t>
            </a:r>
            <a:r>
              <a:rPr lang="en-US" sz="2000" b="1" dirty="0"/>
              <a:t>longer</a:t>
            </a:r>
            <a:r>
              <a:rPr lang="en-US" sz="2000" dirty="0"/>
              <a:t> than a resolving a regular one</a:t>
            </a:r>
            <a:r>
              <a:rPr lang="en-US" sz="2000" dirty="0" smtClean="0"/>
              <a:t>.</a:t>
            </a:r>
          </a:p>
          <a:p>
            <a:pPr marL="800100" lvl="1" indent="-342900">
              <a:buFontTx/>
              <a:buChar char="-"/>
            </a:pPr>
            <a:endParaRPr lang="en-US" sz="2000" dirty="0" smtClean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Furthermore, the compiler also has to allocate an </a:t>
            </a:r>
            <a:r>
              <a:rPr lang="en-US" sz="2000" b="1" dirty="0"/>
              <a:t>extra pointer </a:t>
            </a:r>
            <a:r>
              <a:rPr lang="en-US" sz="2000" dirty="0"/>
              <a:t>for each class object that has one or more virtual functions.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87176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virtual (abstract) functions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CDB8A0AB-E3BB-4EE7-B852-9B4C5634B29E}" type="slidenum">
              <a:rPr lang="en-US" smtClean="0">
                <a:latin typeface="Tahoma" pitchFamily="34" charset="0"/>
              </a:rPr>
              <a:pPr>
                <a:defRPr/>
              </a:pPr>
              <a:t>24</a:t>
            </a:fld>
            <a:endParaRPr lang="en-US">
              <a:latin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2100" y="1340768"/>
            <a:ext cx="81863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b="1" dirty="0" smtClean="0"/>
              <a:t>Pure </a:t>
            </a:r>
            <a:r>
              <a:rPr lang="en-US" sz="2000" b="1" dirty="0"/>
              <a:t>virtual function</a:t>
            </a:r>
            <a:r>
              <a:rPr lang="en-US" sz="2000" dirty="0"/>
              <a:t> (or </a:t>
            </a:r>
            <a:r>
              <a:rPr lang="en-US" sz="2000" b="1" dirty="0"/>
              <a:t>abstract function</a:t>
            </a:r>
            <a:r>
              <a:rPr lang="en-US" sz="2000" dirty="0"/>
              <a:t>) that has no </a:t>
            </a:r>
            <a:r>
              <a:rPr lang="en-US" sz="2000" dirty="0" smtClean="0"/>
              <a:t>body.</a:t>
            </a:r>
          </a:p>
          <a:p>
            <a:pPr marL="342900" indent="-342900">
              <a:buFontTx/>
              <a:buChar char="-"/>
            </a:pPr>
            <a:endParaRPr lang="en-US" sz="2000" dirty="0" smtClean="0"/>
          </a:p>
          <a:p>
            <a:pPr marL="342900" indent="-342900">
              <a:buFontTx/>
              <a:buChar char="-"/>
            </a:pPr>
            <a:r>
              <a:rPr lang="en-US" sz="2000" dirty="0" smtClean="0"/>
              <a:t>Simply </a:t>
            </a:r>
            <a:r>
              <a:rPr lang="en-US" sz="2000" dirty="0"/>
              <a:t>acts as a placeholder that is meant to be redefined by derived classes</a:t>
            </a:r>
            <a:r>
              <a:rPr lang="en-US" sz="2000" dirty="0" smtClean="0"/>
              <a:t>.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/>
              <a:t>To create a pure virtual function, rather than define a body for the function, we simply </a:t>
            </a:r>
            <a:r>
              <a:rPr lang="en-US" sz="2000" b="1" dirty="0"/>
              <a:t>assign the function the value 0</a:t>
            </a:r>
            <a:r>
              <a:rPr lang="en-US" sz="2000" dirty="0"/>
              <a:t>.</a:t>
            </a:r>
            <a:endParaRPr lang="en-US" sz="20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12" y="3853780"/>
            <a:ext cx="7970340" cy="2497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741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</a:t>
            </a:r>
            <a:r>
              <a:rPr lang="en-US" dirty="0"/>
              <a:t>base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CDB8A0AB-E3BB-4EE7-B852-9B4C5634B29E}" type="slidenum">
              <a:rPr lang="en-US" smtClean="0">
                <a:latin typeface="Tahoma" pitchFamily="34" charset="0"/>
              </a:rPr>
              <a:pPr>
                <a:defRPr/>
              </a:pPr>
              <a:t>25</a:t>
            </a:fld>
            <a:endParaRPr lang="en-US">
              <a:latin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2100" y="1340768"/>
            <a:ext cx="81863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 smtClean="0"/>
              <a:t>Any </a:t>
            </a:r>
            <a:r>
              <a:rPr lang="en-US" sz="2000" dirty="0"/>
              <a:t>class with one or more pure virtual functions becomes an </a:t>
            </a:r>
            <a:r>
              <a:rPr lang="en-US" sz="2000" b="1" dirty="0"/>
              <a:t>abstract base class</a:t>
            </a:r>
            <a:r>
              <a:rPr lang="en-US" sz="2000" dirty="0"/>
              <a:t>, which means that it can not be instantiated</a:t>
            </a:r>
            <a:r>
              <a:rPr lang="en-US" sz="2000" dirty="0" smtClean="0"/>
              <a:t>.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 smtClean="0"/>
              <a:t>What </a:t>
            </a:r>
            <a:r>
              <a:rPr lang="en-US" sz="2000" dirty="0"/>
              <a:t>would happen if we could create an instance of Base:</a:t>
            </a:r>
            <a:endParaRPr lang="en-US" sz="20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32" y="2967038"/>
            <a:ext cx="5678742" cy="1398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28192" y="4941168"/>
            <a:ext cx="81863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/>
              <a:buChar char="à"/>
            </a:pPr>
            <a:r>
              <a:rPr lang="en-US" sz="2000" dirty="0" smtClean="0">
                <a:sym typeface="Wingdings" panose="05000000000000000000" pitchFamily="2" charset="2"/>
              </a:rPr>
              <a:t>Error when compiling.</a:t>
            </a:r>
          </a:p>
          <a:p>
            <a:pPr marL="342900" indent="-342900">
              <a:buFont typeface="Wingdings"/>
              <a:buChar char="à"/>
            </a:pPr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 smtClean="0">
                <a:sym typeface="Wingdings" panose="05000000000000000000" pitchFamily="2" charset="2"/>
              </a:rPr>
              <a:t>-  A</a:t>
            </a:r>
            <a:r>
              <a:rPr lang="en-US" sz="2000" dirty="0" smtClean="0"/>
              <a:t>ny </a:t>
            </a:r>
            <a:r>
              <a:rPr lang="en-US" sz="2000" dirty="0"/>
              <a:t>derived class must define a body for this function, or that derived class will be considered an abstract base class as well.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13312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</a:t>
            </a:r>
            <a:r>
              <a:rPr lang="en-US" dirty="0"/>
              <a:t>base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CDB8A0AB-E3BB-4EE7-B852-9B4C5634B29E}" type="slidenum">
              <a:rPr lang="en-US" smtClean="0">
                <a:latin typeface="Tahoma" pitchFamily="34" charset="0"/>
              </a:rPr>
              <a:pPr>
                <a:defRPr/>
              </a:pPr>
              <a:t>26</a:t>
            </a:fld>
            <a:endParaRPr lang="en-US">
              <a:latin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2100" y="1340768"/>
            <a:ext cx="8186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 smtClean="0"/>
              <a:t>Make Animal class abstract: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8192" y="5085184"/>
            <a:ext cx="81863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/>
              <a:buChar char="à"/>
            </a:pPr>
            <a:r>
              <a:rPr lang="en-US" sz="2000" dirty="0"/>
              <a:t>Speak() is now a pure virtual function. This means Animal is an </a:t>
            </a:r>
            <a:r>
              <a:rPr lang="en-US" sz="2000" b="1" dirty="0"/>
              <a:t>abstract base class</a:t>
            </a:r>
            <a:r>
              <a:rPr lang="en-US" sz="2000" dirty="0"/>
              <a:t>, and </a:t>
            </a:r>
            <a:r>
              <a:rPr lang="en-US" sz="2000" b="1" dirty="0"/>
              <a:t>can not be instantiated</a:t>
            </a:r>
            <a:r>
              <a:rPr lang="en-US" sz="2000" dirty="0" smtClean="0"/>
              <a:t>.</a:t>
            </a:r>
          </a:p>
          <a:p>
            <a:pPr marL="342900" indent="-342900">
              <a:buFont typeface="Wingdings"/>
              <a:buChar char="à"/>
            </a:pPr>
            <a:r>
              <a:rPr lang="en-US" sz="2000" dirty="0" smtClean="0"/>
              <a:t>We </a:t>
            </a:r>
            <a:r>
              <a:rPr lang="en-US" sz="2000" dirty="0"/>
              <a:t>do </a:t>
            </a:r>
            <a:r>
              <a:rPr lang="en-US" sz="2000" b="1" dirty="0"/>
              <a:t>not need to make the constructor protected </a:t>
            </a:r>
            <a:r>
              <a:rPr lang="en-US" sz="2000" dirty="0"/>
              <a:t>any longer to </a:t>
            </a:r>
            <a:r>
              <a:rPr lang="en-US" sz="2000" dirty="0" smtClean="0"/>
              <a:t>prevent </a:t>
            </a:r>
            <a:r>
              <a:rPr lang="en-US" sz="2000" dirty="0"/>
              <a:t>people from allocating objects of type Animal.</a:t>
            </a:r>
            <a:endParaRPr lang="en-US" sz="2000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44824"/>
            <a:ext cx="6408712" cy="2949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527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</a:t>
            </a:r>
            <a:r>
              <a:rPr lang="en-US" dirty="0"/>
              <a:t>base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CDB8A0AB-E3BB-4EE7-B852-9B4C5634B29E}" type="slidenum">
              <a:rPr lang="en-US" smtClean="0">
                <a:latin typeface="Tahoma" pitchFamily="34" charset="0"/>
              </a:rPr>
              <a:pPr>
                <a:defRPr/>
              </a:pPr>
              <a:t>27</a:t>
            </a:fld>
            <a:endParaRPr lang="en-US">
              <a:latin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2100" y="1268760"/>
            <a:ext cx="8186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 smtClean="0"/>
              <a:t>What </a:t>
            </a:r>
            <a:r>
              <a:rPr lang="en-US" sz="2000" dirty="0"/>
              <a:t>happen when </a:t>
            </a:r>
            <a:r>
              <a:rPr lang="en-US" sz="2000" dirty="0" smtClean="0"/>
              <a:t>Cow class is a derived class and we did </a:t>
            </a:r>
            <a:r>
              <a:rPr lang="en-US" sz="2000" dirty="0"/>
              <a:t>not define Cow::Speak(), Cow is also an abstract base class:</a:t>
            </a:r>
            <a:endParaRPr lang="en-US" sz="2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50268" y="5301208"/>
            <a:ext cx="81863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/>
              <a:buChar char="à"/>
            </a:pPr>
            <a:r>
              <a:rPr lang="en-US" sz="2000" dirty="0"/>
              <a:t>The compiler will give </a:t>
            </a:r>
            <a:r>
              <a:rPr lang="en-US" sz="2000" dirty="0" smtClean="0"/>
              <a:t>us an error because </a:t>
            </a:r>
            <a:r>
              <a:rPr lang="en-US" sz="2000" dirty="0"/>
              <a:t>Cow is an abstract base class and we can not create instances of abstract base </a:t>
            </a:r>
            <a:r>
              <a:rPr lang="en-US" sz="2000" dirty="0" smtClean="0"/>
              <a:t>classes.</a:t>
            </a:r>
          </a:p>
          <a:p>
            <a:pPr marL="342900" indent="-342900">
              <a:buFont typeface="Wingdings"/>
              <a:buChar char="à"/>
            </a:pPr>
            <a:r>
              <a:rPr lang="en-US" sz="2000" dirty="0"/>
              <a:t>This </a:t>
            </a:r>
            <a:r>
              <a:rPr lang="en-US" sz="2000" dirty="0" smtClean="0"/>
              <a:t>remind us don’t forget </a:t>
            </a:r>
            <a:r>
              <a:rPr lang="en-US" sz="2000" b="1" dirty="0" smtClean="0"/>
              <a:t>provides </a:t>
            </a:r>
            <a:r>
              <a:rPr lang="en-US" sz="2000" b="1" dirty="0"/>
              <a:t>a body for Speak</a:t>
            </a:r>
            <a:r>
              <a:rPr lang="en-US" sz="2000" b="1" dirty="0" smtClean="0"/>
              <a:t>()</a:t>
            </a:r>
            <a:r>
              <a:rPr lang="en-US" sz="2000" dirty="0" smtClean="0"/>
              <a:t>.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48654"/>
            <a:ext cx="6120680" cy="3197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154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</a:t>
            </a:r>
            <a:r>
              <a:rPr lang="en-US" dirty="0"/>
              <a:t>base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CDB8A0AB-E3BB-4EE7-B852-9B4C5634B29E}" type="slidenum">
              <a:rPr lang="en-US" smtClean="0">
                <a:latin typeface="Tahoma" pitchFamily="34" charset="0"/>
              </a:rPr>
              <a:pPr>
                <a:defRPr/>
              </a:pPr>
              <a:t>28</a:t>
            </a:fld>
            <a:endParaRPr lang="en-US">
              <a:latin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2100" y="1268760"/>
            <a:ext cx="81863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pure virtual function is useful </a:t>
            </a:r>
            <a:r>
              <a:rPr lang="en-US" sz="2000" dirty="0" smtClean="0"/>
              <a:t>when:</a:t>
            </a:r>
          </a:p>
          <a:p>
            <a:endParaRPr lang="en-US" sz="2000" dirty="0" smtClean="0"/>
          </a:p>
          <a:p>
            <a:pPr marL="342900" indent="-342900">
              <a:buFontTx/>
              <a:buChar char="-"/>
            </a:pPr>
            <a:r>
              <a:rPr lang="en-US" sz="2000" dirty="0" smtClean="0"/>
              <a:t>We </a:t>
            </a:r>
            <a:r>
              <a:rPr lang="en-US" sz="2000" dirty="0"/>
              <a:t>have a function that we want to put in the base class, but only </a:t>
            </a:r>
            <a:r>
              <a:rPr lang="en-US" sz="2000" dirty="0" smtClean="0"/>
              <a:t>let derived </a:t>
            </a:r>
            <a:r>
              <a:rPr lang="en-US" sz="2000" dirty="0"/>
              <a:t>classes know what it should </a:t>
            </a:r>
            <a:r>
              <a:rPr lang="en-US" sz="2000" dirty="0" smtClean="0"/>
              <a:t>return.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 smtClean="0"/>
              <a:t>We want the </a:t>
            </a:r>
            <a:r>
              <a:rPr lang="en-US" sz="2000" b="1" dirty="0"/>
              <a:t>base class can not be </a:t>
            </a:r>
            <a:r>
              <a:rPr lang="en-US" sz="2000" b="1" dirty="0" smtClean="0"/>
              <a:t>instantiated</a:t>
            </a:r>
            <a:r>
              <a:rPr lang="en-US" sz="2000" dirty="0" smtClean="0"/>
              <a:t>.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 smtClean="0"/>
              <a:t>The </a:t>
            </a:r>
            <a:r>
              <a:rPr lang="en-US" sz="2000" dirty="0"/>
              <a:t>derived classes are forced to define these function before they can be instantiated. This helps ensure the derived classes </a:t>
            </a:r>
            <a:r>
              <a:rPr lang="en-US" sz="2000" b="1" dirty="0"/>
              <a:t>do not forget to redefine functions </a:t>
            </a:r>
            <a:r>
              <a:rPr lang="en-US" sz="2000" dirty="0"/>
              <a:t>that the base class was expecting them to.</a:t>
            </a:r>
          </a:p>
          <a:p>
            <a:pPr marL="342900" indent="-342900">
              <a:buFontTx/>
              <a:buChar char="-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41785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CDB8A0AB-E3BB-4EE7-B852-9B4C5634B29E}" type="slidenum">
              <a:rPr lang="en-US" smtClean="0">
                <a:latin typeface="Tahoma" pitchFamily="34" charset="0"/>
              </a:rPr>
              <a:pPr>
                <a:defRPr/>
              </a:pPr>
              <a:t>29</a:t>
            </a:fld>
            <a:endParaRPr lang="en-US">
              <a:latin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2100" y="1268760"/>
            <a:ext cx="81863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 smtClean="0"/>
              <a:t>An </a:t>
            </a:r>
            <a:r>
              <a:rPr lang="en-US" sz="2000" b="1" dirty="0"/>
              <a:t>interface class</a:t>
            </a:r>
            <a:r>
              <a:rPr lang="en-US" sz="2000" dirty="0"/>
              <a:t> is a class that has </a:t>
            </a:r>
            <a:r>
              <a:rPr lang="en-US" sz="2000" b="1" dirty="0"/>
              <a:t>no members </a:t>
            </a:r>
            <a:r>
              <a:rPr lang="en-US" sz="2000" b="1" dirty="0" smtClean="0"/>
              <a:t>variables </a:t>
            </a:r>
            <a:r>
              <a:rPr lang="en-US" sz="2000" dirty="0" smtClean="0"/>
              <a:t>and </a:t>
            </a:r>
            <a:r>
              <a:rPr lang="en-US" sz="2000" b="1" dirty="0" smtClean="0"/>
              <a:t>all </a:t>
            </a:r>
            <a:r>
              <a:rPr lang="en-US" sz="2000" b="1" dirty="0"/>
              <a:t>of the functions are pure </a:t>
            </a:r>
            <a:r>
              <a:rPr lang="en-US" sz="2000" b="1" dirty="0" smtClean="0"/>
              <a:t>virtual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pPr marL="342900" indent="-342900">
              <a:buFontTx/>
              <a:buChar char="-"/>
            </a:pPr>
            <a:r>
              <a:rPr lang="en-US" sz="2000" dirty="0"/>
              <a:t>In other words, the class is purely a definition, and has no actual implementation</a:t>
            </a:r>
            <a:r>
              <a:rPr lang="en-US" sz="2000" dirty="0" smtClean="0"/>
              <a:t>.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/>
              <a:t>Interfaces are useful when you want to define the functionality that derived classes must implement</a:t>
            </a:r>
            <a:r>
              <a:rPr lang="en-US" sz="2000" dirty="0" smtClean="0"/>
              <a:t>, </a:t>
            </a:r>
            <a:r>
              <a:rPr lang="en-US" sz="2000" dirty="0"/>
              <a:t>but leave the details of how the derived class implements that functionality entirely up to the derived class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9851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CDB8A0AB-E3BB-4EE7-B852-9B4C5634B29E}" type="slidenum">
              <a:rPr lang="en-US" smtClean="0">
                <a:latin typeface="Tahoma" pitchFamily="34" charset="0"/>
              </a:rPr>
              <a:pPr>
                <a:defRPr/>
              </a:pPr>
              <a:t>3</a:t>
            </a:fld>
            <a:endParaRPr lang="en-US">
              <a:latin typeface="Tahom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323765"/>
            <a:ext cx="7992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- Animal class definition.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69267"/>
            <a:ext cx="7128792" cy="4047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CDB8A0AB-E3BB-4EE7-B852-9B4C5634B29E}" type="slidenum">
              <a:rPr lang="en-US" smtClean="0">
                <a:latin typeface="Tahoma" pitchFamily="34" charset="0"/>
              </a:rPr>
              <a:pPr>
                <a:defRPr/>
              </a:pPr>
              <a:t>30</a:t>
            </a:fld>
            <a:endParaRPr lang="en-US">
              <a:latin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2100" y="1268760"/>
            <a:ext cx="8186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 smtClean="0"/>
              <a:t>An example of an </a:t>
            </a:r>
            <a:r>
              <a:rPr lang="en-US" sz="2000" b="1" dirty="0"/>
              <a:t>interface </a:t>
            </a:r>
            <a:r>
              <a:rPr lang="en-US" sz="2000" b="1" dirty="0" smtClean="0"/>
              <a:t>class:</a:t>
            </a:r>
            <a:endParaRPr lang="en-US" sz="20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527" y="1772816"/>
            <a:ext cx="7223302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18084" y="3612136"/>
            <a:ext cx="84743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/>
              <a:t>Any class inheriting from </a:t>
            </a:r>
            <a:r>
              <a:rPr lang="en-US" sz="2000" dirty="0" err="1"/>
              <a:t>IErrorLog</a:t>
            </a:r>
            <a:r>
              <a:rPr lang="en-US" sz="2000" dirty="0"/>
              <a:t> must provide implementations for all three functions in order to be instantiated</a:t>
            </a:r>
            <a:r>
              <a:rPr lang="en-US" sz="2000" dirty="0" smtClean="0"/>
              <a:t>.</a:t>
            </a:r>
          </a:p>
          <a:p>
            <a:pPr marL="342900" indent="-342900">
              <a:buFontTx/>
              <a:buChar char="-"/>
            </a:pPr>
            <a:endParaRPr lang="en-US" sz="2000" dirty="0" smtClean="0"/>
          </a:p>
          <a:p>
            <a:pPr marL="342900" indent="-342900">
              <a:buFontTx/>
              <a:buChar char="-"/>
            </a:pPr>
            <a:r>
              <a:rPr lang="en-US" sz="2000" dirty="0" smtClean="0"/>
              <a:t>You </a:t>
            </a:r>
            <a:r>
              <a:rPr lang="en-US" sz="2000" dirty="0"/>
              <a:t>could </a:t>
            </a:r>
            <a:r>
              <a:rPr lang="en-US" sz="2000" dirty="0" smtClean="0"/>
              <a:t>create derived classes named: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b="1" dirty="0" err="1" smtClean="0"/>
              <a:t>FileErrorLog</a:t>
            </a:r>
            <a:r>
              <a:rPr lang="en-US" sz="2000" dirty="0"/>
              <a:t>, where </a:t>
            </a:r>
            <a:r>
              <a:rPr lang="en-US" sz="2000" dirty="0" err="1"/>
              <a:t>OpenLog</a:t>
            </a:r>
            <a:r>
              <a:rPr lang="en-US" sz="2000" dirty="0"/>
              <a:t>() opens a file on </a:t>
            </a:r>
            <a:r>
              <a:rPr lang="en-US" sz="2000" dirty="0" smtClean="0"/>
              <a:t>disk, </a:t>
            </a:r>
            <a:r>
              <a:rPr lang="en-US" sz="2000" dirty="0" err="1" smtClean="0"/>
              <a:t>CloseLog</a:t>
            </a:r>
            <a:r>
              <a:rPr lang="en-US" sz="2000" dirty="0"/>
              <a:t>() closes it, and </a:t>
            </a:r>
            <a:r>
              <a:rPr lang="en-US" sz="2000" dirty="0" err="1"/>
              <a:t>WriteError</a:t>
            </a:r>
            <a:r>
              <a:rPr lang="en-US" sz="2000" dirty="0"/>
              <a:t>() writes the message to the </a:t>
            </a:r>
            <a:r>
              <a:rPr lang="en-US" sz="2000" dirty="0" smtClean="0"/>
              <a:t>file.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b="1" dirty="0" err="1" smtClean="0"/>
              <a:t>ScreenErrorLog</a:t>
            </a:r>
            <a:r>
              <a:rPr lang="en-US" sz="2000" dirty="0" smtClean="0"/>
              <a:t>, where </a:t>
            </a:r>
            <a:r>
              <a:rPr lang="en-US" sz="2000" dirty="0" err="1" smtClean="0"/>
              <a:t>OpenLog</a:t>
            </a:r>
            <a:r>
              <a:rPr lang="en-US" sz="2000" dirty="0" smtClean="0"/>
              <a:t>() and </a:t>
            </a:r>
            <a:r>
              <a:rPr lang="en-US" sz="2000" dirty="0" err="1" smtClean="0"/>
              <a:t>CloseLog</a:t>
            </a:r>
            <a:r>
              <a:rPr lang="en-US" sz="2000" dirty="0" smtClean="0"/>
              <a:t>() do nothing, and </a:t>
            </a:r>
            <a:r>
              <a:rPr lang="en-US" sz="2000" dirty="0" err="1" smtClean="0"/>
              <a:t>WriteError</a:t>
            </a:r>
            <a:r>
              <a:rPr lang="en-US" sz="2000" dirty="0" smtClean="0"/>
              <a:t>() prints the message in a pop-up message box on the screen.</a:t>
            </a:r>
          </a:p>
        </p:txBody>
      </p:sp>
    </p:spTree>
    <p:extLst>
      <p:ext uri="{BB962C8B-B14F-4D97-AF65-F5344CB8AC3E}">
        <p14:creationId xmlns:p14="http://schemas.microsoft.com/office/powerpoint/2010/main" val="267044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CDB8A0AB-E3BB-4EE7-B852-9B4C5634B29E}" type="slidenum">
              <a:rPr lang="en-US" smtClean="0">
                <a:latin typeface="Tahoma" pitchFamily="34" charset="0"/>
              </a:rPr>
              <a:pPr>
                <a:defRPr/>
              </a:pPr>
              <a:t>31</a:t>
            </a:fld>
            <a:endParaRPr lang="en-US">
              <a:latin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2100" y="1268760"/>
            <a:ext cx="8186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/>
              <a:t>Now, let’s say you need to write some code that uses an error log</a:t>
            </a:r>
            <a:r>
              <a:rPr lang="en-US" sz="2000" b="1" dirty="0" smtClean="0"/>
              <a:t>:</a:t>
            </a:r>
            <a:endParaRPr lang="en-US" sz="2000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4"/>
            <a:ext cx="7416824" cy="2376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62100" y="4365104"/>
            <a:ext cx="81863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 smtClean="0"/>
              <a:t>You don’t need to </a:t>
            </a:r>
            <a:r>
              <a:rPr lang="en-US" sz="2000" dirty="0"/>
              <a:t>work with </a:t>
            </a:r>
            <a:r>
              <a:rPr lang="en-US" sz="2000" dirty="0" err="1"/>
              <a:t>FileErrorLog</a:t>
            </a:r>
            <a:r>
              <a:rPr lang="en-US" sz="2000" dirty="0"/>
              <a:t> or </a:t>
            </a:r>
            <a:r>
              <a:rPr lang="en-US" sz="2000" dirty="0" err="1"/>
              <a:t>ScreenErrorLog</a:t>
            </a:r>
            <a:r>
              <a:rPr lang="en-US" sz="2000" dirty="0"/>
              <a:t> directly so that you </a:t>
            </a:r>
            <a:r>
              <a:rPr lang="en-US" sz="2000" dirty="0" smtClean="0"/>
              <a:t>won’t </a:t>
            </a:r>
            <a:r>
              <a:rPr lang="en-US" sz="2000" dirty="0"/>
              <a:t>stuck using that kind of error log</a:t>
            </a:r>
            <a:r>
              <a:rPr lang="en-US" sz="2000" dirty="0" smtClean="0"/>
              <a:t>.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/>
              <a:t>Now the caller can pass in any class that conforms to the </a:t>
            </a:r>
            <a:r>
              <a:rPr lang="en-US" sz="2000" b="1" dirty="0" err="1"/>
              <a:t>IErrorLog</a:t>
            </a:r>
            <a:r>
              <a:rPr lang="en-US" sz="2000" dirty="0"/>
              <a:t> interface: If they want the error to go to a </a:t>
            </a:r>
            <a:r>
              <a:rPr lang="en-US" sz="2000" b="1" dirty="0"/>
              <a:t>file</a:t>
            </a:r>
            <a:r>
              <a:rPr lang="en-US" sz="2000" dirty="0"/>
              <a:t>, they can pass in an instance of </a:t>
            </a:r>
            <a:r>
              <a:rPr lang="en-US" sz="2000" b="1" dirty="0" err="1"/>
              <a:t>FileErrorLog</a:t>
            </a:r>
            <a:r>
              <a:rPr lang="en-US" sz="2000" dirty="0"/>
              <a:t>. If they want it to go to the </a:t>
            </a:r>
            <a:r>
              <a:rPr lang="en-US" sz="2000" b="1" dirty="0"/>
              <a:t>screen</a:t>
            </a:r>
            <a:r>
              <a:rPr lang="en-US" sz="2000" dirty="0"/>
              <a:t>, they can pass in an instance of </a:t>
            </a:r>
            <a:r>
              <a:rPr lang="en-US" sz="2000" b="1" dirty="0" err="1"/>
              <a:t>ScreenErrorLog</a:t>
            </a:r>
            <a:r>
              <a:rPr lang="en-US" sz="2000" dirty="0"/>
              <a:t>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86787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CDB8A0AB-E3BB-4EE7-B852-9B4C5634B29E}" type="slidenum">
              <a:rPr lang="en-US" smtClean="0">
                <a:latin typeface="Tahoma" pitchFamily="34" charset="0"/>
              </a:rPr>
              <a:pPr>
                <a:defRPr/>
              </a:pPr>
              <a:t>32</a:t>
            </a:fld>
            <a:endParaRPr lang="en-US">
              <a:latin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2100" y="1268760"/>
            <a:ext cx="81863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/>
              <a:t>Interface classes have become extremely </a:t>
            </a:r>
            <a:r>
              <a:rPr lang="en-US" sz="2000" dirty="0" smtClean="0"/>
              <a:t>popular because </a:t>
            </a:r>
            <a:r>
              <a:rPr lang="en-US" sz="2000" dirty="0"/>
              <a:t>they are easy to </a:t>
            </a:r>
            <a:r>
              <a:rPr lang="en-US" sz="2000" b="1" dirty="0"/>
              <a:t>use</a:t>
            </a:r>
            <a:r>
              <a:rPr lang="en-US" sz="2000" dirty="0"/>
              <a:t>, easy to </a:t>
            </a:r>
            <a:r>
              <a:rPr lang="en-US" sz="2000" b="1" dirty="0"/>
              <a:t>extend</a:t>
            </a:r>
            <a:r>
              <a:rPr lang="en-US" sz="2000" dirty="0"/>
              <a:t>, and easy to </a:t>
            </a:r>
            <a:r>
              <a:rPr lang="en-US" sz="2000" b="1" dirty="0"/>
              <a:t>maintain</a:t>
            </a:r>
            <a:r>
              <a:rPr lang="en-US" sz="2000" dirty="0" smtClean="0"/>
              <a:t>.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 smtClean="0"/>
              <a:t>Use multiple interfaces rather than multiple inheritance.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/>
              <a:t>Because interfaces have no data and no function bodies, they avoid a lot of the traditional problems with multiple inheritance while still providing much of the flexibility.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08066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9" descr="q&amp;a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071813" y="1071563"/>
            <a:ext cx="2806700" cy="3187700"/>
          </a:xfrm>
        </p:spPr>
      </p:pic>
      <p:sp>
        <p:nvSpPr>
          <p:cNvPr id="31747" name="TextBox 2"/>
          <p:cNvSpPr txBox="1">
            <a:spLocks noChangeArrowheads="1"/>
          </p:cNvSpPr>
          <p:nvPr/>
        </p:nvSpPr>
        <p:spPr bwMode="auto">
          <a:xfrm>
            <a:off x="1357313" y="4714875"/>
            <a:ext cx="6858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400"/>
              <a:t>Thanks for your attention!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CDB8A0AB-E3BB-4EE7-B852-9B4C5634B29E}" type="slidenum">
              <a:rPr lang="en-US" smtClean="0">
                <a:latin typeface="Tahoma" pitchFamily="34" charset="0"/>
              </a:rPr>
              <a:pPr>
                <a:defRPr/>
              </a:pPr>
              <a:t>4</a:t>
            </a:fld>
            <a:endParaRPr lang="en-US">
              <a:latin typeface="Tahom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6196" y="1725216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- Cat class definition: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232756"/>
            <a:ext cx="4793999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933056"/>
            <a:ext cx="4793999" cy="2403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23528" y="4581128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- Dog class definition:</a:t>
            </a:r>
          </a:p>
        </p:txBody>
      </p:sp>
    </p:spTree>
    <p:extLst>
      <p:ext uri="{BB962C8B-B14F-4D97-AF65-F5344CB8AC3E}">
        <p14:creationId xmlns:p14="http://schemas.microsoft.com/office/powerpoint/2010/main" val="382021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CDB8A0AB-E3BB-4EE7-B852-9B4C5634B29E}" type="slidenum">
              <a:rPr lang="en-US" smtClean="0">
                <a:latin typeface="Tahoma" pitchFamily="34" charset="0"/>
              </a:rPr>
              <a:pPr>
                <a:defRPr/>
              </a:pPr>
              <a:t>5</a:t>
            </a:fld>
            <a:endParaRPr lang="en-US">
              <a:latin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7620" y="1152075"/>
            <a:ext cx="7992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- Main function of using these classes.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00808"/>
            <a:ext cx="6912768" cy="4727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02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CDB8A0AB-E3BB-4EE7-B852-9B4C5634B29E}" type="slidenum">
              <a:rPr lang="en-US" smtClean="0">
                <a:latin typeface="Tahoma" pitchFamily="34" charset="0"/>
              </a:rPr>
              <a:pPr>
                <a:defRPr/>
              </a:pPr>
              <a:t>6</a:t>
            </a:fld>
            <a:endParaRPr lang="en-US">
              <a:latin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7620" y="1183405"/>
            <a:ext cx="7992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- Result:</a:t>
            </a: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0" y="1612859"/>
            <a:ext cx="7230657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97620" y="3573016"/>
            <a:ext cx="7992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- Expected:</a:t>
            </a:r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966" y="4077072"/>
            <a:ext cx="7196501" cy="1056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97620" y="5434518"/>
            <a:ext cx="79928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- Issue: </a:t>
            </a:r>
            <a:r>
              <a:rPr lang="en-US" sz="2000" dirty="0"/>
              <a:t>Because </a:t>
            </a:r>
            <a:r>
              <a:rPr lang="en-US" sz="2000" dirty="0" err="1"/>
              <a:t>pAnimal</a:t>
            </a:r>
            <a:r>
              <a:rPr lang="en-US" sz="2000" dirty="0"/>
              <a:t> is an Animal pointer, it can only see the Animal class. Consequently, </a:t>
            </a:r>
            <a:r>
              <a:rPr lang="en-US" sz="2000" dirty="0" err="1"/>
              <a:t>pAnimal</a:t>
            </a:r>
            <a:r>
              <a:rPr lang="en-US" sz="2000" dirty="0"/>
              <a:t>-&gt;Speak() calls Animal::Speak() rather than the Dog::Speak() or Cat::Speak() function.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5680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CDB8A0AB-E3BB-4EE7-B852-9B4C5634B29E}" type="slidenum">
              <a:rPr lang="en-US" smtClean="0">
                <a:latin typeface="Tahoma" pitchFamily="34" charset="0"/>
              </a:rPr>
              <a:pPr>
                <a:defRPr/>
              </a:pPr>
              <a:t>7</a:t>
            </a:fld>
            <a:endParaRPr lang="en-US">
              <a:latin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2100" y="1340768"/>
            <a:ext cx="7992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- Solution: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8840"/>
            <a:ext cx="7512116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43182" y="4653136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- Disadvantage: If </a:t>
            </a:r>
            <a:r>
              <a:rPr lang="en-US" sz="2000" dirty="0"/>
              <a:t>we </a:t>
            </a:r>
            <a:r>
              <a:rPr lang="en-US" sz="2000" dirty="0" smtClean="0"/>
              <a:t>have 30 </a:t>
            </a:r>
            <a:r>
              <a:rPr lang="en-US" sz="2000" dirty="0"/>
              <a:t>different animal types instead of </a:t>
            </a:r>
            <a:r>
              <a:rPr lang="en-US" sz="2000" dirty="0" smtClean="0"/>
              <a:t>2, you’ll </a:t>
            </a:r>
            <a:r>
              <a:rPr lang="en-US" sz="2000" dirty="0"/>
              <a:t>have to write 30 almost identical </a:t>
            </a:r>
            <a:r>
              <a:rPr lang="en-US" sz="2000" dirty="0" smtClean="0"/>
              <a:t>functions.</a:t>
            </a:r>
          </a:p>
        </p:txBody>
      </p:sp>
    </p:spTree>
    <p:extLst>
      <p:ext uri="{BB962C8B-B14F-4D97-AF65-F5344CB8AC3E}">
        <p14:creationId xmlns:p14="http://schemas.microsoft.com/office/powerpoint/2010/main" val="105680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CDB8A0AB-E3BB-4EE7-B852-9B4C5634B29E}" type="slidenum">
              <a:rPr lang="en-US" smtClean="0">
                <a:latin typeface="Tahoma" pitchFamily="34" charset="0"/>
              </a:rPr>
              <a:pPr>
                <a:defRPr/>
              </a:pPr>
              <a:t>8</a:t>
            </a:fld>
            <a:endParaRPr lang="en-US">
              <a:latin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2100" y="1340768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- Because </a:t>
            </a:r>
            <a:r>
              <a:rPr lang="en-US" sz="2000" dirty="0"/>
              <a:t>Cat and Dog are derived from Animal</a:t>
            </a:r>
            <a:r>
              <a:rPr lang="en-US" sz="2000" dirty="0" smtClean="0"/>
              <a:t>, </a:t>
            </a:r>
            <a:r>
              <a:rPr lang="en-US" sz="2000" dirty="0"/>
              <a:t>it makes sense that we should be able to do something like this</a:t>
            </a:r>
            <a:r>
              <a:rPr lang="en-US" sz="2000" dirty="0" smtClean="0"/>
              <a:t>: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64904"/>
            <a:ext cx="7917880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46064" y="4293096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- How </a:t>
            </a:r>
            <a:r>
              <a:rPr lang="en-US" sz="2000" dirty="0"/>
              <a:t>we can do that </a:t>
            </a:r>
            <a:r>
              <a:rPr lang="en-US" sz="2000" dirty="0" smtClean="0"/>
              <a:t>while we </a:t>
            </a:r>
            <a:r>
              <a:rPr lang="en-US" sz="2000" dirty="0"/>
              <a:t>have the issue of calling parent method instead of child method?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55431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CDB8A0AB-E3BB-4EE7-B852-9B4C5634B29E}" type="slidenum">
              <a:rPr lang="en-US" smtClean="0">
                <a:latin typeface="Tahoma" pitchFamily="34" charset="0"/>
              </a:rPr>
              <a:pPr>
                <a:defRPr/>
              </a:pPr>
              <a:t>9</a:t>
            </a:fld>
            <a:endParaRPr lang="en-US">
              <a:latin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2100" y="1340768"/>
            <a:ext cx="7992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- If we have many cats and dogs: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00" y="2054436"/>
            <a:ext cx="7953146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43182" y="4653136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 </a:t>
            </a:r>
            <a:r>
              <a:rPr lang="en-US" sz="2000" dirty="0" smtClean="0"/>
              <a:t>Disadvantage: If </a:t>
            </a:r>
            <a:r>
              <a:rPr lang="en-US" sz="2000" dirty="0"/>
              <a:t>we </a:t>
            </a:r>
            <a:r>
              <a:rPr lang="en-US" sz="2000" dirty="0" smtClean="0"/>
              <a:t>have 30 </a:t>
            </a:r>
            <a:r>
              <a:rPr lang="en-US" sz="2000" dirty="0"/>
              <a:t>different animal types instead of </a:t>
            </a:r>
            <a:r>
              <a:rPr lang="en-US" sz="2000" dirty="0" smtClean="0"/>
              <a:t>2, </a:t>
            </a:r>
            <a:r>
              <a:rPr lang="en-US" sz="2000" dirty="0"/>
              <a:t>you’ll </a:t>
            </a:r>
            <a:r>
              <a:rPr lang="en-US" sz="2000" dirty="0" smtClean="0"/>
              <a:t>need 30 </a:t>
            </a:r>
            <a:r>
              <a:rPr lang="en-US" sz="2000" dirty="0"/>
              <a:t>arrays.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5680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4088</TotalTime>
  <Words>1552</Words>
  <Application>Microsoft Office PowerPoint</Application>
  <PresentationFormat>On-screen Show (4:3)</PresentationFormat>
  <Paragraphs>177</Paragraphs>
  <Slides>33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Calibri</vt:lpstr>
      <vt:lpstr>Calibri Light</vt:lpstr>
      <vt:lpstr>Courier New</vt:lpstr>
      <vt:lpstr>Helvetica</vt:lpstr>
      <vt:lpstr>Tahoma</vt:lpstr>
      <vt:lpstr>Times New Roman</vt:lpstr>
      <vt:lpstr>Wingdings</vt:lpstr>
      <vt:lpstr>Office Theme</vt:lpstr>
      <vt:lpstr>Introduction to Polymorphism </vt:lpstr>
      <vt:lpstr>Introduction to Polymorphism</vt:lpstr>
      <vt:lpstr>Introduction to Polymorphism</vt:lpstr>
      <vt:lpstr>Introduction to Polymorphism</vt:lpstr>
      <vt:lpstr>Introduction to Polymorphism</vt:lpstr>
      <vt:lpstr>Introduction to Polymorphism</vt:lpstr>
      <vt:lpstr>Introduction to Polymorphism</vt:lpstr>
      <vt:lpstr>Introduction to Polymorphism</vt:lpstr>
      <vt:lpstr>Introduction to Polymorphism</vt:lpstr>
      <vt:lpstr>Introduction to Polymorphism</vt:lpstr>
      <vt:lpstr>Virtual function</vt:lpstr>
      <vt:lpstr>Virtual function</vt:lpstr>
      <vt:lpstr>Virtual function</vt:lpstr>
      <vt:lpstr>Introduction to Polymorphism</vt:lpstr>
      <vt:lpstr>Introduction to Polymorphism</vt:lpstr>
      <vt:lpstr>Introduction to Polymorphism</vt:lpstr>
      <vt:lpstr>Introduction to Polymorphism</vt:lpstr>
      <vt:lpstr>Return types of virtual functions</vt:lpstr>
      <vt:lpstr>Return types of virtual functions</vt:lpstr>
      <vt:lpstr>Virtual destructors</vt:lpstr>
      <vt:lpstr>Virtual destructors</vt:lpstr>
      <vt:lpstr>Overriding virtualization</vt:lpstr>
      <vt:lpstr>The downside of virtual functions</vt:lpstr>
      <vt:lpstr>Pure virtual (abstract) functions</vt:lpstr>
      <vt:lpstr>Abstract base class</vt:lpstr>
      <vt:lpstr>Abstract base class</vt:lpstr>
      <vt:lpstr>Abstract base class</vt:lpstr>
      <vt:lpstr>Abstract base class</vt:lpstr>
      <vt:lpstr>Interface classes</vt:lpstr>
      <vt:lpstr>Interface classes</vt:lpstr>
      <vt:lpstr>Interface classes</vt:lpstr>
      <vt:lpstr>Interface classes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Material</dc:title>
  <dc:subject>v2/4</dc:subject>
  <dc:creator>Kien Nguyen</dc:creator>
  <cp:keywords>Training, Material</cp:keywords>
  <dc:description>Restructure the content framework of the slide; make it more visualized</dc:description>
  <cp:lastModifiedBy>THANH TRUNG NGUYEN/LGEVH VC IVI SOFTWARE DEVELOPMENT 1(trungthanh.nguyen@lge.com)</cp:lastModifiedBy>
  <cp:revision>659</cp:revision>
  <dcterms:created xsi:type="dcterms:W3CDTF">2010-10-18T05:40:05Z</dcterms:created>
  <dcterms:modified xsi:type="dcterms:W3CDTF">2017-02-28T04:41:48Z</dcterms:modified>
  <cp:category>Template</cp:category>
  <cp:contentStatus>Final</cp:contentStatus>
</cp:coreProperties>
</file>